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4"/>
  </p:notesMasterIdLst>
  <p:sldIdLst>
    <p:sldId id="257" r:id="rId2"/>
    <p:sldId id="272" r:id="rId3"/>
    <p:sldId id="258" r:id="rId4"/>
    <p:sldId id="273" r:id="rId5"/>
    <p:sldId id="274" r:id="rId6"/>
    <p:sldId id="275" r:id="rId7"/>
    <p:sldId id="277" r:id="rId8"/>
    <p:sldId id="279" r:id="rId9"/>
    <p:sldId id="281" r:id="rId10"/>
    <p:sldId id="283" r:id="rId11"/>
    <p:sldId id="28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26/03/2019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0900" y="3444079"/>
            <a:ext cx="10150216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Intelligence Analytics Challenge v4.0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92779" y="4150067"/>
            <a:ext cx="4606454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</a:rPr>
              <a:t>Team HackAnalytics</a:t>
            </a: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FC8196-A24F-4AEE-B539-8FB0339C97D2}"/>
              </a:ext>
            </a:extLst>
          </p:cNvPr>
          <p:cNvSpPr txBox="1"/>
          <p:nvPr/>
        </p:nvSpPr>
        <p:spPr>
          <a:xfrm>
            <a:off x="3046601" y="5506311"/>
            <a:ext cx="6098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Priyanshu</a:t>
            </a:r>
            <a:r>
              <a:rPr lang="en-US" sz="2400" b="1" dirty="0">
                <a:solidFill>
                  <a:schemeClr val="bg1"/>
                </a:solidFill>
              </a:rPr>
              <a:t> Sharma		</a:t>
            </a:r>
            <a:r>
              <a:rPr lang="en-US" sz="2400" b="1" dirty="0" err="1">
                <a:solidFill>
                  <a:schemeClr val="bg1"/>
                </a:solidFill>
              </a:rPr>
              <a:t>Priyash</a:t>
            </a:r>
            <a:r>
              <a:rPr lang="en-US" sz="2400" b="1" dirty="0">
                <a:solidFill>
                  <a:schemeClr val="bg1"/>
                </a:solidFill>
              </a:rPr>
              <a:t> Maini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Kanak </a:t>
            </a:r>
            <a:r>
              <a:rPr lang="en-US" sz="2400" b="1" dirty="0" err="1">
                <a:solidFill>
                  <a:schemeClr val="bg1"/>
                </a:solidFill>
              </a:rPr>
              <a:t>Kanti</a:t>
            </a:r>
            <a:r>
              <a:rPr lang="en-US" sz="2400" b="1" dirty="0">
                <a:solidFill>
                  <a:schemeClr val="bg1"/>
                </a:solidFill>
              </a:rPr>
              <a:t> Roy		Shubham Kothari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733954" y="165381"/>
            <a:ext cx="1072409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Does a plot of a movie affect its earnings in any way? </a:t>
            </a:r>
          </a:p>
        </p:txBody>
      </p:sp>
      <p:grpSp>
        <p:nvGrpSpPr>
          <p:cNvPr id="61" name="Group 60" descr="This is an icon of a chart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52312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ECCE6-41EA-4571-92B4-65BBDC351A46}"/>
              </a:ext>
            </a:extLst>
          </p:cNvPr>
          <p:cNvSpPr txBox="1"/>
          <p:nvPr/>
        </p:nvSpPr>
        <p:spPr>
          <a:xfrm>
            <a:off x="7857344" y="2090136"/>
            <a:ext cx="40940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collected the plot sentiments from the plots provided and on analysis we found that plots do impact the movie earnings.</a:t>
            </a:r>
          </a:p>
          <a:p>
            <a:endParaRPr lang="en-US" b="1" i="1" dirty="0"/>
          </a:p>
          <a:p>
            <a:r>
              <a:rPr lang="en-US" b="1" i="1" dirty="0"/>
              <a:t>Plots that tend to carry neutral sentiments tend to make more in the box-office than the ones with extreme positive or negative sentiments.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6EF33C-1E3F-4841-899B-94FDC6BD7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39" y="1275127"/>
            <a:ext cx="7692705" cy="516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2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3125639" y="165381"/>
            <a:ext cx="594073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Key Highlights of our Analysis</a:t>
            </a:r>
          </a:p>
        </p:txBody>
      </p:sp>
      <p:grpSp>
        <p:nvGrpSpPr>
          <p:cNvPr id="61" name="Group 60" descr="This is an icon of a chart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52312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ECCE6-41EA-4571-92B4-65BBDC351A46}"/>
              </a:ext>
            </a:extLst>
          </p:cNvPr>
          <p:cNvSpPr txBox="1"/>
          <p:nvPr/>
        </p:nvSpPr>
        <p:spPr>
          <a:xfrm>
            <a:off x="234892" y="2090136"/>
            <a:ext cx="117165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of the most important factors that we considered and kept in our mind during the end-to-end process of this analysis are: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Time Value of Money</a:t>
            </a:r>
            <a:r>
              <a:rPr lang="en-US" dirty="0"/>
              <a:t>: It is obvious that a gross collection of $100K of a movie released in 1969 should be considered better than a movie that released in 2017 and collected the same amount.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Currency Conversions</a:t>
            </a:r>
            <a:r>
              <a:rPr lang="en-US" dirty="0"/>
              <a:t>: The gross collections and budgets were mentioned in different currencies but we managed to convert them into US dollars to make a common ground for comparison and analysis.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Plot Sentiments</a:t>
            </a:r>
            <a:r>
              <a:rPr lang="en-US" dirty="0"/>
              <a:t>: Yes, plot of a movie is definitely a very important factor that contributes to its success and we successfully extracted the polarity of sentiments conveyed in the plots to better analyze the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Awards and Nominations</a:t>
            </a:r>
            <a:r>
              <a:rPr lang="en-US" dirty="0"/>
              <a:t>: Due to the type of data, it was difficult to manipulate it into a way that we can leverage the nominations and various categories of awards separately.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Results: </a:t>
            </a:r>
            <a:r>
              <a:rPr lang="en-US" i="1" dirty="0"/>
              <a:t>We successfully developed a predictive model after all the data cleaning and wrangling that was so accurate that total Root Mean Squared Error was 1.5 and the model was able to explain nearly 78.5% variations in Gross Collections.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0681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9427DE-42CD-4A96-AB58-295DDCFB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E047B-57B0-4DEF-A11F-6B73F3CE7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Forecasting box-office performance is one of the most important decisions that production houses and movie distributors are involved in before getting involved in a project. The U.S. is the third largest film market in the world in terms of tickets sold per year, ranking behind China and India.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We leverage our Analytics skills to forecast box-office performance of movies and identify key factors that impact the performance.</a:t>
            </a:r>
          </a:p>
        </p:txBody>
      </p:sp>
    </p:spTree>
    <p:extLst>
      <p:ext uri="{BB962C8B-B14F-4D97-AF65-F5344CB8AC3E}">
        <p14:creationId xmlns:p14="http://schemas.microsoft.com/office/powerpoint/2010/main" val="357417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45840" y="165381"/>
            <a:ext cx="11700319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Why do some small budget films become blockbuster hits?</a:t>
            </a:r>
          </a:p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 Alternatively, why do some large budget films fail? </a:t>
            </a:r>
          </a:p>
        </p:txBody>
      </p:sp>
      <p:grpSp>
        <p:nvGrpSpPr>
          <p:cNvPr id="61" name="Group 60" descr="This is an icon of a chart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52312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ECCE6-41EA-4571-92B4-65BBDC351A46}"/>
              </a:ext>
            </a:extLst>
          </p:cNvPr>
          <p:cNvSpPr txBox="1"/>
          <p:nvPr/>
        </p:nvSpPr>
        <p:spPr>
          <a:xfrm>
            <a:off x="7852095" y="1619076"/>
            <a:ext cx="40940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carefully analyzing the factors that impact the Box-Office performance of a movie, it is evident that </a:t>
            </a:r>
            <a:r>
              <a:rPr lang="en-US" b="1" dirty="0"/>
              <a:t>Budget</a:t>
            </a:r>
            <a:r>
              <a:rPr lang="en-US" dirty="0"/>
              <a:t> of a movie has little to no impact on the box-office collection.</a:t>
            </a:r>
          </a:p>
          <a:p>
            <a:endParaRPr lang="en-US" dirty="0"/>
          </a:p>
          <a:p>
            <a:r>
              <a:rPr lang="en-US" dirty="0"/>
              <a:t>We can say that how people/audience reacts to the </a:t>
            </a:r>
            <a:r>
              <a:rPr lang="en-US" b="1" dirty="0"/>
              <a:t>Poster, Director, Actor, and Genre </a:t>
            </a:r>
            <a:r>
              <a:rPr lang="en-US" dirty="0"/>
              <a:t>is definitely more important than the budget of Movie.</a:t>
            </a:r>
          </a:p>
          <a:p>
            <a:endParaRPr lang="en-US" dirty="0"/>
          </a:p>
          <a:p>
            <a:r>
              <a:rPr lang="en-US" dirty="0"/>
              <a:t>Thus, we can corroborate the fact that sometimes a </a:t>
            </a:r>
            <a:r>
              <a:rPr lang="en-US" b="1" dirty="0"/>
              <a:t>small-budget</a:t>
            </a:r>
            <a:r>
              <a:rPr lang="en-US" dirty="0"/>
              <a:t> movie can become a blockbuster if it has a really popular Director or Genre compared to a </a:t>
            </a:r>
            <a:r>
              <a:rPr lang="en-US" b="1" dirty="0"/>
              <a:t>large-budget</a:t>
            </a:r>
            <a:r>
              <a:rPr lang="en-US" dirty="0"/>
              <a:t> movie with unpopular Director or Genre.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47E8215-0F7B-4246-933A-294E9D35A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40" y="1476928"/>
            <a:ext cx="7438363" cy="504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225548" y="165381"/>
            <a:ext cx="7740902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How do movies fare in terms of genre? </a:t>
            </a:r>
          </a:p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Comedy, science fiction? </a:t>
            </a:r>
          </a:p>
        </p:txBody>
      </p:sp>
      <p:grpSp>
        <p:nvGrpSpPr>
          <p:cNvPr id="61" name="Group 60" descr="This is an icon of a chart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52312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ECCE6-41EA-4571-92B4-65BBDC351A46}"/>
              </a:ext>
            </a:extLst>
          </p:cNvPr>
          <p:cNvSpPr txBox="1"/>
          <p:nvPr/>
        </p:nvSpPr>
        <p:spPr>
          <a:xfrm>
            <a:off x="7852095" y="2362940"/>
            <a:ext cx="40940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carefully analyzing the factors that impact the Box-Office performance of a movie, we can see in the chart that the top 5 Genres with highest Average of box-office collections for movies are: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Adventure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Crime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Biography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Animation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Mystery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674A77-EAFA-412F-A112-42492B599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1" y="1619076"/>
            <a:ext cx="7362534" cy="490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9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437946" y="165381"/>
            <a:ext cx="7316105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How well do you think that remakes, </a:t>
            </a:r>
          </a:p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tent-poles and sequels perform? </a:t>
            </a:r>
          </a:p>
        </p:txBody>
      </p:sp>
      <p:grpSp>
        <p:nvGrpSpPr>
          <p:cNvPr id="61" name="Group 60" descr="This is an icon of a chart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52312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ECCE6-41EA-4571-92B4-65BBDC351A46}"/>
              </a:ext>
            </a:extLst>
          </p:cNvPr>
          <p:cNvSpPr txBox="1"/>
          <p:nvPr/>
        </p:nvSpPr>
        <p:spPr>
          <a:xfrm>
            <a:off x="7857344" y="2090136"/>
            <a:ext cx="40940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Remakes and sequels definitely do better in terms of box-office collections and ratings if the previous movies of that series have done better.</a:t>
            </a:r>
          </a:p>
          <a:p>
            <a:endParaRPr lang="en-US" dirty="0"/>
          </a:p>
          <a:p>
            <a:r>
              <a:rPr lang="en-US" dirty="0"/>
              <a:t>We can see that the performance of remakes/sequels depend a lot on the performances of their earlier versions/parts.</a:t>
            </a:r>
          </a:p>
          <a:p>
            <a:endParaRPr lang="en-US" dirty="0"/>
          </a:p>
          <a:p>
            <a:r>
              <a:rPr lang="en-US" b="1" dirty="0"/>
              <a:t>Example:</a:t>
            </a:r>
          </a:p>
          <a:p>
            <a:endParaRPr lang="en-US" b="1" dirty="0"/>
          </a:p>
          <a:p>
            <a:r>
              <a:rPr lang="en-US" b="1" i="1" dirty="0"/>
              <a:t>The Dark Knight</a:t>
            </a:r>
          </a:p>
          <a:p>
            <a:r>
              <a:rPr lang="en-US" b="1" i="1" dirty="0"/>
              <a:t>The Dark Knight Rises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F6C1E-4D8D-4037-A6C3-4CA428AB6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92" y="1627465"/>
            <a:ext cx="7367783" cy="489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344424" y="165381"/>
            <a:ext cx="11503149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Does release date influence box office performance? </a:t>
            </a:r>
          </a:p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Do movies released at the same time perform differently? </a:t>
            </a:r>
          </a:p>
        </p:txBody>
      </p:sp>
      <p:grpSp>
        <p:nvGrpSpPr>
          <p:cNvPr id="61" name="Group 60" descr="This is an icon of a chart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52312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ECCE6-41EA-4571-92B4-65BBDC351A46}"/>
              </a:ext>
            </a:extLst>
          </p:cNvPr>
          <p:cNvSpPr txBox="1"/>
          <p:nvPr/>
        </p:nvSpPr>
        <p:spPr>
          <a:xfrm>
            <a:off x="8747708" y="1561629"/>
            <a:ext cx="315974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Release date has a lot of impact on the box office performance of movies. </a:t>
            </a:r>
          </a:p>
          <a:p>
            <a:endParaRPr lang="en-US" sz="1400" b="1" i="1" dirty="0"/>
          </a:p>
          <a:p>
            <a:r>
              <a:rPr lang="en-US" sz="1400" b="1" i="1" dirty="0"/>
              <a:t>Movies released in the month of November and September have done most gross collections in the box-office.</a:t>
            </a:r>
          </a:p>
          <a:p>
            <a:endParaRPr lang="en-US" sz="1400" b="1" i="1" dirty="0"/>
          </a:p>
          <a:p>
            <a:r>
              <a:rPr lang="en-US" sz="1400" b="1" i="1" dirty="0"/>
              <a:t>Similarly, most of the movies are released on Friday, and hence definitely impact the box-office performance.</a:t>
            </a:r>
          </a:p>
          <a:p>
            <a:endParaRPr lang="en-US" sz="1400" b="1" i="1" dirty="0"/>
          </a:p>
          <a:p>
            <a:r>
              <a:rPr lang="en-US" sz="1400" b="1" i="1" dirty="0"/>
              <a:t>Movies released on the same day tend to compete each other for box-office gross collection as is evident from the chart.</a:t>
            </a:r>
          </a:p>
          <a:p>
            <a:endParaRPr lang="en-US" sz="1400" b="1" i="1" dirty="0"/>
          </a:p>
          <a:p>
            <a:r>
              <a:rPr lang="en-US" sz="1400" b="1" i="1" dirty="0"/>
              <a:t>If only one movie is released on a particular day, then it has higher box-office earnings as it has no competition.</a:t>
            </a:r>
          </a:p>
          <a:p>
            <a:endParaRPr lang="en-US" sz="1400" b="1" i="1" dirty="0"/>
          </a:p>
          <a:p>
            <a:endParaRPr lang="en-US" sz="1400" b="1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2370F2-FB1F-4C44-897E-2DAB7503C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3" y="1706572"/>
            <a:ext cx="8147193" cy="480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5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1408028" y="165381"/>
            <a:ext cx="937596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Key Variables impacting Profitability of a Movie</a:t>
            </a:r>
          </a:p>
        </p:txBody>
      </p:sp>
      <p:grpSp>
        <p:nvGrpSpPr>
          <p:cNvPr id="61" name="Group 60" descr="This is an icon of a chart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52312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ECCE6-41EA-4571-92B4-65BBDC351A46}"/>
              </a:ext>
            </a:extLst>
          </p:cNvPr>
          <p:cNvSpPr txBox="1"/>
          <p:nvPr/>
        </p:nvSpPr>
        <p:spPr>
          <a:xfrm>
            <a:off x="895612" y="991178"/>
            <a:ext cx="1049663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From the predictive model built, we can say that there are several factors impacting the profitability of a movie, likely:-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Director making a movie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Actors performing in a movie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Primary Genre of  a movie.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Movie Length (Runtime)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Same Day Movies or not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Release Day Of Week, Release Month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i="1" dirty="0"/>
          </a:p>
          <a:p>
            <a:r>
              <a:rPr lang="en-US" b="1" i="1" dirty="0"/>
              <a:t>We created a robust machine learning model to accurately predict Gross Box office taking all the relevant features with a R-squared of 78.5% and a RMSE of 1.5, which helped us to unfold the key variables impacting the profitability of a movie.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i="1" dirty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6057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08970" y="165381"/>
            <a:ext cx="1177405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Does rating of a movie have any effect on movie earnings?</a:t>
            </a:r>
          </a:p>
        </p:txBody>
      </p:sp>
      <p:grpSp>
        <p:nvGrpSpPr>
          <p:cNvPr id="61" name="Group 60" descr="This is an icon of a chart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52312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ECCE6-41EA-4571-92B4-65BBDC351A46}"/>
              </a:ext>
            </a:extLst>
          </p:cNvPr>
          <p:cNvSpPr txBox="1"/>
          <p:nvPr/>
        </p:nvSpPr>
        <p:spPr>
          <a:xfrm>
            <a:off x="7857344" y="2090136"/>
            <a:ext cx="40940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Rating of a movie has significant effect on movie earnings.</a:t>
            </a:r>
          </a:p>
          <a:p>
            <a:endParaRPr lang="en-US" b="1" i="1" dirty="0"/>
          </a:p>
          <a:p>
            <a:r>
              <a:rPr lang="en-US" b="1" i="1" dirty="0"/>
              <a:t>Our analysis shows that Movies with rating R have high box-office collections of $1,002M.</a:t>
            </a:r>
          </a:p>
          <a:p>
            <a:endParaRPr lang="en-US" b="1" i="1" dirty="0"/>
          </a:p>
          <a:p>
            <a:r>
              <a:rPr lang="en-US" b="1" i="1" dirty="0"/>
              <a:t>Movies rates PG-13 account for $603M in the box-office and are 2</a:t>
            </a:r>
            <a:r>
              <a:rPr lang="en-US" b="1" i="1" baseline="30000" dirty="0"/>
              <a:t>nd</a:t>
            </a:r>
            <a:r>
              <a:rPr lang="en-US" b="1" i="1" dirty="0"/>
              <a:t> followed by PG,NOT RATED and UNRATED.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CD3FFF-8B22-4420-9C4C-1C6E1A961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0" y="1409350"/>
            <a:ext cx="7773454" cy="522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6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686666" y="165381"/>
            <a:ext cx="10818666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If you are running a movie production house, which </a:t>
            </a:r>
          </a:p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Actor(s)/Director would you like to cast in your movie?</a:t>
            </a:r>
          </a:p>
        </p:txBody>
      </p:sp>
      <p:grpSp>
        <p:nvGrpSpPr>
          <p:cNvPr id="61" name="Group 60" descr="This is an icon of a chart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52312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ECCE6-41EA-4571-92B4-65BBDC351A46}"/>
              </a:ext>
            </a:extLst>
          </p:cNvPr>
          <p:cNvSpPr txBox="1"/>
          <p:nvPr/>
        </p:nvSpPr>
        <p:spPr>
          <a:xfrm>
            <a:off x="7857344" y="2090136"/>
            <a:ext cx="40940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were running a movie production house, it is more profitable to work with directors like David Yates and Jacques Perrin as they have highest average gross box-office.</a:t>
            </a:r>
          </a:p>
          <a:p>
            <a:endParaRPr lang="en-US" b="1" i="1" dirty="0"/>
          </a:p>
          <a:p>
            <a:r>
              <a:rPr lang="en-US" b="1" i="1" dirty="0"/>
              <a:t>Similarly, it would be profitable to have Emma Watson or Richard Griffiths to cast in our movie as it would give us more collections in box-office.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860BB1-9372-419D-92BE-F274BDA23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1" y="1510784"/>
            <a:ext cx="7717309" cy="532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40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presentation, from 24Slides</Template>
  <TotalTime>0</TotalTime>
  <Words>996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Segoe UI Light</vt:lpstr>
      <vt:lpstr>Wingdings</vt:lpstr>
      <vt:lpstr>Office Theme</vt:lpstr>
      <vt:lpstr>Slide 1</vt:lpstr>
      <vt:lpstr>Problem Statement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2019-03-27T03:41:07Z</dcterms:created>
  <dcterms:modified xsi:type="dcterms:W3CDTF">2019-03-27T05:04:40Z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2018-11-28T19:57:57.0463439Z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