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3"/>
  </p:notesMasterIdLst>
  <p:sldIdLst>
    <p:sldId id="256" r:id="rId2"/>
    <p:sldId id="287" r:id="rId3"/>
    <p:sldId id="257" r:id="rId4"/>
    <p:sldId id="340" r:id="rId5"/>
    <p:sldId id="351" r:id="rId6"/>
    <p:sldId id="299" r:id="rId7"/>
    <p:sldId id="355" r:id="rId8"/>
    <p:sldId id="356" r:id="rId9"/>
    <p:sldId id="357" r:id="rId10"/>
    <p:sldId id="358" r:id="rId11"/>
    <p:sldId id="369" r:id="rId12"/>
    <p:sldId id="370" r:id="rId13"/>
    <p:sldId id="371" r:id="rId14"/>
    <p:sldId id="375" r:id="rId15"/>
    <p:sldId id="374" r:id="rId16"/>
    <p:sldId id="266" r:id="rId17"/>
    <p:sldId id="379" r:id="rId18"/>
    <p:sldId id="344" r:id="rId19"/>
    <p:sldId id="378" r:id="rId20"/>
    <p:sldId id="382" r:id="rId21"/>
    <p:sldId id="381" r:id="rId22"/>
    <p:sldId id="359" r:id="rId23"/>
    <p:sldId id="360" r:id="rId24"/>
    <p:sldId id="347" r:id="rId25"/>
    <p:sldId id="384" r:id="rId26"/>
    <p:sldId id="386" r:id="rId27"/>
    <p:sldId id="383" r:id="rId28"/>
    <p:sldId id="385" r:id="rId29"/>
    <p:sldId id="348" r:id="rId30"/>
    <p:sldId id="361" r:id="rId31"/>
    <p:sldId id="362" r:id="rId32"/>
    <p:sldId id="363" r:id="rId33"/>
    <p:sldId id="364" r:id="rId34"/>
    <p:sldId id="365" r:id="rId35"/>
    <p:sldId id="366" r:id="rId36"/>
    <p:sldId id="275" r:id="rId37"/>
    <p:sldId id="346" r:id="rId38"/>
    <p:sldId id="270" r:id="rId39"/>
    <p:sldId id="367" r:id="rId40"/>
    <p:sldId id="271" r:id="rId41"/>
    <p:sldId id="32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523732147" initials="9" lastIdx="1" clrIdx="0">
    <p:extLst>
      <p:ext uri="{19B8F6BF-5375-455C-9EA6-DF929625EA0E}">
        <p15:presenceInfo xmlns:p15="http://schemas.microsoft.com/office/powerpoint/2012/main" userId="0f18ba4867e4d5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3D6EF"/>
    <a:srgbClr val="D7FFBC"/>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9822" autoAdjust="0"/>
  </p:normalViewPr>
  <p:slideViewPr>
    <p:cSldViewPr>
      <p:cViewPr varScale="1">
        <p:scale>
          <a:sx n="85" d="100"/>
          <a:sy n="85" d="100"/>
        </p:scale>
        <p:origin x="581"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312895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27</a:t>
            </a:fld>
            <a:endParaRPr lang="en-US" dirty="0"/>
          </a:p>
        </p:txBody>
      </p:sp>
    </p:spTree>
    <p:extLst>
      <p:ext uri="{BB962C8B-B14F-4D97-AF65-F5344CB8AC3E}">
        <p14:creationId xmlns:p14="http://schemas.microsoft.com/office/powerpoint/2010/main" val="37043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28</a:t>
            </a:fld>
            <a:endParaRPr lang="en-US" dirty="0"/>
          </a:p>
        </p:txBody>
      </p:sp>
    </p:spTree>
    <p:extLst>
      <p:ext uri="{BB962C8B-B14F-4D97-AF65-F5344CB8AC3E}">
        <p14:creationId xmlns:p14="http://schemas.microsoft.com/office/powerpoint/2010/main" val="944523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29</a:t>
            </a:fld>
            <a:endParaRPr lang="en-US" dirty="0"/>
          </a:p>
        </p:txBody>
      </p:sp>
    </p:spTree>
    <p:extLst>
      <p:ext uri="{BB962C8B-B14F-4D97-AF65-F5344CB8AC3E}">
        <p14:creationId xmlns:p14="http://schemas.microsoft.com/office/powerpoint/2010/main" val="1641826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36</a:t>
            </a:fld>
            <a:endParaRPr lang="en-US" dirty="0"/>
          </a:p>
        </p:txBody>
      </p:sp>
    </p:spTree>
    <p:extLst>
      <p:ext uri="{BB962C8B-B14F-4D97-AF65-F5344CB8AC3E}">
        <p14:creationId xmlns:p14="http://schemas.microsoft.com/office/powerpoint/2010/main" val="1784430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37</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194389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390388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extLst>
      <p:ext uri="{BB962C8B-B14F-4D97-AF65-F5344CB8AC3E}">
        <p14:creationId xmlns:p14="http://schemas.microsoft.com/office/powerpoint/2010/main" val="1438049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extLst>
      <p:ext uri="{BB962C8B-B14F-4D97-AF65-F5344CB8AC3E}">
        <p14:creationId xmlns:p14="http://schemas.microsoft.com/office/powerpoint/2010/main" val="294202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24</a:t>
            </a:fld>
            <a:endParaRPr lang="en-US" dirty="0"/>
          </a:p>
        </p:txBody>
      </p:sp>
    </p:spTree>
    <p:extLst>
      <p:ext uri="{BB962C8B-B14F-4D97-AF65-F5344CB8AC3E}">
        <p14:creationId xmlns:p14="http://schemas.microsoft.com/office/powerpoint/2010/main" val="2784725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25</a:t>
            </a:fld>
            <a:endParaRPr lang="en-US" dirty="0"/>
          </a:p>
        </p:txBody>
      </p:sp>
    </p:spTree>
    <p:extLst>
      <p:ext uri="{BB962C8B-B14F-4D97-AF65-F5344CB8AC3E}">
        <p14:creationId xmlns:p14="http://schemas.microsoft.com/office/powerpoint/2010/main" val="1626084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26</a:t>
            </a:fld>
            <a:endParaRPr lang="en-US" dirty="0"/>
          </a:p>
        </p:txBody>
      </p:sp>
    </p:spTree>
    <p:extLst>
      <p:ext uri="{BB962C8B-B14F-4D97-AF65-F5344CB8AC3E}">
        <p14:creationId xmlns:p14="http://schemas.microsoft.com/office/powerpoint/2010/main" val="467699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577344"/>
            <a:ext cx="12192000" cy="869358"/>
          </a:xfrm>
        </p:spPr>
        <p:txBody>
          <a:bodyPr>
            <a:normAutofit fontScale="90000"/>
          </a:bodyPr>
          <a:lstStyle/>
          <a:p>
            <a:r>
              <a:rPr lang="en-IN" sz="3400" i="1" cap="all" dirty="0">
                <a:solidFill>
                  <a:srgbClr val="FF0000"/>
                </a:solidFill>
              </a:rPr>
              <a:t>Decentralized Chat Application</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143672" y="3503500"/>
            <a:ext cx="6500858" cy="1417751"/>
          </a:xfrm>
        </p:spPr>
        <p:txBody>
          <a:bodyPr>
            <a:noAutofit/>
          </a:bodyPr>
          <a:lstStyle/>
          <a:p>
            <a:pPr>
              <a:spcBef>
                <a:spcPct val="0"/>
              </a:spcBef>
            </a:pPr>
            <a:r>
              <a:rPr lang="en-US" altLang="en-US" sz="1800" b="1" cap="all" dirty="0">
                <a:solidFill>
                  <a:srgbClr val="000066"/>
                </a:solidFill>
                <a:latin typeface="Times New Roman" panose="02020603050405020304" pitchFamily="18" charset="0"/>
                <a:cs typeface="Times New Roman" panose="02020603050405020304" pitchFamily="18" charset="0"/>
              </a:rPr>
              <a:t>PRIYANSHU KUMAR SINGH      1RN19IS108</a:t>
            </a:r>
          </a:p>
          <a:p>
            <a:pPr>
              <a:spcBef>
                <a:spcPct val="0"/>
              </a:spcBef>
            </a:pPr>
            <a:r>
              <a:rPr lang="en-US" altLang="en-US" sz="1800" b="1" cap="all" dirty="0">
                <a:solidFill>
                  <a:srgbClr val="000066"/>
                </a:solidFill>
                <a:latin typeface="Times New Roman" panose="02020603050405020304" pitchFamily="18" charset="0"/>
                <a:cs typeface="Times New Roman" panose="02020603050405020304" pitchFamily="18" charset="0"/>
              </a:rPr>
              <a:t>PRIYASHA PARNAVI                     1RN19IS109                        SHAILJA BHASKAR                      1RN19IS139</a:t>
            </a:r>
          </a:p>
          <a:p>
            <a:pPr>
              <a:spcBef>
                <a:spcPct val="0"/>
              </a:spcBef>
            </a:pPr>
            <a:r>
              <a:rPr lang="en-US" altLang="en-US" sz="1800" b="1" cap="all" dirty="0">
                <a:solidFill>
                  <a:srgbClr val="000066"/>
                </a:solidFill>
                <a:latin typeface="Times New Roman" panose="02020603050405020304" pitchFamily="18" charset="0"/>
                <a:cs typeface="Times New Roman" panose="02020603050405020304" pitchFamily="18" charset="0"/>
              </a:rPr>
              <a:t>SHRISTY BHARDWAJ                  1RN19IS149</a:t>
            </a:r>
          </a:p>
          <a:p>
            <a:pPr lvl="0" algn="ctr" fontAlgn="base">
              <a:spcBef>
                <a:spcPct val="0"/>
              </a:spcBef>
              <a:spcAft>
                <a:spcPct val="0"/>
              </a:spcAft>
            </a:pPr>
            <a:endParaRPr lang="en-US" sz="2400" b="1" dirty="0">
              <a:solidFill>
                <a:srgbClr val="C00000"/>
              </a:solidFill>
              <a:latin typeface="Times New Roman" pitchFamily="18" charset="0"/>
              <a:cs typeface="Times New Roman" pitchFamily="18" charset="0"/>
            </a:endParaRPr>
          </a:p>
          <a:p>
            <a:pPr lvl="0" fontAlgn="base">
              <a:spcBef>
                <a:spcPct val="0"/>
              </a:spcBef>
              <a:spcAft>
                <a:spcPct val="0"/>
              </a:spcAft>
            </a:pPr>
            <a:endParaRPr lang="en-US" b="1" dirty="0">
              <a:solidFill>
                <a:srgbClr val="000066"/>
              </a:solidFill>
              <a:latin typeface="Times New Roman" pitchFamily="18" charset="0"/>
              <a:cs typeface="Times New Roman" pitchFamily="18" charset="0"/>
            </a:endParaRPr>
          </a:p>
          <a:p>
            <a:pPr fontAlgn="base">
              <a:spcBef>
                <a:spcPct val="0"/>
              </a:spcBef>
              <a:spcAft>
                <a:spcPct val="0"/>
              </a:spcAft>
            </a:pPr>
            <a:endParaRPr lang="en-US" b="1" dirty="0">
              <a:solidFill>
                <a:srgbClr val="000066"/>
              </a:solidFill>
              <a:latin typeface="Times New Roman" pitchFamily="18" charset="0"/>
              <a:cs typeface="Times New Roman" pitchFamily="18" charset="0"/>
            </a:endParaRPr>
          </a:p>
          <a:p>
            <a:pPr fontAlgn="base">
              <a:spcBef>
                <a:spcPct val="0"/>
              </a:spcBef>
              <a:spcAft>
                <a:spcPct val="0"/>
              </a:spcAft>
            </a:pPr>
            <a:endParaRPr lang="en-US"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US" sz="2400"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US" sz="2400"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186857"/>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1145294"/>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351584" y="2043152"/>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        Final Year Project Work Presentation</a:t>
            </a:r>
          </a:p>
        </p:txBody>
      </p:sp>
      <p:sp>
        <p:nvSpPr>
          <p:cNvPr id="10" name="Rectangle 9"/>
          <p:cNvSpPr/>
          <p:nvPr/>
        </p:nvSpPr>
        <p:spPr>
          <a:xfrm>
            <a:off x="0" y="5438191"/>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  </a:t>
            </a:r>
            <a:r>
              <a:rPr lang="en-IN" sz="2000" b="1" dirty="0">
                <a:solidFill>
                  <a:srgbClr val="000066"/>
                </a:solidFill>
                <a:latin typeface="Times New Roman" pitchFamily="18" charset="0"/>
                <a:cs typeface="Times New Roman" pitchFamily="18" charset="0"/>
              </a:rPr>
              <a:t>R </a:t>
            </a:r>
            <a:r>
              <a:rPr lang="en-IN" sz="2000" b="1" dirty="0" err="1">
                <a:solidFill>
                  <a:srgbClr val="000066"/>
                </a:solidFill>
                <a:latin typeface="Times New Roman" pitchFamily="18" charset="0"/>
                <a:cs typeface="Times New Roman" pitchFamily="18" charset="0"/>
              </a:rPr>
              <a:t>Rajkumar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err="1">
                <a:solidFill>
                  <a:schemeClr val="tx1">
                    <a:lumMod val="85000"/>
                    <a:lumOff val="15000"/>
                  </a:schemeClr>
                </a:solidFill>
                <a:latin typeface="Times New Roman" pitchFamily="18" charset="0"/>
                <a:ea typeface="Times New Roman" pitchFamily="18" charset="0"/>
                <a:cs typeface="Times New Roman" pitchFamily="18" charset="0"/>
              </a:rPr>
              <a:t>Asso</a:t>
            </a:r>
            <a:r>
              <a:rPr lang="en-US" dirty="0">
                <a:solidFill>
                  <a:schemeClr val="tx1">
                    <a:lumMod val="85000"/>
                    <a:lumOff val="15000"/>
                  </a:schemeClr>
                </a:solidFill>
                <a:latin typeface="Times New Roman" pitchFamily="18" charset="0"/>
                <a:ea typeface="Times New Roman" pitchFamily="18" charset="0"/>
                <a:cs typeface="Times New Roman" pitchFamily="18" charset="0"/>
              </a:rPr>
              <a: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2" name="Rectangle 11"/>
          <p:cNvSpPr/>
          <p:nvPr/>
        </p:nvSpPr>
        <p:spPr>
          <a:xfrm>
            <a:off x="4810116" y="5299691"/>
            <a:ext cx="3714776"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Panel 1</a:t>
            </a:r>
          </a:p>
          <a:p>
            <a:pPr lvl="0" algn="ctr" fontAlgn="base">
              <a:spcBef>
                <a:spcPct val="0"/>
              </a:spcBef>
              <a:spcAft>
                <a:spcPct val="0"/>
              </a:spcAft>
            </a:pPr>
            <a:r>
              <a:rPr lang="en-IN" sz="2000" b="1" dirty="0">
                <a:solidFill>
                  <a:srgbClr val="000066"/>
                </a:solidFill>
                <a:latin typeface="Times New Roman" pitchFamily="18" charset="0"/>
                <a:cs typeface="Times New Roman" pitchFamily="18" charset="0"/>
              </a:rPr>
              <a:t>Ms. Kavitha</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3" name="Rectangle 12"/>
          <p:cNvSpPr/>
          <p:nvPr/>
        </p:nvSpPr>
        <p:spPr>
          <a:xfrm>
            <a:off x="8815926" y="5302997"/>
            <a:ext cx="2999890" cy="1231106"/>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Panel 2</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Dr./Mr. </a:t>
            </a:r>
            <a:r>
              <a:rPr lang="en-IN" sz="2000" b="1" dirty="0">
                <a:solidFill>
                  <a:srgbClr val="000066"/>
                </a:solidFill>
                <a:latin typeface="Times New Roman" pitchFamily="18" charset="0"/>
                <a:cs typeface="Times New Roman" pitchFamily="18" charset="0"/>
              </a:rPr>
              <a:t>/Ms. Guide Name</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Prof./</a:t>
            </a:r>
            <a:r>
              <a:rPr lang="en-US" dirty="0" err="1">
                <a:solidFill>
                  <a:schemeClr val="tx1">
                    <a:lumMod val="85000"/>
                    <a:lumOff val="15000"/>
                  </a:schemeClr>
                </a:solidFill>
                <a:latin typeface="Times New Roman" pitchFamily="18" charset="0"/>
                <a:ea typeface="Times New Roman" pitchFamily="18" charset="0"/>
                <a:cs typeface="Times New Roman" pitchFamily="18" charset="0"/>
              </a:rPr>
              <a:t>Asso</a:t>
            </a:r>
            <a:r>
              <a:rPr lang="en-US" dirty="0">
                <a:solidFill>
                  <a:schemeClr val="tx1">
                    <a:lumMod val="85000"/>
                    <a:lumOff val="15000"/>
                  </a:schemeClr>
                </a:solidFill>
                <a:latin typeface="Times New Roman" pitchFamily="18" charset="0"/>
                <a:ea typeface="Times New Roman" pitchFamily="18" charset="0"/>
                <a:cs typeface="Times New Roman" pitchFamily="18" charset="0"/>
              </a:rPr>
              <a:t>. Prof./Asst.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dirty="0"/>
              <a:t>2022 - 2023</a:t>
            </a:r>
          </a:p>
        </p:txBody>
      </p:sp>
      <p:sp>
        <p:nvSpPr>
          <p:cNvPr id="4" name="Slide Number Placeholder 3"/>
          <p:cNvSpPr>
            <a:spLocks noGrp="1"/>
          </p:cNvSpPr>
          <p:nvPr>
            <p:ph type="sldNum" sz="quarter" idx="12"/>
          </p:nvPr>
        </p:nvSpPr>
        <p:spPr/>
        <p:txBody>
          <a:bodyPr/>
          <a:lstStyle/>
          <a:p>
            <a:fld id="{5B4F5413-E548-45A8-B9DD-11B71454D5CA}" type="slidenum">
              <a:rPr lang="en-US" smtClean="0"/>
              <a:pP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24432"/>
              </p:ext>
            </p:extLst>
          </p:nvPr>
        </p:nvGraphicFramePr>
        <p:xfrm>
          <a:off x="1271464" y="857232"/>
          <a:ext cx="9721081" cy="4948033"/>
        </p:xfrm>
        <a:graphic>
          <a:graphicData uri="http://schemas.openxmlformats.org/drawingml/2006/table">
            <a:tbl>
              <a:tblPr firstRow="1" bandRow="1">
                <a:tableStyleId>{5C22544A-7EE6-4342-B048-85BDC9FD1C3A}</a:tableStyleId>
              </a:tblPr>
              <a:tblGrid>
                <a:gridCol w="1367037">
                  <a:extLst>
                    <a:ext uri="{9D8B030D-6E8A-4147-A177-3AD203B41FA5}">
                      <a16:colId xmlns:a16="http://schemas.microsoft.com/office/drawing/2014/main" val="20000"/>
                    </a:ext>
                  </a:extLst>
                </a:gridCol>
                <a:gridCol w="2904953">
                  <a:extLst>
                    <a:ext uri="{9D8B030D-6E8A-4147-A177-3AD203B41FA5}">
                      <a16:colId xmlns:a16="http://schemas.microsoft.com/office/drawing/2014/main" val="20001"/>
                    </a:ext>
                  </a:extLst>
                </a:gridCol>
                <a:gridCol w="1879675">
                  <a:extLst>
                    <a:ext uri="{9D8B030D-6E8A-4147-A177-3AD203B41FA5}">
                      <a16:colId xmlns:a16="http://schemas.microsoft.com/office/drawing/2014/main" val="20002"/>
                    </a:ext>
                  </a:extLst>
                </a:gridCol>
                <a:gridCol w="3569416">
                  <a:extLst>
                    <a:ext uri="{9D8B030D-6E8A-4147-A177-3AD203B41FA5}">
                      <a16:colId xmlns:a16="http://schemas.microsoft.com/office/drawing/2014/main" val="20003"/>
                    </a:ext>
                  </a:extLst>
                </a:gridCol>
              </a:tblGrid>
              <a:tr h="417580">
                <a:tc>
                  <a:txBody>
                    <a:bodyPr/>
                    <a:lstStyle/>
                    <a:p>
                      <a:r>
                        <a:rPr lang="en-US" dirty="0" err="1"/>
                        <a:t>SL.No</a:t>
                      </a:r>
                      <a:endParaRPr lang="en-US" dirty="0"/>
                    </a:p>
                  </a:txBody>
                  <a:tcPr/>
                </a:tc>
                <a:tc>
                  <a:txBody>
                    <a:bodyPr/>
                    <a:lstStyle/>
                    <a:p>
                      <a:r>
                        <a:rPr lang="en-US" dirty="0"/>
                        <a:t>       Title</a:t>
                      </a:r>
                      <a:r>
                        <a:rPr lang="en-US" baseline="0" dirty="0"/>
                        <a:t> of the Paper</a:t>
                      </a:r>
                      <a:endParaRPr lang="en-US" dirty="0"/>
                    </a:p>
                  </a:txBody>
                  <a:tcPr/>
                </a:tc>
                <a:tc>
                  <a:txBody>
                    <a:bodyPr/>
                    <a:lstStyle/>
                    <a:p>
                      <a:r>
                        <a:rPr lang="en-US" dirty="0"/>
                        <a:t>    Authors</a:t>
                      </a:r>
                    </a:p>
                  </a:txBody>
                  <a:tcPr/>
                </a:tc>
                <a:tc>
                  <a:txBody>
                    <a:bodyPr/>
                    <a:lstStyle/>
                    <a:p>
                      <a:r>
                        <a:rPr lang="en-US" dirty="0"/>
                        <a:t>                Abstract</a:t>
                      </a:r>
                    </a:p>
                  </a:txBody>
                  <a:tcPr/>
                </a:tc>
                <a:extLst>
                  <a:ext uri="{0D108BD9-81ED-4DB2-BD59-A6C34878D82A}">
                    <a16:rowId xmlns:a16="http://schemas.microsoft.com/office/drawing/2014/main" val="10000"/>
                  </a:ext>
                </a:extLst>
              </a:tr>
              <a:tr h="2574121">
                <a:tc>
                  <a:txBody>
                    <a:bodyPr/>
                    <a:lstStyle/>
                    <a:p>
                      <a:r>
                        <a:rPr lang="en-US" dirty="0"/>
                        <a:t>9.</a:t>
                      </a:r>
                    </a:p>
                  </a:txBody>
                  <a:tcPr/>
                </a:tc>
                <a:tc>
                  <a:txBody>
                    <a:bodyPr/>
                    <a:lstStyle/>
                    <a:p>
                      <a:r>
                        <a:rPr lang="en-US" dirty="0"/>
                        <a:t>Applications    of   </a:t>
                      </a:r>
                      <a:r>
                        <a:rPr lang="en-US" dirty="0" err="1"/>
                        <a:t>Blockchain</a:t>
                      </a:r>
                      <a:r>
                        <a:rPr lang="en-US" dirty="0"/>
                        <a:t> Technology beyond </a:t>
                      </a:r>
                      <a:r>
                        <a:rPr lang="en-US" dirty="0" err="1"/>
                        <a:t>Cryptocurrency</a:t>
                      </a:r>
                      <a:r>
                        <a:rPr lang="en-US" dirty="0"/>
                        <a:t>.</a:t>
                      </a:r>
                    </a:p>
                  </a:txBody>
                  <a:tcPr/>
                </a:tc>
                <a:tc>
                  <a:txBody>
                    <a:bodyPr/>
                    <a:lstStyle/>
                    <a:p>
                      <a:r>
                        <a:rPr lang="en-US" dirty="0" err="1"/>
                        <a:t>Mahdi</a:t>
                      </a:r>
                      <a:r>
                        <a:rPr lang="en-US" dirty="0"/>
                        <a:t> </a:t>
                      </a:r>
                      <a:r>
                        <a:rPr lang="en-US" dirty="0" err="1"/>
                        <a:t>HMiraz</a:t>
                      </a:r>
                      <a:r>
                        <a:rPr lang="en-US" dirty="0"/>
                        <a:t>, </a:t>
                      </a:r>
                      <a:r>
                        <a:rPr lang="en-US" dirty="0" err="1"/>
                        <a:t>Maaruf</a:t>
                      </a:r>
                      <a:r>
                        <a:rPr lang="en-US" dirty="0"/>
                        <a:t> Ali</a:t>
                      </a:r>
                    </a:p>
                  </a:txBody>
                  <a:tcPr/>
                </a:tc>
                <a:tc>
                  <a:txBody>
                    <a:bodyPr/>
                    <a:lstStyle/>
                    <a:p>
                      <a:r>
                        <a:rPr lang="en-US" dirty="0"/>
                        <a:t>It is observed that </a:t>
                      </a:r>
                      <a:r>
                        <a:rPr lang="en-US" dirty="0" err="1"/>
                        <a:t>Blockchain</a:t>
                      </a:r>
                      <a:r>
                        <a:rPr lang="en-US" dirty="0"/>
                        <a:t> (BC), the technology behind the </a:t>
                      </a:r>
                      <a:r>
                        <a:rPr lang="en-US" dirty="0" err="1"/>
                        <a:t>Bitcoin</a:t>
                      </a:r>
                      <a:r>
                        <a:rPr lang="en-US" dirty="0"/>
                        <a:t> crypto-currency system, is considered to be both alluring and critical for ensuring enhanced security and (in some implementations, non-traceable) privacy for diverse applications .</a:t>
                      </a:r>
                    </a:p>
                  </a:txBody>
                  <a:tcPr/>
                </a:tc>
                <a:extLst>
                  <a:ext uri="{0D108BD9-81ED-4DB2-BD59-A6C34878D82A}">
                    <a16:rowId xmlns:a16="http://schemas.microsoft.com/office/drawing/2014/main" val="10001"/>
                  </a:ext>
                </a:extLst>
              </a:tr>
              <a:tr h="1956332">
                <a:tc>
                  <a:txBody>
                    <a:bodyPr/>
                    <a:lstStyle/>
                    <a:p>
                      <a:r>
                        <a:rPr lang="en-US" dirty="0"/>
                        <a:t>10.</a:t>
                      </a:r>
                    </a:p>
                  </a:txBody>
                  <a:tcPr/>
                </a:tc>
                <a:tc>
                  <a:txBody>
                    <a:bodyPr/>
                    <a:lstStyle/>
                    <a:p>
                      <a:r>
                        <a:rPr lang="en-US" dirty="0" err="1"/>
                        <a:t>aO</a:t>
                      </a:r>
                      <a:r>
                        <a:rPr lang="en-US" dirty="0"/>
                        <a:t> Enhanced Chat Application.</a:t>
                      </a:r>
                    </a:p>
                  </a:txBody>
                  <a:tcPr/>
                </a:tc>
                <a:tc>
                  <a:txBody>
                    <a:bodyPr/>
                    <a:lstStyle/>
                    <a:p>
                      <a:r>
                        <a:rPr lang="en-US" dirty="0" err="1"/>
                        <a:t>AvinashBamane</a:t>
                      </a:r>
                      <a:r>
                        <a:rPr lang="en-US" dirty="0"/>
                        <a:t>, </a:t>
                      </a:r>
                      <a:r>
                        <a:rPr lang="en-US" dirty="0" err="1"/>
                        <a:t>Parikshit</a:t>
                      </a:r>
                      <a:r>
                        <a:rPr lang="en-US" dirty="0"/>
                        <a:t> </a:t>
                      </a:r>
                      <a:r>
                        <a:rPr lang="en-US" dirty="0" err="1"/>
                        <a:t>Bhoyar</a:t>
                      </a:r>
                      <a:r>
                        <a:rPr lang="en-US" dirty="0"/>
                        <a:t>, </a:t>
                      </a:r>
                      <a:r>
                        <a:rPr lang="en-US" dirty="0" err="1"/>
                        <a:t>Ashish</a:t>
                      </a:r>
                      <a:r>
                        <a:rPr lang="en-US" dirty="0"/>
                        <a:t> </a:t>
                      </a:r>
                      <a:r>
                        <a:rPr lang="en-US" dirty="0" err="1"/>
                        <a:t>Dugar</a:t>
                      </a:r>
                      <a:r>
                        <a:rPr lang="en-US" dirty="0"/>
                        <a:t>. </a:t>
                      </a:r>
                    </a:p>
                  </a:txBody>
                  <a:tcPr/>
                </a:tc>
                <a:tc>
                  <a:txBody>
                    <a:bodyPr/>
                    <a:lstStyle/>
                    <a:p>
                      <a:r>
                        <a:rPr lang="en-US" dirty="0"/>
                        <a:t>Authors have come across various chat applications to instantly communicate with people. Authors have </a:t>
                      </a:r>
                      <a:r>
                        <a:rPr lang="en-US" dirty="0" err="1"/>
                        <a:t>emphasised</a:t>
                      </a:r>
                      <a:r>
                        <a:rPr lang="en-US" dirty="0"/>
                        <a:t> on using various types of chat application in web-based applications. </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CAF4-2354-691A-9AED-E104BA5C0A0E}"/>
              </a:ext>
            </a:extLst>
          </p:cNvPr>
          <p:cNvSpPr>
            <a:spLocks noGrp="1"/>
          </p:cNvSpPr>
          <p:nvPr>
            <p:ph type="title"/>
          </p:nvPr>
        </p:nvSpPr>
        <p:spPr/>
        <p:txBody>
          <a:bodyPr>
            <a:normAutofit/>
          </a:bodyPr>
          <a:lstStyle/>
          <a:p>
            <a:pPr algn="ctr" defTabSz="457200"/>
            <a:r>
              <a:rPr lang="en-IN" sz="2900" cap="small" dirty="0">
                <a:solidFill>
                  <a:schemeClr val="accent1">
                    <a:lumMod val="75000"/>
                  </a:schemeClr>
                </a:solidFill>
                <a:latin typeface="Times New Roman" pitchFamily="18" charset="0"/>
                <a:cs typeface="Times New Roman" pitchFamily="18" charset="0"/>
              </a:rPr>
              <a:t>PROBLEM IDENTIFICATION</a:t>
            </a:r>
          </a:p>
        </p:txBody>
      </p:sp>
      <p:sp>
        <p:nvSpPr>
          <p:cNvPr id="3" name="Content Placeholder 2">
            <a:extLst>
              <a:ext uri="{FF2B5EF4-FFF2-40B4-BE49-F238E27FC236}">
                <a16:creationId xmlns:a16="http://schemas.microsoft.com/office/drawing/2014/main" id="{6F880E55-D126-1DA2-575F-5A1681A3269B}"/>
              </a:ext>
            </a:extLst>
          </p:cNvPr>
          <p:cNvSpPr>
            <a:spLocks noGrp="1"/>
          </p:cNvSpPr>
          <p:nvPr>
            <p:ph idx="1"/>
          </p:nvPr>
        </p:nvSpPr>
        <p:spPr>
          <a:xfrm>
            <a:off x="838200" y="1190898"/>
            <a:ext cx="10442376" cy="5033842"/>
          </a:xfrm>
        </p:spPr>
        <p:txBody>
          <a:bodyPr>
            <a:normAutofit fontScale="92500" lnSpcReduction="10000"/>
          </a:bodyPr>
          <a:lstStyle/>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Loss of data if the server collapses.</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information shared can be hacked which is stored on the centralized server.</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Also, there are countless counterfeit information and product publishing on social networking without any known root transgressor (like on WhatsApp, signal).</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Current chatting software is not reliable as the manufacturers demand. Sometimes the buyers of these software become victim of hackers.</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Centralized E2EE messengers are also highly vulnerable to censorship. Although the app encrypts all messages, making them unreadable by the central authority - this means the authority can’t ban or block messages about specific topics - central authorities can still ban users, groups, or even regions from using the app. This problem is worsened if the app uses an identifier tied to your real-world identity, like a phone number or email address.</a:t>
            </a:r>
            <a:endParaRPr lang="en-IN" sz="20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C9410A4C-D549-6AA1-1B01-2377C3FBB560}"/>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BC810688-9E3A-B0A1-E7BE-5697B516C3D5}"/>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F6FB050D-97FB-A4F5-5E0E-360D3884F25B}"/>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Tree>
    <p:extLst>
      <p:ext uri="{BB962C8B-B14F-4D97-AF65-F5344CB8AC3E}">
        <p14:creationId xmlns:p14="http://schemas.microsoft.com/office/powerpoint/2010/main" val="357909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2278-81C5-CC3E-B0B1-4A3FE71EF0E9}"/>
              </a:ext>
            </a:extLst>
          </p:cNvPr>
          <p:cNvSpPr>
            <a:spLocks noGrp="1"/>
          </p:cNvSpPr>
          <p:nvPr>
            <p:ph type="title"/>
          </p:nvPr>
        </p:nvSpPr>
        <p:spPr/>
        <p:txBody>
          <a:bodyPr>
            <a:normAutofit/>
          </a:bodyPr>
          <a:lstStyle/>
          <a:p>
            <a:pPr algn="ctr"/>
            <a:r>
              <a:rPr lang="en-IN" sz="2900" cap="small" dirty="0">
                <a:solidFill>
                  <a:schemeClr val="accent1">
                    <a:lumMod val="75000"/>
                  </a:schemeClr>
                </a:solidFill>
                <a:latin typeface="Times New Roman" pitchFamily="18" charset="0"/>
                <a:cs typeface="Times New Roman" pitchFamily="18" charset="0"/>
              </a:rPr>
              <a:t>OBJECTIVES </a:t>
            </a:r>
          </a:p>
        </p:txBody>
      </p:sp>
      <p:sp>
        <p:nvSpPr>
          <p:cNvPr id="3" name="Content Placeholder 2">
            <a:extLst>
              <a:ext uri="{FF2B5EF4-FFF2-40B4-BE49-F238E27FC236}">
                <a16:creationId xmlns:a16="http://schemas.microsoft.com/office/drawing/2014/main" id="{D0778D5F-2130-C0B7-6BCF-A9109C05D76E}"/>
              </a:ext>
            </a:extLst>
          </p:cNvPr>
          <p:cNvSpPr>
            <a:spLocks noGrp="1"/>
          </p:cNvSpPr>
          <p:nvPr>
            <p:ph idx="1"/>
          </p:nvPr>
        </p:nvSpPr>
        <p:spPr/>
        <p:txBody>
          <a:bodyPr>
            <a:normAutofit/>
          </a:bodyPr>
          <a:lstStyle/>
          <a:p>
            <a:pPr marL="342900" lvl="0" indent="-342900" algn="just">
              <a:lnSpc>
                <a:spcPct val="150000"/>
              </a:lnSpc>
              <a:spcBef>
                <a:spcPts val="2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Data immutability: </a:t>
            </a:r>
            <a:r>
              <a:rPr lang="en-US" sz="2000" dirty="0">
                <a:effectLst/>
                <a:latin typeface="Times New Roman" panose="02020603050405020304" pitchFamily="18" charset="0"/>
                <a:ea typeface="Times New Roman" panose="02020603050405020304" pitchFamily="18" charset="0"/>
              </a:rPr>
              <a:t>The inability to make adjustments to the data after they are recorded in a distributed database. </a:t>
            </a:r>
          </a:p>
          <a:p>
            <a:pPr marL="342900" lvl="0" indent="-342900" algn="just">
              <a:lnSpc>
                <a:spcPct val="150000"/>
              </a:lnSpc>
              <a:spcBef>
                <a:spcPts val="2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Censorship resistance: </a:t>
            </a:r>
            <a:r>
              <a:rPr lang="en-US" sz="2000" dirty="0">
                <a:effectLst/>
                <a:latin typeface="Times New Roman" panose="02020603050405020304" pitchFamily="18" charset="0"/>
                <a:ea typeface="Times New Roman" panose="02020603050405020304" pitchFamily="18" charset="0"/>
              </a:rPr>
              <a:t>It implies that everyone can transact with the network on the same terms, regardless of their personal identifying characteristics. If true censorship-resistance is to be achieved, then users should not be able to exclude others from information.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Decentralized storage: </a:t>
            </a:r>
            <a:r>
              <a:rPr lang="en-US" sz="2000" dirty="0">
                <a:effectLst/>
                <a:latin typeface="Times New Roman" panose="02020603050405020304" pitchFamily="18" charset="0"/>
                <a:ea typeface="Times New Roman" panose="02020603050405020304" pitchFamily="18" charset="0"/>
              </a:rPr>
              <a:t>It is a model of network online storage where data is stored on multiple nodes (computer), which is hosted by the participants in the cloud.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0"/>
              </a:spcBef>
              <a:spcAft>
                <a:spcPts val="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Data Security: </a:t>
            </a:r>
            <a:r>
              <a:rPr lang="en-US" sz="2000" dirty="0">
                <a:effectLst/>
                <a:latin typeface="Times New Roman" panose="02020603050405020304" pitchFamily="18" charset="0"/>
                <a:ea typeface="Times New Roman" panose="02020603050405020304" pitchFamily="18" charset="0"/>
              </a:rPr>
              <a:t>It means protecting digital privacy measures that are applied to prevent unauthorized access to the nodes.</a:t>
            </a:r>
            <a:endParaRPr lang="en-IN" sz="20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D60880E2-662A-286D-C410-6BC0BCFD6F35}"/>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F8A6644B-2312-8E22-F60E-AC0A49D617FD}"/>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B3B59367-5864-2CB2-E5FE-38D361066AC9}"/>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Tree>
    <p:extLst>
      <p:ext uri="{BB962C8B-B14F-4D97-AF65-F5344CB8AC3E}">
        <p14:creationId xmlns:p14="http://schemas.microsoft.com/office/powerpoint/2010/main" val="213007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E0B7-8C78-7168-F36C-AC5ED142AD85}"/>
              </a:ext>
            </a:extLst>
          </p:cNvPr>
          <p:cNvSpPr>
            <a:spLocks noGrp="1"/>
          </p:cNvSpPr>
          <p:nvPr>
            <p:ph type="title"/>
          </p:nvPr>
        </p:nvSpPr>
        <p:spPr>
          <a:xfrm>
            <a:off x="838200" y="427958"/>
            <a:ext cx="10515600" cy="694162"/>
          </a:xfrm>
        </p:spPr>
        <p:txBody>
          <a:bodyPr>
            <a:normAutofit/>
          </a:bodyPr>
          <a:lstStyle/>
          <a:p>
            <a:pPr algn="ctr"/>
            <a:r>
              <a:rPr lang="en-IN" sz="2900" cap="small" dirty="0">
                <a:solidFill>
                  <a:schemeClr val="accent1">
                    <a:lumMod val="75000"/>
                  </a:schemeClr>
                </a:solidFill>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73770D6E-DB4F-7D7B-198B-C2E710D372B6}"/>
              </a:ext>
            </a:extLst>
          </p:cNvPr>
          <p:cNvSpPr>
            <a:spLocks noGrp="1"/>
          </p:cNvSpPr>
          <p:nvPr>
            <p:ph idx="1"/>
          </p:nvPr>
        </p:nvSpPr>
        <p:spPr>
          <a:xfrm>
            <a:off x="1055440" y="1190898"/>
            <a:ext cx="9721080" cy="4542358"/>
          </a:xfrm>
        </p:spPr>
        <p:txBody>
          <a:bodyPr>
            <a:normAutofit/>
          </a:bodyPr>
          <a:lstStyle/>
          <a:p>
            <a:pPr marL="0" indent="0">
              <a:buNone/>
            </a:pPr>
            <a:endParaRPr lang="en-US" sz="2000" spc="-15" dirty="0">
              <a:solidFill>
                <a:srgbClr val="000000"/>
              </a:solidFill>
              <a:effectLst/>
              <a:latin typeface="Times New Roman" panose="02020603050405020304" pitchFamily="18" charset="0"/>
              <a:ea typeface="Times New Roman" panose="02020603050405020304" pitchFamily="18" charset="0"/>
            </a:endParaRPr>
          </a:p>
          <a:p>
            <a:endParaRPr lang="en-US" sz="2000" b="1" spc="-15"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3200" spc="-15" dirty="0">
              <a:solidFill>
                <a:srgbClr val="000000"/>
              </a:solidFill>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BD0D0128-1479-5CF4-57F3-542B6FAD8802}"/>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DDF0C5AF-94F1-1A97-D61B-6BA7779BFD6D}"/>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59AFB260-9CB8-B253-0104-F3296C1AA079}"/>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2052" name="Picture 4">
            <a:extLst>
              <a:ext uri="{FF2B5EF4-FFF2-40B4-BE49-F238E27FC236}">
                <a16:creationId xmlns:a16="http://schemas.microsoft.com/office/drawing/2014/main" id="{D04C4917-87AF-40CE-CB4F-8542A7DC5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973879"/>
            <a:ext cx="7272808" cy="36932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0314C61-9FA3-F3D3-6505-456B92320AE8}"/>
              </a:ext>
            </a:extLst>
          </p:cNvPr>
          <p:cNvSpPr txBox="1"/>
          <p:nvPr/>
        </p:nvSpPr>
        <p:spPr>
          <a:xfrm>
            <a:off x="983432" y="1169986"/>
            <a:ext cx="6408712" cy="400110"/>
          </a:xfrm>
          <a:prstGeom prst="rect">
            <a:avLst/>
          </a:prstGeom>
          <a:noFill/>
        </p:spPr>
        <p:txBody>
          <a:bodyPr wrap="square" rtlCol="0">
            <a:spAutoFit/>
          </a:bodyPr>
          <a:lstStyle/>
          <a:p>
            <a:r>
              <a:rPr lang="en-IN" sz="2000" b="1" dirty="0">
                <a:solidFill>
                  <a:srgbClr val="00B050"/>
                </a:solidFill>
                <a:latin typeface="Times New Roman" panose="02020603050405020304" pitchFamily="18" charset="0"/>
                <a:cs typeface="Times New Roman" panose="02020603050405020304" pitchFamily="18" charset="0"/>
              </a:rPr>
              <a:t>BLOCKCHAIN ECOSYSTEM</a:t>
            </a:r>
          </a:p>
        </p:txBody>
      </p:sp>
      <p:sp>
        <p:nvSpPr>
          <p:cNvPr id="12" name="TextBox 11">
            <a:extLst>
              <a:ext uri="{FF2B5EF4-FFF2-40B4-BE49-F238E27FC236}">
                <a16:creationId xmlns:a16="http://schemas.microsoft.com/office/drawing/2014/main" id="{0084BBB1-12BA-1661-0286-7BA0E6BF9EC5}"/>
              </a:ext>
            </a:extLst>
          </p:cNvPr>
          <p:cNvSpPr txBox="1"/>
          <p:nvPr/>
        </p:nvSpPr>
        <p:spPr>
          <a:xfrm>
            <a:off x="3359696" y="2193190"/>
            <a:ext cx="4968552" cy="461665"/>
          </a:xfrm>
          <a:prstGeom prst="rect">
            <a:avLst/>
          </a:prstGeom>
          <a:solidFill>
            <a:srgbClr val="D7FFBC"/>
          </a:solidFill>
        </p:spPr>
        <p:txBody>
          <a:bodyPr wrap="square" rtlCol="0">
            <a:spAutoFit/>
          </a:bodyPr>
          <a:lstStyle/>
          <a:p>
            <a:r>
              <a:rPr lang="en-IN" sz="2400" b="1" dirty="0"/>
              <a:t>		  Blockchain Ecosystem</a:t>
            </a:r>
          </a:p>
        </p:txBody>
      </p:sp>
    </p:spTree>
    <p:extLst>
      <p:ext uri="{BB962C8B-B14F-4D97-AF65-F5344CB8AC3E}">
        <p14:creationId xmlns:p14="http://schemas.microsoft.com/office/powerpoint/2010/main" val="229341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770D6E-DB4F-7D7B-198B-C2E710D372B6}"/>
              </a:ext>
            </a:extLst>
          </p:cNvPr>
          <p:cNvSpPr>
            <a:spLocks noGrp="1"/>
          </p:cNvSpPr>
          <p:nvPr>
            <p:ph idx="1"/>
          </p:nvPr>
        </p:nvSpPr>
        <p:spPr>
          <a:xfrm>
            <a:off x="838200" y="1190898"/>
            <a:ext cx="11234464" cy="4542358"/>
          </a:xfrm>
        </p:spPr>
        <p:txBody>
          <a:bodyPr>
            <a:normAutofit/>
          </a:bodyPr>
          <a:lstStyle/>
          <a:p>
            <a:pPr marL="0" indent="0">
              <a:buNone/>
            </a:pPr>
            <a:endParaRPr lang="en-US" sz="2000" spc="-15" dirty="0">
              <a:solidFill>
                <a:srgbClr val="000000"/>
              </a:solidFill>
              <a:effectLst/>
              <a:latin typeface="Times New Roman" panose="02020603050405020304" pitchFamily="18" charset="0"/>
              <a:ea typeface="Times New Roman" panose="02020603050405020304" pitchFamily="18" charset="0"/>
            </a:endParaRPr>
          </a:p>
          <a:p>
            <a:endParaRPr lang="en-US" sz="2000" b="1" spc="-15"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3200" spc="-15" dirty="0">
              <a:solidFill>
                <a:srgbClr val="000000"/>
              </a:solidFill>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BD0D0128-1479-5CF4-57F3-542B6FAD8802}"/>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DDF0C5AF-94F1-1A97-D61B-6BA7779BFD6D}"/>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59AFB260-9CB8-B253-0104-F3296C1AA079}"/>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10" name="TextBox 9">
            <a:extLst>
              <a:ext uri="{FF2B5EF4-FFF2-40B4-BE49-F238E27FC236}">
                <a16:creationId xmlns:a16="http://schemas.microsoft.com/office/drawing/2014/main" id="{FF9E1C83-4701-6903-8704-98217B70AF6A}"/>
              </a:ext>
            </a:extLst>
          </p:cNvPr>
          <p:cNvSpPr txBox="1"/>
          <p:nvPr/>
        </p:nvSpPr>
        <p:spPr>
          <a:xfrm>
            <a:off x="983432" y="1338418"/>
            <a:ext cx="10370368" cy="4247317"/>
          </a:xfrm>
          <a:prstGeom prst="rect">
            <a:avLst/>
          </a:prstGeom>
          <a:noFill/>
        </p:spPr>
        <p:txBody>
          <a:bodyPr wrap="square" rtlCol="0">
            <a:spAutoFit/>
          </a:bodyPr>
          <a:lstStyle/>
          <a:p>
            <a:r>
              <a:rPr lang="en-IN" b="1" u="sng" dirty="0">
                <a:latin typeface="Franklin Gothic Medium Cond" panose="020B0606030402020204" pitchFamily="34" charset="0"/>
              </a:rPr>
              <a:t>Pioneers</a:t>
            </a:r>
            <a:r>
              <a:rPr lang="en-IN" dirty="0">
                <a:latin typeface="Franklin Gothic Medium Cond" panose="020B0606030402020204" pitchFamily="34" charset="0"/>
              </a:rPr>
              <a:t> are the forerunners in blockchain ecosystems are for the most part the makers of the venture and essential recipients of the work in ecosystems.</a:t>
            </a:r>
          </a:p>
          <a:p>
            <a:endParaRPr lang="en-IN" dirty="0">
              <a:latin typeface="Franklin Gothic Medium Cond" panose="020B0606030402020204" pitchFamily="34" charset="0"/>
            </a:endParaRPr>
          </a:p>
          <a:p>
            <a:r>
              <a:rPr lang="en-IN" b="1" u="sng" dirty="0" err="1">
                <a:latin typeface="Franklin Gothic Medium Cond" panose="020B0606030402020204" pitchFamily="34" charset="0"/>
              </a:rPr>
              <a:t>Center</a:t>
            </a:r>
            <a:r>
              <a:rPr lang="en-IN" b="1" u="sng" dirty="0">
                <a:latin typeface="Franklin Gothic Medium Cond" panose="020B0606030402020204" pitchFamily="34" charset="0"/>
              </a:rPr>
              <a:t> Group </a:t>
            </a:r>
            <a:r>
              <a:rPr lang="en-IN" dirty="0">
                <a:latin typeface="Franklin Gothic Medium Cond" panose="020B0606030402020204" pitchFamily="34" charset="0"/>
              </a:rPr>
              <a:t>addresses a gathering of dynamic or driving associations liable for controlling, smoothing out and enhancing functional exercises.</a:t>
            </a:r>
          </a:p>
          <a:p>
            <a:endParaRPr lang="en-IN" dirty="0">
              <a:latin typeface="Franklin Gothic Medium Cond" panose="020B0606030402020204" pitchFamily="34" charset="0"/>
            </a:endParaRPr>
          </a:p>
          <a:p>
            <a:r>
              <a:rPr lang="en-IN" b="1" u="sng" dirty="0">
                <a:latin typeface="Franklin Gothic Medium Cond" panose="020B0606030402020204" pitchFamily="34" charset="0"/>
              </a:rPr>
              <a:t>Active Members </a:t>
            </a:r>
            <a:r>
              <a:rPr lang="en-IN" dirty="0">
                <a:latin typeface="Franklin Gothic Medium Cond" panose="020B0606030402020204" pitchFamily="34" charset="0"/>
              </a:rPr>
              <a:t>in the blockchain ecosystem refer to the assortment of essential members in the organization. Who are liable for contributing and overseeing work process and information.</a:t>
            </a:r>
          </a:p>
          <a:p>
            <a:endParaRPr lang="en-IN" dirty="0">
              <a:latin typeface="Franklin Gothic Medium Cond" panose="020B0606030402020204" pitchFamily="34" charset="0"/>
            </a:endParaRPr>
          </a:p>
          <a:p>
            <a:r>
              <a:rPr lang="en-IN" b="1" u="sng" dirty="0">
                <a:latin typeface="Franklin Gothic Medium Cond" panose="020B0606030402020204" pitchFamily="34" charset="0"/>
              </a:rPr>
              <a:t>Clients</a:t>
            </a:r>
            <a:r>
              <a:rPr lang="en-IN" dirty="0">
                <a:latin typeface="Franklin Gothic Medium Cond" panose="020B0606030402020204" pitchFamily="34" charset="0"/>
              </a:rPr>
              <a:t> in blockchain ecosystems are the members getting benefits from the organization with the capacity for getting to their own information. </a:t>
            </a:r>
          </a:p>
          <a:p>
            <a:endParaRPr lang="en-IN" dirty="0">
              <a:latin typeface="Franklin Gothic Medium Cond" panose="020B0606030402020204" pitchFamily="34" charset="0"/>
            </a:endParaRPr>
          </a:p>
          <a:p>
            <a:r>
              <a:rPr lang="en-IN" b="1" u="sng" dirty="0">
                <a:latin typeface="Franklin Gothic Medium Cond" panose="020B0606030402020204" pitchFamily="34" charset="0"/>
              </a:rPr>
              <a:t>Outsider Service Providers </a:t>
            </a:r>
            <a:r>
              <a:rPr lang="en-IN" dirty="0">
                <a:latin typeface="Franklin Gothic Medium Cond" panose="020B0606030402020204" pitchFamily="34" charset="0"/>
              </a:rPr>
              <a:t>could incorporate IT support, framework, or application support administrations alongside many other services, particularly with a charge.</a:t>
            </a:r>
          </a:p>
          <a:p>
            <a:endParaRPr lang="en-IN" dirty="0">
              <a:latin typeface="Franklin Gothic Medium Cond" panose="020B0606030402020204" pitchFamily="34" charset="0"/>
            </a:endParaRPr>
          </a:p>
        </p:txBody>
      </p:sp>
      <p:sp>
        <p:nvSpPr>
          <p:cNvPr id="14" name="Title 1">
            <a:extLst>
              <a:ext uri="{FF2B5EF4-FFF2-40B4-BE49-F238E27FC236}">
                <a16:creationId xmlns:a16="http://schemas.microsoft.com/office/drawing/2014/main" id="{0086B03E-A117-5048-6340-963FBBC307D6}"/>
              </a:ext>
            </a:extLst>
          </p:cNvPr>
          <p:cNvSpPr>
            <a:spLocks noGrp="1"/>
          </p:cNvSpPr>
          <p:nvPr>
            <p:ph type="title"/>
          </p:nvPr>
        </p:nvSpPr>
        <p:spPr>
          <a:xfrm>
            <a:off x="838200" y="427958"/>
            <a:ext cx="10515600" cy="694162"/>
          </a:xfrm>
        </p:spPr>
        <p:txBody>
          <a:bodyPr>
            <a:normAutofit/>
          </a:bodyPr>
          <a:lstStyle/>
          <a:p>
            <a:pPr algn="ctr"/>
            <a:r>
              <a:rPr lang="en-IN" sz="2900" cap="small" dirty="0">
                <a:solidFill>
                  <a:schemeClr val="accent1">
                    <a:lumMod val="75000"/>
                  </a:schemeClr>
                </a:solidFill>
                <a:latin typeface="Times New Roman" pitchFamily="18" charset="0"/>
                <a:cs typeface="Times New Roman" pitchFamily="18" charset="0"/>
              </a:rPr>
              <a:t>METHODOLOGY</a:t>
            </a:r>
          </a:p>
        </p:txBody>
      </p:sp>
    </p:spTree>
    <p:extLst>
      <p:ext uri="{BB962C8B-B14F-4D97-AF65-F5344CB8AC3E}">
        <p14:creationId xmlns:p14="http://schemas.microsoft.com/office/powerpoint/2010/main" val="320882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1593AA-6BB8-9266-305F-C14A4DD1EEB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6AEDF69A-A29E-A28C-4932-5C3311C377F3}"/>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1BFB1668-D5D2-D628-661B-E06625C328B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1028" name="Picture 4" descr="BlockChain Interview Questions and Answers Set 2">
            <a:extLst>
              <a:ext uri="{FF2B5EF4-FFF2-40B4-BE49-F238E27FC236}">
                <a16:creationId xmlns:a16="http://schemas.microsoft.com/office/drawing/2014/main" id="{06B25A0B-FAF3-780D-74D8-27FFD2FB58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0768"/>
            <a:ext cx="10515600" cy="47502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396AC0A-38F6-FE1B-41A0-F1B438349053}"/>
              </a:ext>
            </a:extLst>
          </p:cNvPr>
          <p:cNvSpPr txBox="1"/>
          <p:nvPr/>
        </p:nvSpPr>
        <p:spPr>
          <a:xfrm>
            <a:off x="1343472" y="1412776"/>
            <a:ext cx="3456384" cy="369332"/>
          </a:xfrm>
          <a:prstGeom prst="rect">
            <a:avLst/>
          </a:prstGeom>
          <a:noFill/>
        </p:spPr>
        <p:txBody>
          <a:bodyPr wrap="square" rtlCol="0">
            <a:spAutoFit/>
          </a:bodyPr>
          <a:lstStyle/>
          <a:p>
            <a:r>
              <a:rPr lang="en-IN" b="1" dirty="0">
                <a:solidFill>
                  <a:srgbClr val="FF0000"/>
                </a:solidFill>
              </a:rPr>
              <a:t>COMPONENTS OF BLOCKCHAIN</a:t>
            </a:r>
          </a:p>
        </p:txBody>
      </p:sp>
      <p:sp>
        <p:nvSpPr>
          <p:cNvPr id="12" name="Title 1">
            <a:extLst>
              <a:ext uri="{FF2B5EF4-FFF2-40B4-BE49-F238E27FC236}">
                <a16:creationId xmlns:a16="http://schemas.microsoft.com/office/drawing/2014/main" id="{7BDAA960-7D9A-694C-840B-4B39C6A83C89}"/>
              </a:ext>
            </a:extLst>
          </p:cNvPr>
          <p:cNvSpPr>
            <a:spLocks noGrp="1"/>
          </p:cNvSpPr>
          <p:nvPr>
            <p:ph type="title"/>
          </p:nvPr>
        </p:nvSpPr>
        <p:spPr>
          <a:xfrm>
            <a:off x="838200" y="427958"/>
            <a:ext cx="10515600" cy="694162"/>
          </a:xfrm>
        </p:spPr>
        <p:txBody>
          <a:bodyPr>
            <a:normAutofit/>
          </a:bodyPr>
          <a:lstStyle/>
          <a:p>
            <a:pPr algn="ctr"/>
            <a:r>
              <a:rPr lang="en-IN" sz="2900" cap="small" dirty="0">
                <a:solidFill>
                  <a:schemeClr val="accent1">
                    <a:lumMod val="75000"/>
                  </a:schemeClr>
                </a:solidFill>
                <a:latin typeface="Times New Roman" pitchFamily="18" charset="0"/>
                <a:cs typeface="Times New Roman" pitchFamily="18" charset="0"/>
              </a:rPr>
              <a:t>METHODOLOGY</a:t>
            </a:r>
          </a:p>
        </p:txBody>
      </p:sp>
    </p:spTree>
    <p:extLst>
      <p:ext uri="{BB962C8B-B14F-4D97-AF65-F5344CB8AC3E}">
        <p14:creationId xmlns:p14="http://schemas.microsoft.com/office/powerpoint/2010/main" val="300369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709" y="327778"/>
            <a:ext cx="10232835" cy="694162"/>
          </a:xfrm>
        </p:spPr>
        <p:txBody>
          <a:bodyPr>
            <a:noAutofit/>
          </a:bodyPr>
          <a:lstStyle/>
          <a:p>
            <a:pPr algn="ctr"/>
            <a:r>
              <a:rPr lang="en-US" sz="2900" cap="small"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881026" y="78579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8" name="Rectangle 7"/>
          <p:cNvSpPr/>
          <p:nvPr/>
        </p:nvSpPr>
        <p:spPr>
          <a:xfrm>
            <a:off x="838200" y="1021940"/>
            <a:ext cx="10153128" cy="461665"/>
          </a:xfrm>
          <a:prstGeom prst="rect">
            <a:avLst/>
          </a:prstGeom>
        </p:spPr>
        <p:txBody>
          <a:bodyPr wrap="square">
            <a:spAutoFit/>
          </a:bodyPr>
          <a:lstStyle/>
          <a:p>
            <a:pPr algn="l"/>
            <a:r>
              <a:rPr lang="en-US" sz="2400" b="1" dirty="0">
                <a:latin typeface="Calibri" panose="020F0502020204030204" pitchFamily="34" charset="0"/>
                <a:ea typeface="Calibri" panose="020F0502020204030204" pitchFamily="34" charset="0"/>
                <a:cs typeface="Calibri" panose="020F0502020204030204" pitchFamily="34" charset="0"/>
              </a:rPr>
              <a:t> </a:t>
            </a:r>
            <a:r>
              <a:rPr lang="en-IN" sz="24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HASH FUNCTIONS IN BLOCKCHAIN</a:t>
            </a:r>
          </a:p>
        </p:txBody>
      </p:sp>
      <p:sp>
        <p:nvSpPr>
          <p:cNvPr id="13" name="TextBox 12">
            <a:extLst>
              <a:ext uri="{FF2B5EF4-FFF2-40B4-BE49-F238E27FC236}">
                <a16:creationId xmlns:a16="http://schemas.microsoft.com/office/drawing/2014/main" id="{BD70F38C-1DCC-8DB7-361B-E68DD08C6A86}"/>
              </a:ext>
            </a:extLst>
          </p:cNvPr>
          <p:cNvSpPr txBox="1"/>
          <p:nvPr/>
        </p:nvSpPr>
        <p:spPr>
          <a:xfrm>
            <a:off x="979583" y="4680334"/>
            <a:ext cx="10232834" cy="147732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101013"/>
                </a:solidFill>
                <a:effectLst/>
                <a:latin typeface="Calibri" panose="020F0502020204030204" pitchFamily="34" charset="0"/>
                <a:ea typeface="Calibri" panose="020F0502020204030204" pitchFamily="34" charset="0"/>
                <a:cs typeface="Calibri" panose="020F0502020204030204" pitchFamily="34" charset="0"/>
              </a:rPr>
              <a:t>Each block in the blockchain contains the hash of the previous block’s header within its own header as shown above.</a:t>
            </a:r>
          </a:p>
          <a:p>
            <a:pPr marL="285750" indent="-285750" algn="l">
              <a:buFont typeface="Arial" panose="020B0604020202020204" pitchFamily="34" charset="0"/>
              <a:buChar char="•"/>
            </a:pPr>
            <a:r>
              <a:rPr lang="en-US" b="0" i="0" dirty="0">
                <a:solidFill>
                  <a:srgbClr val="101013"/>
                </a:solidFill>
                <a:effectLst/>
                <a:latin typeface="Calibri" panose="020F0502020204030204" pitchFamily="34" charset="0"/>
                <a:ea typeface="Calibri" panose="020F0502020204030204" pitchFamily="34" charset="0"/>
                <a:cs typeface="Calibri" panose="020F0502020204030204" pitchFamily="34" charset="0"/>
              </a:rPr>
              <a:t>By incorporating a previous block hash into each block, the blockchain makes it harder to forge blocks in the digital ledger.  Changing the contents of one block changes the value of its header.  This would change the hash of that header, which changes the value of the next block’s header (and so on).</a:t>
            </a:r>
          </a:p>
        </p:txBody>
      </p:sp>
      <p:pic>
        <p:nvPicPr>
          <p:cNvPr id="3074" name="Picture 2" descr="Blockchain Basics, Types of Blockchain">
            <a:extLst>
              <a:ext uri="{FF2B5EF4-FFF2-40B4-BE49-F238E27FC236}">
                <a16:creationId xmlns:a16="http://schemas.microsoft.com/office/drawing/2014/main" id="{FD335143-CF15-4744-13CD-DA7EA71DD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913" y="1665004"/>
            <a:ext cx="7127701" cy="2702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dirty="0"/>
              <a:t>2022 - 2023</a:t>
            </a:r>
          </a:p>
        </p:txBody>
      </p:sp>
      <p:sp>
        <p:nvSpPr>
          <p:cNvPr id="4" name="Slide Number Placeholder 3"/>
          <p:cNvSpPr>
            <a:spLocks noGrp="1"/>
          </p:cNvSpPr>
          <p:nvPr>
            <p:ph type="sldNum" sz="quarter" idx="12"/>
          </p:nvPr>
        </p:nvSpPr>
        <p:spPr/>
        <p:txBody>
          <a:bodyPr/>
          <a:lstStyle/>
          <a:p>
            <a:fld id="{5B4F5413-E548-45A8-B9DD-11B71454D5CA}" type="slidenum">
              <a:rPr lang="en-US" smtClean="0"/>
              <a:pPr/>
              <a:t>17</a:t>
            </a:fld>
            <a:endParaRPr lang="en-US" dirty="0"/>
          </a:p>
        </p:txBody>
      </p:sp>
      <p:sp>
        <p:nvSpPr>
          <p:cNvPr id="7" name="Rectangle 6"/>
          <p:cNvSpPr/>
          <p:nvPr/>
        </p:nvSpPr>
        <p:spPr>
          <a:xfrm>
            <a:off x="767408" y="1586436"/>
            <a:ext cx="6336704" cy="4524315"/>
          </a:xfrm>
          <a:prstGeom prst="rect">
            <a:avLst/>
          </a:prstGeom>
        </p:spPr>
        <p:txBody>
          <a:bodyPr wrap="square">
            <a:spAutoFit/>
          </a:bodyPr>
          <a:lstStyle/>
          <a:p>
            <a:r>
              <a:rPr lang="en-US" b="1" dirty="0">
                <a:latin typeface="Times New Roman" pitchFamily="18" charset="0"/>
                <a:cs typeface="Times New Roman" pitchFamily="18" charset="0"/>
              </a:rPr>
              <a:t>1. Ethereum blockchain</a:t>
            </a:r>
            <a:r>
              <a:rPr lang="en-US" dirty="0"/>
              <a:t>: </a:t>
            </a:r>
            <a:r>
              <a:rPr lang="en-US" dirty="0">
                <a:latin typeface="Times New Roman" pitchFamily="18" charset="0"/>
                <a:cs typeface="Times New Roman" pitchFamily="18" charset="0"/>
              </a:rPr>
              <a:t>Ethereum is a decentralized and open-source blockchain platform that establishes a peer-to-peer network that securely executes and verifies application code, called smart contracts</a:t>
            </a:r>
            <a:r>
              <a:rPr lang="en-US" dirty="0"/>
              <a:t>.</a:t>
            </a:r>
          </a:p>
          <a:p>
            <a:endParaRPr lang="en-US" dirty="0"/>
          </a:p>
          <a:p>
            <a:r>
              <a:rPr lang="en-US" b="1" dirty="0">
                <a:latin typeface="Times New Roman" pitchFamily="18" charset="0"/>
                <a:cs typeface="Times New Roman" pitchFamily="18" charset="0"/>
              </a:rPr>
              <a:t>2. Smart Contracts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DApps</a:t>
            </a:r>
            <a:r>
              <a:rPr lang="en-US" dirty="0">
                <a:latin typeface="Times New Roman" pitchFamily="18" charset="0"/>
                <a:cs typeface="Times New Roman" pitchFamily="18" charset="0"/>
              </a:rPr>
              <a:t> use smart contracts to define the state changes happening on the blockchain</a:t>
            </a:r>
            <a:r>
              <a:rPr lang="en-US" dirty="0"/>
              <a:t>.</a:t>
            </a:r>
          </a:p>
          <a:p>
            <a:endParaRPr lang="en-US" dirty="0"/>
          </a:p>
          <a:p>
            <a:r>
              <a:rPr lang="en-US" b="1" dirty="0">
                <a:latin typeface="Times New Roman" pitchFamily="18" charset="0"/>
                <a:cs typeface="Times New Roman" pitchFamily="18" charset="0"/>
              </a:rPr>
              <a:t>3. Ethereum Virtual Machine(EVM</a:t>
            </a:r>
            <a:r>
              <a:rPr lang="en-US" dirty="0">
                <a:latin typeface="Times New Roman" pitchFamily="18" charset="0"/>
                <a:cs typeface="Times New Roman" pitchFamily="18" charset="0"/>
              </a:rPr>
              <a:t>): It is the global virtual computer that executes the logic defined in the smart contracts and processes the state changes that happen on this Ethereum network</a:t>
            </a:r>
            <a:r>
              <a:rPr lang="en-US" dirty="0"/>
              <a:t>.</a:t>
            </a:r>
          </a:p>
          <a:p>
            <a:endParaRPr lang="en-US" dirty="0"/>
          </a:p>
          <a:p>
            <a:r>
              <a:rPr lang="en-US" b="1" dirty="0">
                <a:latin typeface="Times New Roman" pitchFamily="18" charset="0"/>
                <a:cs typeface="Times New Roman" pitchFamily="18" charset="0"/>
              </a:rPr>
              <a:t>4. Front-end</a:t>
            </a:r>
            <a:r>
              <a:rPr lang="en-US" dirty="0">
                <a:latin typeface="Times New Roman" pitchFamily="18" charset="0"/>
                <a:cs typeface="Times New Roman" pitchFamily="18" charset="0"/>
              </a:rPr>
              <a:t>: The part of the </a:t>
            </a:r>
            <a:r>
              <a:rPr lang="en-US" dirty="0" err="1">
                <a:latin typeface="Times New Roman" pitchFamily="18" charset="0"/>
                <a:cs typeface="Times New Roman" pitchFamily="18" charset="0"/>
              </a:rPr>
              <a:t>Dapps</a:t>
            </a:r>
            <a:r>
              <a:rPr lang="en-US" dirty="0">
                <a:latin typeface="Times New Roman" pitchFamily="18" charset="0"/>
                <a:cs typeface="Times New Roman" pitchFamily="18" charset="0"/>
              </a:rPr>
              <a:t> that users can see and interact with such as the graphical user interface(GUI) and also communicates with the application logic defined in smart contracts</a:t>
            </a:r>
            <a:r>
              <a:rPr lang="en-US" dirty="0"/>
              <a:t>.</a:t>
            </a:r>
          </a:p>
        </p:txBody>
      </p:sp>
      <p:sp>
        <p:nvSpPr>
          <p:cNvPr id="8" name="TextBox 7">
            <a:extLst>
              <a:ext uri="{FF2B5EF4-FFF2-40B4-BE49-F238E27FC236}">
                <a16:creationId xmlns:a16="http://schemas.microsoft.com/office/drawing/2014/main" id="{446B7980-AF2D-2140-10E3-E0FE0EBB59E6}"/>
              </a:ext>
            </a:extLst>
          </p:cNvPr>
          <p:cNvSpPr txBox="1"/>
          <p:nvPr/>
        </p:nvSpPr>
        <p:spPr>
          <a:xfrm flipH="1">
            <a:off x="767409" y="971399"/>
            <a:ext cx="6336703" cy="461665"/>
          </a:xfrm>
          <a:prstGeom prst="rect">
            <a:avLst/>
          </a:prstGeom>
          <a:noFill/>
        </p:spPr>
        <p:txBody>
          <a:bodyPr wrap="square" rtlCol="0">
            <a:spAutoFit/>
          </a:bodyPr>
          <a:lstStyle/>
          <a:p>
            <a:r>
              <a:rPr lang="en-IN" sz="2400" b="1" dirty="0"/>
              <a:t>ARCHITECTURE OF DECENTRALIZED CHAT APP</a:t>
            </a:r>
          </a:p>
        </p:txBody>
      </p:sp>
      <p:pic>
        <p:nvPicPr>
          <p:cNvPr id="5124" name="Picture 4" descr="The Architecture of a Web 3.0 application">
            <a:extLst>
              <a:ext uri="{FF2B5EF4-FFF2-40B4-BE49-F238E27FC236}">
                <a16:creationId xmlns:a16="http://schemas.microsoft.com/office/drawing/2014/main" id="{EABA9F4C-FCC5-49EC-D473-E010F7F3D5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6216" y="1091781"/>
            <a:ext cx="4332392" cy="5236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E1B3EA8D-F205-CC94-911D-6D07C26E87C4}"/>
              </a:ext>
            </a:extLst>
          </p:cNvPr>
          <p:cNvSpPr txBox="1">
            <a:spLocks/>
          </p:cNvSpPr>
          <p:nvPr/>
        </p:nvSpPr>
        <p:spPr>
          <a:xfrm>
            <a:off x="1120965" y="369742"/>
            <a:ext cx="10232835" cy="694162"/>
          </a:xfrm>
          <a:prstGeom prst="rect">
            <a:avLst/>
          </a:prstGeom>
        </p:spPr>
        <p:txBody>
          <a:bodyPr>
            <a:noAutofit/>
          </a:bodyPr>
          <a:lst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a:lstStyle>
          <a:p>
            <a:pPr algn="ctr"/>
            <a:r>
              <a:rPr lang="en-US" sz="2900" cap="small" dirty="0">
                <a:solidFill>
                  <a:schemeClr val="accent1">
                    <a:lumMod val="75000"/>
                  </a:schemeClr>
                </a:solidFill>
                <a:latin typeface="Times New Roman" pitchFamily="18" charset="0"/>
                <a:cs typeface="Times New Roman" pitchFamily="18" charset="0"/>
              </a:rPr>
              <a:t>SYSTEM DESIGN</a:t>
            </a:r>
            <a:br>
              <a:rPr lang="en-US" sz="3200" u="sng" dirty="0">
                <a:solidFill>
                  <a:schemeClr val="tx1">
                    <a:lumMod val="75000"/>
                    <a:lumOff val="25000"/>
                  </a:schemeClr>
                </a:solidFill>
                <a:latin typeface="Times New Roman" pitchFamily="18" charset="0"/>
                <a:cs typeface="Times New Roman" pitchFamily="18" charset="0"/>
              </a:rPr>
            </a:br>
            <a:endParaRPr lang="en-US" sz="3200" u="sng"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6008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136525"/>
            <a:ext cx="10226352" cy="855600"/>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 </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r>
              <a:rPr lang="en-US" b="1" dirty="0">
                <a:latin typeface="Times New Roman" pitchFamily="18" charset="0"/>
                <a:cs typeface="Times New Roman" pitchFamily="18" charset="0"/>
              </a:rPr>
              <a:t> </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4" name="Picture 2" descr="Applied Sciences | Free Full-Text | A Blockchain-Enabled Distributed  Advanced Metering Infrastructure Secure Communication (BC-AMI)">
            <a:extLst>
              <a:ext uri="{FF2B5EF4-FFF2-40B4-BE49-F238E27FC236}">
                <a16:creationId xmlns:a16="http://schemas.microsoft.com/office/drawing/2014/main" id="{943C5391-C2D8-2213-1CA5-754A6057CC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0300" y="1549088"/>
            <a:ext cx="8611399" cy="42404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8EA391-4B24-B24C-4BFF-A54E1D6EA55B}"/>
              </a:ext>
            </a:extLst>
          </p:cNvPr>
          <p:cNvSpPr txBox="1"/>
          <p:nvPr/>
        </p:nvSpPr>
        <p:spPr>
          <a:xfrm flipH="1">
            <a:off x="1055440" y="963806"/>
            <a:ext cx="4968553" cy="369332"/>
          </a:xfrm>
          <a:prstGeom prst="rect">
            <a:avLst/>
          </a:prstGeom>
          <a:noFill/>
        </p:spPr>
        <p:txBody>
          <a:bodyPr wrap="square" rtlCol="0">
            <a:spAutoFit/>
          </a:bodyPr>
          <a:lstStyle/>
          <a:p>
            <a:r>
              <a:rPr lang="en-IN" b="1" dirty="0"/>
              <a:t>WORKFLOW OF DECENTRALIZED APP</a:t>
            </a:r>
          </a:p>
        </p:txBody>
      </p:sp>
    </p:spTree>
    <p:extLst>
      <p:ext uri="{BB962C8B-B14F-4D97-AF65-F5344CB8AC3E}">
        <p14:creationId xmlns:p14="http://schemas.microsoft.com/office/powerpoint/2010/main" val="2692382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881027" y="785794"/>
            <a:ext cx="10701374"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19</a:t>
            </a:fld>
            <a:endParaRPr lang="en-US" dirty="0"/>
          </a:p>
        </p:txBody>
      </p:sp>
      <p:pic>
        <p:nvPicPr>
          <p:cNvPr id="1026" name="Picture 2"/>
          <p:cNvPicPr>
            <a:picLocks noChangeAspect="1" noChangeArrowheads="1"/>
          </p:cNvPicPr>
          <p:nvPr/>
        </p:nvPicPr>
        <p:blipFill>
          <a:blip r:embed="rId3"/>
          <a:srcRect/>
          <a:stretch>
            <a:fillRect/>
          </a:stretch>
        </p:blipFill>
        <p:spPr bwMode="auto">
          <a:xfrm>
            <a:off x="807840" y="2132856"/>
            <a:ext cx="5288160" cy="360040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id="{A1738466-236B-F302-42C8-F23494CFE0E9}"/>
              </a:ext>
            </a:extLst>
          </p:cNvPr>
          <p:cNvSpPr/>
          <p:nvPr/>
        </p:nvSpPr>
        <p:spPr>
          <a:xfrm>
            <a:off x="6415609" y="1079349"/>
            <a:ext cx="5212694" cy="5078313"/>
          </a:xfrm>
          <a:prstGeom prst="rect">
            <a:avLst/>
          </a:prstGeom>
        </p:spPr>
        <p:txBody>
          <a:bodyPr wrap="square">
            <a:spAutoFit/>
          </a:bodyPr>
          <a:lstStyle/>
          <a:p>
            <a:r>
              <a:rPr lang="en-US" dirty="0"/>
              <a:t>• </a:t>
            </a:r>
            <a:r>
              <a:rPr lang="en-US" dirty="0">
                <a:latin typeface="Times New Roman" pitchFamily="18" charset="0"/>
                <a:cs typeface="Times New Roman" pitchFamily="18" charset="0"/>
              </a:rPr>
              <a:t>Users: each one </a:t>
            </a:r>
            <a:r>
              <a:rPr lang="en-US" dirty="0"/>
              <a:t>holds a public key which identifies the user.</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 structured network of DCS nodes: this network mediates connection establishment among different</a:t>
            </a:r>
          </a:p>
          <a:p>
            <a:r>
              <a:rPr lang="en-US" dirty="0">
                <a:latin typeface="Times New Roman" pitchFamily="18" charset="0"/>
                <a:cs typeface="Times New Roman" pitchFamily="18" charset="0"/>
              </a:rPr>
              <a:t> users.</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 Contact Management Service (CMS): it is running on a user’s device to allow managing the user’s friends- list, and to allow compatible applications to use DCS.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Application: a compatible application that uses DCS via CMS.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The DCS smart contract: it collects subscription fees from the users of the service, and distributes them to the  participating DCS nodes, as a reward</a:t>
            </a:r>
            <a:r>
              <a:rPr lang="en-US" dirty="0"/>
              <a:t>.</a:t>
            </a:r>
            <a:r>
              <a:rPr lang="en-US" dirty="0">
                <a:latin typeface="Times New Roman" pitchFamily="18" charset="0"/>
                <a:cs typeface="Times New Roman" pitchFamily="18" charset="0"/>
              </a:rPr>
              <a:t> </a:t>
            </a:r>
          </a:p>
        </p:txBody>
      </p:sp>
      <p:sp>
        <p:nvSpPr>
          <p:cNvPr id="13" name="Title 1">
            <a:extLst>
              <a:ext uri="{FF2B5EF4-FFF2-40B4-BE49-F238E27FC236}">
                <a16:creationId xmlns:a16="http://schemas.microsoft.com/office/drawing/2014/main" id="{1EDFE31A-F385-7F09-9297-AF65C1300505}"/>
              </a:ext>
            </a:extLst>
          </p:cNvPr>
          <p:cNvSpPr txBox="1">
            <a:spLocks/>
          </p:cNvSpPr>
          <p:nvPr/>
        </p:nvSpPr>
        <p:spPr>
          <a:xfrm>
            <a:off x="1127448" y="136525"/>
            <a:ext cx="10226352" cy="8556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a:lstStyle>
          <a:p>
            <a:pPr algn="ctr"/>
            <a:r>
              <a:rPr lang="en-US" sz="3200">
                <a:solidFill>
                  <a:schemeClr val="accent1">
                    <a:lumMod val="75000"/>
                  </a:schemeClr>
                </a:solidFill>
                <a:latin typeface="Times New Roman" pitchFamily="18" charset="0"/>
                <a:cs typeface="Times New Roman" pitchFamily="18" charset="0"/>
              </a:rPr>
              <a:t>IMPLEMENTATION </a:t>
            </a:r>
            <a:endParaRPr lang="en-US" sz="3200" u="sng" dirty="0">
              <a:solidFill>
                <a:schemeClr val="tx1">
                  <a:lumMod val="75000"/>
                  <a:lumOff val="25000"/>
                </a:schemeClr>
              </a:solidFill>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264B6DB0-9148-CD94-B9E8-88BCE3755C73}"/>
              </a:ext>
            </a:extLst>
          </p:cNvPr>
          <p:cNvSpPr txBox="1"/>
          <p:nvPr/>
        </p:nvSpPr>
        <p:spPr>
          <a:xfrm>
            <a:off x="807840" y="1140430"/>
            <a:ext cx="5432176" cy="461665"/>
          </a:xfrm>
          <a:prstGeom prst="rect">
            <a:avLst/>
          </a:prstGeom>
          <a:noFill/>
        </p:spPr>
        <p:txBody>
          <a:bodyPr wrap="square" rtlCol="0">
            <a:spAutoFit/>
          </a:bodyPr>
          <a:lstStyle/>
          <a:p>
            <a:r>
              <a:rPr lang="en-IN" sz="2400" b="1" i="0" dirty="0">
                <a:effectLst/>
                <a:latin typeface="Google Sans"/>
              </a:rPr>
              <a:t>Validation in Blockchain</a:t>
            </a:r>
            <a:endParaRPr lang="en-IN" sz="2400" b="1" dirty="0"/>
          </a:p>
        </p:txBody>
      </p:sp>
    </p:spTree>
    <p:extLst>
      <p:ext uri="{BB962C8B-B14F-4D97-AF65-F5344CB8AC3E}">
        <p14:creationId xmlns:p14="http://schemas.microsoft.com/office/powerpoint/2010/main" val="17186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355580"/>
            <a:ext cx="7467600" cy="710952"/>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199456" y="1180907"/>
            <a:ext cx="9505056" cy="5299065"/>
          </a:xfrm>
        </p:spPr>
        <p:txBody>
          <a:bodyPr>
            <a:normAutofit fontScale="85000" lnSpcReduction="20000"/>
          </a:bodyPr>
          <a:lstStyle/>
          <a:p>
            <a:pPr marL="355600" indent="-355600">
              <a:buFont typeface="Wingdings" pitchFamily="2" charset="2"/>
              <a:buChar char="q"/>
            </a:pPr>
            <a:r>
              <a:rPr lang="en-IN" sz="3400" dirty="0">
                <a:latin typeface="Times New Roman" pitchFamily="18" charset="0"/>
                <a:cs typeface="Times New Roman" pitchFamily="18" charset="0"/>
              </a:rPr>
              <a:t>Abstract</a:t>
            </a:r>
          </a:p>
          <a:p>
            <a:pPr marL="355600" indent="-355600">
              <a:buFont typeface="Wingdings" pitchFamily="2" charset="2"/>
              <a:buChar char="q"/>
            </a:pPr>
            <a:r>
              <a:rPr lang="en-IN" sz="3400" dirty="0">
                <a:latin typeface="Times New Roman" pitchFamily="18" charset="0"/>
                <a:cs typeface="Times New Roman" pitchFamily="18" charset="0"/>
              </a:rPr>
              <a:t>Introduction</a:t>
            </a:r>
          </a:p>
          <a:p>
            <a:pPr marL="355600" indent="-355600">
              <a:buFont typeface="Wingdings" pitchFamily="2" charset="2"/>
              <a:buChar char="q"/>
            </a:pPr>
            <a:r>
              <a:rPr lang="en-IN" sz="3400" dirty="0">
                <a:latin typeface="Times New Roman" pitchFamily="18" charset="0"/>
                <a:cs typeface="Times New Roman" pitchFamily="18" charset="0"/>
              </a:rPr>
              <a:t>Literature Review</a:t>
            </a:r>
          </a:p>
          <a:p>
            <a:pPr marL="355600" indent="-355600">
              <a:buFont typeface="Wingdings" pitchFamily="2" charset="2"/>
              <a:buChar char="q"/>
            </a:pPr>
            <a:r>
              <a:rPr lang="en-IN" sz="3400" dirty="0">
                <a:latin typeface="Times New Roman" pitchFamily="18" charset="0"/>
                <a:cs typeface="Times New Roman" pitchFamily="18" charset="0"/>
              </a:rPr>
              <a:t>Analysis</a:t>
            </a:r>
          </a:p>
          <a:p>
            <a:pPr marL="355600" indent="-355600">
              <a:buFont typeface="Wingdings" pitchFamily="2" charset="2"/>
              <a:buChar char="q"/>
            </a:pPr>
            <a:r>
              <a:rPr lang="en-IN" sz="3400" dirty="0">
                <a:latin typeface="Times New Roman" pitchFamily="18" charset="0"/>
                <a:cs typeface="Times New Roman" pitchFamily="18" charset="0"/>
              </a:rPr>
              <a:t>System Design</a:t>
            </a:r>
          </a:p>
          <a:p>
            <a:pPr marL="355600" indent="-355600">
              <a:buFont typeface="Wingdings" pitchFamily="2" charset="2"/>
              <a:buChar char="q"/>
            </a:pPr>
            <a:r>
              <a:rPr lang="en-IN" sz="3400" dirty="0">
                <a:latin typeface="Times New Roman" pitchFamily="18" charset="0"/>
                <a:cs typeface="Times New Roman" pitchFamily="18" charset="0"/>
              </a:rPr>
              <a:t>Implementation</a:t>
            </a:r>
          </a:p>
          <a:p>
            <a:pPr marL="355600" indent="-355600">
              <a:buFont typeface="Wingdings" pitchFamily="2" charset="2"/>
              <a:buChar char="q"/>
            </a:pPr>
            <a:r>
              <a:rPr lang="en-IN" sz="3400" dirty="0">
                <a:latin typeface="Times New Roman" pitchFamily="18" charset="0"/>
                <a:cs typeface="Times New Roman" pitchFamily="18" charset="0"/>
              </a:rPr>
              <a:t>Testing</a:t>
            </a:r>
          </a:p>
          <a:p>
            <a:pPr marL="355600" indent="-355600">
              <a:buFont typeface="Wingdings" pitchFamily="2" charset="2"/>
              <a:buChar char="q"/>
            </a:pPr>
            <a:r>
              <a:rPr lang="en-IN" sz="3400" dirty="0">
                <a:latin typeface="Times New Roman" pitchFamily="18" charset="0"/>
                <a:cs typeface="Times New Roman" pitchFamily="18" charset="0"/>
              </a:rPr>
              <a:t>Discussion of Results</a:t>
            </a:r>
          </a:p>
          <a:p>
            <a:pPr marL="355600" indent="-355600">
              <a:buFont typeface="Wingdings" pitchFamily="2" charset="2"/>
              <a:buChar char="q"/>
            </a:pPr>
            <a:r>
              <a:rPr lang="en-IN" sz="3400" dirty="0">
                <a:latin typeface="Times New Roman" pitchFamily="18" charset="0"/>
                <a:cs typeface="Times New Roman" pitchFamily="18" charset="0"/>
              </a:rPr>
              <a:t>National Conference Paper</a:t>
            </a:r>
          </a:p>
          <a:p>
            <a:pPr marL="355600" indent="-355600">
              <a:buFont typeface="Wingdings" pitchFamily="2" charset="2"/>
              <a:buChar char="q"/>
            </a:pPr>
            <a:r>
              <a:rPr lang="en-IN" sz="3400" dirty="0">
                <a:latin typeface="Times New Roman" pitchFamily="18" charset="0"/>
                <a:cs typeface="Times New Roman" pitchFamily="18" charset="0"/>
              </a:rPr>
              <a:t>Conclusion and Future Enhancements</a:t>
            </a:r>
          </a:p>
          <a:p>
            <a:pPr marL="355600" indent="-355600">
              <a:buFont typeface="Wingdings" pitchFamily="2" charset="2"/>
              <a:buChar char="q"/>
            </a:pPr>
            <a:r>
              <a:rPr lang="en-IN" sz="3400" dirty="0">
                <a:latin typeface="Times New Roman" pitchFamily="18" charset="0"/>
                <a:cs typeface="Times New Roman" pitchFamily="18" charset="0"/>
              </a:rPr>
              <a:t>References</a:t>
            </a:r>
          </a:p>
          <a:p>
            <a:pPr marL="355600" indent="-355600">
              <a:buFont typeface="Wingdings" pitchFamily="2" charset="2"/>
              <a:buChar char="q"/>
            </a:pPr>
            <a:r>
              <a:rPr lang="en-IN" sz="3400"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104" y="260649"/>
            <a:ext cx="10112895" cy="63210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 </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r>
              <a:rPr lang="en-US" b="1" dirty="0">
                <a:latin typeface="Times New Roman" pitchFamily="18" charset="0"/>
                <a:cs typeface="Times New Roman" pitchFamily="18" charset="0"/>
              </a:rPr>
              <a:t> </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
        <p:nvSpPr>
          <p:cNvPr id="7" name="TextBox 6">
            <a:extLst>
              <a:ext uri="{FF2B5EF4-FFF2-40B4-BE49-F238E27FC236}">
                <a16:creationId xmlns:a16="http://schemas.microsoft.com/office/drawing/2014/main" id="{B5CCE029-568D-89B6-570E-93859716E4CF}"/>
              </a:ext>
            </a:extLst>
          </p:cNvPr>
          <p:cNvSpPr txBox="1"/>
          <p:nvPr/>
        </p:nvSpPr>
        <p:spPr>
          <a:xfrm>
            <a:off x="838200" y="982512"/>
            <a:ext cx="4464496" cy="461665"/>
          </a:xfrm>
          <a:prstGeom prst="rect">
            <a:avLst/>
          </a:prstGeom>
          <a:noFill/>
        </p:spPr>
        <p:txBody>
          <a:bodyPr wrap="square" rtlCol="0">
            <a:spAutoFit/>
          </a:bodyPr>
          <a:lstStyle/>
          <a:p>
            <a:r>
              <a:rPr lang="en-IN" sz="2400" b="1" dirty="0"/>
              <a:t>Transaction in Blockchain</a:t>
            </a:r>
          </a:p>
        </p:txBody>
      </p:sp>
      <p:pic>
        <p:nvPicPr>
          <p:cNvPr id="4" name="Picture 6" descr="Blockchain Mining: Definition, Process, Pooling &amp; Miners - The Engineering  Projects">
            <a:extLst>
              <a:ext uri="{FF2B5EF4-FFF2-40B4-BE49-F238E27FC236}">
                <a16:creationId xmlns:a16="http://schemas.microsoft.com/office/drawing/2014/main" id="{225AC70E-6562-6556-6553-4F58BD27BA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1704" y="1434565"/>
            <a:ext cx="5976664" cy="4913261"/>
          </a:xfrm>
          <a:prstGeom prst="rect">
            <a:avLst/>
          </a:prstGeom>
          <a:solidFill>
            <a:srgbClr val="FFFFFF"/>
          </a:solidFill>
        </p:spPr>
      </p:pic>
      <p:sp>
        <p:nvSpPr>
          <p:cNvPr id="8" name="TextBox 7">
            <a:extLst>
              <a:ext uri="{FF2B5EF4-FFF2-40B4-BE49-F238E27FC236}">
                <a16:creationId xmlns:a16="http://schemas.microsoft.com/office/drawing/2014/main" id="{112FB1C9-CE99-E4F8-88B5-2E9D1446AC1E}"/>
              </a:ext>
            </a:extLst>
          </p:cNvPr>
          <p:cNvSpPr txBox="1"/>
          <p:nvPr/>
        </p:nvSpPr>
        <p:spPr>
          <a:xfrm>
            <a:off x="4350480" y="1704966"/>
            <a:ext cx="4464496" cy="400110"/>
          </a:xfrm>
          <a:prstGeom prst="rect">
            <a:avLst/>
          </a:prstGeom>
          <a:solidFill>
            <a:srgbClr val="FFFFFF"/>
          </a:solidFill>
        </p:spPr>
        <p:txBody>
          <a:bodyPr wrap="square" rtlCol="0">
            <a:spAutoFit/>
          </a:bodyPr>
          <a:lstStyle/>
          <a:p>
            <a:pPr algn="ctr"/>
            <a:r>
              <a:rPr lang="en-IN" sz="2000" b="1" dirty="0">
                <a:solidFill>
                  <a:srgbClr val="00B050"/>
                </a:solidFill>
              </a:rPr>
              <a:t>Blockchain Mining</a:t>
            </a:r>
          </a:p>
        </p:txBody>
      </p:sp>
      <p:sp>
        <p:nvSpPr>
          <p:cNvPr id="10" name="TextBox 9">
            <a:extLst>
              <a:ext uri="{FF2B5EF4-FFF2-40B4-BE49-F238E27FC236}">
                <a16:creationId xmlns:a16="http://schemas.microsoft.com/office/drawing/2014/main" id="{9D98CA8C-9FC7-8923-9010-63197A5707FC}"/>
              </a:ext>
            </a:extLst>
          </p:cNvPr>
          <p:cNvSpPr txBox="1"/>
          <p:nvPr/>
        </p:nvSpPr>
        <p:spPr>
          <a:xfrm>
            <a:off x="7560008" y="5863731"/>
            <a:ext cx="1687016" cy="369332"/>
          </a:xfrm>
          <a:prstGeom prst="rect">
            <a:avLst/>
          </a:prstGeom>
          <a:solidFill>
            <a:srgbClr val="FFFFFF"/>
          </a:solidFill>
        </p:spPr>
        <p:txBody>
          <a:bodyPr wrap="square" rtlCol="0">
            <a:spAutoFit/>
          </a:bodyPr>
          <a:lstStyle/>
          <a:p>
            <a:endParaRPr lang="en-IN" dirty="0"/>
          </a:p>
        </p:txBody>
      </p:sp>
    </p:spTree>
    <p:extLst>
      <p:ext uri="{BB962C8B-B14F-4D97-AF65-F5344CB8AC3E}">
        <p14:creationId xmlns:p14="http://schemas.microsoft.com/office/powerpoint/2010/main" val="294630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104" y="260649"/>
            <a:ext cx="10112895" cy="63210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 </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r>
              <a:rPr lang="en-US" b="1" dirty="0">
                <a:latin typeface="Times New Roman" pitchFamily="18" charset="0"/>
                <a:cs typeface="Times New Roman" pitchFamily="18" charset="0"/>
              </a:rPr>
              <a:t> </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21</a:t>
            </a:fld>
            <a:endParaRPr lang="en-US" dirty="0"/>
          </a:p>
        </p:txBody>
      </p:sp>
      <p:pic>
        <p:nvPicPr>
          <p:cNvPr id="8196" name="Picture 4" descr="P2P message flowchart in the transaction and consensus processing. |  Download Scientific Diagram">
            <a:extLst>
              <a:ext uri="{FF2B5EF4-FFF2-40B4-BE49-F238E27FC236}">
                <a16:creationId xmlns:a16="http://schemas.microsoft.com/office/drawing/2014/main" id="{7530014E-6301-1BA4-7BCC-498C26BAE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192179"/>
            <a:ext cx="3962400" cy="48737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5CCE029-568D-89B6-570E-93859716E4CF}"/>
              </a:ext>
            </a:extLst>
          </p:cNvPr>
          <p:cNvSpPr txBox="1"/>
          <p:nvPr/>
        </p:nvSpPr>
        <p:spPr>
          <a:xfrm>
            <a:off x="1098105" y="992124"/>
            <a:ext cx="4464496" cy="400110"/>
          </a:xfrm>
          <a:prstGeom prst="rect">
            <a:avLst/>
          </a:prstGeom>
          <a:noFill/>
        </p:spPr>
        <p:txBody>
          <a:bodyPr wrap="square" rtlCol="0">
            <a:spAutoFit/>
          </a:bodyPr>
          <a:lstStyle/>
          <a:p>
            <a:r>
              <a:rPr lang="en-IN" sz="2000" b="1" dirty="0"/>
              <a:t>Flow chart of Decentralized Chat App</a:t>
            </a:r>
          </a:p>
        </p:txBody>
      </p:sp>
    </p:spTree>
    <p:extLst>
      <p:ext uri="{BB962C8B-B14F-4D97-AF65-F5344CB8AC3E}">
        <p14:creationId xmlns:p14="http://schemas.microsoft.com/office/powerpoint/2010/main" val="3654601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sz="3600" dirty="0">
                <a:solidFill>
                  <a:schemeClr val="accent1">
                    <a:lumMod val="75000"/>
                  </a:schemeClr>
                </a:solidFill>
                <a:latin typeface="Times New Roman" pitchFamily="18" charset="0"/>
                <a:cs typeface="Times New Roman" pitchFamily="18" charset="0"/>
              </a:rPr>
              <a:t>IMPLEMENTATION</a:t>
            </a:r>
            <a:endParaRPr lang="en-US" sz="3600" dirty="0"/>
          </a:p>
        </p:txBody>
      </p:sp>
      <p:pic>
        <p:nvPicPr>
          <p:cNvPr id="7" name="Content Placeholder 6" descr="WhatsApp Image 2023-04-24 at 10.45.09 PM.jpeg"/>
          <p:cNvPicPr>
            <a:picLocks noGrp="1" noChangeAspect="1"/>
          </p:cNvPicPr>
          <p:nvPr>
            <p:ph idx="1"/>
          </p:nvPr>
        </p:nvPicPr>
        <p:blipFill>
          <a:blip r:embed="rId2"/>
          <a:stretch>
            <a:fillRect/>
          </a:stretch>
        </p:blipFill>
        <p:spPr>
          <a:xfrm>
            <a:off x="738150" y="1071546"/>
            <a:ext cx="4786346" cy="4786346"/>
          </a:xfrm>
        </p:spPr>
      </p:pic>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22</a:t>
            </a:fld>
            <a:endParaRPr lang="en-US" dirty="0"/>
          </a:p>
        </p:txBody>
      </p:sp>
      <p:sp>
        <p:nvSpPr>
          <p:cNvPr id="8" name="TextBox 7"/>
          <p:cNvSpPr txBox="1"/>
          <p:nvPr/>
        </p:nvSpPr>
        <p:spPr>
          <a:xfrm>
            <a:off x="1595406" y="6000768"/>
            <a:ext cx="2357454" cy="338554"/>
          </a:xfrm>
          <a:prstGeom prst="rect">
            <a:avLst/>
          </a:prstGeom>
          <a:noFill/>
        </p:spPr>
        <p:txBody>
          <a:bodyPr wrap="square" rtlCol="0">
            <a:spAutoFit/>
          </a:bodyPr>
          <a:lstStyle/>
          <a:p>
            <a:r>
              <a:rPr lang="en-US" sz="1600" b="1" dirty="0">
                <a:latin typeface="Times New Roman" pitchFamily="18" charset="0"/>
                <a:cs typeface="Times New Roman" pitchFamily="18" charset="0"/>
              </a:rPr>
              <a:t>ChatAppContext.j</a:t>
            </a:r>
            <a:r>
              <a:rPr lang="en-US" sz="1600" b="1" dirty="0"/>
              <a:t>s</a:t>
            </a:r>
          </a:p>
        </p:txBody>
      </p:sp>
      <p:pic>
        <p:nvPicPr>
          <p:cNvPr id="10" name="Picture 9" descr="WhatsApp Image 2023-04-24 at 10.46.55 PM.jpeg"/>
          <p:cNvPicPr>
            <a:picLocks noChangeAspect="1"/>
          </p:cNvPicPr>
          <p:nvPr/>
        </p:nvPicPr>
        <p:blipFill>
          <a:blip r:embed="rId3"/>
          <a:stretch>
            <a:fillRect/>
          </a:stretch>
        </p:blipFill>
        <p:spPr>
          <a:xfrm>
            <a:off x="6310314" y="1071546"/>
            <a:ext cx="5000623" cy="4714908"/>
          </a:xfrm>
          <a:prstGeom prst="rect">
            <a:avLst/>
          </a:prstGeom>
        </p:spPr>
      </p:pic>
      <p:sp>
        <p:nvSpPr>
          <p:cNvPr id="11" name="TextBox 10"/>
          <p:cNvSpPr txBox="1"/>
          <p:nvPr/>
        </p:nvSpPr>
        <p:spPr>
          <a:xfrm>
            <a:off x="7667636" y="5929330"/>
            <a:ext cx="2500330" cy="338554"/>
          </a:xfrm>
          <a:prstGeom prst="rect">
            <a:avLst/>
          </a:prstGeom>
          <a:noFill/>
        </p:spPr>
        <p:txBody>
          <a:bodyPr wrap="square" rtlCol="0">
            <a:spAutoFit/>
          </a:bodyPr>
          <a:lstStyle/>
          <a:p>
            <a:r>
              <a:rPr lang="en-US" sz="1600" b="1" dirty="0">
                <a:latin typeface="Times New Roman" pitchFamily="18" charset="0"/>
                <a:cs typeface="Times New Roman" pitchFamily="18" charset="0"/>
              </a:rPr>
              <a:t>constants.js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lumMod val="75000"/>
                  </a:schemeClr>
                </a:solidFill>
                <a:latin typeface="Times New Roman" pitchFamily="18" charset="0"/>
                <a:cs typeface="Times New Roman" pitchFamily="18" charset="0"/>
              </a:rPr>
              <a:t>                          </a:t>
            </a:r>
            <a:r>
              <a:rPr lang="en-US" sz="3600" dirty="0">
                <a:solidFill>
                  <a:schemeClr val="accent1">
                    <a:lumMod val="75000"/>
                  </a:schemeClr>
                </a:solidFill>
                <a:latin typeface="Times New Roman" pitchFamily="18" charset="0"/>
                <a:cs typeface="Times New Roman" pitchFamily="18" charset="0"/>
              </a:rPr>
              <a:t>IMPLEMENTATION</a:t>
            </a:r>
            <a:endParaRPr lang="en-US" sz="3600" dirty="0"/>
          </a:p>
        </p:txBody>
      </p:sp>
      <p:pic>
        <p:nvPicPr>
          <p:cNvPr id="7" name="Content Placeholder 6" descr="WhatsApp Image 2023-04-24 at 10.48.05 PM.jpeg"/>
          <p:cNvPicPr>
            <a:picLocks noGrp="1" noChangeAspect="1"/>
          </p:cNvPicPr>
          <p:nvPr>
            <p:ph idx="1"/>
          </p:nvPr>
        </p:nvPicPr>
        <p:blipFill>
          <a:blip r:embed="rId2"/>
          <a:stretch>
            <a:fillRect/>
          </a:stretch>
        </p:blipFill>
        <p:spPr>
          <a:xfrm>
            <a:off x="738150" y="1071546"/>
            <a:ext cx="5715040" cy="4714908"/>
          </a:xfrm>
        </p:spPr>
      </p:pic>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23</a:t>
            </a:fld>
            <a:endParaRPr lang="en-US" dirty="0"/>
          </a:p>
        </p:txBody>
      </p:sp>
      <p:sp>
        <p:nvSpPr>
          <p:cNvPr id="8" name="TextBox 7"/>
          <p:cNvSpPr txBox="1"/>
          <p:nvPr/>
        </p:nvSpPr>
        <p:spPr>
          <a:xfrm>
            <a:off x="2381224" y="5929330"/>
            <a:ext cx="1785950" cy="338554"/>
          </a:xfrm>
          <a:prstGeom prst="rect">
            <a:avLst/>
          </a:prstGeom>
          <a:noFill/>
        </p:spPr>
        <p:txBody>
          <a:bodyPr wrap="square" rtlCol="0">
            <a:spAutoFit/>
          </a:bodyPr>
          <a:lstStyle/>
          <a:p>
            <a:r>
              <a:rPr lang="en-US" sz="1600" b="1" dirty="0">
                <a:latin typeface="Times New Roman" pitchFamily="18" charset="0"/>
                <a:cs typeface="Times New Roman" pitchFamily="18" charset="0"/>
              </a:rPr>
              <a:t>Model.jsx</a:t>
            </a:r>
          </a:p>
        </p:txBody>
      </p:sp>
      <p:pic>
        <p:nvPicPr>
          <p:cNvPr id="9" name="Picture 8" descr="WhatsApp Image 2023-04-24 at 10.49.11 PM.jpeg"/>
          <p:cNvPicPr>
            <a:picLocks noChangeAspect="1"/>
          </p:cNvPicPr>
          <p:nvPr/>
        </p:nvPicPr>
        <p:blipFill>
          <a:blip r:embed="rId3"/>
          <a:stretch>
            <a:fillRect/>
          </a:stretch>
        </p:blipFill>
        <p:spPr>
          <a:xfrm>
            <a:off x="6881818" y="1071546"/>
            <a:ext cx="5072098" cy="4714908"/>
          </a:xfrm>
          <a:prstGeom prst="rect">
            <a:avLst/>
          </a:prstGeom>
        </p:spPr>
      </p:pic>
      <p:sp>
        <p:nvSpPr>
          <p:cNvPr id="10" name="TextBox 9"/>
          <p:cNvSpPr txBox="1"/>
          <p:nvPr/>
        </p:nvSpPr>
        <p:spPr>
          <a:xfrm>
            <a:off x="8310578" y="6000768"/>
            <a:ext cx="2643206" cy="338554"/>
          </a:xfrm>
          <a:prstGeom prst="rect">
            <a:avLst/>
          </a:prstGeom>
          <a:noFill/>
        </p:spPr>
        <p:txBody>
          <a:bodyPr wrap="square" rtlCol="0">
            <a:spAutoFit/>
          </a:bodyPr>
          <a:lstStyle/>
          <a:p>
            <a:r>
              <a:rPr lang="en-US" sz="1600" b="1" dirty="0">
                <a:latin typeface="Times New Roman" pitchFamily="18" charset="0"/>
                <a:cs typeface="Times New Roman" pitchFamily="18" charset="0"/>
              </a:rPr>
              <a:t>             index.js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716"/>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TESTING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b="1" dirty="0">
                <a:latin typeface="Times New Roman" pitchFamily="18" charset="0"/>
                <a:cs typeface="Times New Roman" pitchFamily="18" charset="0"/>
              </a:rPr>
              <a:t>Unit testing is defined as a testing where individual components of a software are tested.</a:t>
            </a:r>
          </a:p>
          <a:p>
            <a:pPr>
              <a:lnSpc>
                <a:spcPct val="150000"/>
              </a:lnSpc>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24</a:t>
            </a:fld>
            <a:endParaRPr lang="en-US" dirty="0"/>
          </a:p>
        </p:txBody>
      </p:sp>
      <p:graphicFrame>
        <p:nvGraphicFramePr>
          <p:cNvPr id="4" name="Table 6">
            <a:extLst>
              <a:ext uri="{FF2B5EF4-FFF2-40B4-BE49-F238E27FC236}">
                <a16:creationId xmlns:a16="http://schemas.microsoft.com/office/drawing/2014/main" id="{A6820B66-0798-26ED-7458-AEE382A2BF31}"/>
              </a:ext>
            </a:extLst>
          </p:cNvPr>
          <p:cNvGraphicFramePr>
            <a:graphicFrameLocks noGrp="1"/>
          </p:cNvGraphicFramePr>
          <p:nvPr>
            <p:extLst>
              <p:ext uri="{D42A27DB-BD31-4B8C-83A1-F6EECF244321}">
                <p14:modId xmlns:p14="http://schemas.microsoft.com/office/powerpoint/2010/main" val="2222291327"/>
              </p:ext>
            </p:extLst>
          </p:nvPr>
        </p:nvGraphicFramePr>
        <p:xfrm>
          <a:off x="838200" y="1463040"/>
          <a:ext cx="10153128" cy="484632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1839108493"/>
                    </a:ext>
                  </a:extLst>
                </a:gridCol>
                <a:gridCol w="2448272">
                  <a:extLst>
                    <a:ext uri="{9D8B030D-6E8A-4147-A177-3AD203B41FA5}">
                      <a16:colId xmlns:a16="http://schemas.microsoft.com/office/drawing/2014/main" val="1970195856"/>
                    </a:ext>
                  </a:extLst>
                </a:gridCol>
                <a:gridCol w="2377480">
                  <a:extLst>
                    <a:ext uri="{9D8B030D-6E8A-4147-A177-3AD203B41FA5}">
                      <a16:colId xmlns:a16="http://schemas.microsoft.com/office/drawing/2014/main" val="524740365"/>
                    </a:ext>
                  </a:extLst>
                </a:gridCol>
                <a:gridCol w="1656184">
                  <a:extLst>
                    <a:ext uri="{9D8B030D-6E8A-4147-A177-3AD203B41FA5}">
                      <a16:colId xmlns:a16="http://schemas.microsoft.com/office/drawing/2014/main" val="2460292454"/>
                    </a:ext>
                  </a:extLst>
                </a:gridCol>
                <a:gridCol w="1510952">
                  <a:extLst>
                    <a:ext uri="{9D8B030D-6E8A-4147-A177-3AD203B41FA5}">
                      <a16:colId xmlns:a16="http://schemas.microsoft.com/office/drawing/2014/main" val="3569019269"/>
                    </a:ext>
                  </a:extLst>
                </a:gridCol>
                <a:gridCol w="1152128">
                  <a:extLst>
                    <a:ext uri="{9D8B030D-6E8A-4147-A177-3AD203B41FA5}">
                      <a16:colId xmlns:a16="http://schemas.microsoft.com/office/drawing/2014/main" val="615033120"/>
                    </a:ext>
                  </a:extLst>
                </a:gridCol>
              </a:tblGrid>
              <a:tr h="370840">
                <a:tc>
                  <a:txBody>
                    <a:bodyPr/>
                    <a:lstStyle/>
                    <a:p>
                      <a:r>
                        <a:rPr lang="en-IN" b="1" dirty="0"/>
                        <a:t>Test Case No. </a:t>
                      </a:r>
                    </a:p>
                  </a:txBody>
                  <a:tcPr/>
                </a:tc>
                <a:tc>
                  <a:txBody>
                    <a:bodyPr/>
                    <a:lstStyle/>
                    <a:p>
                      <a:r>
                        <a:rPr lang="en-IN" dirty="0"/>
                        <a:t>Description</a:t>
                      </a:r>
                    </a:p>
                  </a:txBody>
                  <a:tcPr/>
                </a:tc>
                <a:tc>
                  <a:txBody>
                    <a:bodyPr/>
                    <a:lstStyle/>
                    <a:p>
                      <a:r>
                        <a:rPr lang="en-IN" dirty="0"/>
                        <a:t>Test Steps</a:t>
                      </a:r>
                    </a:p>
                  </a:txBody>
                  <a:tcPr/>
                </a:tc>
                <a:tc>
                  <a:txBody>
                    <a:bodyPr/>
                    <a:lstStyle/>
                    <a:p>
                      <a:r>
                        <a:rPr lang="en-IN" dirty="0"/>
                        <a:t>Expected Results</a:t>
                      </a:r>
                    </a:p>
                  </a:txBody>
                  <a:tcPr/>
                </a:tc>
                <a:tc>
                  <a:txBody>
                    <a:bodyPr/>
                    <a:lstStyle/>
                    <a:p>
                      <a:r>
                        <a:rPr lang="en-IN" dirty="0"/>
                        <a:t>Actual Results</a:t>
                      </a:r>
                    </a:p>
                  </a:txBody>
                  <a:tcPr/>
                </a:tc>
                <a:tc>
                  <a:txBody>
                    <a:bodyPr/>
                    <a:lstStyle/>
                    <a:p>
                      <a:r>
                        <a:rPr lang="en-IN" dirty="0"/>
                        <a:t>Pass / Fail</a:t>
                      </a:r>
                    </a:p>
                  </a:txBody>
                  <a:tcPr/>
                </a:tc>
                <a:extLst>
                  <a:ext uri="{0D108BD9-81ED-4DB2-BD59-A6C34878D82A}">
                    <a16:rowId xmlns:a16="http://schemas.microsoft.com/office/drawing/2014/main" val="194792347"/>
                  </a:ext>
                </a:extLst>
              </a:tr>
              <a:tr h="370840">
                <a:tc>
                  <a:txBody>
                    <a:bodyPr/>
                    <a:lstStyle/>
                    <a:p>
                      <a:pPr algn="ctr"/>
                      <a:r>
                        <a:rPr lang="en-IN" dirty="0"/>
                        <a:t>1.</a:t>
                      </a:r>
                    </a:p>
                  </a:txBody>
                  <a:tcPr/>
                </a:tc>
                <a:tc>
                  <a:txBody>
                    <a:bodyPr/>
                    <a:lstStyle/>
                    <a:p>
                      <a:r>
                        <a:rPr lang="en-IN" dirty="0"/>
                        <a:t>Checking the feature of logging into account.</a:t>
                      </a:r>
                    </a:p>
                  </a:txBody>
                  <a:tcPr/>
                </a:tc>
                <a:tc>
                  <a:txBody>
                    <a:bodyPr/>
                    <a:lstStyle/>
                    <a:p>
                      <a:r>
                        <a:rPr lang="en-IN" dirty="0"/>
                        <a:t>Logging to our account using correct and wrong credentials</a:t>
                      </a:r>
                    </a:p>
                  </a:txBody>
                  <a:tcPr/>
                </a:tc>
                <a:tc>
                  <a:txBody>
                    <a:bodyPr/>
                    <a:lstStyle/>
                    <a:p>
                      <a:r>
                        <a:rPr lang="en-IN" dirty="0"/>
                        <a:t>Logged in or Wrong credentials.</a:t>
                      </a:r>
                    </a:p>
                  </a:txBody>
                  <a:tcPr/>
                </a:tc>
                <a:tc>
                  <a:txBody>
                    <a:bodyPr/>
                    <a:lstStyle/>
                    <a:p>
                      <a:r>
                        <a:rPr lang="en-IN" dirty="0"/>
                        <a:t>Logged or Error</a:t>
                      </a:r>
                    </a:p>
                  </a:txBody>
                  <a:tcPr/>
                </a:tc>
                <a:tc>
                  <a:txBody>
                    <a:bodyPr/>
                    <a:lstStyle/>
                    <a:p>
                      <a:r>
                        <a:rPr lang="en-IN" dirty="0"/>
                        <a:t>Pass</a:t>
                      </a:r>
                    </a:p>
                  </a:txBody>
                  <a:tcPr/>
                </a:tc>
                <a:extLst>
                  <a:ext uri="{0D108BD9-81ED-4DB2-BD59-A6C34878D82A}">
                    <a16:rowId xmlns:a16="http://schemas.microsoft.com/office/drawing/2014/main" val="1303089062"/>
                  </a:ext>
                </a:extLst>
              </a:tr>
              <a:tr h="370840">
                <a:tc>
                  <a:txBody>
                    <a:bodyPr/>
                    <a:lstStyle/>
                    <a:p>
                      <a:pPr algn="ctr"/>
                      <a:r>
                        <a:rPr lang="en-IN" dirty="0"/>
                        <a:t>2.</a:t>
                      </a:r>
                    </a:p>
                  </a:txBody>
                  <a:tcPr/>
                </a:tc>
                <a:tc>
                  <a:txBody>
                    <a:bodyPr/>
                    <a:lstStyle/>
                    <a:p>
                      <a:r>
                        <a:rPr lang="en-IN" dirty="0"/>
                        <a:t>Checking the functionality of add new user as a friend.</a:t>
                      </a:r>
                    </a:p>
                  </a:txBody>
                  <a:tcPr/>
                </a:tc>
                <a:tc>
                  <a:txBody>
                    <a:bodyPr/>
                    <a:lstStyle/>
                    <a:p>
                      <a:r>
                        <a:rPr lang="en-IN" dirty="0"/>
                        <a:t>Add new user as a friend in order to start a conversation with them.</a:t>
                      </a:r>
                    </a:p>
                  </a:txBody>
                  <a:tcPr/>
                </a:tc>
                <a:tc>
                  <a:txBody>
                    <a:bodyPr/>
                    <a:lstStyle/>
                    <a:p>
                      <a:r>
                        <a:rPr lang="en-IN" dirty="0"/>
                        <a:t>New friend gets added</a:t>
                      </a:r>
                    </a:p>
                  </a:txBody>
                  <a:tcPr/>
                </a:tc>
                <a:tc>
                  <a:txBody>
                    <a:bodyPr/>
                    <a:lstStyle/>
                    <a:p>
                      <a:r>
                        <a:rPr lang="en-IN" dirty="0"/>
                        <a:t>New friend added</a:t>
                      </a:r>
                    </a:p>
                  </a:txBody>
                  <a:tcPr/>
                </a:tc>
                <a:tc>
                  <a:txBody>
                    <a:bodyPr/>
                    <a:lstStyle/>
                    <a:p>
                      <a:r>
                        <a:rPr lang="en-IN" dirty="0"/>
                        <a:t>Pass</a:t>
                      </a:r>
                    </a:p>
                  </a:txBody>
                  <a:tcPr/>
                </a:tc>
                <a:extLst>
                  <a:ext uri="{0D108BD9-81ED-4DB2-BD59-A6C34878D82A}">
                    <a16:rowId xmlns:a16="http://schemas.microsoft.com/office/drawing/2014/main" val="1925703600"/>
                  </a:ext>
                </a:extLst>
              </a:tr>
              <a:tr h="370840">
                <a:tc>
                  <a:txBody>
                    <a:bodyPr/>
                    <a:lstStyle/>
                    <a:p>
                      <a:pPr algn="ctr"/>
                      <a:r>
                        <a:rPr lang="en-IN" dirty="0"/>
                        <a:t>3.</a:t>
                      </a:r>
                    </a:p>
                  </a:txBody>
                  <a:tcPr/>
                </a:tc>
                <a:tc>
                  <a:txBody>
                    <a:bodyPr/>
                    <a:lstStyle/>
                    <a:p>
                      <a:r>
                        <a:rPr lang="en-IN" dirty="0"/>
                        <a:t>Checking the functionality of sending button.</a:t>
                      </a:r>
                    </a:p>
                  </a:txBody>
                  <a:tcPr/>
                </a:tc>
                <a:tc>
                  <a:txBody>
                    <a:bodyPr/>
                    <a:lstStyle/>
                    <a:p>
                      <a:r>
                        <a:rPr lang="en-IN" dirty="0"/>
                        <a:t>Checking if the button is sending the message or throwing a error.</a:t>
                      </a:r>
                    </a:p>
                  </a:txBody>
                  <a:tcPr/>
                </a:tc>
                <a:tc>
                  <a:txBody>
                    <a:bodyPr/>
                    <a:lstStyle/>
                    <a:p>
                      <a:r>
                        <a:rPr lang="en-IN" dirty="0"/>
                        <a:t>Sent or Failed based on address</a:t>
                      </a:r>
                    </a:p>
                  </a:txBody>
                  <a:tcPr/>
                </a:tc>
                <a:tc>
                  <a:txBody>
                    <a:bodyPr/>
                    <a:lstStyle/>
                    <a:p>
                      <a:r>
                        <a:rPr lang="en-IN" dirty="0"/>
                        <a:t>Sent or Failed</a:t>
                      </a:r>
                    </a:p>
                  </a:txBody>
                  <a:tcPr/>
                </a:tc>
                <a:tc>
                  <a:txBody>
                    <a:bodyPr/>
                    <a:lstStyle/>
                    <a:p>
                      <a:r>
                        <a:rPr lang="en-IN" dirty="0"/>
                        <a:t>Pass</a:t>
                      </a:r>
                    </a:p>
                  </a:txBody>
                  <a:tcPr/>
                </a:tc>
                <a:extLst>
                  <a:ext uri="{0D108BD9-81ED-4DB2-BD59-A6C34878D82A}">
                    <a16:rowId xmlns:a16="http://schemas.microsoft.com/office/drawing/2014/main" val="3903977429"/>
                  </a:ext>
                </a:extLst>
              </a:tr>
              <a:tr h="0">
                <a:tc>
                  <a:txBody>
                    <a:bodyPr/>
                    <a:lstStyle/>
                    <a:p>
                      <a:pPr algn="ctr"/>
                      <a:r>
                        <a:rPr lang="en-IN" dirty="0"/>
                        <a:t>4.</a:t>
                      </a:r>
                    </a:p>
                  </a:txBody>
                  <a:tcPr/>
                </a:tc>
                <a:tc>
                  <a:txBody>
                    <a:bodyPr/>
                    <a:lstStyle/>
                    <a:p>
                      <a:r>
                        <a:rPr lang="en-IN" dirty="0"/>
                        <a:t>Checking whether the message got delivered to the right person or not.</a:t>
                      </a:r>
                    </a:p>
                  </a:txBody>
                  <a:tcPr/>
                </a:tc>
                <a:tc>
                  <a:txBody>
                    <a:bodyPr/>
                    <a:lstStyle/>
                    <a:p>
                      <a:r>
                        <a:rPr lang="en-IN" dirty="0"/>
                        <a:t>Message sent received by the person where it is intended to be.</a:t>
                      </a:r>
                    </a:p>
                  </a:txBody>
                  <a:tcPr/>
                </a:tc>
                <a:tc>
                  <a:txBody>
                    <a:bodyPr/>
                    <a:lstStyle/>
                    <a:p>
                      <a:r>
                        <a:rPr lang="en-IN" dirty="0"/>
                        <a:t>Message received by correct recipient.</a:t>
                      </a:r>
                    </a:p>
                  </a:txBody>
                  <a:tcPr/>
                </a:tc>
                <a:tc>
                  <a:txBody>
                    <a:bodyPr/>
                    <a:lstStyle/>
                    <a:p>
                      <a:r>
                        <a:rPr lang="en-IN" dirty="0"/>
                        <a:t>Message received by correct person.</a:t>
                      </a:r>
                    </a:p>
                  </a:txBody>
                  <a:tcPr/>
                </a:tc>
                <a:tc>
                  <a:txBody>
                    <a:bodyPr/>
                    <a:lstStyle/>
                    <a:p>
                      <a:r>
                        <a:rPr lang="en-IN" dirty="0"/>
                        <a:t>Pass</a:t>
                      </a:r>
                    </a:p>
                  </a:txBody>
                  <a:tcPr/>
                </a:tc>
                <a:extLst>
                  <a:ext uri="{0D108BD9-81ED-4DB2-BD59-A6C34878D82A}">
                    <a16:rowId xmlns:a16="http://schemas.microsoft.com/office/drawing/2014/main" val="619483697"/>
                  </a:ext>
                </a:extLst>
              </a:tr>
            </a:tbl>
          </a:graphicData>
        </a:graphic>
      </p:graphicFrame>
    </p:spTree>
    <p:extLst>
      <p:ext uri="{BB962C8B-B14F-4D97-AF65-F5344CB8AC3E}">
        <p14:creationId xmlns:p14="http://schemas.microsoft.com/office/powerpoint/2010/main" val="3350339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716"/>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TESTING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1271464" y="992124"/>
            <a:ext cx="972108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IN" dirty="0"/>
              <a:t>Logging into account</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25</a:t>
            </a:fld>
            <a:endParaRPr lang="en-US" dirty="0"/>
          </a:p>
        </p:txBody>
      </p:sp>
      <p:pic>
        <p:nvPicPr>
          <p:cNvPr id="8" name="Picture 7">
            <a:extLst>
              <a:ext uri="{FF2B5EF4-FFF2-40B4-BE49-F238E27FC236}">
                <a16:creationId xmlns:a16="http://schemas.microsoft.com/office/drawing/2014/main" id="{0BE73C8C-809E-2773-8CD6-6A1617C2C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6" y="1772085"/>
            <a:ext cx="7053258" cy="3713981"/>
          </a:xfrm>
          <a:prstGeom prst="rect">
            <a:avLst/>
          </a:prstGeom>
        </p:spPr>
      </p:pic>
    </p:spTree>
    <p:extLst>
      <p:ext uri="{BB962C8B-B14F-4D97-AF65-F5344CB8AC3E}">
        <p14:creationId xmlns:p14="http://schemas.microsoft.com/office/powerpoint/2010/main" val="4079277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716"/>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TESTING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983432" y="1124744"/>
            <a:ext cx="9937104" cy="50405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IN" dirty="0"/>
              <a:t>Functionality of add new user as a friend.</a:t>
            </a: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26</a:t>
            </a:fld>
            <a:endParaRPr lang="en-US" dirty="0"/>
          </a:p>
        </p:txBody>
      </p:sp>
      <p:pic>
        <p:nvPicPr>
          <p:cNvPr id="8" name="Picture 7">
            <a:extLst>
              <a:ext uri="{FF2B5EF4-FFF2-40B4-BE49-F238E27FC236}">
                <a16:creationId xmlns:a16="http://schemas.microsoft.com/office/drawing/2014/main" id="{911372D4-C6AB-6763-979F-734ACFE70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61" y="1720851"/>
            <a:ext cx="7848872" cy="4083866"/>
          </a:xfrm>
          <a:prstGeom prst="rect">
            <a:avLst/>
          </a:prstGeom>
        </p:spPr>
      </p:pic>
    </p:spTree>
    <p:extLst>
      <p:ext uri="{BB962C8B-B14F-4D97-AF65-F5344CB8AC3E}">
        <p14:creationId xmlns:p14="http://schemas.microsoft.com/office/powerpoint/2010/main" val="319184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716"/>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TESTING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983432" y="992124"/>
            <a:ext cx="9937104"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IN" dirty="0"/>
              <a:t>Functionality of sending button</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27</a:t>
            </a:fld>
            <a:endParaRPr lang="en-US" dirty="0"/>
          </a:p>
        </p:txBody>
      </p:sp>
      <p:pic>
        <p:nvPicPr>
          <p:cNvPr id="11" name="Picture 10">
            <a:extLst>
              <a:ext uri="{FF2B5EF4-FFF2-40B4-BE49-F238E27FC236}">
                <a16:creationId xmlns:a16="http://schemas.microsoft.com/office/drawing/2014/main" id="{C5A51DB5-110B-C868-0277-57AE038A2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504" y="1738300"/>
            <a:ext cx="8138120" cy="4132639"/>
          </a:xfrm>
          <a:prstGeom prst="rect">
            <a:avLst/>
          </a:prstGeom>
        </p:spPr>
      </p:pic>
    </p:spTree>
    <p:extLst>
      <p:ext uri="{BB962C8B-B14F-4D97-AF65-F5344CB8AC3E}">
        <p14:creationId xmlns:p14="http://schemas.microsoft.com/office/powerpoint/2010/main" val="3607178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716"/>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TESTING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983432" y="1124744"/>
            <a:ext cx="9937104" cy="50405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IN" dirty="0"/>
              <a:t>Checking whether the message got delivered to the right person or not.</a:t>
            </a: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28</a:t>
            </a:fld>
            <a:endParaRPr lang="en-US" dirty="0"/>
          </a:p>
        </p:txBody>
      </p:sp>
      <p:pic>
        <p:nvPicPr>
          <p:cNvPr id="7" name="Picture 6">
            <a:extLst>
              <a:ext uri="{FF2B5EF4-FFF2-40B4-BE49-F238E27FC236}">
                <a16:creationId xmlns:a16="http://schemas.microsoft.com/office/drawing/2014/main" id="{33F9E891-06CB-50CC-01C8-92B67720A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528" y="1772816"/>
            <a:ext cx="8229863" cy="3877037"/>
          </a:xfrm>
          <a:prstGeom prst="rect">
            <a:avLst/>
          </a:prstGeom>
        </p:spPr>
      </p:pic>
    </p:spTree>
    <p:extLst>
      <p:ext uri="{BB962C8B-B14F-4D97-AF65-F5344CB8AC3E}">
        <p14:creationId xmlns:p14="http://schemas.microsoft.com/office/powerpoint/2010/main" val="170931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 AND DISCUSSIONS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dirty="0"/>
              <a:t>2022 - 2023</a:t>
            </a: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29</a:t>
            </a:fld>
            <a:endParaRPr lang="en-US" dirty="0"/>
          </a:p>
        </p:txBody>
      </p:sp>
      <p:pic>
        <p:nvPicPr>
          <p:cNvPr id="8" name="Picture 7" descr="WhatsApp Image 2023-04-24 at 10.50.58 PM.jpeg"/>
          <p:cNvPicPr>
            <a:picLocks noChangeAspect="1"/>
          </p:cNvPicPr>
          <p:nvPr/>
        </p:nvPicPr>
        <p:blipFill>
          <a:blip r:embed="rId3"/>
          <a:stretch>
            <a:fillRect/>
          </a:stretch>
        </p:blipFill>
        <p:spPr>
          <a:xfrm>
            <a:off x="1666844" y="785794"/>
            <a:ext cx="9473437" cy="5286412"/>
          </a:xfrm>
          <a:prstGeom prst="rect">
            <a:avLst/>
          </a:prstGeom>
        </p:spPr>
      </p:pic>
    </p:spTree>
    <p:extLst>
      <p:ext uri="{BB962C8B-B14F-4D97-AF65-F5344CB8AC3E}">
        <p14:creationId xmlns:p14="http://schemas.microsoft.com/office/powerpoint/2010/main" val="126376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332656"/>
            <a:ext cx="10297144" cy="720080"/>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27448" y="948154"/>
            <a:ext cx="9937104" cy="5072098"/>
          </a:xfrm>
        </p:spPr>
        <p:txBody>
          <a:bodyPr>
            <a:normAutofit/>
          </a:bodyPr>
          <a:lstStyle/>
          <a:p>
            <a:pPr marL="0" indent="0" algn="just">
              <a:buNone/>
            </a:pPr>
            <a:endParaRPr lang="en-US" sz="1800" b="1" dirty="0"/>
          </a:p>
          <a:p>
            <a:pPr algn="just">
              <a:buFont typeface="Wingdings" pitchFamily="2" charset="2"/>
              <a:buChar char="Ø"/>
            </a:pPr>
            <a:r>
              <a:rPr lang="en-US" sz="2000" dirty="0">
                <a:latin typeface="Times New Roman" panose="02020603050405020304" pitchFamily="18" charset="0"/>
                <a:cs typeface="Times New Roman" pitchFamily="18" charset="0"/>
              </a:rPr>
              <a:t>Use of unsecured and unsafe applications in workplaces pose enormous security risks.</a:t>
            </a:r>
          </a:p>
          <a:p>
            <a:pPr algn="just">
              <a:buNone/>
            </a:pPr>
            <a:endParaRPr lang="en-US" sz="1800" dirty="0">
              <a:latin typeface="Times New Roman" panose="02020603050405020304" pitchFamily="18" charset="0"/>
              <a:cs typeface="Times New Roman" pitchFamily="18" charset="0"/>
            </a:endParaRPr>
          </a:p>
          <a:p>
            <a:pPr algn="just">
              <a:buFont typeface="Wingdings" pitchFamily="2" charset="2"/>
              <a:buChar char="Ø"/>
            </a:pPr>
            <a:r>
              <a:rPr lang="en-US" sz="2000" dirty="0">
                <a:latin typeface="Times New Roman" panose="02020603050405020304" pitchFamily="18" charset="0"/>
                <a:cs typeface="Times New Roman" pitchFamily="18" charset="0"/>
              </a:rPr>
              <a:t> Most publicly available communication platforms do not empower organizations to regulate, track and scale their communication and does not provide compliance with data protection frameworks, which can result in cross industry system risks.</a:t>
            </a:r>
          </a:p>
          <a:p>
            <a:pPr algn="just">
              <a:buNone/>
            </a:pPr>
            <a:endParaRPr lang="en-US" sz="1400" dirty="0">
              <a:latin typeface="Times New Roman" panose="02020603050405020304" pitchFamily="18" charset="0"/>
              <a:cs typeface="Times New Roman" pitchFamily="18" charset="0"/>
            </a:endParaRPr>
          </a:p>
          <a:p>
            <a:pPr algn="just">
              <a:buFont typeface="Wingdings" pitchFamily="2" charset="2"/>
              <a:buChar char="Ø"/>
            </a:pPr>
            <a:r>
              <a:rPr lang="en-US" sz="2000" dirty="0">
                <a:latin typeface="Times New Roman" panose="02020603050405020304" pitchFamily="18" charset="0"/>
                <a:cs typeface="Times New Roman" pitchFamily="18" charset="0"/>
              </a:rPr>
              <a:t>Using new technologies such as block chain, which operate on a decentralized model, the drawbacks of traditional messaging applications can be surmounted, thereby ensuring confidentiality, integrity and availability of official data, along with advanced auditing features.</a:t>
            </a:r>
          </a:p>
          <a:p>
            <a:pPr marL="0" indent="0" algn="just">
              <a:buNone/>
            </a:pPr>
            <a:endParaRPr lang="en-US" sz="2000" dirty="0">
              <a:latin typeface="Times New Roman" panose="02020603050405020304" pitchFamily="18" charset="0"/>
              <a:cs typeface="Times New Roman" pitchFamily="18" charset="0"/>
            </a:endParaRPr>
          </a:p>
          <a:p>
            <a:pPr algn="just">
              <a:buFont typeface="Wingdings" pitchFamily="2" charset="2"/>
              <a:buChar char="Ø"/>
            </a:pPr>
            <a:r>
              <a:rPr lang="en-US" sz="2000" dirty="0">
                <a:latin typeface="Times New Roman" panose="02020603050405020304" pitchFamily="18" charset="0"/>
                <a:cs typeface="Times New Roman" pitchFamily="18" charset="0"/>
              </a:rPr>
              <a:t>Decentralized application makes use of peer-to-peer networks, this ensures that no network failure can occur due to central node failure.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itchFamily="18" charset="0"/>
                <a:cs typeface="Times New Roman" pitchFamily="18" charset="0"/>
              </a:rPr>
              <a:t> serves as an immutable ledger which allows messaging to take place in a decentralized manner. </a:t>
            </a:r>
          </a:p>
          <a:p>
            <a:pPr lvl="3" algn="just">
              <a:buFont typeface="Wingdings" pitchFamily="2" charset="2"/>
              <a:buChar char="Ø"/>
            </a:pPr>
            <a:endParaRPr lang="en-US" sz="1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endParaRPr lang="en-US" sz="2000" dirty="0"/>
          </a:p>
          <a:p>
            <a:pPr algn="just">
              <a:buFont typeface="Wingdings" pitchFamily="2" charset="2"/>
              <a:buChar char="Ø"/>
            </a:pPr>
            <a:endParaRPr lang="en-US" sz="2000" b="1" dirty="0">
              <a:latin typeface="Times New Roman" pitchFamily="18" charset="0"/>
              <a:cs typeface="Times New Roman" pitchFamily="18" charset="0"/>
            </a:endParaRPr>
          </a:p>
          <a:p>
            <a:pPr algn="just">
              <a:buFont typeface="Wingdings" pitchFamily="2" charset="2"/>
              <a:buChar char="Ø"/>
            </a:pPr>
            <a:endParaRPr lang="en-US" sz="2000" b="1" dirty="0">
              <a:latin typeface="Times New Roman" pitchFamily="18" charset="0"/>
              <a:cs typeface="Times New Roman" pitchFamily="18" charset="0"/>
            </a:endParaRPr>
          </a:p>
          <a:p>
            <a:pPr algn="just"/>
            <a:endParaRPr lang="en-US" sz="1800" dirty="0"/>
          </a:p>
          <a:p>
            <a:pPr algn="just">
              <a:buFont typeface="Wingdings" pitchFamily="2" charset="2"/>
              <a:buChar char="Ø"/>
            </a:pPr>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sz="3600" dirty="0">
                <a:solidFill>
                  <a:schemeClr val="accent1">
                    <a:lumMod val="75000"/>
                  </a:schemeClr>
                </a:solidFill>
                <a:latin typeface="Times New Roman" pitchFamily="18" charset="0"/>
                <a:cs typeface="Times New Roman" pitchFamily="18" charset="0"/>
              </a:rPr>
              <a:t>RESULTS AND DISCUSSIONS</a:t>
            </a:r>
            <a:endParaRPr lang="en-US" sz="3600" dirty="0"/>
          </a:p>
        </p:txBody>
      </p:sp>
      <p:pic>
        <p:nvPicPr>
          <p:cNvPr id="7" name="Content Placeholder 6" descr="WhatsApp Image 2023-04-24 at 10.51.48 PM.jpeg"/>
          <p:cNvPicPr>
            <a:picLocks noGrp="1" noChangeAspect="1"/>
          </p:cNvPicPr>
          <p:nvPr>
            <p:ph idx="1"/>
          </p:nvPr>
        </p:nvPicPr>
        <p:blipFill>
          <a:blip r:embed="rId2"/>
          <a:stretch>
            <a:fillRect/>
          </a:stretch>
        </p:blipFill>
        <p:spPr>
          <a:xfrm>
            <a:off x="838200" y="1428736"/>
            <a:ext cx="10615650" cy="4357717"/>
          </a:xfrm>
        </p:spPr>
      </p:pic>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lumMod val="75000"/>
                  </a:schemeClr>
                </a:solidFill>
                <a:latin typeface="Times New Roman" pitchFamily="18" charset="0"/>
                <a:cs typeface="Times New Roman" pitchFamily="18" charset="0"/>
              </a:rPr>
              <a:t>                       </a:t>
            </a:r>
            <a:r>
              <a:rPr lang="en-US" sz="3100" dirty="0">
                <a:solidFill>
                  <a:schemeClr val="accent1">
                    <a:lumMod val="75000"/>
                  </a:schemeClr>
                </a:solidFill>
                <a:latin typeface="Times New Roman" pitchFamily="18" charset="0"/>
                <a:cs typeface="Times New Roman" pitchFamily="18" charset="0"/>
              </a:rPr>
              <a:t>Results and Discussions</a:t>
            </a:r>
            <a:endParaRPr lang="en-US" sz="3100" dirty="0"/>
          </a:p>
        </p:txBody>
      </p:sp>
      <p:pic>
        <p:nvPicPr>
          <p:cNvPr id="7" name="Content Placeholder 6" descr="WhatsApp Image 2023-04-24 at 10.52.46 PM.jpeg"/>
          <p:cNvPicPr>
            <a:picLocks noGrp="1" noChangeAspect="1"/>
          </p:cNvPicPr>
          <p:nvPr>
            <p:ph idx="1"/>
          </p:nvPr>
        </p:nvPicPr>
        <p:blipFill>
          <a:blip r:embed="rId2"/>
          <a:stretch>
            <a:fillRect/>
          </a:stretch>
        </p:blipFill>
        <p:spPr>
          <a:xfrm>
            <a:off x="809588" y="1000108"/>
            <a:ext cx="10515600" cy="5357850"/>
          </a:xfrm>
        </p:spPr>
      </p:pic>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lumMod val="75000"/>
                  </a:schemeClr>
                </a:solidFill>
                <a:latin typeface="Times New Roman" pitchFamily="18" charset="0"/>
                <a:cs typeface="Times New Roman" pitchFamily="18" charset="0"/>
              </a:rPr>
              <a:t>                     </a:t>
            </a:r>
            <a:r>
              <a:rPr lang="en-US" sz="3600" dirty="0">
                <a:solidFill>
                  <a:schemeClr val="accent1">
                    <a:lumMod val="75000"/>
                  </a:schemeClr>
                </a:solidFill>
                <a:latin typeface="Times New Roman" pitchFamily="18" charset="0"/>
                <a:cs typeface="Times New Roman" pitchFamily="18" charset="0"/>
              </a:rPr>
              <a:t>Results and Discussions</a:t>
            </a:r>
            <a:endParaRPr lang="en-US" sz="3600" dirty="0"/>
          </a:p>
        </p:txBody>
      </p:sp>
      <p:pic>
        <p:nvPicPr>
          <p:cNvPr id="7" name="Content Placeholder 6" descr="WhatsApp Image 2023-04-24 at 10.21.59 PM.jpeg"/>
          <p:cNvPicPr>
            <a:picLocks noGrp="1" noChangeAspect="1"/>
          </p:cNvPicPr>
          <p:nvPr>
            <p:ph idx="1"/>
          </p:nvPr>
        </p:nvPicPr>
        <p:blipFill>
          <a:blip r:embed="rId2"/>
          <a:stretch>
            <a:fillRect/>
          </a:stretch>
        </p:blipFill>
        <p:spPr>
          <a:xfrm>
            <a:off x="838200" y="1142984"/>
            <a:ext cx="10515600" cy="5029216"/>
          </a:xfrm>
        </p:spPr>
      </p:pic>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a:solidFill>
                  <a:schemeClr val="accent1">
                    <a:lumMod val="75000"/>
                  </a:schemeClr>
                </a:solidFill>
                <a:latin typeface="Times New Roman" pitchFamily="18" charset="0"/>
                <a:cs typeface="Times New Roman" pitchFamily="18" charset="0"/>
              </a:rPr>
              <a:t> Results and Discussions</a:t>
            </a:r>
            <a:endParaRPr lang="en-US" dirty="0"/>
          </a:p>
        </p:txBody>
      </p:sp>
      <p:pic>
        <p:nvPicPr>
          <p:cNvPr id="7" name="Content Placeholder 6" descr="WhatsApp Image 2023-04-24 at 10.22.00 PM.jpeg"/>
          <p:cNvPicPr>
            <a:picLocks noGrp="1" noChangeAspect="1"/>
          </p:cNvPicPr>
          <p:nvPr>
            <p:ph idx="1"/>
          </p:nvPr>
        </p:nvPicPr>
        <p:blipFill>
          <a:blip r:embed="rId2"/>
          <a:stretch>
            <a:fillRect/>
          </a:stretch>
        </p:blipFill>
        <p:spPr>
          <a:xfrm>
            <a:off x="838200" y="1251228"/>
            <a:ext cx="10515600" cy="4912757"/>
          </a:xfrm>
        </p:spPr>
      </p:pic>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lumMod val="75000"/>
                  </a:schemeClr>
                </a:solidFill>
                <a:latin typeface="Times New Roman" pitchFamily="18" charset="0"/>
                <a:cs typeface="Times New Roman" pitchFamily="18" charset="0"/>
              </a:rPr>
              <a:t>                   Results and Discussions</a:t>
            </a:r>
            <a:endParaRPr lang="en-US" dirty="0"/>
          </a:p>
        </p:txBody>
      </p:sp>
      <p:pic>
        <p:nvPicPr>
          <p:cNvPr id="7" name="Content Placeholder 6" descr="WhatsApp Image 2023-04-24 at 10.22.00 PM (1).jpeg"/>
          <p:cNvPicPr>
            <a:picLocks noGrp="1" noChangeAspect="1"/>
          </p:cNvPicPr>
          <p:nvPr>
            <p:ph idx="1"/>
          </p:nvPr>
        </p:nvPicPr>
        <p:blipFill>
          <a:blip r:embed="rId2"/>
          <a:stretch>
            <a:fillRect/>
          </a:stretch>
        </p:blipFill>
        <p:spPr>
          <a:xfrm>
            <a:off x="838200" y="1255335"/>
            <a:ext cx="10515600" cy="4904542"/>
          </a:xfrm>
        </p:spPr>
      </p:pic>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sz="3600" dirty="0">
                <a:solidFill>
                  <a:schemeClr val="accent1">
                    <a:lumMod val="75000"/>
                  </a:schemeClr>
                </a:solidFill>
                <a:latin typeface="Times New Roman" pitchFamily="18" charset="0"/>
                <a:cs typeface="Times New Roman" pitchFamily="18" charset="0"/>
              </a:rPr>
              <a:t>Results and Discussions</a:t>
            </a:r>
            <a:endParaRPr lang="en-US" sz="3600" dirty="0"/>
          </a:p>
        </p:txBody>
      </p:sp>
      <p:pic>
        <p:nvPicPr>
          <p:cNvPr id="7" name="Content Placeholder 6" descr="WhatsApp Image 2023-04-24 at 10.22.00 PM (2).jpeg"/>
          <p:cNvPicPr>
            <a:picLocks noGrp="1" noChangeAspect="1"/>
          </p:cNvPicPr>
          <p:nvPr>
            <p:ph idx="1"/>
          </p:nvPr>
        </p:nvPicPr>
        <p:blipFill>
          <a:blip r:embed="rId2"/>
          <a:stretch>
            <a:fillRect/>
          </a:stretch>
        </p:blipFill>
        <p:spPr>
          <a:xfrm>
            <a:off x="838200" y="1259443"/>
            <a:ext cx="10515600" cy="4896326"/>
          </a:xfrm>
        </p:spPr>
      </p:pic>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1196752"/>
            <a:ext cx="11089232" cy="5040560"/>
          </a:xfrm>
        </p:spPr>
        <p:txBody>
          <a:bodyPr>
            <a:normAutofit/>
          </a:bodyPr>
          <a:lstStyle/>
          <a:p>
            <a:pPr marL="0" indent="0" algn="just">
              <a:buNone/>
            </a:pPr>
            <a:r>
              <a:rPr lang="en-US" sz="2000" dirty="0">
                <a:latin typeface="Times New Roman" pitchFamily="18" charset="0"/>
                <a:cs typeface="Times New Roman" pitchFamily="18" charset="0"/>
              </a:rPr>
              <a:t> In this project, we are developing an application that makes use of blockchain in a very efficient way.</a:t>
            </a:r>
          </a:p>
          <a:p>
            <a:pPr marL="0" indent="0" algn="just">
              <a:buNone/>
            </a:pPr>
            <a:r>
              <a:rPr lang="en-US" sz="2000" dirty="0">
                <a:latin typeface="Times New Roman" pitchFamily="18" charset="0"/>
                <a:cs typeface="Times New Roman" pitchFamily="18" charset="0"/>
              </a:rPr>
              <a:t> Blockchain has shown its potential for transforming traditional industry.</a:t>
            </a:r>
          </a:p>
          <a:p>
            <a:pPr marL="0" indent="0" algn="just">
              <a:buNone/>
            </a:pPr>
            <a:r>
              <a:rPr lang="en-US" sz="2000" dirty="0">
                <a:latin typeface="Times New Roman" pitchFamily="18" charset="0"/>
                <a:cs typeface="Times New Roman" pitchFamily="18" charset="0"/>
              </a:rPr>
              <a:t> </a:t>
            </a:r>
          </a:p>
          <a:p>
            <a:pPr marL="0" indent="0" algn="just">
              <a:buNone/>
            </a:pPr>
            <a:r>
              <a:rPr lang="en-US" sz="2000" dirty="0">
                <a:latin typeface="Times New Roman" pitchFamily="18" charset="0"/>
                <a:cs typeface="Times New Roman" pitchFamily="18" charset="0"/>
              </a:rPr>
              <a:t> Also, by eliminating the centralized approach, we can assure the safety and availability of data</a:t>
            </a:r>
          </a:p>
          <a:p>
            <a:pPr marL="0" indent="0" algn="just">
              <a:buNone/>
            </a:pPr>
            <a:r>
              <a:rPr lang="en-US" sz="2000" dirty="0">
                <a:latin typeface="Times New Roman" pitchFamily="18" charset="0"/>
                <a:cs typeface="Times New Roman" pitchFamily="18" charset="0"/>
              </a:rPr>
              <a:t> and communication</a:t>
            </a:r>
            <a:r>
              <a:rPr lang="en-US" sz="2000" dirty="0"/>
              <a:t>. </a:t>
            </a:r>
          </a:p>
          <a:p>
            <a:pPr marL="0" indent="0" algn="just">
              <a:buNone/>
            </a:pPr>
            <a:endParaRPr lang="en-US" sz="1800" dirty="0"/>
          </a:p>
          <a:p>
            <a:pPr marL="0" indent="0" algn="just">
              <a:buNone/>
            </a:pPr>
            <a:r>
              <a:rPr lang="en-US" sz="2000" dirty="0">
                <a:latin typeface="Times New Roman" pitchFamily="18" charset="0"/>
                <a:cs typeface="Times New Roman" pitchFamily="18" charset="0"/>
              </a:rPr>
              <a:t> Decentralized applications tend to make the interaction between two people more efficient and simple</a:t>
            </a:r>
            <a:r>
              <a:rPr lang="en-US" sz="2000" dirty="0"/>
              <a:t>.</a:t>
            </a:r>
          </a:p>
          <a:p>
            <a:pPr marL="0" indent="0" algn="just">
              <a:buNone/>
            </a:pPr>
            <a:r>
              <a:rPr lang="en-US" sz="1800" dirty="0"/>
              <a:t> </a:t>
            </a:r>
          </a:p>
          <a:p>
            <a:pPr marL="0" indent="0" algn="just">
              <a:buNone/>
            </a:pPr>
            <a:r>
              <a:rPr lang="en-US" sz="2000" dirty="0">
                <a:latin typeface="Times New Roman" pitchFamily="18" charset="0"/>
                <a:cs typeface="Times New Roman" pitchFamily="18" charset="0"/>
              </a:rPr>
              <a:t> The chatting process nowadays have a mediating node, while our software does not have any mediating</a:t>
            </a:r>
          </a:p>
          <a:p>
            <a:pPr marL="0" indent="0" algn="just">
              <a:buNone/>
            </a:pPr>
            <a:r>
              <a:rPr lang="en-US" sz="2000" dirty="0">
                <a:latin typeface="Times New Roman" pitchFamily="18" charset="0"/>
                <a:cs typeface="Times New Roman" pitchFamily="18" charset="0"/>
              </a:rPr>
              <a:t>  device/node i.e., every person is connected by peer-to-peer network.</a:t>
            </a:r>
            <a:endParaRPr lang="en-IN" sz="2000" dirty="0">
              <a:latin typeface="Times New Roman" pitchFamily="18" charset="0"/>
              <a:cs typeface="Times New Roman"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263490"/>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1290854"/>
            <a:ext cx="9578280" cy="4752528"/>
          </a:xfrm>
        </p:spPr>
        <p:txBody>
          <a:bodyPr>
            <a:normAutofit/>
          </a:bodyPr>
          <a:lstStyle/>
          <a:p>
            <a:r>
              <a:rPr lang="en-US" sz="2000" b="1" dirty="0">
                <a:latin typeface="Times New Roman" pitchFamily="18" charset="0"/>
                <a:cs typeface="Times New Roman" pitchFamily="18" charset="0"/>
              </a:rPr>
              <a:t>Decentralized Storage </a:t>
            </a:r>
            <a:r>
              <a:rPr lang="en-US" sz="2000" dirty="0">
                <a:latin typeface="Times New Roman" pitchFamily="18" charset="0"/>
                <a:cs typeface="Times New Roman" pitchFamily="18" charset="0"/>
              </a:rPr>
              <a:t>can be implemented.</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Immutable Messaging</a:t>
            </a:r>
            <a:r>
              <a:rPr lang="en-US" sz="2000" b="1" dirty="0"/>
              <a:t> </a:t>
            </a:r>
            <a:r>
              <a:rPr lang="en-US" sz="2000" dirty="0">
                <a:latin typeface="Times New Roman" pitchFamily="18" charset="0"/>
                <a:cs typeface="Times New Roman" pitchFamily="18" charset="0"/>
              </a:rPr>
              <a:t>can be enabled.</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Cryptographic Authentication </a:t>
            </a:r>
            <a:r>
              <a:rPr lang="en-US" sz="2000" dirty="0">
                <a:latin typeface="Times New Roman" pitchFamily="18" charset="0"/>
                <a:cs typeface="Times New Roman" pitchFamily="18" charset="0"/>
              </a:rPr>
              <a:t>can be enabled.</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Encrypted Messaging </a:t>
            </a:r>
            <a:r>
              <a:rPr lang="en-US" sz="2000" dirty="0">
                <a:latin typeface="Times New Roman" pitchFamily="18" charset="0"/>
                <a:cs typeface="Times New Roman" pitchFamily="18" charset="0"/>
              </a:rPr>
              <a:t>could be used</a:t>
            </a:r>
            <a:r>
              <a:rPr lang="en-US" sz="2000" dirty="0"/>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Micropayments</a:t>
            </a:r>
            <a:r>
              <a:rPr lang="en-US" sz="2000" dirty="0">
                <a:latin typeface="Times New Roman" pitchFamily="18" charset="0"/>
                <a:cs typeface="Times New Roman" pitchFamily="18" charset="0"/>
              </a:rPr>
              <a:t> can be implemented.</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37</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332656"/>
            <a:ext cx="10370368" cy="6023694"/>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lgn="ctr">
              <a:buNone/>
            </a:pPr>
            <a:endParaRPr lang="en-US" sz="3200" b="1" dirty="0">
              <a:solidFill>
                <a:schemeClr val="accent1">
                  <a:lumMod val="75000"/>
                </a:schemeClr>
              </a:solidFill>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[1]</a:t>
            </a: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“Act natural!”: Having a Private Chat on a Public Blockchain, </a:t>
            </a:r>
            <a:r>
              <a:rPr lang="en-US" sz="1600" dirty="0" err="1">
                <a:latin typeface="Times New Roman" pitchFamily="18" charset="0"/>
                <a:cs typeface="Times New Roman" pitchFamily="18" charset="0"/>
              </a:rPr>
              <a:t>Thore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Tiemann</a:t>
            </a:r>
            <a:r>
              <a:rPr lang="en-US" sz="1600" dirty="0">
                <a:latin typeface="Times New Roman" pitchFamily="18" charset="0"/>
                <a:cs typeface="Times New Roman" pitchFamily="18" charset="0"/>
              </a:rPr>
              <a:t>, Sebastian Berndt ,Thomas </a:t>
            </a:r>
            <a:r>
              <a:rPr lang="en-US" sz="1600" dirty="0" err="1">
                <a:latin typeface="Times New Roman" pitchFamily="18" charset="0"/>
                <a:cs typeface="Times New Roman" pitchFamily="18" charset="0"/>
              </a:rPr>
              <a:t>Eisenbarth</a:t>
            </a:r>
            <a:r>
              <a:rPr lang="en-US" sz="1600" dirty="0">
                <a:latin typeface="Times New Roman" pitchFamily="18" charset="0"/>
                <a:cs typeface="Times New Roman" pitchFamily="18" charset="0"/>
              </a:rPr>
              <a:t>, Maciej </a:t>
            </a:r>
            <a:r>
              <a:rPr lang="en-US" sz="1600" dirty="0" err="1">
                <a:latin typeface="Times New Roman" pitchFamily="18" charset="0"/>
                <a:cs typeface="Times New Roman" pitchFamily="18" charset="0"/>
              </a:rPr>
              <a:t>Li´skiewicz</a:t>
            </a:r>
            <a:r>
              <a:rPr lang="en-US" sz="1600" dirty="0">
                <a:latin typeface="Times New Roman" pitchFamily="18" charset="0"/>
                <a:cs typeface="Times New Roman" pitchFamily="18" charset="0"/>
              </a:rPr>
              <a:t>, Cryptology </a:t>
            </a:r>
            <a:r>
              <a:rPr lang="en-US" sz="1600" dirty="0" err="1">
                <a:latin typeface="Times New Roman" pitchFamily="18" charset="0"/>
                <a:cs typeface="Times New Roman" pitchFamily="18" charset="0"/>
              </a:rPr>
              <a:t>ePrint</a:t>
            </a:r>
            <a:r>
              <a:rPr lang="en-US" sz="1600" dirty="0">
                <a:latin typeface="Times New Roman" pitchFamily="18" charset="0"/>
                <a:cs typeface="Times New Roman" pitchFamily="18" charset="0"/>
              </a:rPr>
              <a:t> Archive, 2021. </a:t>
            </a:r>
          </a:p>
          <a:p>
            <a:pPr algn="just">
              <a:buNone/>
            </a:pPr>
            <a:endParaRPr lang="en-US"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[2]</a:t>
            </a: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Take Back your Friends with DCS: A Decentralized Connectivity Service for private social communication apps, Christos </a:t>
            </a:r>
            <a:r>
              <a:rPr lang="en-US" sz="1600" dirty="0" err="1">
                <a:latin typeface="Times New Roman" pitchFamily="18" charset="0"/>
                <a:cs typeface="Times New Roman" pitchFamily="18" charset="0"/>
              </a:rPr>
              <a:t>Aslanoglou</a:t>
            </a:r>
            <a:r>
              <a:rPr lang="en-US" sz="1600" dirty="0">
                <a:latin typeface="Times New Roman" pitchFamily="18" charset="0"/>
                <a:cs typeface="Times New Roman" pitchFamily="18" charset="0"/>
              </a:rPr>
              <a:t>, Michalis Konstantopoulos, Nikos </a:t>
            </a:r>
            <a:r>
              <a:rPr lang="en-US" sz="1600" dirty="0" err="1">
                <a:latin typeface="Times New Roman" pitchFamily="18" charset="0"/>
                <a:cs typeface="Times New Roman" pitchFamily="18" charset="0"/>
              </a:rPr>
              <a:t>Chondros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MemaRoussopoulos</a:t>
            </a:r>
            <a:r>
              <a:rPr lang="en-US" sz="1600" dirty="0">
                <a:latin typeface="Times New Roman" pitchFamily="18" charset="0"/>
                <a:cs typeface="Times New Roman" pitchFamily="18" charset="0"/>
              </a:rPr>
              <a:t>, In 2020 IEEE International Conference on Decentralized Applications and Infrastructures (DAPPS) (pp. 133-138), IEEE, 2020.</a:t>
            </a:r>
          </a:p>
          <a:p>
            <a:pPr marL="0" indent="0" algn="just">
              <a:buNone/>
            </a:pPr>
            <a:endParaRPr lang="en-US" sz="16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[3]</a:t>
            </a: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Brain-Computer Interaction and Silent Speech Recognition on Decentralized Messaging Applications, Luís </a:t>
            </a:r>
            <a:r>
              <a:rPr lang="en-US" sz="1600" dirty="0" err="1">
                <a:latin typeface="Times New Roman" pitchFamily="18" charset="0"/>
                <a:cs typeface="Times New Roman" pitchFamily="18" charset="0"/>
              </a:rPr>
              <a:t>Arteiro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Fábio</a:t>
            </a:r>
            <a:r>
              <a:rPr lang="en-US" sz="1600" dirty="0">
                <a:latin typeface="Times New Roman" pitchFamily="18" charset="0"/>
                <a:cs typeface="Times New Roman" pitchFamily="18" charset="0"/>
              </a:rPr>
              <a:t> Lourenço, Paula </a:t>
            </a:r>
            <a:r>
              <a:rPr lang="en-US" sz="1600" dirty="0" err="1">
                <a:latin typeface="Times New Roman" pitchFamily="18" charset="0"/>
                <a:cs typeface="Times New Roman" pitchFamily="18" charset="0"/>
              </a:rPr>
              <a:t>Escudeiro</a:t>
            </a:r>
            <a:r>
              <a:rPr lang="en-US" sz="1600" dirty="0">
                <a:latin typeface="Times New Roman" pitchFamily="18" charset="0"/>
                <a:cs typeface="Times New Roman" pitchFamily="18" charset="0"/>
              </a:rPr>
              <a:t> &amp; Carlos Ferreira, In International Conference on Human-Computer Interaction (pp. 3-11). Springer, Cham, 2020.</a:t>
            </a:r>
          </a:p>
          <a:p>
            <a:pPr marL="0" indent="0" algn="just">
              <a:buNone/>
            </a:pPr>
            <a:endParaRPr lang="en-US" sz="20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[4] Decentralized Chat Application using Blockchain Technology, Abhishek P. </a:t>
            </a:r>
            <a:r>
              <a:rPr lang="en-US" sz="1600" dirty="0" err="1">
                <a:latin typeface="Times New Roman" pitchFamily="18" charset="0"/>
                <a:cs typeface="Times New Roman" pitchFamily="18" charset="0"/>
              </a:rPr>
              <a:t>Takale</a:t>
            </a:r>
            <a:r>
              <a:rPr lang="en-US" sz="1600" dirty="0">
                <a:latin typeface="Times New Roman" pitchFamily="18" charset="0"/>
                <a:cs typeface="Times New Roman" pitchFamily="18" charset="0"/>
              </a:rPr>
              <a:t>, Chaitanya V. Vaidya, Suresh S. Kolekar,3rd National Conference on "Changing Technology and Rural Development", 2018.</a:t>
            </a:r>
          </a:p>
          <a:p>
            <a:pPr marL="0" indent="0" algn="just">
              <a:buNone/>
            </a:pPr>
            <a:endParaRPr lang="en-US"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[5] Decentralized Chat Application using Blockchain Technology, Abhishek P. </a:t>
            </a:r>
            <a:r>
              <a:rPr lang="en-US" sz="1600" dirty="0" err="1">
                <a:latin typeface="Times New Roman" pitchFamily="18" charset="0"/>
                <a:cs typeface="Times New Roman" pitchFamily="18" charset="0"/>
              </a:rPr>
              <a:t>Takale</a:t>
            </a:r>
            <a:r>
              <a:rPr lang="en-US" sz="1600" dirty="0">
                <a:latin typeface="Times New Roman" pitchFamily="18" charset="0"/>
                <a:cs typeface="Times New Roman" pitchFamily="18" charset="0"/>
              </a:rPr>
              <a:t>, Chaitanya V. Vaidya, Suresh S. </a:t>
            </a:r>
            <a:r>
              <a:rPr lang="en-US" sz="1600" dirty="0" err="1">
                <a:latin typeface="Times New Roman" pitchFamily="18" charset="0"/>
                <a:cs typeface="Times New Roman" pitchFamily="18" charset="0"/>
              </a:rPr>
              <a:t>Kolekar</a:t>
            </a:r>
            <a:r>
              <a:rPr lang="en-US" sz="1600" dirty="0">
                <a:latin typeface="Times New Roman" pitchFamily="18" charset="0"/>
                <a:cs typeface="Times New Roman" pitchFamily="18" charset="0"/>
              </a:rPr>
              <a:t>, 3rd National Conference on "Changing Technology and Rural Development", 2018.</a:t>
            </a:r>
          </a:p>
          <a:p>
            <a:pPr marL="0" indent="0" algn="just">
              <a:buNone/>
            </a:pPr>
            <a:endParaRPr lang="en-US" sz="1600" dirty="0">
              <a:latin typeface="Times New Roman" pitchFamily="18" charset="0"/>
              <a:cs typeface="Times New Roman" pitchFamily="18" charset="0"/>
            </a:endParaRPr>
          </a:p>
          <a:p>
            <a:pPr marL="0" indent="0" algn="just">
              <a:buNone/>
            </a:pPr>
            <a:endParaRPr lang="en-US" sz="2400" b="1" dirty="0">
              <a:solidFill>
                <a:schemeClr val="tx1">
                  <a:lumMod val="75000"/>
                  <a:lumOff val="25000"/>
                </a:schemeClr>
              </a:solidFill>
              <a:latin typeface="Times New Roman" pitchFamily="18" charset="0"/>
              <a:cs typeface="Times New Roman"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812" y="1091118"/>
            <a:ext cx="10515600" cy="5033842"/>
          </a:xfrm>
        </p:spPr>
        <p:txBody>
          <a:bodyPr>
            <a:normAutofit/>
          </a:bodyPr>
          <a:lstStyle/>
          <a:p>
            <a:pPr>
              <a:lnSpc>
                <a:spcPct val="100000"/>
              </a:lnSpc>
              <a:buNone/>
            </a:pPr>
            <a:r>
              <a:rPr lang="en-US" sz="1600" dirty="0">
                <a:latin typeface="Times New Roman" pitchFamily="18" charset="0"/>
                <a:cs typeface="Times New Roman" pitchFamily="18" charset="0"/>
              </a:rPr>
              <a:t>[6] Blockchain Based Secure Communication Application Proposal: </a:t>
            </a:r>
            <a:r>
              <a:rPr lang="en-US" sz="1600" dirty="0" err="1">
                <a:latin typeface="Times New Roman" pitchFamily="18" charset="0"/>
                <a:cs typeface="Times New Roman" pitchFamily="18" charset="0"/>
              </a:rPr>
              <a:t>Cryptouch</a:t>
            </a:r>
            <a:r>
              <a:rPr lang="en-US" sz="1600" dirty="0">
                <a:latin typeface="Times New Roman" pitchFamily="18" charset="0"/>
                <a:cs typeface="Times New Roman" pitchFamily="18" charset="0"/>
              </a:rPr>
              <a:t>, Recep Ahmet </a:t>
            </a:r>
            <a:r>
              <a:rPr lang="en-US" sz="1600" dirty="0" err="1">
                <a:latin typeface="Times New Roman" pitchFamily="18" charset="0"/>
                <a:cs typeface="Times New Roman" pitchFamily="18" charset="0"/>
              </a:rPr>
              <a:t>Sarıtekin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Eren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Karabacak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Zübeyir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Dur˘gay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Enis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Karaarslan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Sarıtekin</a:t>
            </a:r>
            <a:r>
              <a:rPr lang="en-US" sz="1600" dirty="0">
                <a:latin typeface="Times New Roman" pitchFamily="18" charset="0"/>
                <a:cs typeface="Times New Roman" pitchFamily="18" charset="0"/>
              </a:rPr>
              <a:t>, In 2018 6th International Symposium on Digital Forensic and Security (ISDFS) (pp. 1-4), IEEE, 2018 .</a:t>
            </a:r>
          </a:p>
          <a:p>
            <a:pPr>
              <a:lnSpc>
                <a:spcPct val="100000"/>
              </a:lnSpc>
              <a:buNone/>
            </a:pPr>
            <a:endParaRPr lang="en-US" sz="1600" dirty="0">
              <a:latin typeface="Times New Roman" pitchFamily="18" charset="0"/>
              <a:cs typeface="Times New Roman" pitchFamily="18" charset="0"/>
            </a:endParaRPr>
          </a:p>
          <a:p>
            <a:pPr>
              <a:lnSpc>
                <a:spcPct val="100000"/>
              </a:lnSpc>
              <a:buNone/>
            </a:pPr>
            <a:r>
              <a:rPr lang="en-US" sz="1600" dirty="0">
                <a:latin typeface="Times New Roman" pitchFamily="18" charset="0"/>
                <a:cs typeface="Times New Roman" pitchFamily="18" charset="0"/>
              </a:rPr>
              <a:t>[7] Secure Communications Using Blockchain Technology, Peter </a:t>
            </a:r>
            <a:r>
              <a:rPr lang="en-US" sz="1600" dirty="0" err="1">
                <a:latin typeface="Times New Roman" pitchFamily="18" charset="0"/>
                <a:cs typeface="Times New Roman" pitchFamily="18" charset="0"/>
              </a:rPr>
              <a:t>Menegay</a:t>
            </a:r>
            <a:r>
              <a:rPr lang="en-US" sz="1600" dirty="0">
                <a:latin typeface="Times New Roman" pitchFamily="18" charset="0"/>
                <a:cs typeface="Times New Roman" pitchFamily="18" charset="0"/>
              </a:rPr>
              <a:t>, Jason Salyers, Griffin College, In MILCOM 2018-2018 IEEE Military Communications Conference (MILCOM) (pp. 599-604), IEEE, 2018.</a:t>
            </a:r>
          </a:p>
          <a:p>
            <a:pPr>
              <a:lnSpc>
                <a:spcPct val="100000"/>
              </a:lnSpc>
              <a:buNone/>
            </a:pPr>
            <a:endParaRPr lang="en-US" sz="1600" dirty="0">
              <a:latin typeface="Times New Roman" pitchFamily="18" charset="0"/>
              <a:cs typeface="Times New Roman" pitchFamily="18" charset="0"/>
            </a:endParaRPr>
          </a:p>
          <a:p>
            <a:pPr>
              <a:lnSpc>
                <a:spcPct val="100000"/>
              </a:lnSpc>
              <a:buNone/>
            </a:pPr>
            <a:r>
              <a:rPr lang="en-US" sz="1600" dirty="0">
                <a:latin typeface="Times New Roman" pitchFamily="18" charset="0"/>
                <a:cs typeface="Times New Roman" pitchFamily="18" charset="0"/>
              </a:rPr>
              <a:t>[8] A Decentralized Application for Secure Messaging in a Trustless Environment, Mohamed Abdulaziz, </a:t>
            </a:r>
            <a:r>
              <a:rPr lang="en-US" sz="1600" dirty="0" err="1">
                <a:latin typeface="Times New Roman" pitchFamily="18" charset="0"/>
                <a:cs typeface="Times New Roman" pitchFamily="18" charset="0"/>
              </a:rPr>
              <a:t>Davut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Culha</a:t>
            </a:r>
            <a:r>
              <a:rPr lang="en-US" sz="1600" dirty="0">
                <a:latin typeface="Times New Roman" pitchFamily="18" charset="0"/>
                <a:cs typeface="Times New Roman" pitchFamily="18" charset="0"/>
              </a:rPr>
              <a:t>, Ali </a:t>
            </a:r>
            <a:r>
              <a:rPr lang="en-US" sz="1600" dirty="0" err="1">
                <a:latin typeface="Times New Roman" pitchFamily="18" charset="0"/>
                <a:cs typeface="Times New Roman" pitchFamily="18" charset="0"/>
              </a:rPr>
              <a:t>Yazici</a:t>
            </a:r>
            <a:r>
              <a:rPr lang="en-US" sz="1600" dirty="0">
                <a:latin typeface="Times New Roman" pitchFamily="18" charset="0"/>
                <a:cs typeface="Times New Roman" pitchFamily="18" charset="0"/>
              </a:rPr>
              <a:t>, In 2018 International Congress on Big Data, Deep Learning and Fighting Cyber Terrorism (IBIGDELFT) (pp. 1-5), IEEE, 2018.</a:t>
            </a:r>
          </a:p>
          <a:p>
            <a:pPr>
              <a:lnSpc>
                <a:spcPct val="100000"/>
              </a:lnSpc>
              <a:buNone/>
            </a:pPr>
            <a:endParaRPr lang="en-US" sz="1600" dirty="0">
              <a:latin typeface="Times New Roman" pitchFamily="18" charset="0"/>
              <a:cs typeface="Times New Roman" pitchFamily="18" charset="0"/>
            </a:endParaRPr>
          </a:p>
          <a:p>
            <a:pPr>
              <a:lnSpc>
                <a:spcPct val="100000"/>
              </a:lnSpc>
              <a:buNone/>
            </a:pPr>
            <a:r>
              <a:rPr lang="en-US" sz="1600" dirty="0">
                <a:latin typeface="Times New Roman" pitchFamily="18" charset="0"/>
                <a:cs typeface="Times New Roman" pitchFamily="18" charset="0"/>
              </a:rPr>
              <a:t>[9] Applications of Blockchain Technology beyond Cryptocurrency, Mahdi H. Miraz, </a:t>
            </a:r>
            <a:r>
              <a:rPr lang="en-US" sz="1600" dirty="0" err="1">
                <a:latin typeface="Times New Roman" pitchFamily="18" charset="0"/>
                <a:cs typeface="Times New Roman" pitchFamily="18" charset="0"/>
              </a:rPr>
              <a:t>Maaruf</a:t>
            </a:r>
            <a:r>
              <a:rPr lang="en-US" sz="1600" dirty="0">
                <a:latin typeface="Times New Roman" pitchFamily="18" charset="0"/>
                <a:cs typeface="Times New Roman" pitchFamily="18" charset="0"/>
              </a:rPr>
              <a:t> Ali,    </a:t>
            </a:r>
            <a:r>
              <a:rPr lang="en-US" sz="1600" dirty="0" err="1">
                <a:latin typeface="Times New Roman" pitchFamily="18" charset="0"/>
                <a:cs typeface="Times New Roman" pitchFamily="18" charset="0"/>
              </a:rPr>
              <a:t>arXiv</a:t>
            </a:r>
            <a:r>
              <a:rPr lang="en-US" sz="1600" dirty="0">
                <a:latin typeface="Times New Roman" pitchFamily="18" charset="0"/>
                <a:cs typeface="Times New Roman" pitchFamily="18" charset="0"/>
              </a:rPr>
              <a:t> preprint arXiv:1801.03528, 2018.</a:t>
            </a:r>
          </a:p>
          <a:p>
            <a:pPr>
              <a:lnSpc>
                <a:spcPct val="100000"/>
              </a:lnSpc>
              <a:buNone/>
            </a:pPr>
            <a:endParaRPr lang="en-US" sz="1600" dirty="0">
              <a:latin typeface="Times New Roman" pitchFamily="18" charset="0"/>
              <a:cs typeface="Times New Roman" pitchFamily="18" charset="0"/>
            </a:endParaRPr>
          </a:p>
          <a:p>
            <a:pPr>
              <a:lnSpc>
                <a:spcPct val="100000"/>
              </a:lnSpc>
              <a:buNone/>
            </a:pPr>
            <a:r>
              <a:rPr lang="en-US" sz="1600" dirty="0">
                <a:latin typeface="Times New Roman" pitchFamily="18" charset="0"/>
                <a:cs typeface="Times New Roman" pitchFamily="18" charset="0"/>
              </a:rPr>
              <a:t>[10] </a:t>
            </a:r>
            <a:r>
              <a:rPr lang="en-US" sz="1600" dirty="0" err="1">
                <a:latin typeface="Times New Roman" pitchFamily="18" charset="0"/>
                <a:cs typeface="Times New Roman" pitchFamily="18" charset="0"/>
              </a:rPr>
              <a:t>aO</a:t>
            </a:r>
            <a:r>
              <a:rPr lang="en-US" sz="1600" dirty="0">
                <a:latin typeface="Times New Roman" pitchFamily="18" charset="0"/>
                <a:cs typeface="Times New Roman" pitchFamily="18" charset="0"/>
              </a:rPr>
              <a:t> Enhanced Chat Applications, Avinash </a:t>
            </a:r>
            <a:r>
              <a:rPr lang="en-US" sz="1600" dirty="0" err="1">
                <a:latin typeface="Times New Roman" pitchFamily="18" charset="0"/>
                <a:cs typeface="Times New Roman" pitchFamily="18" charset="0"/>
              </a:rPr>
              <a:t>Bamane</a:t>
            </a:r>
            <a:r>
              <a:rPr lang="en-US" sz="1600" dirty="0">
                <a:latin typeface="Times New Roman" pitchFamily="18" charset="0"/>
                <a:cs typeface="Times New Roman" pitchFamily="18" charset="0"/>
              </a:rPr>
              <a:t>, Parikshit </a:t>
            </a:r>
            <a:r>
              <a:rPr lang="en-US" sz="1600" dirty="0" err="1">
                <a:latin typeface="Times New Roman" pitchFamily="18" charset="0"/>
                <a:cs typeface="Times New Roman" pitchFamily="18" charset="0"/>
              </a:rPr>
              <a:t>Bhoyar</a:t>
            </a:r>
            <a:r>
              <a:rPr lang="en-US" sz="1600" dirty="0">
                <a:latin typeface="Times New Roman" pitchFamily="18" charset="0"/>
                <a:cs typeface="Times New Roman" pitchFamily="18" charset="0"/>
              </a:rPr>
              <a:t>, Ashish </a:t>
            </a:r>
            <a:r>
              <a:rPr lang="en-US" sz="1600" dirty="0" err="1">
                <a:latin typeface="Times New Roman" pitchFamily="18" charset="0"/>
                <a:cs typeface="Times New Roman" pitchFamily="18" charset="0"/>
              </a:rPr>
              <a:t>Dugar</a:t>
            </a:r>
            <a:r>
              <a:rPr lang="en-US" sz="1600" dirty="0">
                <a:latin typeface="Times New Roman" pitchFamily="18" charset="0"/>
                <a:cs typeface="Times New Roman" pitchFamily="18" charset="0"/>
              </a:rPr>
              <a:t> &amp; </a:t>
            </a:r>
            <a:r>
              <a:rPr lang="en-US" sz="1600" dirty="0" err="1">
                <a:latin typeface="Times New Roman" pitchFamily="18" charset="0"/>
                <a:cs typeface="Times New Roman" pitchFamily="18" charset="0"/>
              </a:rPr>
              <a:t>Lineesh</a:t>
            </a:r>
            <a:r>
              <a:rPr lang="en-US" sz="1600" dirty="0">
                <a:latin typeface="Times New Roman" pitchFamily="18" charset="0"/>
                <a:cs typeface="Times New Roman" pitchFamily="18" charset="0"/>
              </a:rPr>
              <a:t> Antony, Global Journal of Computer Science and Technology, 2012.</a:t>
            </a:r>
          </a:p>
          <a:p>
            <a:pPr>
              <a:lnSpc>
                <a:spcPct val="100000"/>
              </a:lnSpc>
              <a:buNone/>
            </a:pPr>
            <a:endParaRPr lang="en-US" sz="1600" dirty="0">
              <a:latin typeface="Times New Roman" pitchFamily="18" charset="0"/>
              <a:cs typeface="Times New Roman" pitchFamily="18" charset="0"/>
            </a:endParaRPr>
          </a:p>
          <a:p>
            <a:pPr>
              <a:lnSpc>
                <a:spcPct val="100000"/>
              </a:lnSpc>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dirty="0"/>
              <a:t>2022 - 2023</a:t>
            </a:r>
          </a:p>
        </p:txBody>
      </p:sp>
      <p:sp>
        <p:nvSpPr>
          <p:cNvPr id="6" name="Slide Number Placeholder 5"/>
          <p:cNvSpPr>
            <a:spLocks noGrp="1"/>
          </p:cNvSpPr>
          <p:nvPr>
            <p:ph type="sldNum" sz="quarter" idx="12"/>
          </p:nvPr>
        </p:nvSpPr>
        <p:spPr/>
        <p:txBody>
          <a:bodyPr/>
          <a:lstStyle/>
          <a:p>
            <a:fld id="{5B4F5413-E548-45A8-B9DD-11B71454D5CA}" type="slidenum">
              <a:rPr lang="en-US" smtClean="0"/>
              <a:pPr/>
              <a:t>39</a:t>
            </a:fld>
            <a:endParaRPr lang="en-US" dirty="0"/>
          </a:p>
        </p:txBody>
      </p:sp>
      <p:sp>
        <p:nvSpPr>
          <p:cNvPr id="7" name="Rectangle 6"/>
          <p:cNvSpPr/>
          <p:nvPr/>
        </p:nvSpPr>
        <p:spPr>
          <a:xfrm>
            <a:off x="4223792" y="276929"/>
            <a:ext cx="2786082" cy="830997"/>
          </a:xfrm>
          <a:prstGeom prst="rect">
            <a:avLst/>
          </a:prstGeom>
        </p:spPr>
        <p:txBody>
          <a:bodyPr wrap="square">
            <a:spAutoFit/>
          </a:bodyPr>
          <a:lstStyle/>
          <a:p>
            <a:pPr algn="ctr"/>
            <a:r>
              <a:rPr lang="en-US" sz="2800" b="1" dirty="0">
                <a:solidFill>
                  <a:schemeClr val="accent1">
                    <a:lumMod val="75000"/>
                  </a:schemeClr>
                </a:solidFill>
                <a:latin typeface="Times New Roman" pitchFamily="18" charset="0"/>
                <a:cs typeface="Times New Roman" pitchFamily="18" charset="0"/>
              </a:rPr>
              <a:t>REFERENCES</a:t>
            </a:r>
          </a:p>
          <a:p>
            <a:pPr algn="ctr">
              <a:buNone/>
            </a:pPr>
            <a:endParaRPr lang="en-US" sz="2000" b="1"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332656"/>
            <a:ext cx="10225136" cy="576064"/>
          </a:xfrm>
        </p:spPr>
        <p:txBody>
          <a:bodyPr>
            <a:normAutofit fontScale="90000"/>
          </a:bodyPr>
          <a:lstStyle/>
          <a:p>
            <a:pPr algn="ctr"/>
            <a:r>
              <a:rPr lang="en-US" sz="36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911424" y="1124744"/>
            <a:ext cx="10442376" cy="5112568"/>
          </a:xfrm>
        </p:spPr>
        <p:txBody>
          <a:bodyPr>
            <a:normAutofit/>
          </a:bodyPr>
          <a:lstStyle/>
          <a:p>
            <a:pPr algn="just">
              <a:lnSpc>
                <a:spcPct val="120000"/>
              </a:lnSpc>
              <a:buNone/>
            </a:pPr>
            <a:r>
              <a:rPr lang="en-US" sz="2400" b="1" dirty="0">
                <a:latin typeface="Times New Roman" pitchFamily="18" charset="0"/>
                <a:cs typeface="Times New Roman" pitchFamily="18" charset="0"/>
              </a:rPr>
              <a:t>BACKGROUND</a:t>
            </a:r>
          </a:p>
          <a:p>
            <a:pPr algn="just">
              <a:lnSpc>
                <a:spcPct val="120000"/>
              </a:lnSpc>
            </a:pPr>
            <a:r>
              <a:rPr lang="en-US" sz="2000" dirty="0">
                <a:latin typeface="Times New Roman" pitchFamily="18" charset="0"/>
                <a:cs typeface="Times New Roman" pitchFamily="18" charset="0"/>
              </a:rPr>
              <a:t>In the traditional architecture there existed only the server and the client. In most cases the server was only a data base server that can only offer data. Therefore majority of the business logic i.e., validations etc. had to be placed on the clients system. This makes maintenance expensive.</a:t>
            </a:r>
            <a:endParaRPr lang="en-IN" sz="2000" dirty="0">
              <a:latin typeface="Times New Roman" pitchFamily="18" charset="0"/>
              <a:cs typeface="Times New Roman" pitchFamily="18" charset="0"/>
            </a:endParaRPr>
          </a:p>
          <a:p>
            <a:pPr algn="just">
              <a:lnSpc>
                <a:spcPct val="120000"/>
              </a:lnSpc>
              <a:buNone/>
            </a:pPr>
            <a:r>
              <a:rPr lang="en-US" b="1" dirty="0">
                <a:latin typeface="Times New Roman" pitchFamily="18" charset="0"/>
                <a:cs typeface="Times New Roman" pitchFamily="18" charset="0"/>
              </a:rPr>
              <a:t> </a:t>
            </a:r>
            <a:r>
              <a:rPr lang="en-US" sz="2400" b="1" dirty="0">
                <a:latin typeface="Times New Roman" pitchFamily="18" charset="0"/>
                <a:cs typeface="Times New Roman" pitchFamily="18" charset="0"/>
              </a:rPr>
              <a:t>EXISTING SYSTEM</a:t>
            </a:r>
          </a:p>
          <a:p>
            <a:pPr algn="just">
              <a:lnSpc>
                <a:spcPct val="120000"/>
              </a:lnSpc>
            </a:pPr>
            <a:r>
              <a:rPr lang="en-IN" sz="2000" dirty="0">
                <a:latin typeface="Times New Roman" pitchFamily="18" charset="0"/>
                <a:cs typeface="Times New Roman" pitchFamily="18" charset="0"/>
              </a:rPr>
              <a:t>If a person sends sensitive data over the insecure channels of the system then there may be a chance of hacking it, they can alter the information and sends it over the net</a:t>
            </a:r>
            <a:r>
              <a:rPr lang="en-IN" sz="2000" dirty="0"/>
              <a:t>.</a:t>
            </a:r>
            <a:r>
              <a:rPr lang="en-IN" dirty="0"/>
              <a:t> </a:t>
            </a:r>
          </a:p>
          <a:p>
            <a:pPr marL="0" indent="0" algn="just">
              <a:lnSpc>
                <a:spcPct val="120000"/>
              </a:lnSpc>
            </a:pPr>
            <a:r>
              <a:rPr lang="en-US" sz="2400" b="1" dirty="0">
                <a:latin typeface="Times New Roman" pitchFamily="18" charset="0"/>
                <a:cs typeface="Times New Roman" pitchFamily="18" charset="0"/>
              </a:rPr>
              <a:t>  </a:t>
            </a:r>
            <a:r>
              <a:rPr lang="en-IN" sz="2000" dirty="0">
                <a:latin typeface="Times New Roman" pitchFamily="18" charset="0"/>
                <a:cs typeface="Times New Roman" pitchFamily="18" charset="0"/>
              </a:rPr>
              <a:t>This problem has been solved be the proposed system</a:t>
            </a:r>
            <a:endParaRPr lang="en-US" sz="2000" b="1" dirty="0">
              <a:latin typeface="Times New Roman" pitchFamily="18" charset="0"/>
              <a:cs typeface="Times New Roman"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lnSpc>
                <a:spcPct val="120000"/>
              </a:lnSpc>
              <a:buNone/>
            </a:pPr>
            <a:endParaRPr lang="en-US"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2022 - 2023</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908" y="2780928"/>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674576"/>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dirty="0"/>
              <a:t>2022 - 2023</a:t>
            </a:r>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41</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dirty="0"/>
              <a:t>2022 - 2023</a:t>
            </a:r>
          </a:p>
        </p:txBody>
      </p:sp>
      <p:sp>
        <p:nvSpPr>
          <p:cNvPr id="4" name="Slide Number Placeholder 3"/>
          <p:cNvSpPr>
            <a:spLocks noGrp="1"/>
          </p:cNvSpPr>
          <p:nvPr>
            <p:ph type="sldNum" sz="quarter" idx="12"/>
          </p:nvPr>
        </p:nvSpPr>
        <p:spPr/>
        <p:txBody>
          <a:bodyPr/>
          <a:lstStyle/>
          <a:p>
            <a:fld id="{5B4F5413-E548-45A8-B9DD-11B71454D5CA}" type="slidenum">
              <a:rPr lang="en-US" smtClean="0"/>
              <a:pPr/>
              <a:t>5</a:t>
            </a:fld>
            <a:endParaRPr lang="en-US" dirty="0"/>
          </a:p>
        </p:txBody>
      </p:sp>
      <p:sp>
        <p:nvSpPr>
          <p:cNvPr id="5" name="Rectangle 4"/>
          <p:cNvSpPr/>
          <p:nvPr/>
        </p:nvSpPr>
        <p:spPr>
          <a:xfrm>
            <a:off x="983432" y="214290"/>
            <a:ext cx="10297144" cy="584775"/>
          </a:xfrm>
          <a:prstGeom prst="rect">
            <a:avLst/>
          </a:prstGeom>
        </p:spPr>
        <p:txBody>
          <a:bodyPr wrap="square">
            <a:spAutoFit/>
          </a:bodyPr>
          <a:lstStyle/>
          <a:p>
            <a:pPr algn="ctr"/>
            <a:r>
              <a:rPr lang="en-US" sz="2400" b="1" dirty="0">
                <a:solidFill>
                  <a:schemeClr val="accent1">
                    <a:lumMod val="75000"/>
                  </a:schemeClr>
                </a:solidFill>
                <a:latin typeface="Times New Roman" pitchFamily="18" charset="0"/>
                <a:cs typeface="Times New Roman" pitchFamily="18" charset="0"/>
              </a:rPr>
              <a:t>      </a:t>
            </a:r>
            <a:r>
              <a:rPr lang="en-US" sz="3200" b="1" dirty="0">
                <a:solidFill>
                  <a:schemeClr val="accent1">
                    <a:lumMod val="75000"/>
                  </a:schemeClr>
                </a:solidFill>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6" name="Rectangle 5"/>
          <p:cNvSpPr/>
          <p:nvPr/>
        </p:nvSpPr>
        <p:spPr>
          <a:xfrm>
            <a:off x="838200" y="1214422"/>
            <a:ext cx="10802416" cy="3896451"/>
          </a:xfrm>
          <a:prstGeom prst="rect">
            <a:avLst/>
          </a:prstGeom>
        </p:spPr>
        <p:txBody>
          <a:bodyPr wrap="square">
            <a:spAutoFit/>
          </a:bodyPr>
          <a:lstStyle/>
          <a:p>
            <a:pPr>
              <a:lnSpc>
                <a:spcPct val="80000"/>
              </a:lnSpc>
              <a:spcAft>
                <a:spcPts val="1800"/>
              </a:spcAft>
            </a:pPr>
            <a:r>
              <a:rPr lang="en-IN" sz="2400" b="1" dirty="0">
                <a:latin typeface="Times New Roman" pitchFamily="18" charset="0"/>
                <a:cs typeface="Times New Roman" pitchFamily="18" charset="0"/>
              </a:rPr>
              <a:t>PROPOSED SYSTEM</a:t>
            </a:r>
          </a:p>
          <a:p>
            <a:pPr marL="342900" indent="-342900">
              <a:lnSpc>
                <a:spcPct val="80000"/>
              </a:lnSpc>
              <a:spcAft>
                <a:spcPts val="1800"/>
              </a:spcAft>
              <a:buFont typeface="Arial" panose="020B0604020202020204" pitchFamily="34" charset="0"/>
              <a:buChar char="•"/>
            </a:pPr>
            <a:r>
              <a:rPr lang="en-US" sz="2000" dirty="0">
                <a:latin typeface="Times New Roman" pitchFamily="18" charset="0"/>
                <a:cs typeface="Times New Roman" pitchFamily="18" charset="0"/>
              </a:rPr>
              <a:t>In our application all the user data is stored on a block which is connected to other blocks forming a chain. As the name suggests, a decentralized application does not have a centralized server.</a:t>
            </a:r>
          </a:p>
          <a:p>
            <a:pPr marL="342900" indent="-342900">
              <a:lnSpc>
                <a:spcPct val="80000"/>
              </a:lnSpc>
              <a:spcAft>
                <a:spcPts val="1800"/>
              </a:spcAft>
              <a:buFont typeface="Arial" panose="020B0604020202020204" pitchFamily="34" charset="0"/>
              <a:buChar char="•"/>
            </a:pPr>
            <a:r>
              <a:rPr lang="en-US" sz="2000" dirty="0">
                <a:latin typeface="Times New Roman" pitchFamily="18" charset="0"/>
                <a:cs typeface="Times New Roman" pitchFamily="18" charset="0"/>
              </a:rPr>
              <a:t>It is basically a peer-to-peer network</a:t>
            </a:r>
            <a:r>
              <a:rPr lang="en-US" sz="2000" dirty="0"/>
              <a:t>.</a:t>
            </a:r>
          </a:p>
          <a:p>
            <a:pPr marL="342900" indent="-342900">
              <a:spcAft>
                <a:spcPts val="1800"/>
              </a:spcAft>
              <a:buFont typeface="Arial" panose="020B0604020202020204" pitchFamily="34" charset="0"/>
              <a:buChar char="•"/>
            </a:pPr>
            <a:r>
              <a:rPr lang="en-US" sz="2000" dirty="0">
                <a:latin typeface="Times New Roman" pitchFamily="18" charset="0"/>
                <a:cs typeface="Times New Roman" pitchFamily="18" charset="0"/>
              </a:rPr>
              <a:t>Also the data that is stored in block is almost impossible to view as a very secure encryption and hashing functions (256 bits) are used.</a:t>
            </a:r>
            <a:endParaRPr lang="en-US" sz="2400" dirty="0">
              <a:latin typeface="Times New Roman" pitchFamily="18" charset="0"/>
              <a:cs typeface="Times New Roman" pitchFamily="18" charset="0"/>
            </a:endParaRPr>
          </a:p>
          <a:p>
            <a:pPr marL="342900" indent="-342900">
              <a:spcAft>
                <a:spcPts val="1800"/>
              </a:spcAft>
              <a:buFont typeface="Arial" panose="020B0604020202020204" pitchFamily="34" charset="0"/>
              <a:buChar char="•"/>
            </a:pPr>
            <a:r>
              <a:rPr lang="en-US" sz="2000" dirty="0">
                <a:latin typeface="Times New Roman" pitchFamily="18" charset="0"/>
                <a:cs typeface="Times New Roman" pitchFamily="18" charset="0"/>
              </a:rPr>
              <a:t>Also if a hacker tries to make changes to the information in block then, he/she will have to make changes to all the copies of that block on whole blockchain network and that can be quite impossible. Though block are on all nodes, they cannot access the information in it, only the person for whom the information if can access 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2022 - 2023</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graphicFrame>
        <p:nvGraphicFramePr>
          <p:cNvPr id="11" name="Table 10"/>
          <p:cNvGraphicFramePr>
            <a:graphicFrameLocks noGrp="1"/>
          </p:cNvGraphicFramePr>
          <p:nvPr/>
        </p:nvGraphicFramePr>
        <p:xfrm>
          <a:off x="1738282" y="1285860"/>
          <a:ext cx="9358378" cy="4389120"/>
        </p:xfrm>
        <a:graphic>
          <a:graphicData uri="http://schemas.openxmlformats.org/drawingml/2006/table">
            <a:tbl>
              <a:tblPr firstRow="1" bandRow="1">
                <a:tableStyleId>{5C22544A-7EE6-4342-B048-85BDC9FD1C3A}</a:tableStyleId>
              </a:tblPr>
              <a:tblGrid>
                <a:gridCol w="857256">
                  <a:extLst>
                    <a:ext uri="{9D8B030D-6E8A-4147-A177-3AD203B41FA5}">
                      <a16:colId xmlns:a16="http://schemas.microsoft.com/office/drawing/2014/main" val="20000"/>
                    </a:ext>
                  </a:extLst>
                </a:gridCol>
                <a:gridCol w="2500330">
                  <a:extLst>
                    <a:ext uri="{9D8B030D-6E8A-4147-A177-3AD203B41FA5}">
                      <a16:colId xmlns:a16="http://schemas.microsoft.com/office/drawing/2014/main" val="20001"/>
                    </a:ext>
                  </a:extLst>
                </a:gridCol>
                <a:gridCol w="1928826">
                  <a:extLst>
                    <a:ext uri="{9D8B030D-6E8A-4147-A177-3AD203B41FA5}">
                      <a16:colId xmlns:a16="http://schemas.microsoft.com/office/drawing/2014/main" val="20002"/>
                    </a:ext>
                  </a:extLst>
                </a:gridCol>
                <a:gridCol w="4071966">
                  <a:extLst>
                    <a:ext uri="{9D8B030D-6E8A-4147-A177-3AD203B41FA5}">
                      <a16:colId xmlns:a16="http://schemas.microsoft.com/office/drawing/2014/main" val="2000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SL No</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Title of the paper</a:t>
                      </a:r>
                    </a:p>
                    <a:p>
                      <a:endParaRPr lang="en-US" dirty="0"/>
                    </a:p>
                  </a:txBody>
                  <a:tcPr/>
                </a:tc>
                <a:tc>
                  <a:txBody>
                    <a:bodyPr/>
                    <a:lstStyle/>
                    <a:p>
                      <a:r>
                        <a:rPr lang="en-US" dirty="0"/>
                        <a:t>        Authors</a:t>
                      </a:r>
                    </a:p>
                  </a:txBody>
                  <a:tcPr/>
                </a:tc>
                <a:tc>
                  <a:txBody>
                    <a:bodyPr/>
                    <a:lstStyle/>
                    <a:p>
                      <a:r>
                        <a:rPr lang="en-US" dirty="0"/>
                        <a:t>               Abstract</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    “Act natural!”</a:t>
                      </a:r>
                      <a:r>
                        <a:rPr lang="en-US" baseline="0" dirty="0"/>
                        <a:t>  </a:t>
                      </a:r>
                      <a:r>
                        <a:rPr lang="en-US" dirty="0"/>
                        <a:t> Having    a Private Chat on a Public </a:t>
                      </a:r>
                      <a:r>
                        <a:rPr lang="en-US" dirty="0" err="1"/>
                        <a:t>Blockchain</a:t>
                      </a:r>
                      <a:endParaRPr lang="en-US" dirty="0"/>
                    </a:p>
                  </a:txBody>
                  <a:tcPr/>
                </a:tc>
                <a:tc>
                  <a:txBody>
                    <a:bodyPr/>
                    <a:lstStyle/>
                    <a:p>
                      <a:r>
                        <a:rPr lang="en-US" dirty="0" err="1"/>
                        <a:t>Thore</a:t>
                      </a:r>
                      <a:r>
                        <a:rPr lang="en-US" dirty="0"/>
                        <a:t> </a:t>
                      </a:r>
                      <a:r>
                        <a:rPr lang="en-US" dirty="0" err="1"/>
                        <a:t>Tiemann</a:t>
                      </a:r>
                      <a:r>
                        <a:rPr lang="en-US" dirty="0"/>
                        <a:t>, </a:t>
                      </a:r>
                      <a:r>
                        <a:rPr lang="en-US" dirty="0" err="1"/>
                        <a:t>SebastianBerndt</a:t>
                      </a:r>
                      <a:r>
                        <a:rPr lang="en-US" dirty="0"/>
                        <a:t>,  </a:t>
                      </a:r>
                      <a:r>
                        <a:rPr lang="en-US" dirty="0" err="1"/>
                        <a:t>ThomasEisenbarth</a:t>
                      </a:r>
                      <a:endParaRPr lang="en-US" dirty="0"/>
                    </a:p>
                  </a:txBody>
                  <a:tcPr/>
                </a:tc>
                <a:tc>
                  <a:txBody>
                    <a:bodyPr/>
                    <a:lstStyle/>
                    <a:p>
                      <a:r>
                        <a:rPr lang="en-US" dirty="0"/>
                        <a:t>The knowledge of communication patterns can itself reveal too much, as happened e. g., in the context of the Arab Spring. The subliminal channel in cryptographic systems – as introduced by Simmons in his pioneering works – enables untraceable private communication in plain sight.</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Take Back your Friends with DCS.</a:t>
                      </a:r>
                    </a:p>
                  </a:txBody>
                  <a:tcPr/>
                </a:tc>
                <a:tc>
                  <a:txBody>
                    <a:bodyPr/>
                    <a:lstStyle/>
                    <a:p>
                      <a:r>
                        <a:rPr lang="en-US" dirty="0" err="1"/>
                        <a:t>NikosChondros</a:t>
                      </a:r>
                      <a:r>
                        <a:rPr lang="en-US" dirty="0"/>
                        <a:t>, </a:t>
                      </a:r>
                      <a:r>
                        <a:rPr lang="en-US" dirty="0" err="1"/>
                        <a:t>Michalis</a:t>
                      </a:r>
                      <a:r>
                        <a:rPr lang="en-US" dirty="0"/>
                        <a:t> </a:t>
                      </a:r>
                    </a:p>
                    <a:p>
                      <a:r>
                        <a:rPr lang="en-US" dirty="0" err="1"/>
                        <a:t>Konstantopoulos</a:t>
                      </a:r>
                      <a:endParaRPr lang="en-US" dirty="0"/>
                    </a:p>
                  </a:txBody>
                  <a:tcPr/>
                </a:tc>
                <a:tc>
                  <a:txBody>
                    <a:bodyPr/>
                    <a:lstStyle/>
                    <a:p>
                      <a:r>
                        <a:rPr lang="en-US" dirty="0"/>
                        <a:t>the authors have observed that friends and associates with in personal and working lives is a fundamental part of one’s identity. On the Internet, this part of the identity is in the hands of others. P</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dirty="0"/>
              <a:t>2022 - 2023</a:t>
            </a:r>
          </a:p>
        </p:txBody>
      </p:sp>
      <p:sp>
        <p:nvSpPr>
          <p:cNvPr id="4" name="Slide Number Placeholder 3"/>
          <p:cNvSpPr>
            <a:spLocks noGrp="1"/>
          </p:cNvSpPr>
          <p:nvPr>
            <p:ph type="sldNum" sz="quarter" idx="12"/>
          </p:nvPr>
        </p:nvSpPr>
        <p:spPr/>
        <p:txBody>
          <a:bodyPr/>
          <a:lstStyle/>
          <a:p>
            <a:fld id="{5B4F5413-E548-45A8-B9DD-11B71454D5CA}" type="slidenum">
              <a:rPr lang="en-US" smtClean="0"/>
              <a:pPr/>
              <a:t>7</a:t>
            </a:fld>
            <a:endParaRPr lang="en-US" dirty="0"/>
          </a:p>
        </p:txBody>
      </p:sp>
      <p:graphicFrame>
        <p:nvGraphicFramePr>
          <p:cNvPr id="6" name="Table 5"/>
          <p:cNvGraphicFramePr>
            <a:graphicFrameLocks noGrp="1"/>
          </p:cNvGraphicFramePr>
          <p:nvPr/>
        </p:nvGraphicFramePr>
        <p:xfrm>
          <a:off x="1523968" y="285728"/>
          <a:ext cx="9644132" cy="5760720"/>
        </p:xfrm>
        <a:graphic>
          <a:graphicData uri="http://schemas.openxmlformats.org/drawingml/2006/table">
            <a:tbl>
              <a:tblPr firstRow="1" bandRow="1">
                <a:tableStyleId>{5C22544A-7EE6-4342-B048-85BDC9FD1C3A}</a:tableStyleId>
              </a:tblPr>
              <a:tblGrid>
                <a:gridCol w="928696">
                  <a:extLst>
                    <a:ext uri="{9D8B030D-6E8A-4147-A177-3AD203B41FA5}">
                      <a16:colId xmlns:a16="http://schemas.microsoft.com/office/drawing/2014/main" val="20000"/>
                    </a:ext>
                  </a:extLst>
                </a:gridCol>
                <a:gridCol w="3786212">
                  <a:extLst>
                    <a:ext uri="{9D8B030D-6E8A-4147-A177-3AD203B41FA5}">
                      <a16:colId xmlns:a16="http://schemas.microsoft.com/office/drawing/2014/main" val="20001"/>
                    </a:ext>
                  </a:extLst>
                </a:gridCol>
                <a:gridCol w="2518191">
                  <a:extLst>
                    <a:ext uri="{9D8B030D-6E8A-4147-A177-3AD203B41FA5}">
                      <a16:colId xmlns:a16="http://schemas.microsoft.com/office/drawing/2014/main" val="20002"/>
                    </a:ext>
                  </a:extLst>
                </a:gridCol>
                <a:gridCol w="2411033">
                  <a:extLst>
                    <a:ext uri="{9D8B030D-6E8A-4147-A177-3AD203B41FA5}">
                      <a16:colId xmlns:a16="http://schemas.microsoft.com/office/drawing/2014/main" val="20003"/>
                    </a:ext>
                  </a:extLst>
                </a:gridCol>
              </a:tblGrid>
              <a:tr h="595317">
                <a:tc>
                  <a:txBody>
                    <a:bodyPr/>
                    <a:lstStyle/>
                    <a:p>
                      <a:r>
                        <a:rPr lang="en-US" dirty="0"/>
                        <a:t>     </a:t>
                      </a:r>
                      <a:r>
                        <a:rPr lang="en-US" dirty="0" err="1"/>
                        <a:t>SL.No</a:t>
                      </a:r>
                      <a:endParaRPr lang="en-US" dirty="0"/>
                    </a:p>
                  </a:txBody>
                  <a:tcPr/>
                </a:tc>
                <a:tc>
                  <a:txBody>
                    <a:bodyPr/>
                    <a:lstStyle/>
                    <a:p>
                      <a:r>
                        <a:rPr lang="en-US" dirty="0"/>
                        <a:t>Title of the</a:t>
                      </a:r>
                      <a:r>
                        <a:rPr lang="en-US" baseline="0" dirty="0"/>
                        <a:t> Paper</a:t>
                      </a:r>
                      <a:endParaRPr lang="en-US" dirty="0"/>
                    </a:p>
                  </a:txBody>
                  <a:tcPr/>
                </a:tc>
                <a:tc>
                  <a:txBody>
                    <a:bodyPr/>
                    <a:lstStyle/>
                    <a:p>
                      <a:r>
                        <a:rPr lang="en-US" dirty="0"/>
                        <a:t>         Authors</a:t>
                      </a:r>
                    </a:p>
                  </a:txBody>
                  <a:tcPr/>
                </a:tc>
                <a:tc>
                  <a:txBody>
                    <a:bodyPr/>
                    <a:lstStyle/>
                    <a:p>
                      <a:r>
                        <a:rPr lang="en-US" dirty="0"/>
                        <a:t>           Abstract</a:t>
                      </a:r>
                    </a:p>
                  </a:txBody>
                  <a:tcPr/>
                </a:tc>
                <a:extLst>
                  <a:ext uri="{0D108BD9-81ED-4DB2-BD59-A6C34878D82A}">
                    <a16:rowId xmlns:a16="http://schemas.microsoft.com/office/drawing/2014/main" val="10000"/>
                  </a:ext>
                </a:extLst>
              </a:tr>
              <a:tr h="2126131">
                <a:tc>
                  <a:txBody>
                    <a:bodyPr/>
                    <a:lstStyle/>
                    <a:p>
                      <a:r>
                        <a:rPr lang="en-US" dirty="0"/>
                        <a:t>3.</a:t>
                      </a:r>
                    </a:p>
                  </a:txBody>
                  <a:tcPr/>
                </a:tc>
                <a:tc>
                  <a:txBody>
                    <a:bodyPr/>
                    <a:lstStyle/>
                    <a:p>
                      <a:r>
                        <a:rPr lang="en-US" dirty="0"/>
                        <a:t>Brain-Computer Interaction and Silent Speech Recognition on Decentralized Messaging Application.</a:t>
                      </a:r>
                    </a:p>
                  </a:txBody>
                  <a:tcPr/>
                </a:tc>
                <a:tc>
                  <a:txBody>
                    <a:bodyPr/>
                    <a:lstStyle/>
                    <a:p>
                      <a:r>
                        <a:rPr lang="en-US" dirty="0" err="1"/>
                        <a:t>Luís</a:t>
                      </a:r>
                      <a:r>
                        <a:rPr lang="en-US" dirty="0"/>
                        <a:t> </a:t>
                      </a:r>
                      <a:r>
                        <a:rPr lang="en-US" dirty="0" err="1"/>
                        <a:t>Arteiro</a:t>
                      </a:r>
                      <a:r>
                        <a:rPr lang="en-US" dirty="0"/>
                        <a:t>, </a:t>
                      </a:r>
                      <a:r>
                        <a:rPr lang="en-US" dirty="0" err="1"/>
                        <a:t>Fábio</a:t>
                      </a:r>
                      <a:r>
                        <a:rPr lang="en-US" dirty="0"/>
                        <a:t> </a:t>
                      </a:r>
                      <a:r>
                        <a:rPr lang="en-US" dirty="0" err="1"/>
                        <a:t>Lourenço</a:t>
                      </a:r>
                      <a:r>
                        <a:rPr lang="en-US" dirty="0"/>
                        <a:t>, Paula </a:t>
                      </a:r>
                      <a:r>
                        <a:rPr lang="en-US" dirty="0" err="1"/>
                        <a:t>Escudeiro</a:t>
                      </a:r>
                      <a:r>
                        <a:rPr lang="en-US" dirty="0"/>
                        <a:t> &amp; Carlos Ferreira</a:t>
                      </a:r>
                    </a:p>
                  </a:txBody>
                  <a:tcPr/>
                </a:tc>
                <a:tc>
                  <a:txBody>
                    <a:bodyPr/>
                    <a:lstStyle/>
                    <a:p>
                      <a:r>
                        <a:rPr lang="en-US" dirty="0"/>
                        <a:t>it is observed that within the inclusivity paradigm, this paper aims to showcase an alternative on human-computer interaction with support for the aforementioned .</a:t>
                      </a:r>
                    </a:p>
                  </a:txBody>
                  <a:tcPr/>
                </a:tc>
                <a:extLst>
                  <a:ext uri="{0D108BD9-81ED-4DB2-BD59-A6C34878D82A}">
                    <a16:rowId xmlns:a16="http://schemas.microsoft.com/office/drawing/2014/main" val="10001"/>
                  </a:ext>
                </a:extLst>
              </a:tr>
              <a:tr h="2636402">
                <a:tc>
                  <a:txBody>
                    <a:bodyPr/>
                    <a:lstStyle/>
                    <a:p>
                      <a:r>
                        <a:rPr lang="en-US" dirty="0"/>
                        <a:t>4.</a:t>
                      </a:r>
                    </a:p>
                  </a:txBody>
                  <a:tcPr/>
                </a:tc>
                <a:tc>
                  <a:txBody>
                    <a:bodyPr/>
                    <a:lstStyle/>
                    <a:p>
                      <a:r>
                        <a:rPr lang="en-US" dirty="0"/>
                        <a:t>A Decentralized Approach to Messaging Using </a:t>
                      </a:r>
                      <a:r>
                        <a:rPr lang="en-US" dirty="0" err="1"/>
                        <a:t>Blockchain</a:t>
                      </a:r>
                      <a:r>
                        <a:rPr lang="en-US" dirty="0"/>
                        <a:t> Technology.</a:t>
                      </a:r>
                    </a:p>
                  </a:txBody>
                  <a:tcPr/>
                </a:tc>
                <a:tc>
                  <a:txBody>
                    <a:bodyPr/>
                    <a:lstStyle/>
                    <a:p>
                      <a:r>
                        <a:rPr lang="en-US" dirty="0" err="1"/>
                        <a:t>Mahzad</a:t>
                      </a:r>
                      <a:r>
                        <a:rPr lang="en-US" dirty="0"/>
                        <a:t> Stearns, Doctoral dissertation</a:t>
                      </a:r>
                    </a:p>
                  </a:txBody>
                  <a:tcPr/>
                </a:tc>
                <a:tc>
                  <a:txBody>
                    <a:bodyPr/>
                    <a:lstStyle/>
                    <a:p>
                      <a:r>
                        <a:rPr lang="en-US" dirty="0"/>
                        <a:t>The main motivation to develop the </a:t>
                      </a:r>
                      <a:r>
                        <a:rPr lang="en-US" dirty="0" err="1"/>
                        <a:t>ChatApp</a:t>
                      </a:r>
                      <a:r>
                        <a:rPr lang="en-US" dirty="0"/>
                        <a:t> project was to increase message privacy. Many mainstream chat applications claim that, the applications are end to end encrypted. However, this claim is not verified. </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dirty="0"/>
              <a:t>2022 - 2023</a:t>
            </a:r>
          </a:p>
        </p:txBody>
      </p:sp>
      <p:sp>
        <p:nvSpPr>
          <p:cNvPr id="4" name="Slide Number Placeholder 3"/>
          <p:cNvSpPr>
            <a:spLocks noGrp="1"/>
          </p:cNvSpPr>
          <p:nvPr>
            <p:ph type="sldNum" sz="quarter" idx="12"/>
          </p:nvPr>
        </p:nvSpPr>
        <p:spPr/>
        <p:txBody>
          <a:bodyPr/>
          <a:lstStyle/>
          <a:p>
            <a:fld id="{5B4F5413-E548-45A8-B9DD-11B71454D5CA}"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32382036"/>
              </p:ext>
            </p:extLst>
          </p:nvPr>
        </p:nvGraphicFramePr>
        <p:xfrm>
          <a:off x="1487488" y="512586"/>
          <a:ext cx="9073008" cy="5724726"/>
        </p:xfrm>
        <a:graphic>
          <a:graphicData uri="http://schemas.openxmlformats.org/drawingml/2006/table">
            <a:tbl>
              <a:tblPr firstRow="1" bandRow="1">
                <a:tableStyleId>{5C22544A-7EE6-4342-B048-85BDC9FD1C3A}</a:tableStyleId>
              </a:tblPr>
              <a:tblGrid>
                <a:gridCol w="1115236">
                  <a:extLst>
                    <a:ext uri="{9D8B030D-6E8A-4147-A177-3AD203B41FA5}">
                      <a16:colId xmlns:a16="http://schemas.microsoft.com/office/drawing/2014/main" val="20000"/>
                    </a:ext>
                  </a:extLst>
                </a:gridCol>
                <a:gridCol w="2416345">
                  <a:extLst>
                    <a:ext uri="{9D8B030D-6E8A-4147-A177-3AD203B41FA5}">
                      <a16:colId xmlns:a16="http://schemas.microsoft.com/office/drawing/2014/main" val="20001"/>
                    </a:ext>
                  </a:extLst>
                </a:gridCol>
                <a:gridCol w="2509281">
                  <a:extLst>
                    <a:ext uri="{9D8B030D-6E8A-4147-A177-3AD203B41FA5}">
                      <a16:colId xmlns:a16="http://schemas.microsoft.com/office/drawing/2014/main" val="20002"/>
                    </a:ext>
                  </a:extLst>
                </a:gridCol>
                <a:gridCol w="3032146">
                  <a:extLst>
                    <a:ext uri="{9D8B030D-6E8A-4147-A177-3AD203B41FA5}">
                      <a16:colId xmlns:a16="http://schemas.microsoft.com/office/drawing/2014/main" val="20003"/>
                    </a:ext>
                  </a:extLst>
                </a:gridCol>
              </a:tblGrid>
              <a:tr h="0">
                <a:tc>
                  <a:txBody>
                    <a:bodyPr/>
                    <a:lstStyle/>
                    <a:p>
                      <a:r>
                        <a:rPr lang="en-US" dirty="0" err="1"/>
                        <a:t>SL.No</a:t>
                      </a:r>
                      <a:endParaRPr lang="en-US" dirty="0"/>
                    </a:p>
                  </a:txBody>
                  <a:tcPr/>
                </a:tc>
                <a:tc>
                  <a:txBody>
                    <a:bodyPr/>
                    <a:lstStyle/>
                    <a:p>
                      <a:r>
                        <a:rPr lang="en-US" dirty="0"/>
                        <a:t>Title</a:t>
                      </a:r>
                      <a:r>
                        <a:rPr lang="en-US" baseline="0" dirty="0"/>
                        <a:t> of the Paper</a:t>
                      </a:r>
                      <a:endParaRPr lang="en-US" dirty="0"/>
                    </a:p>
                  </a:txBody>
                  <a:tcPr/>
                </a:tc>
                <a:tc>
                  <a:txBody>
                    <a:bodyPr/>
                    <a:lstStyle/>
                    <a:p>
                      <a:r>
                        <a:rPr lang="en-US" dirty="0"/>
                        <a:t>       Authors</a:t>
                      </a:r>
                    </a:p>
                  </a:txBody>
                  <a:tcPr/>
                </a:tc>
                <a:tc>
                  <a:txBody>
                    <a:bodyPr/>
                    <a:lstStyle/>
                    <a:p>
                      <a:r>
                        <a:rPr lang="en-US" dirty="0"/>
                        <a:t>      Abstract</a:t>
                      </a:r>
                    </a:p>
                  </a:txBody>
                  <a:tcPr/>
                </a:tc>
                <a:extLst>
                  <a:ext uri="{0D108BD9-81ED-4DB2-BD59-A6C34878D82A}">
                    <a16:rowId xmlns:a16="http://schemas.microsoft.com/office/drawing/2014/main" val="10000"/>
                  </a:ext>
                </a:extLst>
              </a:tr>
              <a:tr h="3269594">
                <a:tc>
                  <a:txBody>
                    <a:bodyPr/>
                    <a:lstStyle/>
                    <a:p>
                      <a:r>
                        <a:rPr lang="en-US" dirty="0"/>
                        <a:t>5.</a:t>
                      </a:r>
                    </a:p>
                  </a:txBody>
                  <a:tcPr/>
                </a:tc>
                <a:tc>
                  <a:txBody>
                    <a:bodyPr/>
                    <a:lstStyle/>
                    <a:p>
                      <a:r>
                        <a:rPr lang="en-US" dirty="0"/>
                        <a:t>Decentralized Chat Application using </a:t>
                      </a:r>
                      <a:r>
                        <a:rPr lang="en-US" dirty="0" err="1"/>
                        <a:t>Blockchain</a:t>
                      </a:r>
                      <a:r>
                        <a:rPr lang="en-US" dirty="0"/>
                        <a:t> Techno-logy.</a:t>
                      </a:r>
                    </a:p>
                  </a:txBody>
                  <a:tcPr/>
                </a:tc>
                <a:tc>
                  <a:txBody>
                    <a:bodyPr/>
                    <a:lstStyle/>
                    <a:p>
                      <a:r>
                        <a:rPr lang="en-US" dirty="0"/>
                        <a:t> </a:t>
                      </a:r>
                      <a:r>
                        <a:rPr lang="en-US" dirty="0" err="1"/>
                        <a:t>Abhishek</a:t>
                      </a:r>
                      <a:r>
                        <a:rPr lang="en-US" dirty="0"/>
                        <a:t> P. </a:t>
                      </a:r>
                      <a:r>
                        <a:rPr lang="en-US" dirty="0" err="1"/>
                        <a:t>Takale</a:t>
                      </a:r>
                      <a:r>
                        <a:rPr lang="en-US" dirty="0"/>
                        <a:t>, </a:t>
                      </a:r>
                      <a:r>
                        <a:rPr lang="en-US" dirty="0" err="1"/>
                        <a:t>Chaitanya</a:t>
                      </a:r>
                      <a:r>
                        <a:rPr lang="en-US" dirty="0"/>
                        <a:t> V. </a:t>
                      </a:r>
                      <a:r>
                        <a:rPr lang="en-US" dirty="0" err="1"/>
                        <a:t>Vaidya</a:t>
                      </a:r>
                      <a:r>
                        <a:rPr lang="en-US" dirty="0"/>
                        <a:t>, Suresh S. </a:t>
                      </a:r>
                      <a:r>
                        <a:rPr lang="en-US" dirty="0" err="1"/>
                        <a:t>Kolekar</a:t>
                      </a:r>
                      <a:r>
                        <a:rPr lang="en-US" dirty="0"/>
                        <a:t>.</a:t>
                      </a:r>
                    </a:p>
                  </a:txBody>
                  <a:tcPr/>
                </a:tc>
                <a:tc>
                  <a:txBody>
                    <a:bodyPr/>
                    <a:lstStyle/>
                    <a:p>
                      <a:r>
                        <a:rPr lang="en-US" dirty="0"/>
                        <a:t>The authors have observed that traditional chat applications are centralized i.e., all the data is stored on a centralized server. Therefore, major problem of this structure is, if the central server fails then whole network collapses.</a:t>
                      </a:r>
                    </a:p>
                  </a:txBody>
                  <a:tcPr/>
                </a:tc>
                <a:extLst>
                  <a:ext uri="{0D108BD9-81ED-4DB2-BD59-A6C34878D82A}">
                    <a16:rowId xmlns:a16="http://schemas.microsoft.com/office/drawing/2014/main" val="10001"/>
                  </a:ext>
                </a:extLst>
              </a:tr>
              <a:tr h="2089372">
                <a:tc>
                  <a:txBody>
                    <a:bodyPr/>
                    <a:lstStyle/>
                    <a:p>
                      <a:r>
                        <a:rPr lang="en-US" dirty="0"/>
                        <a:t>6.</a:t>
                      </a:r>
                    </a:p>
                  </a:txBody>
                  <a:tcPr/>
                </a:tc>
                <a:tc>
                  <a:txBody>
                    <a:bodyPr/>
                    <a:lstStyle/>
                    <a:p>
                      <a:r>
                        <a:rPr lang="en-US" dirty="0" err="1"/>
                        <a:t>Blockchain</a:t>
                      </a:r>
                      <a:r>
                        <a:rPr lang="en-US" dirty="0"/>
                        <a:t> Based </a:t>
                      </a:r>
                      <a:r>
                        <a:rPr lang="en-US" dirty="0" err="1"/>
                        <a:t>SecureCommunicat</a:t>
                      </a:r>
                      <a:r>
                        <a:rPr lang="en-US" dirty="0"/>
                        <a:t>-ion Application Proposal.</a:t>
                      </a:r>
                    </a:p>
                  </a:txBody>
                  <a:tcPr/>
                </a:tc>
                <a:tc>
                  <a:txBody>
                    <a:bodyPr/>
                    <a:lstStyle/>
                    <a:p>
                      <a:r>
                        <a:rPr lang="en-US" dirty="0" err="1"/>
                        <a:t>Cryptouch</a:t>
                      </a:r>
                      <a:r>
                        <a:rPr lang="en-US" dirty="0"/>
                        <a:t>, </a:t>
                      </a:r>
                      <a:r>
                        <a:rPr lang="en-US" dirty="0" err="1"/>
                        <a:t>Recep</a:t>
                      </a:r>
                      <a:r>
                        <a:rPr lang="en-US" dirty="0"/>
                        <a:t> </a:t>
                      </a:r>
                      <a:r>
                        <a:rPr lang="en-US" dirty="0" err="1"/>
                        <a:t>Ahmet</a:t>
                      </a:r>
                      <a:r>
                        <a:rPr lang="en-US" dirty="0"/>
                        <a:t> </a:t>
                      </a:r>
                      <a:r>
                        <a:rPr lang="en-US" dirty="0" err="1"/>
                        <a:t>Sarıtekin</a:t>
                      </a:r>
                      <a:r>
                        <a:rPr lang="en-US" dirty="0"/>
                        <a:t>, </a:t>
                      </a:r>
                      <a:r>
                        <a:rPr lang="en-US" dirty="0" err="1"/>
                        <a:t>Eren</a:t>
                      </a:r>
                      <a:r>
                        <a:rPr lang="en-US" dirty="0"/>
                        <a:t> </a:t>
                      </a:r>
                      <a:r>
                        <a:rPr lang="en-US" dirty="0" err="1"/>
                        <a:t>Karabacak</a:t>
                      </a:r>
                      <a:r>
                        <a:rPr lang="en-US" dirty="0"/>
                        <a:t>, </a:t>
                      </a:r>
                      <a:r>
                        <a:rPr lang="en-US" dirty="0" err="1"/>
                        <a:t>Zübeyir</a:t>
                      </a:r>
                      <a:r>
                        <a:rPr lang="en-US" dirty="0"/>
                        <a:t> </a:t>
                      </a:r>
                      <a:r>
                        <a:rPr lang="en-US" dirty="0" err="1"/>
                        <a:t>Dur˘gay</a:t>
                      </a:r>
                      <a:r>
                        <a:rPr lang="en-US" dirty="0"/>
                        <a:t>, </a:t>
                      </a:r>
                      <a:r>
                        <a:rPr lang="en-US" dirty="0" err="1"/>
                        <a:t>Enis</a:t>
                      </a:r>
                      <a:r>
                        <a:rPr lang="en-US" dirty="0"/>
                        <a:t> </a:t>
                      </a:r>
                      <a:r>
                        <a:rPr lang="en-US" dirty="0" err="1"/>
                        <a:t>Karaarslan</a:t>
                      </a:r>
                      <a:r>
                        <a:rPr lang="en-US" dirty="0"/>
                        <a:t>, </a:t>
                      </a:r>
                      <a:r>
                        <a:rPr lang="en-US" dirty="0" err="1"/>
                        <a:t>Sarıtekin</a:t>
                      </a:r>
                      <a:r>
                        <a:rPr lang="en-US" dirty="0"/>
                        <a:t>.</a:t>
                      </a:r>
                    </a:p>
                  </a:txBody>
                  <a:tcPr/>
                </a:tc>
                <a:tc>
                  <a:txBody>
                    <a:bodyPr/>
                    <a:lstStyle/>
                    <a:p>
                      <a:r>
                        <a:rPr lang="en-US" dirty="0"/>
                        <a:t>It is observed that the convergence which brought with the globalizing world, highly affects the network and the communication sectors.</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dirty="0"/>
              <a:t>2022 - 2023</a:t>
            </a:r>
          </a:p>
        </p:txBody>
      </p:sp>
      <p:sp>
        <p:nvSpPr>
          <p:cNvPr id="4" name="Slide Number Placeholder 3"/>
          <p:cNvSpPr>
            <a:spLocks noGrp="1"/>
          </p:cNvSpPr>
          <p:nvPr>
            <p:ph type="sldNum" sz="quarter" idx="12"/>
          </p:nvPr>
        </p:nvSpPr>
        <p:spPr/>
        <p:txBody>
          <a:bodyPr/>
          <a:lstStyle/>
          <a:p>
            <a:fld id="{5B4F5413-E548-45A8-B9DD-11B71454D5CA}" type="slidenum">
              <a:rPr lang="en-US" smtClean="0"/>
              <a:pPr/>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80985618"/>
              </p:ext>
            </p:extLst>
          </p:nvPr>
        </p:nvGraphicFramePr>
        <p:xfrm>
          <a:off x="1343472" y="645812"/>
          <a:ext cx="9361040" cy="5426394"/>
        </p:xfrm>
        <a:graphic>
          <a:graphicData uri="http://schemas.openxmlformats.org/drawingml/2006/table">
            <a:tbl>
              <a:tblPr firstRow="1" bandRow="1">
                <a:tableStyleId>{5C22544A-7EE6-4342-B048-85BDC9FD1C3A}</a:tableStyleId>
              </a:tblPr>
              <a:tblGrid>
                <a:gridCol w="1389506">
                  <a:extLst>
                    <a:ext uri="{9D8B030D-6E8A-4147-A177-3AD203B41FA5}">
                      <a16:colId xmlns:a16="http://schemas.microsoft.com/office/drawing/2014/main" val="20000"/>
                    </a:ext>
                  </a:extLst>
                </a:gridCol>
                <a:gridCol w="3291014">
                  <a:extLst>
                    <a:ext uri="{9D8B030D-6E8A-4147-A177-3AD203B41FA5}">
                      <a16:colId xmlns:a16="http://schemas.microsoft.com/office/drawing/2014/main" val="20001"/>
                    </a:ext>
                  </a:extLst>
                </a:gridCol>
                <a:gridCol w="1974608">
                  <a:extLst>
                    <a:ext uri="{9D8B030D-6E8A-4147-A177-3AD203B41FA5}">
                      <a16:colId xmlns:a16="http://schemas.microsoft.com/office/drawing/2014/main" val="20002"/>
                    </a:ext>
                  </a:extLst>
                </a:gridCol>
                <a:gridCol w="2705912">
                  <a:extLst>
                    <a:ext uri="{9D8B030D-6E8A-4147-A177-3AD203B41FA5}">
                      <a16:colId xmlns:a16="http://schemas.microsoft.com/office/drawing/2014/main" val="20003"/>
                    </a:ext>
                  </a:extLst>
                </a:gridCol>
              </a:tblGrid>
              <a:tr h="380800">
                <a:tc>
                  <a:txBody>
                    <a:bodyPr/>
                    <a:lstStyle/>
                    <a:p>
                      <a:r>
                        <a:rPr lang="en-US" dirty="0" err="1"/>
                        <a:t>SL.No</a:t>
                      </a:r>
                      <a:endParaRPr lang="en-US" dirty="0"/>
                    </a:p>
                  </a:txBody>
                  <a:tcPr/>
                </a:tc>
                <a:tc>
                  <a:txBody>
                    <a:bodyPr/>
                    <a:lstStyle/>
                    <a:p>
                      <a:r>
                        <a:rPr lang="en-US" dirty="0"/>
                        <a:t>      Title of the Paper</a:t>
                      </a:r>
                    </a:p>
                  </a:txBody>
                  <a:tcPr/>
                </a:tc>
                <a:tc>
                  <a:txBody>
                    <a:bodyPr/>
                    <a:lstStyle/>
                    <a:p>
                      <a:r>
                        <a:rPr lang="en-US" dirty="0"/>
                        <a:t>    Authors</a:t>
                      </a:r>
                    </a:p>
                  </a:txBody>
                  <a:tcPr/>
                </a:tc>
                <a:tc>
                  <a:txBody>
                    <a:bodyPr/>
                    <a:lstStyle/>
                    <a:p>
                      <a:r>
                        <a:rPr lang="en-US" dirty="0"/>
                        <a:t>           Abstract</a:t>
                      </a:r>
                    </a:p>
                  </a:txBody>
                  <a:tcPr/>
                </a:tc>
                <a:extLst>
                  <a:ext uri="{0D108BD9-81ED-4DB2-BD59-A6C34878D82A}">
                    <a16:rowId xmlns:a16="http://schemas.microsoft.com/office/drawing/2014/main" val="10000"/>
                  </a:ext>
                </a:extLst>
              </a:tr>
              <a:tr h="2379997">
                <a:tc>
                  <a:txBody>
                    <a:bodyPr/>
                    <a:lstStyle/>
                    <a:p>
                      <a:r>
                        <a:rPr lang="en-US" dirty="0"/>
                        <a:t>7.</a:t>
                      </a:r>
                    </a:p>
                  </a:txBody>
                  <a:tcPr/>
                </a:tc>
                <a:tc>
                  <a:txBody>
                    <a:bodyPr/>
                    <a:lstStyle/>
                    <a:p>
                      <a:r>
                        <a:rPr lang="en-US" dirty="0"/>
                        <a:t>Secure Communications Using </a:t>
                      </a:r>
                      <a:r>
                        <a:rPr lang="en-US" dirty="0" err="1"/>
                        <a:t>BlockchainTechnology</a:t>
                      </a:r>
                      <a:r>
                        <a:rPr lang="en-US" dirty="0"/>
                        <a:t>.</a:t>
                      </a:r>
                    </a:p>
                  </a:txBody>
                  <a:tcPr/>
                </a:tc>
                <a:tc>
                  <a:txBody>
                    <a:bodyPr/>
                    <a:lstStyle/>
                    <a:p>
                      <a:r>
                        <a:rPr lang="en-US" dirty="0"/>
                        <a:t>Peter </a:t>
                      </a:r>
                      <a:r>
                        <a:rPr lang="en-US" dirty="0" err="1"/>
                        <a:t>Menegay</a:t>
                      </a:r>
                      <a:r>
                        <a:rPr lang="en-US" dirty="0"/>
                        <a:t>, Jason </a:t>
                      </a:r>
                      <a:r>
                        <a:rPr lang="en-US" dirty="0" err="1"/>
                        <a:t>Salyers</a:t>
                      </a:r>
                      <a:r>
                        <a:rPr lang="en-US" dirty="0"/>
                        <a:t>. </a:t>
                      </a:r>
                    </a:p>
                  </a:txBody>
                  <a:tcPr/>
                </a:tc>
                <a:tc>
                  <a:txBody>
                    <a:bodyPr/>
                    <a:lstStyle/>
                    <a:p>
                      <a:r>
                        <a:rPr lang="en-US" dirty="0"/>
                        <a:t>This work illustrates the viability of </a:t>
                      </a:r>
                      <a:r>
                        <a:rPr lang="en-US" dirty="0" err="1"/>
                        <a:t>blockchain</a:t>
                      </a:r>
                      <a:r>
                        <a:rPr lang="en-US" dirty="0"/>
                        <a:t>-based communications and transactions beyond their obvious </a:t>
                      </a:r>
                      <a:r>
                        <a:rPr lang="en-US" dirty="0" err="1"/>
                        <a:t>cryptocurrency</a:t>
                      </a:r>
                      <a:r>
                        <a:rPr lang="en-US" dirty="0"/>
                        <a:t> application. </a:t>
                      </a:r>
                    </a:p>
                  </a:txBody>
                  <a:tcPr/>
                </a:tc>
                <a:extLst>
                  <a:ext uri="{0D108BD9-81ED-4DB2-BD59-A6C34878D82A}">
                    <a16:rowId xmlns:a16="http://schemas.microsoft.com/office/drawing/2014/main" val="10001"/>
                  </a:ext>
                </a:extLst>
              </a:tr>
              <a:tr h="2665597">
                <a:tc>
                  <a:txBody>
                    <a:bodyPr/>
                    <a:lstStyle/>
                    <a:p>
                      <a:r>
                        <a:rPr lang="en-US" dirty="0"/>
                        <a:t>8.</a:t>
                      </a:r>
                    </a:p>
                  </a:txBody>
                  <a:tcPr/>
                </a:tc>
                <a:tc>
                  <a:txBody>
                    <a:bodyPr/>
                    <a:lstStyle/>
                    <a:p>
                      <a:r>
                        <a:rPr lang="en-US" dirty="0"/>
                        <a:t>  A Decentralized Application       for Secure Messaging in a Trustless Environment.</a:t>
                      </a:r>
                    </a:p>
                  </a:txBody>
                  <a:tcPr/>
                </a:tc>
                <a:tc>
                  <a:txBody>
                    <a:bodyPr/>
                    <a:lstStyle/>
                    <a:p>
                      <a:r>
                        <a:rPr lang="en-US" dirty="0" err="1"/>
                        <a:t>MohamedAbdulaziz</a:t>
                      </a:r>
                      <a:r>
                        <a:rPr lang="en-US" dirty="0"/>
                        <a:t>, </a:t>
                      </a:r>
                      <a:r>
                        <a:rPr lang="en-US" dirty="0" err="1"/>
                        <a:t>Davut</a:t>
                      </a:r>
                      <a:r>
                        <a:rPr lang="en-US" dirty="0"/>
                        <a:t> </a:t>
                      </a:r>
                      <a:r>
                        <a:rPr lang="en-US" dirty="0" err="1"/>
                        <a:t>Culha</a:t>
                      </a:r>
                      <a:r>
                        <a:rPr lang="en-US" dirty="0"/>
                        <a:t>, Ali </a:t>
                      </a:r>
                      <a:r>
                        <a:rPr lang="en-US" dirty="0" err="1"/>
                        <a:t>Yazic</a:t>
                      </a:r>
                      <a:r>
                        <a:rPr lang="en-US" dirty="0"/>
                        <a:t>.</a:t>
                      </a:r>
                    </a:p>
                  </a:txBody>
                  <a:tcPr/>
                </a:tc>
                <a:tc>
                  <a:txBody>
                    <a:bodyPr/>
                    <a:lstStyle/>
                    <a:p>
                      <a:r>
                        <a:rPr lang="en-US" dirty="0"/>
                        <a:t>The authors have observed that the </a:t>
                      </a:r>
                      <a:r>
                        <a:rPr lang="en-US" dirty="0" err="1"/>
                        <a:t>blockchain</a:t>
                      </a:r>
                      <a:r>
                        <a:rPr lang="en-US" dirty="0"/>
                        <a:t> technology has been seeing widespread interest as a means to ensure the </a:t>
                      </a:r>
                      <a:r>
                        <a:rPr lang="en-US" dirty="0" err="1"/>
                        <a:t>integrity,confidentiality</a:t>
                      </a:r>
                      <a:r>
                        <a:rPr lang="en-US" dirty="0"/>
                        <a:t> and availability of data in an</a:t>
                      </a:r>
                      <a:r>
                        <a:rPr lang="en-US" baseline="0" dirty="0"/>
                        <a:t> </a:t>
                      </a:r>
                      <a:r>
                        <a:rPr lang="en-US" dirty="0"/>
                        <a:t>environment.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4062</TotalTime>
  <Words>3117</Words>
  <Application>Microsoft Office PowerPoint</Application>
  <PresentationFormat>Widescreen</PresentationFormat>
  <Paragraphs>420</Paragraphs>
  <Slides>41</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Franklin Gothic Medium Cond</vt:lpstr>
      <vt:lpstr>Google Sans</vt:lpstr>
      <vt:lpstr>Symbol</vt:lpstr>
      <vt:lpstr>Times New Roman</vt:lpstr>
      <vt:lpstr>Wingdings</vt:lpstr>
      <vt:lpstr>Office Theme</vt:lpstr>
      <vt:lpstr>Decentralized Chat Application   </vt:lpstr>
      <vt:lpstr>AGENDA</vt:lpstr>
      <vt:lpstr>ABSTRACT </vt:lpstr>
      <vt:lpstr>INTRODUCTION </vt:lpstr>
      <vt:lpstr>PowerPoint Presentation</vt:lpstr>
      <vt:lpstr>PowerPoint Presentation</vt:lpstr>
      <vt:lpstr>PowerPoint Presentation</vt:lpstr>
      <vt:lpstr>PowerPoint Presentation</vt:lpstr>
      <vt:lpstr>PowerPoint Presentation</vt:lpstr>
      <vt:lpstr>PowerPoint Presentation</vt:lpstr>
      <vt:lpstr>PROBLEM IDENTIFICATION</vt:lpstr>
      <vt:lpstr>OBJECTIVES </vt:lpstr>
      <vt:lpstr>METHODOLOGY</vt:lpstr>
      <vt:lpstr>METHODOLOGY</vt:lpstr>
      <vt:lpstr>METHODOLOGY</vt:lpstr>
      <vt:lpstr>SYSTEM DESIGN </vt:lpstr>
      <vt:lpstr>PowerPoint Presentation</vt:lpstr>
      <vt:lpstr>IMPLEMENTATION </vt:lpstr>
      <vt:lpstr>PowerPoint Presentation</vt:lpstr>
      <vt:lpstr>IMPLEMENTATION </vt:lpstr>
      <vt:lpstr>IMPLEMENTATION </vt:lpstr>
      <vt:lpstr>                             IMPLEMENTATION</vt:lpstr>
      <vt:lpstr>                          IMPLEMENTATION</vt:lpstr>
      <vt:lpstr>TESTING</vt:lpstr>
      <vt:lpstr>TESTING</vt:lpstr>
      <vt:lpstr>TESTING</vt:lpstr>
      <vt:lpstr>TESTING</vt:lpstr>
      <vt:lpstr>TESTING</vt:lpstr>
      <vt:lpstr>RESULTS AND DISCUSSIONS</vt:lpstr>
      <vt:lpstr>                           RESULTS AND DISCUSSIONS</vt:lpstr>
      <vt:lpstr>                       Results and Discussions</vt:lpstr>
      <vt:lpstr>                     Results and Discussions</vt:lpstr>
      <vt:lpstr>                      Results and Discussions</vt:lpstr>
      <vt:lpstr>                   Results and Discussions</vt:lpstr>
      <vt:lpstr>                          Results and Discussions</vt:lpstr>
      <vt:lpstr>CONCLUSIONS</vt:lpstr>
      <vt:lpstr>FUTURE ENHANCEMENTS</vt:lpstr>
      <vt:lpstr>PowerPoint Presentation</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919523732147</cp:lastModifiedBy>
  <cp:revision>309</cp:revision>
  <dcterms:created xsi:type="dcterms:W3CDTF">2015-10-29T14:36:38Z</dcterms:created>
  <dcterms:modified xsi:type="dcterms:W3CDTF">2023-05-01T11:40:33Z</dcterms:modified>
</cp:coreProperties>
</file>