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9007203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762779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294291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28"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8"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19"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20"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21"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22"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23"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24"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25"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26"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27"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29"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2"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33"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05442119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2"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2"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43"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44"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45"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46"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48"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49"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50"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51"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53"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4"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5"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664406135"/>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79"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69"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70"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71"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72"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73"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4"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75"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76"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77"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8"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80"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81" name="文本框"/>
          <p:cNvSpPr>
            <a:spLocks xmlns:a="http://schemas.openxmlformats.org/drawingml/2006/main" noGrp="1"/>
          </p:cNvSpPr>
          <p:nvPr>
            <p:ph type="body" idx="1"/>
          </p:nvPr>
        </p:nvSpPr>
        <p:spPr>
          <a:xfrm xmlns:a="http://schemas.openxmlformats.org/drawingml/2006/main" rot="0">
            <a:off x="677334" y="2160589"/>
            <a:ext cx="4184035" cy="388077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82" name="文本框"/>
          <p:cNvSpPr>
            <a:spLocks xmlns:a="http://schemas.openxmlformats.org/drawingml/2006/main" noGrp="1"/>
          </p:cNvSpPr>
          <p:nvPr>
            <p:ph type="body" idx="2"/>
          </p:nvPr>
        </p:nvSpPr>
        <p:spPr>
          <a:xfrm xmlns:a="http://schemas.openxmlformats.org/drawingml/2006/main" rot="0">
            <a:off x="5089970" y="2160589"/>
            <a:ext cx="4184034"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83"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84"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85"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11913928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065645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332640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175870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802451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048769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891621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111769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045206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7" name="曲线"/>
            <p:cNvSpPr>
              <a:spLocks/>
            </p:cNvSpPr>
            <p:nvPr/>
          </p:nvSpPr>
          <p:spPr>
            <a:xfrm rot="0">
              <a:off x="9334500" y="-8467"/>
              <a:ext cx="2854323"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5FCBEF">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4/2/2024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0440284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hyperlink" Target="https://www.kaggle.com/datasets/paultimothymooney/chest-xray-pneumonia" TargetMode="External"/><Relationship Id="rId2"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jpeg"/><Relationship Id="rId3"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image" Target="../media/4.jpeg"/><Relationship Id="rId3"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image" Target="../media/5.jpeg"/><Relationship Id="rId2" Type="http://schemas.openxmlformats.org/officeDocument/2006/relationships/image" Target="../media/6.jpeg"/><Relationship Id="rId3"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hyperlink" Target="/storage/emulated/0/Android/data/com.yozo.vivo.office/cache/yozoCloud/2024_04_01_22_51_22/https" TargetMode="External"/><Relationship Id="rId2" Type="http://schemas.openxmlformats.org/officeDocument/2006/relationships/hyperlink" Target="https://numpy.org/" TargetMode="External"/><Relationship Id="rId3" Type="http://schemas.openxmlformats.org/officeDocument/2006/relationships/hyperlink" Target="https://pandas.pydata.org/" TargetMode="External"/><Relationship Id="rId4" Type="http://schemas.openxmlformats.org/officeDocument/2006/relationships/hyperlink" Target="https://matplotlib.org/" TargetMode="External"/><Relationship Id="rId5" Type="http://schemas.openxmlformats.org/officeDocument/2006/relationships/hyperlink" Target="https://seaborn.pydata.org/" TargetMode="External"/><Relationship Id="rId6" Type="http://schemas.openxmlformats.org/officeDocument/2006/relationships/hyperlink" Target="https://www.tensorflow.org/" TargetMode="External"/><Relationship Id="rId7"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title"/>
          </p:nvPr>
        </p:nvSpPr>
        <p:spPr>
          <a:xfrm rot="0">
            <a:off x="819001" y="1343696"/>
            <a:ext cx="8596668" cy="2326783"/>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Arial" pitchFamily="34" charset="0"/>
                <a:ea typeface="方正姚体" pitchFamily="0" charset="0"/>
                <a:cs typeface="Arial" pitchFamily="34" charset="0"/>
              </a:rPr>
              <a:t>DETECTING PNEUMONIA IN CHEST </a:t>
            </a:r>
            <a:br>
              <a:rPr lang="zh-CN" altLang="en-US" sz="3600" b="0" i="0" u="none" strike="noStrike" kern="1200" cap="none" spc="0" baseline="0">
                <a:solidFill>
                  <a:schemeClr val="tx1"/>
                </a:solidFill>
                <a:latin typeface="Arial" pitchFamily="34" charset="0"/>
                <a:ea typeface="方正姚体" pitchFamily="0" charset="0"/>
                <a:cs typeface="Arial" pitchFamily="34" charset="0"/>
              </a:rPr>
            </a:br>
            <a:r>
              <a:rPr lang="en-US" altLang="zh-CN" sz="3600" b="0" i="0" u="none" strike="noStrike" kern="1200" cap="none" spc="0" baseline="0">
                <a:solidFill>
                  <a:schemeClr val="tx1"/>
                </a:solidFill>
                <a:latin typeface="Arial" pitchFamily="34" charset="0"/>
                <a:ea typeface="方正姚体" pitchFamily="0" charset="0"/>
                <a:cs typeface="Arial" pitchFamily="34" charset="0"/>
              </a:rPr>
              <a:t>X-RAY IMAGES USING GENERATIVE ARTIFICIAL INTELLIGENCE </a:t>
            </a:r>
            <a:endParaRPr lang="zh-CN" altLang="en-US" sz="36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35" name="文本框"/>
          <p:cNvSpPr>
            <a:spLocks noGrp="1"/>
          </p:cNvSpPr>
          <p:nvPr>
            <p:ph type="body" idx="1"/>
          </p:nvPr>
        </p:nvSpPr>
        <p:spPr>
          <a:xfrm rot="0">
            <a:off x="973548" y="4570831"/>
            <a:ext cx="8596668" cy="2126184"/>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400" b="0" i="0" u="none" strike="noStrike" kern="1200" cap="none" spc="0" baseline="0">
                <a:solidFill>
                  <a:schemeClr val="tx1"/>
                </a:solidFill>
                <a:latin typeface="Arial" pitchFamily="34" charset="0"/>
                <a:ea typeface="华文新魏" pitchFamily="0" charset="0"/>
                <a:cs typeface="Arial" pitchFamily="34" charset="0"/>
              </a:rPr>
              <a:t>PRESENTED </a:t>
            </a:r>
            <a:r>
              <a:rPr lang="en-US" altLang="zh-CN" sz="1400" b="0" i="0" u="none" strike="noStrike" kern="1200" cap="none" spc="0" baseline="0">
                <a:solidFill>
                  <a:schemeClr val="tx1"/>
                </a:solidFill>
                <a:latin typeface="Arial" pitchFamily="34" charset="0"/>
                <a:ea typeface="华文新魏" pitchFamily="0" charset="0"/>
                <a:cs typeface="Arial" pitchFamily="34" charset="0"/>
              </a:rPr>
              <a:t>BY</a:t>
            </a:r>
            <a:endParaRPr lang="en-US" altLang="zh-CN" sz="1400" b="0" i="0" u="none" strike="noStrike" kern="1200" cap="none" spc="0" baseline="0">
              <a:solidFill>
                <a:schemeClr val="tx1"/>
              </a:solidFill>
              <a:latin typeface="Arial" pitchFamily="34" charset="0"/>
              <a:ea typeface="华文新魏" pitchFamily="0" charset="0"/>
              <a:cs typeface="Arial" pitchFamily="34" charset="0"/>
            </a:endParaRPr>
          </a:p>
          <a:p>
            <a:pPr marL="0" indent="0" algn="r">
              <a:lnSpc>
                <a:spcPct val="100000"/>
              </a:lnSpc>
              <a:spcBef>
                <a:spcPts val="1000"/>
              </a:spcBef>
              <a:spcAft>
                <a:spcPts val="0"/>
              </a:spcAft>
              <a:buNone/>
            </a:pPr>
            <a:r>
              <a:rPr lang="en-US" altLang="zh-CN" sz="1400" b="0" i="0" u="none" strike="noStrike" kern="1200" cap="none" spc="0" baseline="0">
                <a:solidFill>
                  <a:schemeClr val="tx1"/>
                </a:solidFill>
                <a:latin typeface="Arial" pitchFamily="34" charset="0"/>
                <a:ea typeface="华文新魏" pitchFamily="0" charset="0"/>
                <a:cs typeface="Arial" pitchFamily="34" charset="0"/>
              </a:rPr>
              <a:t>PRIYASHAKHI.R</a:t>
            </a:r>
            <a:endParaRPr lang="en-US" altLang="zh-CN" sz="1400" b="0" i="0" u="none" strike="noStrike" kern="1200" cap="none" spc="0" baseline="0">
              <a:solidFill>
                <a:schemeClr val="tx1"/>
              </a:solidFill>
              <a:latin typeface="Arial" pitchFamily="34" charset="0"/>
              <a:ea typeface="华文新魏" pitchFamily="0" charset="0"/>
              <a:cs typeface="Arial" pitchFamily="34" charset="0"/>
            </a:endParaRPr>
          </a:p>
          <a:p>
            <a:pPr marL="0" indent="0" algn="r">
              <a:lnSpc>
                <a:spcPct val="100000"/>
              </a:lnSpc>
              <a:spcBef>
                <a:spcPts val="1000"/>
              </a:spcBef>
              <a:spcAft>
                <a:spcPts val="0"/>
              </a:spcAft>
              <a:buNone/>
            </a:pPr>
            <a:r>
              <a:rPr lang="en-US" altLang="zh-CN" sz="1400" b="0" i="0" u="none" strike="noStrike" kern="1200" cap="none" spc="0" baseline="0">
                <a:solidFill>
                  <a:schemeClr val="tx1"/>
                </a:solidFill>
                <a:latin typeface="Arial" pitchFamily="34" charset="0"/>
                <a:ea typeface="华文新魏" pitchFamily="0" charset="0"/>
                <a:cs typeface="Arial" pitchFamily="34" charset="0"/>
              </a:rPr>
              <a:t>REG NO:912321104033</a:t>
            </a:r>
            <a:endParaRPr lang="en-US" altLang="zh-CN" sz="1400" b="0" i="0" u="none" strike="noStrike" kern="1200" cap="none" spc="0" baseline="0">
              <a:solidFill>
                <a:schemeClr val="tx1"/>
              </a:solidFill>
              <a:latin typeface="Arial" pitchFamily="34" charset="0"/>
              <a:ea typeface="华文新魏" pitchFamily="0" charset="0"/>
              <a:cs typeface="Arial" pitchFamily="34" charset="0"/>
            </a:endParaRPr>
          </a:p>
          <a:p>
            <a:pPr marL="0" indent="0" algn="r">
              <a:lnSpc>
                <a:spcPct val="100000"/>
              </a:lnSpc>
              <a:spcBef>
                <a:spcPts val="1000"/>
              </a:spcBef>
              <a:spcAft>
                <a:spcPts val="0"/>
              </a:spcAft>
              <a:buNone/>
            </a:pPr>
            <a:r>
              <a:rPr lang="en-US" altLang="zh-CN" sz="1400" b="0" i="0" u="none" strike="noStrike" kern="1200" cap="none" spc="0" baseline="0">
                <a:solidFill>
                  <a:schemeClr val="tx1"/>
                </a:solidFill>
                <a:latin typeface="Arial" pitchFamily="34" charset="0"/>
                <a:ea typeface="华文新魏" pitchFamily="0" charset="0"/>
                <a:cs typeface="Arial" pitchFamily="34" charset="0"/>
              </a:rPr>
              <a:t>III RD YEAR-CSE</a:t>
            </a:r>
            <a:endParaRPr lang="en-US" altLang="zh-CN" sz="1400" b="0" i="0" u="none" strike="noStrike" kern="1200" cap="none" spc="0" baseline="0">
              <a:solidFill>
                <a:schemeClr val="tx1"/>
              </a:solidFill>
              <a:latin typeface="Arial" pitchFamily="34" charset="0"/>
              <a:ea typeface="华文新魏" pitchFamily="0" charset="0"/>
              <a:cs typeface="Arial" pitchFamily="34" charset="0"/>
            </a:endParaRPr>
          </a:p>
          <a:p>
            <a:pPr marL="0" indent="0" algn="r">
              <a:lnSpc>
                <a:spcPct val="100000"/>
              </a:lnSpc>
              <a:spcBef>
                <a:spcPts val="1000"/>
              </a:spcBef>
              <a:spcAft>
                <a:spcPts val="0"/>
              </a:spcAft>
              <a:buNone/>
            </a:pPr>
            <a:r>
              <a:rPr lang="en-US" altLang="zh-CN" sz="1400" b="0" i="0" u="none" strike="noStrike" kern="1200" cap="none" spc="0" baseline="0">
                <a:solidFill>
                  <a:schemeClr val="tx1"/>
                </a:solidFill>
                <a:latin typeface="Arial" pitchFamily="34" charset="0"/>
                <a:ea typeface="华文新魏" pitchFamily="0" charset="0"/>
                <a:cs typeface="Arial" pitchFamily="34" charset="0"/>
              </a:rPr>
              <a:t>SACS </a:t>
            </a:r>
            <a:r>
              <a:rPr lang="en-US" altLang="zh-CN" sz="1400" b="0" i="0" u="none" strike="noStrike" kern="1200" cap="none" spc="0" baseline="0">
                <a:solidFill>
                  <a:schemeClr val="tx1"/>
                </a:solidFill>
                <a:latin typeface="Arial" pitchFamily="34" charset="0"/>
                <a:ea typeface="华文新魏" pitchFamily="0" charset="0"/>
                <a:cs typeface="Arial" pitchFamily="34" charset="0"/>
              </a:rPr>
              <a:t>M.A.V.M.M. ENGINEERING COLLEGE</a:t>
            </a:r>
            <a:endParaRPr lang="en-US" altLang="zh-CN" sz="1400" b="0" i="0" u="none" strike="noStrike" kern="1200" cap="none" spc="0" baseline="0">
              <a:solidFill>
                <a:schemeClr val="tx1"/>
              </a:solidFill>
              <a:latin typeface="Arial" pitchFamily="34" charset="0"/>
              <a:ea typeface="华文新魏" pitchFamily="0" charset="0"/>
              <a:cs typeface="Arial" pitchFamily="34" charset="0"/>
            </a:endParaRPr>
          </a:p>
          <a:p>
            <a:pPr marL="0" indent="0" algn="r">
              <a:lnSpc>
                <a:spcPct val="100000"/>
              </a:lnSpc>
              <a:spcBef>
                <a:spcPts val="1000"/>
              </a:spcBef>
              <a:spcAft>
                <a:spcPts val="0"/>
              </a:spcAft>
              <a:buNone/>
            </a:pPr>
            <a:r>
              <a:rPr lang="en-US" altLang="zh-CN" sz="1400" b="0" i="0" u="none" strike="noStrike" kern="1200" cap="none" spc="0" baseline="0">
                <a:solidFill>
                  <a:schemeClr val="tx1"/>
                </a:solidFill>
                <a:latin typeface="Arial" pitchFamily="34" charset="0"/>
                <a:ea typeface="华文新魏" pitchFamily="0" charset="0"/>
                <a:cs typeface="Arial" pitchFamily="34" charset="0"/>
              </a:rPr>
              <a:t>ALAGAR KOVIL,MADURAI.</a:t>
            </a:r>
            <a:endParaRPr lang="zh-CN" altLang="en-US" sz="14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10966229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矩形"/>
          <p:cNvSpPr>
            <a:spLocks/>
          </p:cNvSpPr>
          <p:nvPr/>
        </p:nvSpPr>
        <p:spPr>
          <a:xfrm rot="0">
            <a:off x="128789" y="117523"/>
            <a:ext cx="9620518" cy="5320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华文新魏" pitchFamily="0" charset="0"/>
                <a:cs typeface="Arial" pitchFamily="34" charset="0"/>
              </a:rPr>
              <a:t>ALGORITHM (Cont</a:t>
            </a:r>
            <a:r>
              <a:rPr lang="en-US" altLang="zh-CN" sz="2800" b="0" i="0" u="none" strike="noStrike" kern="1200" cap="none" spc="0" baseline="0">
                <a:solidFill>
                  <a:schemeClr val="tx1"/>
                </a:solidFill>
                <a:latin typeface="Arial" pitchFamily="34" charset="0"/>
                <a:ea typeface="华文新魏" pitchFamily="0" charset="0"/>
                <a:cs typeface="Arial" pitchFamily="34" charset="0"/>
              </a:rPr>
              <a:t>d...)</a:t>
            </a:r>
            <a:endParaRPr lang="en-US" altLang="zh-CN" sz="2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Step:5</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Validate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the performance of the classification model using a separate validation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dataset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and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optimize its parameters if necessary</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Step:6</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Evaluate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the final pneumonia detection algorithm on a separate test dataset to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assess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its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accuracy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and generalization ability</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Step:7 </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Deploy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the trained algorithm in a clinical or healthcare setting for real-world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pneumonia detection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applications</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Step:8</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Monitor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the algorithm's performance over time and update it as needed based on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feedback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and new data.</a:t>
            </a:r>
            <a:endParaRPr lang="zh-CN" altLang="en-US" sz="18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41045272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10662" y="171718"/>
            <a:ext cx="8596668" cy="62677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ALGORITHM AND DEPLOYMENT</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65" name="文本框"/>
          <p:cNvSpPr>
            <a:spLocks noGrp="1"/>
          </p:cNvSpPr>
          <p:nvPr>
            <p:ph type="body" idx="1"/>
          </p:nvPr>
        </p:nvSpPr>
        <p:spPr>
          <a:xfrm rot="0">
            <a:off x="690213" y="1181794"/>
            <a:ext cx="8596668" cy="567620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400" b="0" i="0" u="none" strike="noStrike" kern="1200" cap="none" spc="0" baseline="0">
                <a:solidFill>
                  <a:schemeClr val="tx1"/>
                </a:solidFill>
                <a:latin typeface="Arial" pitchFamily="34" charset="0"/>
                <a:ea typeface="华文新魏" pitchFamily="0" charset="0"/>
                <a:cs typeface="Arial" pitchFamily="34" charset="0"/>
              </a:rPr>
              <a:t>DEPLOYMENT:</a:t>
            </a:r>
            <a:endParaRPr lang="en-US" altLang="zh-CN" sz="24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Ø"/>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Ø"/>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Deployment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of a pneumonia detection system using a generative artificial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intelligence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(AI) algorithm involves several crucial steps to ensure its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successful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implementation in real-world healthcare settings</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Ø"/>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Initially</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the system undergoes rigorous training using a diverse dataset of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chest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X-ray images labeled with pneumonia presence or absence. </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Ø"/>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This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training process enables the AI algorithm to learn the intricate patterns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and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features associated with pneumonia in X-ray images. </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Ø"/>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Deployment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of a pneumonia detection system using a generative artificial intelligence (AI) algorithm involves several crucial steps to ensure its successful implementation in real-world healthcare settings</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endParaRPr lang="zh-CN" altLang="en-US" sz="18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6578983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矩形"/>
          <p:cNvSpPr>
            <a:spLocks/>
          </p:cNvSpPr>
          <p:nvPr/>
        </p:nvSpPr>
        <p:spPr>
          <a:xfrm rot="0">
            <a:off x="356314" y="246793"/>
            <a:ext cx="7899041" cy="4355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1000"/>
              </a:spcBef>
              <a:spcAft>
                <a:spcPts val="0"/>
              </a:spcAft>
              <a:buNone/>
            </a:pPr>
            <a:r>
              <a:rPr lang="en-US" altLang="zh-CN" sz="2800" b="0" i="0" u="none" strike="noStrike" kern="1200" cap="none" spc="0" baseline="0">
                <a:solidFill>
                  <a:srgbClr val="000000"/>
                </a:solidFill>
                <a:latin typeface="Arial" pitchFamily="34" charset="0"/>
                <a:ea typeface="华文新魏" pitchFamily="0" charset="0"/>
                <a:cs typeface="Arial" pitchFamily="34" charset="0"/>
              </a:rPr>
              <a:t>DEPLOYMENT(cont</a:t>
            </a:r>
            <a:r>
              <a:rPr lang="en-US" altLang="zh-CN" sz="2800" b="0" i="0" u="none" strike="noStrike" kern="1200" cap="none" spc="0" baseline="0">
                <a:solidFill>
                  <a:srgbClr val="000000"/>
                </a:solidFill>
                <a:latin typeface="Arial" pitchFamily="34" charset="0"/>
                <a:ea typeface="华文新魏" pitchFamily="0" charset="0"/>
                <a:cs typeface="Arial" pitchFamily="34" charset="0"/>
              </a:rPr>
              <a:t>d...)</a:t>
            </a:r>
            <a:endParaRPr lang="en-US" altLang="zh-CN" sz="2800" b="0" i="0" u="none" strike="noStrike" kern="1200" cap="none" spc="0" baseline="0">
              <a:solidFill>
                <a:srgbClr val="000000"/>
              </a:solidFill>
              <a:latin typeface="Arial" pitchFamily="34" charset="0"/>
              <a:ea typeface="华文新魏" pitchFamily="0" charset="0"/>
              <a:cs typeface="Arial" pitchFamily="34" charset="0"/>
            </a:endParaRPr>
          </a:p>
          <a:p>
            <a:pPr marL="285750" indent="-285750" algn="l">
              <a:lnSpc>
                <a:spcPct val="100000"/>
              </a:lnSpc>
              <a:spcBef>
                <a:spcPts val="1000"/>
              </a:spcBef>
              <a:spcAft>
                <a:spcPts val="0"/>
              </a:spcAft>
              <a:buClr>
                <a:srgbClr val="000000"/>
              </a:buClr>
              <a:buSzPct val="85000"/>
              <a:buFont typeface="Wingdings" pitchFamily="2" charset="2"/>
              <a:buChar char="Ø"/>
            </a:pPr>
            <a:endParaRPr lang="en-US" altLang="zh-CN" sz="1800" b="0" i="0" u="none" strike="noStrike" kern="1200" cap="none" spc="0" baseline="0">
              <a:solidFill>
                <a:srgbClr val="000000"/>
              </a:solidFill>
              <a:latin typeface="Arial" pitchFamily="34" charset="0"/>
              <a:ea typeface="华文新魏" pitchFamily="0" charset="0"/>
              <a:cs typeface="Arial" pitchFamily="34" charset="0"/>
            </a:endParaRPr>
          </a:p>
          <a:p>
            <a:pPr lvl="1" marL="742950" indent="-285750" algn="l">
              <a:lnSpc>
                <a:spcPct val="100000"/>
              </a:lnSpc>
              <a:spcBef>
                <a:spcPts val="1000"/>
              </a:spcBef>
              <a:spcAft>
                <a:spcPts val="0"/>
              </a:spcAft>
              <a:buClr>
                <a:srgbClr val="000000"/>
              </a:buClr>
              <a:buSzPct val="85000"/>
              <a:buFont typeface="Wingdings" pitchFamily="2" charset="2"/>
              <a:buChar char="Ø"/>
            </a:pPr>
            <a:r>
              <a:rPr lang="en-US" altLang="zh-CN" sz="1800" b="0" i="0" u="none" strike="noStrike" kern="1200" cap="none" spc="0" baseline="0">
                <a:solidFill>
                  <a:srgbClr val="000000"/>
                </a:solidFill>
                <a:latin typeface="Arial" pitchFamily="34" charset="0"/>
                <a:ea typeface="华文新魏" pitchFamily="0" charset="0"/>
                <a:cs typeface="Arial" pitchFamily="34" charset="0"/>
              </a:rPr>
              <a:t>To </a:t>
            </a:r>
            <a:r>
              <a:rPr lang="en-US" altLang="zh-CN" sz="1800" b="0" i="0" u="none" strike="noStrike" kern="1200" cap="none" spc="0" baseline="0">
                <a:solidFill>
                  <a:srgbClr val="000000"/>
                </a:solidFill>
                <a:latin typeface="Arial" pitchFamily="34" charset="0"/>
                <a:ea typeface="华文新魏" pitchFamily="0" charset="0"/>
                <a:cs typeface="Arial" pitchFamily="34" charset="0"/>
              </a:rPr>
              <a:t>enhance user experience and accessibility, a user-friendly interface is developed, allowing healthcare professionals to upload chest X-ray images and receive real-time predictions on pneumonia presence. </a:t>
            </a:r>
            <a:endParaRPr lang="en-US" altLang="zh-CN" sz="1800" b="0" i="0" u="none" strike="noStrike" kern="1200" cap="none" spc="0" baseline="0">
              <a:solidFill>
                <a:srgbClr val="000000"/>
              </a:solidFill>
              <a:latin typeface="Arial" pitchFamily="34" charset="0"/>
              <a:ea typeface="华文新魏" pitchFamily="0" charset="0"/>
              <a:cs typeface="Arial" pitchFamily="34" charset="0"/>
            </a:endParaRPr>
          </a:p>
          <a:p>
            <a:pPr lvl="1" marL="742950" indent="-285750" algn="l">
              <a:lnSpc>
                <a:spcPct val="100000"/>
              </a:lnSpc>
              <a:spcBef>
                <a:spcPts val="1000"/>
              </a:spcBef>
              <a:spcAft>
                <a:spcPts val="0"/>
              </a:spcAft>
              <a:buClr>
                <a:srgbClr val="000000"/>
              </a:buClr>
              <a:buSzPct val="85000"/>
              <a:buFont typeface="Wingdings" pitchFamily="2" charset="2"/>
              <a:buChar char="Ø"/>
            </a:pPr>
            <a:r>
              <a:rPr lang="en-US" altLang="zh-CN" sz="1800" b="0" i="0" u="none" strike="noStrike" kern="1200" cap="none" spc="0" baseline="0">
                <a:solidFill>
                  <a:srgbClr val="000000"/>
                </a:solidFill>
                <a:latin typeface="Arial" pitchFamily="34" charset="0"/>
                <a:ea typeface="华文新魏" pitchFamily="0" charset="0"/>
                <a:cs typeface="Arial" pitchFamily="34" charset="0"/>
              </a:rPr>
              <a:t>This </a:t>
            </a:r>
            <a:r>
              <a:rPr lang="en-US" altLang="zh-CN" sz="1800" b="0" i="0" u="none" strike="noStrike" kern="1200" cap="none" spc="0" baseline="0">
                <a:solidFill>
                  <a:srgbClr val="000000"/>
                </a:solidFill>
                <a:latin typeface="Arial" pitchFamily="34" charset="0"/>
                <a:ea typeface="华文新魏" pitchFamily="0" charset="0"/>
                <a:cs typeface="Arial" pitchFamily="34" charset="0"/>
              </a:rPr>
              <a:t>interface is designed to be intuitive and easy to navigate, enabling efficient interaction with the deployed system. </a:t>
            </a:r>
            <a:endParaRPr lang="en-US" altLang="zh-CN" sz="1800" b="0" i="0" u="none" strike="noStrike" kern="1200" cap="none" spc="0" baseline="0">
              <a:solidFill>
                <a:srgbClr val="000000"/>
              </a:solidFill>
              <a:latin typeface="Arial" pitchFamily="34" charset="0"/>
              <a:ea typeface="华文新魏" pitchFamily="0" charset="0"/>
              <a:cs typeface="Arial" pitchFamily="34" charset="0"/>
            </a:endParaRPr>
          </a:p>
          <a:p>
            <a:pPr lvl="1" marL="742950" indent="-285750" algn="l">
              <a:lnSpc>
                <a:spcPct val="100000"/>
              </a:lnSpc>
              <a:spcBef>
                <a:spcPts val="1000"/>
              </a:spcBef>
              <a:spcAft>
                <a:spcPts val="0"/>
              </a:spcAft>
              <a:buClr>
                <a:srgbClr val="000000"/>
              </a:buClr>
              <a:buSzPct val="85000"/>
              <a:buFont typeface="Wingdings" pitchFamily="2" charset="2"/>
              <a:buChar char="Ø"/>
            </a:pPr>
            <a:r>
              <a:rPr lang="en-US" altLang="zh-CN" sz="1800" b="0" i="0" u="none" strike="noStrike" kern="1200" cap="none" spc="0" baseline="0">
                <a:solidFill>
                  <a:srgbClr val="000000"/>
                </a:solidFill>
                <a:latin typeface="Arial" pitchFamily="34" charset="0"/>
                <a:ea typeface="华文新魏" pitchFamily="0" charset="0"/>
                <a:cs typeface="Arial" pitchFamily="34" charset="0"/>
              </a:rPr>
              <a:t>Training </a:t>
            </a:r>
            <a:r>
              <a:rPr lang="en-US" altLang="zh-CN" sz="1800" b="0" i="0" u="none" strike="noStrike" kern="1200" cap="none" spc="0" baseline="0">
                <a:solidFill>
                  <a:srgbClr val="000000"/>
                </a:solidFill>
                <a:latin typeface="Arial" pitchFamily="34" charset="0"/>
                <a:ea typeface="华文新魏" pitchFamily="0" charset="0"/>
                <a:cs typeface="Arial" pitchFamily="34" charset="0"/>
              </a:rPr>
              <a:t>and support are provided to healthcare professionals utilizing the system to ensure they can effectively leverage its capabilities for pneumonia detection in chest X-ray images. </a:t>
            </a:r>
            <a:endParaRPr lang="en-US" altLang="zh-CN" sz="1800" b="0" i="0" u="none" strike="noStrike" kern="1200" cap="none" spc="0" baseline="0">
              <a:solidFill>
                <a:srgbClr val="000000"/>
              </a:solidFill>
              <a:latin typeface="Arial" pitchFamily="34" charset="0"/>
              <a:ea typeface="华文新魏" pitchFamily="0" charset="0"/>
              <a:cs typeface="Arial" pitchFamily="34" charset="0"/>
            </a:endParaRPr>
          </a:p>
          <a:p>
            <a:pPr lvl="1" marL="742950" indent="-285750" algn="l">
              <a:lnSpc>
                <a:spcPct val="100000"/>
              </a:lnSpc>
              <a:spcBef>
                <a:spcPts val="1000"/>
              </a:spcBef>
              <a:spcAft>
                <a:spcPts val="0"/>
              </a:spcAft>
              <a:buClr>
                <a:srgbClr val="000000"/>
              </a:buClr>
              <a:buSzPct val="85000"/>
              <a:buFont typeface="Wingdings" pitchFamily="2" charset="2"/>
              <a:buChar char="Ø"/>
            </a:pPr>
            <a:r>
              <a:rPr lang="en-US" altLang="zh-CN" sz="1800" b="0" i="0" u="none" strike="noStrike" kern="1200" cap="none" spc="0" baseline="0">
                <a:solidFill>
                  <a:srgbClr val="000000"/>
                </a:solidFill>
                <a:latin typeface="Arial" pitchFamily="34" charset="0"/>
                <a:ea typeface="华文新魏" pitchFamily="0" charset="0"/>
                <a:cs typeface="Arial" pitchFamily="34" charset="0"/>
              </a:rPr>
              <a:t>This </a:t>
            </a:r>
            <a:r>
              <a:rPr lang="en-US" altLang="zh-CN" sz="1800" b="0" i="0" u="none" strike="noStrike" kern="1200" cap="none" spc="0" baseline="0">
                <a:solidFill>
                  <a:srgbClr val="000000"/>
                </a:solidFill>
                <a:latin typeface="Arial" pitchFamily="34" charset="0"/>
                <a:ea typeface="华文新魏" pitchFamily="0" charset="0"/>
                <a:cs typeface="Arial" pitchFamily="34" charset="0"/>
              </a:rPr>
              <a:t>includes comprehensive training sessions, ongoing support, and access to resources for continued learning and optimization of the system's usage.</a:t>
            </a:r>
            <a:endParaRPr lang="zh-CN" altLang="en-US" sz="1800" b="0" i="0" u="none" strike="noStrike" kern="1200" cap="none" spc="0" baseline="0">
              <a:solidFill>
                <a:srgbClr val="000000"/>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46271424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342483" y="274749"/>
            <a:ext cx="8596668" cy="652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DATASET STATE</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68" name="文本框"/>
          <p:cNvSpPr>
            <a:spLocks noGrp="1"/>
          </p:cNvSpPr>
          <p:nvPr>
            <p:ph type="body" idx="1"/>
          </p:nvPr>
        </p:nvSpPr>
        <p:spPr>
          <a:xfrm rot="0">
            <a:off x="612939" y="1400735"/>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Dataset for Detecting Pneumonia in chest x-ray image using generative artificial     intelligence algorithm. </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hlinkClick r:id="rId1"/>
              </a:rPr>
              <a:t>https://www.kaggle.com/datasets/paultimothymooney/chest-xray-pneumonia</a:t>
            </a:r>
            <a:endParaRPr lang="zh-CN" altLang="en-US" sz="18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499614442"/>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6" name="文本框"/>
          <p:cNvSpPr>
            <a:spLocks noGrp="1"/>
          </p:cNvSpPr>
          <p:nvPr>
            <p:ph type="title"/>
          </p:nvPr>
        </p:nvSpPr>
        <p:spPr>
          <a:xfrm rot="0">
            <a:off x="252331" y="167425"/>
            <a:ext cx="8596668" cy="53661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IMPLEMENTATION</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87" name="文本框"/>
          <p:cNvSpPr>
            <a:spLocks noGrp="1"/>
          </p:cNvSpPr>
          <p:nvPr>
            <p:ph type="body" idx="1"/>
          </p:nvPr>
        </p:nvSpPr>
        <p:spPr>
          <a:xfrm rot="0">
            <a:off x="366630" y="998112"/>
            <a:ext cx="4184035" cy="5859888"/>
          </a:xfrm>
          <a:prstGeom prst="rect"/>
          <a:solidFill>
            <a:srgbClr val="FFFFFF"/>
          </a:solidFill>
          <a:ln w="19050" cmpd="sng" cap="rnd">
            <a:solidFill>
              <a:srgbClr val="000000"/>
            </a:solidFill>
            <a:prstDash val="solid"/>
            <a:round/>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import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numpy</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 as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np</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 </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import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pandas as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pd</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print(</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os.path.join</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dirname</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 filename</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import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osfrom</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 PIL </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import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Imageimport</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itertools</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import cv2</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import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matplotlib.pyplot</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 as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plt</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import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seaborn</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 as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snssns.set_style</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darkgrid</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from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sklearn.model_selection</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 </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import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train_test_split</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from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sklearn.metrics</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import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confusion_matrix</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classification_reportimport</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tensorflow</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 as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tf</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from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tensorflow</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import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kerasfrom</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tensorflow.keras.models</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 </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import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Sequentialfrom</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tensorflow.keras.layers</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import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Conv2D, MaxPooling2D, Flatten, Dropout, Dense, Activation,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BatchNormalization</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from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tensorflow.keras</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import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regularizersfrom</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tensorflow.keras.optimizers</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import Adam,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Adamax</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from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tensorflow.keras.preprocessing.image</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import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ImageDataGenerator</a:t>
            </a:r>
            <a:endParaRPr lang="en-US" altLang="zh-CN" sz="9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import </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warningswarnings.filterwarnings</a:t>
            </a:r>
            <a:r>
              <a:rPr lang="en-US" altLang="zh-CN" sz="900" b="0" i="0" u="none" strike="noStrike" kern="1200" cap="none" spc="0" baseline="0">
                <a:solidFill>
                  <a:srgbClr val="000000"/>
                </a:solidFill>
                <a:latin typeface="Trebuchet MS" pitchFamily="0" charset="0"/>
                <a:ea typeface="华文新魏" pitchFamily="0" charset="0"/>
                <a:cs typeface="Trebuchet MS" pitchFamily="0" charset="0"/>
              </a:rPr>
              <a:t>('ignore')</a:t>
            </a:r>
            <a:endParaRPr lang="zh-CN" altLang="en-US" sz="900" b="0" i="0" u="none" strike="noStrike" kern="1200" cap="none" spc="0" baseline="0">
              <a:solidFill>
                <a:srgbClr val="000000"/>
              </a:solidFill>
              <a:latin typeface="Trebuchet MS" pitchFamily="0" charset="0"/>
              <a:ea typeface="华文新魏" pitchFamily="0" charset="0"/>
              <a:cs typeface="Trebuchet MS" pitchFamily="0" charset="0"/>
            </a:endParaRPr>
          </a:p>
        </p:txBody>
      </p:sp>
      <p:sp>
        <p:nvSpPr>
          <p:cNvPr id="88" name="文本框"/>
          <p:cNvSpPr>
            <a:spLocks noGrp="1"/>
          </p:cNvSpPr>
          <p:nvPr>
            <p:ph type="body" idx="2"/>
          </p:nvPr>
        </p:nvSpPr>
        <p:spPr>
          <a:xfrm rot="0">
            <a:off x="5193001" y="862884"/>
            <a:ext cx="4184032" cy="5995116"/>
          </a:xfrm>
          <a:prstGeom prst="rect"/>
          <a:solidFill>
            <a:srgbClr val="FFFFFF"/>
          </a:solidFill>
          <a:ln w="19050" cmpd="sng" cap="rnd">
            <a:solidFill>
              <a:srgbClr val="000000"/>
            </a:solidFill>
            <a:prstDash val="solid"/>
            <a:round/>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print('Modules Loaded</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train_data_path</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kaggle</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/input/chest-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xray</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-pneumonia/</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chest_xray</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/train‘</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filepaths</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labels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folds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os.listdir</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train_data_path</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for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fold in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folds:</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foldpath</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os.path.join</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train_data_path</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fold) </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filelist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os.listdir</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foldpath</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for file in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filelist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fpath</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os.path.join</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foldpath</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file)      </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filepaths.append</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fpath</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labels.append</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(fold)      </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FSeries</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pd.Series</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filepaths</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name='</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filepaths</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LSeries</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pd.Series</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(labels, name='label</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df</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pd.concat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FSeries</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LSeries</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axis=1)</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Datasetvalid_data_dir</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kaggle</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/input/chest-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xray</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-pneumonia/</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chest_xray</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val</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filepaths</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labels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folds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os.listdir</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valid_data_dir</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f</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or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fold in folds</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foldpath</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os.path.join</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valid_data_dir</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fold) </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filelist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os.listdir</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foldpath</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for file in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filelist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fpath</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os.path.join</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foldpath</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file)    </a:t>
            </a:r>
            <a:endParaRPr lang="zh-CN" altLang="en-US" sz="900" b="0" i="0" u="none" strike="noStrike" kern="1200" cap="none" spc="0" baseline="0">
              <a:solidFill>
                <a:srgbClr val="000000"/>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1688794695"/>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9" name="文本框"/>
          <p:cNvSpPr>
            <a:spLocks noGrp="1"/>
          </p:cNvSpPr>
          <p:nvPr>
            <p:ph type="title"/>
          </p:nvPr>
        </p:nvSpPr>
        <p:spPr>
          <a:xfrm rot="0">
            <a:off x="110662" y="158839"/>
            <a:ext cx="8596668" cy="5494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IMPLEMENTATION</a:t>
            </a:r>
            <a:r>
              <a:rPr lang="en-US" altLang="zh-CN" sz="2800" b="0" i="0" u="none" strike="noStrike" kern="1200" cap="none" spc="0" baseline="0">
                <a:solidFill>
                  <a:schemeClr val="tx1"/>
                </a:solidFill>
                <a:latin typeface="Arial" pitchFamily="34" charset="0"/>
                <a:ea typeface="方正姚体" pitchFamily="0" charset="0"/>
                <a:cs typeface="Arial" pitchFamily="34" charset="0"/>
              </a:rPr>
              <a:t>(Cont</a:t>
            </a:r>
            <a:r>
              <a:rPr lang="en-US" altLang="zh-CN" sz="2800" b="0" i="0" u="none" strike="noStrike" kern="1200" cap="none" spc="0" baseline="0">
                <a:solidFill>
                  <a:schemeClr val="tx1"/>
                </a:solidFill>
                <a:latin typeface="Arial" pitchFamily="34" charset="0"/>
                <a:ea typeface="方正姚体" pitchFamily="0" charset="0"/>
                <a:cs typeface="Arial" pitchFamily="34" charset="0"/>
              </a:rPr>
              <a:t>d...)</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90" name="文本框"/>
          <p:cNvSpPr>
            <a:spLocks noGrp="1"/>
          </p:cNvSpPr>
          <p:nvPr>
            <p:ph type="body" idx="1"/>
          </p:nvPr>
        </p:nvSpPr>
        <p:spPr>
          <a:xfrm rot="0">
            <a:off x="315114" y="875762"/>
            <a:ext cx="4184035" cy="5982238"/>
          </a:xfrm>
          <a:prstGeom prst="rect"/>
          <a:solidFill>
            <a:srgbClr val="FFFFFF"/>
          </a:solidFill>
          <a:ln w="19050" cmpd="sng" cap="rnd">
            <a:solidFill>
              <a:srgbClr val="000000"/>
            </a:solidFill>
            <a:prstDash val="solid"/>
            <a:round/>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Arial" pitchFamily="34" charset="0"/>
                <a:ea typeface="华文新魏" pitchFamily="0" charset="0"/>
                <a:cs typeface="Arial" pitchFamily="34" charset="0"/>
              </a:rPr>
              <a:t>FSeries</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pd.Series</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filepaths</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name='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filepaths</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10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Arial" pitchFamily="34" charset="0"/>
                <a:ea typeface="华文新魏" pitchFamily="0" charset="0"/>
                <a:cs typeface="Arial" pitchFamily="34" charset="0"/>
              </a:rPr>
              <a:t>LSeries</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pd.Series</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(labels, name='label</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10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Arial" pitchFamily="34" charset="0"/>
                <a:ea typeface="华文新魏" pitchFamily="0" charset="0"/>
                <a:cs typeface="Arial" pitchFamily="34" charset="0"/>
              </a:rPr>
              <a:t>test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pd.concat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FSeries</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LSeries</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axis=1</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10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Arial" pitchFamily="34" charset="0"/>
                <a:ea typeface="华文新魏" pitchFamily="0" charset="0"/>
                <a:cs typeface="Arial" pitchFamily="34" charset="0"/>
              </a:rPr>
              <a:t>validtesttrain_df</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dummy</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_</a:t>
            </a:r>
            <a:endParaRPr lang="en-US" altLang="zh-CN" sz="10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Arial" pitchFamily="34" charset="0"/>
                <a:ea typeface="华文新魏" pitchFamily="0" charset="0"/>
                <a:cs typeface="Arial" pitchFamily="34" charset="0"/>
              </a:rPr>
              <a:t>df</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train_test_split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df</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train_size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=0.8, shuffle=True,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random_state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=42</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10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Arial" pitchFamily="34" charset="0"/>
                <a:ea typeface="华文新魏" pitchFamily="0" charset="0"/>
                <a:cs typeface="Arial" pitchFamily="34" charset="0"/>
              </a:rPr>
              <a:t>valid_df</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test_df</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train_test_split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dummy_df</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train_size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=0.5, shuffle=True,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random_state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=42</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10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Arial" pitchFamily="34" charset="0"/>
                <a:ea typeface="华文新魏" pitchFamily="0" charset="0"/>
                <a:cs typeface="Arial" pitchFamily="34" charset="0"/>
              </a:rPr>
              <a:t>batch_size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64img_size = (224, 224</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10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Arial" pitchFamily="34" charset="0"/>
                <a:ea typeface="华文新魏" pitchFamily="0" charset="0"/>
                <a:cs typeface="Arial" pitchFamily="34" charset="0"/>
              </a:rPr>
              <a:t>tr_gen</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ImageDataGenerator</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10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Arial" pitchFamily="34" charset="0"/>
                <a:ea typeface="华文新魏" pitchFamily="0" charset="0"/>
                <a:cs typeface="Arial" pitchFamily="34" charset="0"/>
              </a:rPr>
              <a:t>ts_gen</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ImageDataGenerator</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10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Arial" pitchFamily="34" charset="0"/>
                <a:ea typeface="华文新魏" pitchFamily="0" charset="0"/>
                <a:cs typeface="Arial" pitchFamily="34" charset="0"/>
              </a:rPr>
              <a:t>val_gen</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ImageDataGenerator</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10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Arial" pitchFamily="34" charset="0"/>
                <a:ea typeface="华文新魏" pitchFamily="0" charset="0"/>
                <a:cs typeface="Arial" pitchFamily="34" charset="0"/>
              </a:rPr>
              <a:t>train_gen</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tr_gen.flow</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_</a:t>
            </a:r>
            <a:endParaRPr lang="en-US" altLang="zh-CN" sz="10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Arial" pitchFamily="34" charset="0"/>
                <a:ea typeface="华文新魏" pitchFamily="0" charset="0"/>
                <a:cs typeface="Arial" pitchFamily="34" charset="0"/>
              </a:rPr>
              <a:t>from_dataframe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train_df</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x_col</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filepaths</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y_col</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='label',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target_size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img_size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class_mode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='categorical',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color_mode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rgb</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shuffle=True,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batch_size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batch_size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10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Arial" pitchFamily="34" charset="0"/>
                <a:ea typeface="华文新魏" pitchFamily="0" charset="0"/>
                <a:cs typeface="Arial" pitchFamily="34" charset="0"/>
              </a:rPr>
              <a:t>valid_gen</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val_gen.flow</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_</a:t>
            </a:r>
            <a:endParaRPr lang="en-US" altLang="zh-CN" sz="10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Arial" pitchFamily="34" charset="0"/>
                <a:ea typeface="华文新魏" pitchFamily="0" charset="0"/>
                <a:cs typeface="Arial" pitchFamily="34" charset="0"/>
              </a:rPr>
              <a:t>from_dataframe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valid_df</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x_col</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filepaths</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y_col</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='label',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target_size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img_size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class_mode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='categorical',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color_mode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rgb</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10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shuffle=True,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batch_size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batch_size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10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Arial" pitchFamily="34" charset="0"/>
                <a:ea typeface="华文新魏" pitchFamily="0" charset="0"/>
                <a:cs typeface="Arial" pitchFamily="34" charset="0"/>
              </a:rPr>
              <a:t>test_gen</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ts_gen.flow</a:t>
            </a:r>
            <a:endParaRPr lang="en-US" altLang="zh-CN" sz="10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Arial" pitchFamily="34" charset="0"/>
                <a:ea typeface="华文新魏" pitchFamily="0" charset="0"/>
                <a:cs typeface="Arial" pitchFamily="34" charset="0"/>
              </a:rPr>
              <a:t>_</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from_dataframe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test_df</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x_col</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filepaths</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y_col</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='label',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target_size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img_size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class_mode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='categorical',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color_mode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rgb</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shuffle=False,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batch_size</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batch_siz</a:t>
            </a:r>
            <a:endParaRPr lang="en-US" altLang="zh-CN" sz="10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Arial" pitchFamily="34" charset="0"/>
                <a:ea typeface="华文新魏" pitchFamily="0" charset="0"/>
                <a:cs typeface="Arial" pitchFamily="34" charset="0"/>
              </a:rPr>
              <a:t>def</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attention_block</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input_tensor</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filters</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a:t>
            </a:r>
            <a:r>
              <a:rPr lang="en-US" altLang="zh-CN" sz="1000" b="0" i="0" u="none" strike="noStrike" kern="1200" cap="none" spc="0" baseline="0">
                <a:solidFill>
                  <a:srgbClr val="000000"/>
                </a:solidFill>
                <a:latin typeface="Arial" pitchFamily="34" charset="0"/>
                <a:ea typeface="华文新魏" pitchFamily="0" charset="0"/>
                <a:cs typeface="Arial" pitchFamily="34" charset="0"/>
              </a:rPr>
              <a:t> </a:t>
            </a:r>
            <a:endParaRPr lang="zh-CN" altLang="en-US" sz="1000" b="0" i="0" u="none" strike="noStrike" kern="1200" cap="none" spc="0" baseline="0">
              <a:solidFill>
                <a:srgbClr val="000000"/>
              </a:solidFill>
              <a:latin typeface="Arial" pitchFamily="34" charset="0"/>
              <a:ea typeface="华文新魏" pitchFamily="0" charset="0"/>
              <a:cs typeface="Arial" pitchFamily="34" charset="0"/>
            </a:endParaRPr>
          </a:p>
        </p:txBody>
      </p:sp>
      <p:sp>
        <p:nvSpPr>
          <p:cNvPr id="91" name="文本框"/>
          <p:cNvSpPr>
            <a:spLocks noGrp="1"/>
          </p:cNvSpPr>
          <p:nvPr>
            <p:ph type="body" idx="2"/>
          </p:nvPr>
        </p:nvSpPr>
        <p:spPr>
          <a:xfrm rot="0">
            <a:off x="5025576" y="875762"/>
            <a:ext cx="4184034" cy="5982238"/>
          </a:xfrm>
          <a:prstGeom prst="rect"/>
          <a:solidFill>
            <a:srgbClr val="FFFFFF"/>
          </a:solidFill>
          <a:ln w="19050" cmpd="sng" cap="rnd">
            <a:solidFill>
              <a:srgbClr val="000000"/>
            </a:solidFill>
            <a:prstDash val="solid"/>
            <a:round/>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conv1 = Conv2D(filters, (3, 3), padding='same')(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input_tensor</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conv1 = Activation('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relu</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')(conv1)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conv2 = Conv2D(filters, (3, 3), padding='same')(conv1)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conv2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Activation('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relu</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')(conv2)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attn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Add()([conv1, conv2])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attn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Activation('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relu</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attn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attn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Conv2D(1, (1, 1), padding='same')(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attn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attn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Activation('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softmax</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attn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output_tensor</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Multiply()([</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input_tensor</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attn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return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output_tensor</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modelinput_tensor</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keras.Input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(shape=(224, 224, 3</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x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attention_block</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input_tensor</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64</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x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Conv2D(128, (3, 3), activation='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relu</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padding='same')(x)x = MaxPooling2D((2, 2))(x</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x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attention_block</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(x,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128)</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x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Conv2D(256, (3, 3), activation='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relu</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padding='same')(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x)</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X=MaxPooling2D</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((2, 2))(x</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x =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attention_block</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(x, 256</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x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Flatten()(x)x = Dense(128, activation='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relu</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')(x)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layerx</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Dense(64,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activation)</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layeroutput_tensor</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Dense(2, activation='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softmax</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')(x</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10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model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keras.Model</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input_tensor</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output_tensor</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zh-CN" altLang="en-US" sz="1000" b="0" i="0" u="none" strike="noStrike" kern="1200" cap="none" spc="0" baseline="0">
              <a:solidFill>
                <a:srgbClr val="000000"/>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63525746"/>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2" name="文本框"/>
          <p:cNvSpPr>
            <a:spLocks noGrp="1"/>
          </p:cNvSpPr>
          <p:nvPr>
            <p:ph type="title"/>
          </p:nvPr>
        </p:nvSpPr>
        <p:spPr>
          <a:xfrm rot="0">
            <a:off x="149300" y="145961"/>
            <a:ext cx="8596668" cy="67828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IMPLEMENTATION</a:t>
            </a:r>
            <a:r>
              <a:rPr lang="en-US" altLang="zh-CN" sz="2800" b="0" i="0" u="none" strike="noStrike" kern="1200" cap="none" spc="0" baseline="0">
                <a:solidFill>
                  <a:schemeClr val="tx1"/>
                </a:solidFill>
                <a:latin typeface="Arial" pitchFamily="34" charset="0"/>
                <a:ea typeface="方正姚体" pitchFamily="0" charset="0"/>
                <a:cs typeface="Arial" pitchFamily="34" charset="0"/>
              </a:rPr>
              <a:t>(Con</a:t>
            </a:r>
            <a:r>
              <a:rPr lang="en-US" altLang="zh-CN" sz="2800" b="0" i="0" u="none" strike="noStrike" kern="1200" cap="none" spc="0" baseline="0">
                <a:solidFill>
                  <a:schemeClr val="tx1"/>
                </a:solidFill>
                <a:latin typeface="Arial" pitchFamily="34" charset="0"/>
                <a:ea typeface="方正姚体" pitchFamily="0" charset="0"/>
                <a:cs typeface="Arial" pitchFamily="34" charset="0"/>
              </a:rPr>
              <a:t>td...)</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93" name="文本框"/>
          <p:cNvSpPr>
            <a:spLocks noGrp="1"/>
          </p:cNvSpPr>
          <p:nvPr>
            <p:ph type="body" idx="1"/>
          </p:nvPr>
        </p:nvSpPr>
        <p:spPr>
          <a:xfrm rot="0">
            <a:off x="263599" y="911337"/>
            <a:ext cx="4184035" cy="5946663"/>
          </a:xfrm>
          <a:prstGeom prst="rect"/>
          <a:solidFill>
            <a:srgbClr val="FFFFFF"/>
          </a:solidFill>
          <a:ln w="19050" cmpd="sng" cap="rnd">
            <a:solidFill>
              <a:srgbClr val="000000"/>
            </a:solidFill>
            <a:prstDash val="solid"/>
            <a:round/>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print(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f'Test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loss: {loss}, Test accuracy: {accuracy</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tr_acc</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history.history</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['accuracy</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tr_loss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history.history</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['loss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val_acc</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history.history</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val_accuracy</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val_loss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history.history</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val_loss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index_loss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np.argmin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val_loss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val_lowest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val_loss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index_loss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index_acc</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np.argmax</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val_acc</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acc_highest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val_acc</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index_acc</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Epochs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[i+1 for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in range(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len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tr_acc</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loss_label</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f'best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epoch=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str</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index_loss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+ 1</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acc_label</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f'best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epoch=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str</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index_acc</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1)</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training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historyplt.figure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figsize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(20, 8</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plt.style.use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fivethirtyeight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plt.subplot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(1</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2, 1</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plt.plot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(Epochs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tr_loss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'r', label= 'Training loss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plt.plot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(Epochs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val_loss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'g', label= 'Validation loss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plt.scatter</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index_loss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+ 1,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val_lowest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s= 150, c= 'blue', label=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loss_label</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plt.title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('Training and Validation Loss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plt.xlabel</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('Epochs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plt.ylabel</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('Loss')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plt.legend</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plt.subplot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(1, 2, 2)</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plt.plot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(Epochs,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tr_acc</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'r', label= 'Training Accuracy')</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plt.plot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(Epochs,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val_acc</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'g', label= 'Validation Accuracy</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plt.scatter</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index_acc</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+ 1 ,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acc_highest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s= 150, c= 'blue', label=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acc_label</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plt.title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('Training and Validation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Accuracy‘)</a:t>
            </a:r>
            <a:endParaRPr lang="zh-CN" altLang="en-US" sz="1000" b="0" i="0" u="none" strike="noStrike" kern="1200" cap="none" spc="0" baseline="0">
              <a:solidFill>
                <a:srgbClr val="000000"/>
              </a:solidFill>
              <a:latin typeface="Trebuchet MS" pitchFamily="0" charset="0"/>
              <a:ea typeface="华文新魏" pitchFamily="0" charset="0"/>
              <a:cs typeface="Trebuchet MS" pitchFamily="0" charset="0"/>
            </a:endParaRPr>
          </a:p>
        </p:txBody>
      </p:sp>
      <p:sp>
        <p:nvSpPr>
          <p:cNvPr id="94" name="文本框"/>
          <p:cNvSpPr>
            <a:spLocks noGrp="1"/>
          </p:cNvSpPr>
          <p:nvPr>
            <p:ph type="body" idx="2"/>
          </p:nvPr>
        </p:nvSpPr>
        <p:spPr>
          <a:xfrm rot="0">
            <a:off x="4909665" y="911337"/>
            <a:ext cx="4184034" cy="5946663"/>
          </a:xfrm>
          <a:prstGeom prst="rect"/>
          <a:solidFill>
            <a:srgbClr val="FFFFFF"/>
          </a:solidFill>
          <a:ln w="19050" cmpd="sng" cap="rnd">
            <a:solidFill>
              <a:srgbClr val="000000"/>
            </a:solidFill>
            <a:prstDash val="solid"/>
            <a:round/>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plt.tight_layout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plt.show</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train_score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model.evaluate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train_gen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verbose= 1</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valid_score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model.evaluate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valid_gen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verbose= 1</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test_score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model.evaluate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test_gen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verbose= 1</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print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("Train Loss: ",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train_score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[0</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print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("Train Accuracy: ",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train_score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[1</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print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 20)print("Validation Loss: ",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valid_score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[0</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print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("Validation Accuracy: ",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valid_score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[1</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print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 20)print("Test Loss: ",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test_score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[0</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print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("Test Accuracy: ",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test_score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[1</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from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sklearn.metrics</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import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classification_report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confusion_matrix</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pred</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model.predict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test_gen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y_pred_classes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np.argmax</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y_pred</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axis=1)</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labelsy_true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test_gen.class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print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("Classification Report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print(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classification_report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y_true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y_pred_classes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conf_mat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confusion_matrix</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y_true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y_pred_classes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Matrixplt.figure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figsize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=(8, 6</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sns.heatmap</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conf_mat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annot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=True,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fmt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='d',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cmap</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='Blues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xticklabels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test_gen.class_indices.keys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yticklabels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test_gen.class_indices.keys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zh-CN" altLang="en-US" sz="1000" b="0" i="0" u="none" strike="noStrike" kern="1200" cap="none" spc="0" baseline="0">
              <a:solidFill>
                <a:srgbClr val="000000"/>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749915397"/>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5" name="文本框"/>
          <p:cNvSpPr>
            <a:spLocks noGrp="1"/>
          </p:cNvSpPr>
          <p:nvPr>
            <p:ph type="title"/>
          </p:nvPr>
        </p:nvSpPr>
        <p:spPr>
          <a:xfrm rot="0">
            <a:off x="136421" y="141668"/>
            <a:ext cx="8596668" cy="6697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IMPLEMENTATON(Cont</a:t>
            </a:r>
            <a:r>
              <a:rPr lang="en-US" altLang="zh-CN" sz="2800" b="0" i="0" u="none" strike="noStrike" kern="1200" cap="none" spc="0" baseline="0">
                <a:solidFill>
                  <a:schemeClr val="tx1"/>
                </a:solidFill>
                <a:latin typeface="Arial" pitchFamily="34" charset="0"/>
                <a:ea typeface="方正姚体" pitchFamily="0" charset="0"/>
                <a:cs typeface="Arial" pitchFamily="34" charset="0"/>
              </a:rPr>
              <a:t>d...)</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96" name="文本框"/>
          <p:cNvSpPr>
            <a:spLocks noGrp="1"/>
          </p:cNvSpPr>
          <p:nvPr>
            <p:ph type="body" idx="1"/>
          </p:nvPr>
        </p:nvSpPr>
        <p:spPr>
          <a:xfrm rot="0">
            <a:off x="406878" y="962852"/>
            <a:ext cx="4184035" cy="5895146"/>
          </a:xfrm>
          <a:prstGeom prst="rect"/>
          <a:solidFill>
            <a:srgbClr val="FFFFFF"/>
          </a:solidFill>
          <a:ln w="19050" cmpd="sng" cap="rnd">
            <a:solidFill>
              <a:srgbClr val="000000"/>
            </a:solidFill>
            <a:prstDash val="solid"/>
            <a:round/>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plt.title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('Confusion Matrix</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plt.xlabel</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('Predicted Label</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plt.ylabel</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('True Label</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plt.show</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model.save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kaggle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/working/Classfication_model.h5</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model.summary</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from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tensorflow.keras.models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import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load_modelfrom</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PIL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Image_labels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["NORMAL", "PNEUMONIA</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def</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preprocess_image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image_path</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img</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Image.open</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image_path</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img</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img.resize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((224, 224))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img</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np.array</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img</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img</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img</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 255.0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img</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np.expand_dims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img</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axis=-1)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img</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np.repeat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img</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3, axis=-1)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img</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np.expand_dims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img</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axis=1)</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return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img</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def</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predict_image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(model,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image_path</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preprocessed_img</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preprocess_image</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image_path</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prediction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model.predict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preprocessed_img</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return prediction</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def</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get_predicted_class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(prediction)</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predicted_class_index</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np.argmax</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(prediction)    </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predicted_class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class_labels</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predicted_class_index</a:t>
            </a:r>
            <a:r>
              <a:rPr lang="en-US" altLang="zh-CN" sz="10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0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endParaRPr lang="zh-CN" altLang="en-US" sz="1000" b="0" i="0" u="none" strike="noStrike" kern="1200" cap="none" spc="0" baseline="0">
              <a:solidFill>
                <a:srgbClr val="000000"/>
              </a:solidFill>
              <a:latin typeface="Trebuchet MS" pitchFamily="0" charset="0"/>
              <a:ea typeface="华文新魏" pitchFamily="0" charset="0"/>
              <a:cs typeface="Trebuchet MS" pitchFamily="0" charset="0"/>
            </a:endParaRPr>
          </a:p>
        </p:txBody>
      </p:sp>
      <p:sp>
        <p:nvSpPr>
          <p:cNvPr id="97" name="文本框"/>
          <p:cNvSpPr>
            <a:spLocks noGrp="1"/>
          </p:cNvSpPr>
          <p:nvPr>
            <p:ph type="body" idx="2"/>
          </p:nvPr>
        </p:nvSpPr>
        <p:spPr>
          <a:xfrm rot="0">
            <a:off x="4999817" y="962852"/>
            <a:ext cx="4184032" cy="5701963"/>
          </a:xfrm>
          <a:prstGeom prst="rect"/>
          <a:solidFill>
            <a:srgbClr val="FFFFFF"/>
          </a:solidFill>
          <a:ln w="19050" cmpd="sng" cap="rnd">
            <a:solidFill>
              <a:srgbClr val="000000"/>
            </a:solidFill>
            <a:prstDash val="solid"/>
            <a:round/>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probability = prediction[0][</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predicted_class_index</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return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predicted_class</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probability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usageimage_path</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kaggle</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/input/chest-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xray</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-pneumonia/</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chest_xray</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/train/NORMAL/IM-0119-0001.jpeg'prediction =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predict_image</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loaded_model</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image_path</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predicted_class</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 probability =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get_predicted_class</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(prediction</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print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("Predicted Class:", </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predicted_class</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a:t>
            </a:r>
            <a:endParaRPr lang="en-US" altLang="zh-CN" sz="900" b="0" i="0" u="none" strike="noStrike" kern="1200" cap="none" spc="0" baseline="0">
              <a:solidFill>
                <a:srgbClr val="00000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900" b="0" i="0" u="none" strike="noStrike" kern="1200" cap="none" spc="0" baseline="0">
                <a:solidFill>
                  <a:srgbClr val="000000"/>
                </a:solidFill>
                <a:latin typeface="Arial" pitchFamily="34" charset="0"/>
                <a:ea typeface="华文新魏" pitchFamily="0" charset="0"/>
                <a:cs typeface="Arial" pitchFamily="34" charset="0"/>
              </a:rPr>
              <a:t>print</a:t>
            </a:r>
            <a:r>
              <a:rPr lang="en-US" altLang="zh-CN" sz="900" b="0" i="0" u="none" strike="noStrike" kern="1200" cap="none" spc="0" baseline="0">
                <a:solidFill>
                  <a:srgbClr val="000000"/>
                </a:solidFill>
                <a:latin typeface="Arial" pitchFamily="34" charset="0"/>
                <a:ea typeface="华文新魏" pitchFamily="0" charset="0"/>
                <a:cs typeface="Arial" pitchFamily="34" charset="0"/>
              </a:rPr>
              <a:t>("Probability:", probability)</a:t>
            </a:r>
            <a:endParaRPr lang="zh-CN" altLang="en-US" sz="900" b="0" i="0" u="none" strike="noStrike" kern="1200" cap="none" spc="0" baseline="0">
              <a:solidFill>
                <a:srgbClr val="000000"/>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1341261883"/>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8"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RESULT</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pic>
        <p:nvPicPr>
          <p:cNvPr id="99" name="图片"/>
          <p:cNvPicPr>
            <a:picLocks noChangeAspect="1"/>
          </p:cNvPicPr>
          <p:nvPr/>
        </p:nvPicPr>
        <p:blipFill>
          <a:blip r:embed="rId1" cstate="print"/>
          <a:stretch>
            <a:fillRect/>
          </a:stretch>
        </p:blipFill>
        <p:spPr>
          <a:xfrm rot="0">
            <a:off x="1037882" y="1684069"/>
            <a:ext cx="3334232" cy="3881437"/>
          </a:xfrm>
          <a:prstGeom prst="rect"/>
          <a:noFill/>
          <a:ln w="12700" cmpd="sng" cap="flat">
            <a:noFill/>
            <a:prstDash val="solid"/>
            <a:miter/>
          </a:ln>
        </p:spPr>
      </p:pic>
      <p:pic>
        <p:nvPicPr>
          <p:cNvPr id="100" name="图片"/>
          <p:cNvPicPr>
            <a:picLocks noChangeAspect="1"/>
          </p:cNvPicPr>
          <p:nvPr/>
        </p:nvPicPr>
        <p:blipFill>
          <a:blip r:embed="rId2" cstate="print"/>
          <a:stretch>
            <a:fillRect/>
          </a:stretch>
        </p:blipFill>
        <p:spPr>
          <a:xfrm rot="0">
            <a:off x="5476272" y="1684068"/>
            <a:ext cx="2899634" cy="3881436"/>
          </a:xfrm>
          <a:prstGeom prst="rect"/>
          <a:noFill/>
          <a:ln w="12700" cmpd="sng" cap="flat">
            <a:noFill/>
            <a:prstDash val="solid"/>
            <a:miter/>
          </a:ln>
        </p:spPr>
      </p:pic>
    </p:spTree>
    <p:extLst>
      <p:ext uri="{BB962C8B-B14F-4D97-AF65-F5344CB8AC3E}">
        <p14:creationId xmlns:p14="http://schemas.microsoft.com/office/powerpoint/2010/main" val="1586669350"/>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文本框"/>
          <p:cNvSpPr>
            <a:spLocks noGrp="1"/>
          </p:cNvSpPr>
          <p:nvPr>
            <p:ph type="title"/>
          </p:nvPr>
        </p:nvSpPr>
        <p:spPr>
          <a:xfrm rot="0">
            <a:off x="141668" y="120203"/>
            <a:ext cx="8823241" cy="70404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RESULT(Cont</a:t>
            </a:r>
            <a:r>
              <a:rPr lang="en-US" altLang="zh-CN" sz="2800" b="0" i="0" u="none" strike="noStrike" kern="1200" cap="none" spc="0" baseline="0">
                <a:solidFill>
                  <a:schemeClr val="tx1"/>
                </a:solidFill>
                <a:latin typeface="Arial" pitchFamily="34" charset="0"/>
                <a:ea typeface="方正姚体" pitchFamily="0" charset="0"/>
                <a:cs typeface="Arial" pitchFamily="34" charset="0"/>
              </a:rPr>
              <a:t>d...)</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pic>
        <p:nvPicPr>
          <p:cNvPr id="102" name="图片"/>
          <p:cNvPicPr>
            <a:picLocks noChangeAspect="1"/>
          </p:cNvPicPr>
          <p:nvPr/>
        </p:nvPicPr>
        <p:blipFill>
          <a:blip r:embed="rId1" cstate="print"/>
          <a:stretch>
            <a:fillRect/>
          </a:stretch>
        </p:blipFill>
        <p:spPr>
          <a:xfrm rot="0">
            <a:off x="141668" y="1367196"/>
            <a:ext cx="4184650" cy="4859781"/>
          </a:xfrm>
          <a:prstGeom prst="rect"/>
          <a:noFill/>
          <a:ln w="12700" cmpd="sng" cap="flat">
            <a:noFill/>
            <a:prstDash val="solid"/>
            <a:miter/>
          </a:ln>
        </p:spPr>
      </p:pic>
      <p:pic>
        <p:nvPicPr>
          <p:cNvPr id="103" name="图片"/>
          <p:cNvPicPr>
            <a:picLocks noChangeAspect="1"/>
          </p:cNvPicPr>
          <p:nvPr/>
        </p:nvPicPr>
        <p:blipFill>
          <a:blip r:embed="rId2" cstate="print"/>
          <a:stretch>
            <a:fillRect/>
          </a:stretch>
        </p:blipFill>
        <p:spPr>
          <a:xfrm rot="0">
            <a:off x="5308958" y="2584294"/>
            <a:ext cx="4184650" cy="2914985"/>
          </a:xfrm>
          <a:prstGeom prst="rect"/>
          <a:noFill/>
          <a:ln w="12700" cmpd="sng" cap="flat">
            <a:noFill/>
            <a:prstDash val="solid"/>
            <a:miter/>
          </a:ln>
        </p:spPr>
      </p:pic>
    </p:spTree>
    <p:extLst>
      <p:ext uri="{BB962C8B-B14F-4D97-AF65-F5344CB8AC3E}">
        <p14:creationId xmlns:p14="http://schemas.microsoft.com/office/powerpoint/2010/main" val="149342112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393999" y="390659"/>
            <a:ext cx="8596668" cy="85859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AGENDA</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37" name="文本框"/>
          <p:cNvSpPr>
            <a:spLocks noGrp="1"/>
          </p:cNvSpPr>
          <p:nvPr>
            <p:ph type="body" idx="1"/>
          </p:nvPr>
        </p:nvSpPr>
        <p:spPr>
          <a:xfrm rot="0">
            <a:off x="1836432" y="1722708"/>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Trebuchet MS" pitchFamily="0" charset="0"/>
                <a:ea typeface="华文新魏" pitchFamily="0" charset="0"/>
                <a:cs typeface="Lucida Sans" pitchFamily="0" charset="0"/>
              </a:rPr>
              <a:t>PROBLEM STATEMENT</a:t>
            </a:r>
            <a:endParaRPr lang="en-US" altLang="zh-CN" sz="1800" b="0" i="0" u="none" strike="noStrike" kern="1200" cap="none" spc="0" baseline="0">
              <a:solidFill>
                <a:schemeClr val="tx1"/>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Trebuchet MS" pitchFamily="0" charset="0"/>
                <a:ea typeface="华文新魏" pitchFamily="0" charset="0"/>
                <a:cs typeface="Lucida Sans" pitchFamily="0" charset="0"/>
              </a:rPr>
              <a:t>PROPOSED SYSTEM/SOLUTION</a:t>
            </a:r>
            <a:endParaRPr lang="en-US" altLang="zh-CN" sz="1800" b="0" i="0" u="none" strike="noStrike" kern="1200" cap="none" spc="0" baseline="0">
              <a:solidFill>
                <a:schemeClr val="tx1"/>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Trebuchet MS" pitchFamily="0" charset="0"/>
                <a:ea typeface="华文新魏" pitchFamily="0" charset="0"/>
                <a:cs typeface="Lucida Sans" pitchFamily="0" charset="0"/>
              </a:rPr>
              <a:t>SYSTEM DEVELOPMENT APPROACHES</a:t>
            </a:r>
            <a:endParaRPr lang="en-US" altLang="zh-CN" sz="1800" b="0" i="0" u="none" strike="noStrike" kern="1200" cap="none" spc="0" baseline="0">
              <a:solidFill>
                <a:schemeClr val="tx1"/>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Trebuchet MS" pitchFamily="0" charset="0"/>
                <a:ea typeface="华文新魏" pitchFamily="0" charset="0"/>
                <a:cs typeface="Lucida Sans" pitchFamily="0" charset="0"/>
              </a:rPr>
              <a:t>ALGORITHM AND DEPLOYMENT</a:t>
            </a:r>
            <a:endParaRPr lang="en-US" altLang="zh-CN" sz="1800" b="0" i="0" u="none" strike="noStrike" kern="1200" cap="none" spc="0" baseline="0">
              <a:solidFill>
                <a:schemeClr val="tx1"/>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Trebuchet MS" pitchFamily="0" charset="0"/>
                <a:ea typeface="华文新魏" pitchFamily="0" charset="0"/>
                <a:cs typeface="Lucida Sans" pitchFamily="0" charset="0"/>
              </a:rPr>
              <a:t>RESULT</a:t>
            </a:r>
            <a:endParaRPr lang="en-US" altLang="zh-CN" sz="1800" b="0" i="0" u="none" strike="noStrike" kern="1200" cap="none" spc="0" baseline="0">
              <a:solidFill>
                <a:schemeClr val="tx1"/>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Trebuchet MS" pitchFamily="0" charset="0"/>
                <a:ea typeface="华文新魏" pitchFamily="0" charset="0"/>
                <a:cs typeface="Lucida Sans" pitchFamily="0" charset="0"/>
              </a:rPr>
              <a:t>REFERENCES</a:t>
            </a:r>
            <a:endParaRPr lang="en-US" altLang="zh-CN" sz="1800" b="0" i="0" u="none" strike="noStrike" kern="1200" cap="none" spc="0" baseline="0">
              <a:solidFill>
                <a:schemeClr val="tx1"/>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Trebuchet MS" pitchFamily="0" charset="0"/>
                <a:ea typeface="华文新魏" pitchFamily="0" charset="0"/>
                <a:cs typeface="Lucida Sans" pitchFamily="0" charset="0"/>
              </a:rPr>
              <a:t>CONCLUSION</a:t>
            </a:r>
            <a:endParaRPr lang="zh-CN" altLang="en-US" sz="1800" b="0" i="0" u="none" strike="noStrike" kern="1200" cap="none" spc="0" baseline="0">
              <a:solidFill>
                <a:schemeClr val="tx1"/>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525996527"/>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4" name="文本框"/>
          <p:cNvSpPr>
            <a:spLocks noGrp="1"/>
          </p:cNvSpPr>
          <p:nvPr>
            <p:ph type="title"/>
          </p:nvPr>
        </p:nvSpPr>
        <p:spPr>
          <a:xfrm rot="0">
            <a:off x="136421" y="145961"/>
            <a:ext cx="8596668" cy="71692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RESULT(Cont</a:t>
            </a:r>
            <a:r>
              <a:rPr lang="en-US" altLang="zh-CN" sz="2800" b="0" i="0" u="none" strike="noStrike" kern="1200" cap="none" spc="0" baseline="0">
                <a:solidFill>
                  <a:schemeClr val="tx1"/>
                </a:solidFill>
                <a:latin typeface="Arial" pitchFamily="34" charset="0"/>
                <a:ea typeface="方正姚体" pitchFamily="0" charset="0"/>
                <a:cs typeface="Arial" pitchFamily="34" charset="0"/>
              </a:rPr>
              <a:t>d...)</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pic>
        <p:nvPicPr>
          <p:cNvPr id="105" name="图片"/>
          <p:cNvPicPr>
            <a:picLocks noChangeAspect="1"/>
          </p:cNvPicPr>
          <p:nvPr/>
        </p:nvPicPr>
        <p:blipFill>
          <a:blip r:embed="rId1" cstate="print"/>
          <a:stretch>
            <a:fillRect/>
          </a:stretch>
        </p:blipFill>
        <p:spPr>
          <a:xfrm rot="0">
            <a:off x="886515" y="1543050"/>
            <a:ext cx="3173620" cy="3879850"/>
          </a:xfrm>
          <a:prstGeom prst="rect"/>
          <a:noFill/>
          <a:ln w="12700" cmpd="sng" cap="flat">
            <a:noFill/>
            <a:prstDash val="solid"/>
            <a:miter/>
          </a:ln>
        </p:spPr>
      </p:pic>
      <p:pic>
        <p:nvPicPr>
          <p:cNvPr id="106" name="图片"/>
          <p:cNvPicPr>
            <a:picLocks noChangeAspect="1"/>
          </p:cNvPicPr>
          <p:nvPr/>
        </p:nvPicPr>
        <p:blipFill>
          <a:blip r:embed="rId2" cstate="print"/>
          <a:stretch>
            <a:fillRect/>
          </a:stretch>
        </p:blipFill>
        <p:spPr>
          <a:xfrm rot="0">
            <a:off x="5527604" y="1709738"/>
            <a:ext cx="3411678" cy="3881434"/>
          </a:xfrm>
          <a:prstGeom prst="rect"/>
          <a:noFill/>
          <a:ln w="12700" cmpd="sng" cap="flat">
            <a:noFill/>
            <a:prstDash val="solid"/>
            <a:miter/>
          </a:ln>
        </p:spPr>
      </p:pic>
    </p:spTree>
    <p:extLst>
      <p:ext uri="{BB962C8B-B14F-4D97-AF65-F5344CB8AC3E}">
        <p14:creationId xmlns:p14="http://schemas.microsoft.com/office/powerpoint/2010/main" val="361484499"/>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文本框"/>
          <p:cNvSpPr>
            <a:spLocks noGrp="1"/>
          </p:cNvSpPr>
          <p:nvPr>
            <p:ph type="title"/>
          </p:nvPr>
        </p:nvSpPr>
        <p:spPr>
          <a:xfrm rot="0">
            <a:off x="278089" y="158839"/>
            <a:ext cx="8596668" cy="66540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Arial" pitchFamily="34" charset="0"/>
                <a:ea typeface="方正姚体" pitchFamily="0" charset="0"/>
                <a:cs typeface="Arial" pitchFamily="34" charset="0"/>
              </a:rPr>
              <a:t>RESULT(Cont</a:t>
            </a:r>
            <a:r>
              <a:rPr lang="en-US" altLang="zh-CN" sz="2500" b="0" i="0" u="none" strike="noStrike" kern="1200" cap="none" spc="0" baseline="0">
                <a:solidFill>
                  <a:schemeClr val="tx1"/>
                </a:solidFill>
                <a:latin typeface="Arial" pitchFamily="34" charset="0"/>
                <a:ea typeface="方正姚体" pitchFamily="0" charset="0"/>
                <a:cs typeface="Arial" pitchFamily="34" charset="0"/>
              </a:rPr>
              <a:t>d...)</a:t>
            </a:r>
            <a:br>
              <a:rPr lang="zh-CN" altLang="en-US" sz="2500" b="0" i="0" u="none" strike="noStrike" kern="1200" cap="none" spc="0" baseline="0">
                <a:solidFill>
                  <a:schemeClr val="tx1"/>
                </a:solidFill>
                <a:latin typeface="Arial" pitchFamily="34" charset="0"/>
                <a:ea typeface="方正姚体" pitchFamily="0" charset="0"/>
                <a:cs typeface="Arial" pitchFamily="34" charset="0"/>
              </a:rPr>
            </a:br>
            <a:endParaRPr lang="zh-CN" altLang="en-US" sz="2500" b="0" i="0" u="none" strike="noStrike" kern="1200" cap="none" spc="0" baseline="0">
              <a:solidFill>
                <a:schemeClr val="tx1"/>
              </a:solidFill>
              <a:latin typeface="Arial" pitchFamily="34" charset="0"/>
              <a:ea typeface="方正姚体" pitchFamily="0" charset="0"/>
              <a:cs typeface="Arial" pitchFamily="34" charset="0"/>
            </a:endParaRPr>
          </a:p>
        </p:txBody>
      </p:sp>
      <p:pic>
        <p:nvPicPr>
          <p:cNvPr id="108" name="图片"/>
          <p:cNvPicPr>
            <a:picLocks noChangeAspect="1"/>
          </p:cNvPicPr>
          <p:nvPr/>
        </p:nvPicPr>
        <p:blipFill>
          <a:blip r:embed="rId1" cstate="print"/>
          <a:stretch>
            <a:fillRect/>
          </a:stretch>
        </p:blipFill>
        <p:spPr>
          <a:xfrm rot="0">
            <a:off x="393361" y="1184857"/>
            <a:ext cx="4183062" cy="4592052"/>
          </a:xfrm>
          <a:prstGeom prst="rect"/>
          <a:noFill/>
          <a:ln w="12700" cmpd="sng" cap="flat">
            <a:noFill/>
            <a:prstDash val="solid"/>
            <a:miter/>
          </a:ln>
        </p:spPr>
      </p:pic>
      <p:sp>
        <p:nvSpPr>
          <p:cNvPr id="109" name="文本框"/>
          <p:cNvSpPr>
            <a:spLocks noGrp="1"/>
          </p:cNvSpPr>
          <p:nvPr>
            <p:ph type="body" idx="2"/>
          </p:nvPr>
        </p:nvSpPr>
        <p:spPr>
          <a:xfrm rot="0">
            <a:off x="5089970" y="1645434"/>
            <a:ext cx="4184034"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Total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params</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617,601,230 (2.30 GB</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Trainable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params</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205,867,076 (785.32 MB</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Non-trainable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params</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0 (0.00 B</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Optimizer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params</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411,734,154 (1.53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GB)</a:t>
            </a:r>
            <a:endParaRPr lang="zh-CN" altLang="en-US" sz="18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1628450284"/>
      </p:ext>
    </p:extLst>
  </p:cSld>
  <p:clrMapOvr>
    <a:masterClrMapping/>
  </p:clrMapOvr>
</p:sld>
</file>

<file path=ppt/slides/slide2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0" name="文本框"/>
          <p:cNvSpPr>
            <a:spLocks noGrp="1"/>
          </p:cNvSpPr>
          <p:nvPr>
            <p:ph type="title"/>
          </p:nvPr>
        </p:nvSpPr>
        <p:spPr>
          <a:xfrm rot="0">
            <a:off x="432636" y="300507"/>
            <a:ext cx="8596668" cy="78131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REFERENCES</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111" name="文本框"/>
          <p:cNvSpPr>
            <a:spLocks noGrp="1"/>
          </p:cNvSpPr>
          <p:nvPr>
            <p:ph type="body" idx="1"/>
          </p:nvPr>
        </p:nvSpPr>
        <p:spPr>
          <a:xfrm rot="0">
            <a:off x="1553097" y="1606797"/>
            <a:ext cx="8596670"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tx1"/>
              </a:buClr>
              <a:buSzPct val="80000"/>
              <a:buFont typeface="Wingdings" pitchFamily="2" charset="2"/>
              <a:buChar char="Ø"/>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hlinkClick r:id="rId1" action="ppaction://hlinkfile"/>
              </a:rPr>
              <a:t>https</a:t>
            </a: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hlinkClick r:id="rId2"/>
              </a:rPr>
              <a:t>://numpy.org/</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tx1"/>
              </a:buClr>
              <a:buSzPct val="80000"/>
              <a:buFont typeface="Wingdings" pitchFamily="2" charset="2"/>
              <a:buChar char="Ø"/>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hlinkClick r:id="rId3"/>
              </a:rPr>
              <a:t>https://pandas.pydata.org/</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tx1"/>
              </a:buClr>
              <a:buSzPct val="80000"/>
              <a:buFont typeface="Wingdings" pitchFamily="2" charset="2"/>
              <a:buChar char="Ø"/>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hlinkClick r:id="rId4"/>
              </a:rPr>
              <a:t>https://matplotlib.org/</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tx1"/>
              </a:buClr>
              <a:buSzPct val="80000"/>
              <a:buFont typeface="Wingdings" pitchFamily="2" charset="2"/>
              <a:buChar char="Ø"/>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hlinkClick r:id="rId5"/>
              </a:rPr>
              <a:t>https://seaborn.pydata.org/</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tx1"/>
              </a:buClr>
              <a:buSzPct val="80000"/>
              <a:buFont typeface="Wingdings" pitchFamily="2" charset="2"/>
              <a:buChar char="Ø"/>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hlinkClick r:id="rId6"/>
              </a:rPr>
              <a:t>https://www.tensorflow.org/</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tx1"/>
              </a:buClr>
              <a:buSzPct val="80000"/>
              <a:buFont typeface="Wingdings" pitchFamily="2" charset="2"/>
              <a:buChar char="Ø"/>
            </a:pPr>
            <a:endParaRPr lang="zh-CN" altLang="en-US" sz="1800" b="0" i="0" u="none" strike="noStrike" kern="1200" cap="none" spc="0" baseline="0">
              <a:solidFill>
                <a:srgbClr val="00B0F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721479286"/>
      </p:ext>
    </p:extLst>
  </p:cSld>
  <p:clrMapOvr>
    <a:masterClrMapping/>
  </p:clrMapOvr>
</p:sld>
</file>

<file path=ppt/slides/slide2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2" name="文本框"/>
          <p:cNvSpPr>
            <a:spLocks noGrp="1"/>
          </p:cNvSpPr>
          <p:nvPr>
            <p:ph type="title"/>
          </p:nvPr>
        </p:nvSpPr>
        <p:spPr>
          <a:xfrm rot="0">
            <a:off x="278089" y="493691"/>
            <a:ext cx="8596668" cy="71692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CONCLUSION</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113" name="文本框"/>
          <p:cNvSpPr>
            <a:spLocks noGrp="1"/>
          </p:cNvSpPr>
          <p:nvPr>
            <p:ph type="body" idx="1"/>
          </p:nvPr>
        </p:nvSpPr>
        <p:spPr>
          <a:xfrm rot="0">
            <a:off x="651576" y="1787102"/>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The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utilization of generative artificial intelligence algorithms for the detection of pneumonia in chest X-ray images presents a promising approach in medical imaging. Through the synthesis of realistic chest X-ray images, these algorithms can augment limited datasets, improving the robustness and accuracy of pneumonia detection models. By harnessing the power of generative algorithms, healthcare practitioners can potentially enhance diagnostic capabilities, leading to earlier detection and intervention for patients. As technology continues to advance, further research and validation will be essential to fully realize the potential of these AI-driven solutions in improving patient outcomes and healthcare efficiency.</a:t>
            </a:r>
            <a:endParaRPr lang="zh-CN" altLang="en-US" sz="18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836811759"/>
      </p:ext>
    </p:extLst>
  </p:cSld>
  <p:clrMapOvr>
    <a:masterClrMapping/>
  </p:clrMapOvr>
</p:sld>
</file>

<file path=ppt/slides/slide2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4" name="矩形"/>
          <p:cNvSpPr>
            <a:spLocks/>
          </p:cNvSpPr>
          <p:nvPr/>
        </p:nvSpPr>
        <p:spPr>
          <a:xfrm rot="0">
            <a:off x="2597238" y="2757485"/>
            <a:ext cx="6096000" cy="7581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0" i="0" u="none" strike="noStrike" kern="1200" cap="none" spc="0" baseline="0">
                <a:solidFill>
                  <a:schemeClr val="tx1"/>
                </a:solidFill>
                <a:latin typeface="Elephant" pitchFamily="18" charset="0"/>
                <a:ea typeface="华文新魏" pitchFamily="0" charset="0"/>
                <a:cs typeface="Trebuchet MS" pitchFamily="0" charset="0"/>
              </a:rPr>
              <a:t>THANK YOU!</a:t>
            </a:r>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84784976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226574" y="377780"/>
            <a:ext cx="8596668" cy="91010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PROBLEM STATEMENT</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39" name="文本框"/>
          <p:cNvSpPr>
            <a:spLocks noGrp="1"/>
          </p:cNvSpPr>
          <p:nvPr>
            <p:ph type="body" idx="1"/>
          </p:nvPr>
        </p:nvSpPr>
        <p:spPr>
          <a:xfrm rot="0">
            <a:off x="690213" y="1838617"/>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Arial" pitchFamily="34" charset="0"/>
                <a:ea typeface="华文新魏" pitchFamily="0" charset="0"/>
                <a:cs typeface="Arial" pitchFamily="34" charset="0"/>
              </a:rPr>
              <a:t>			Pneumonia </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remains a significant global health concern, with early detection crucial for effective treatment and patient outcomes. Traditional methods of pneumonia diagnosis, particularly through chest X-ray (CXR) analysis, are time-consuming and reliant on expert interpretation. Generative Artificial Intelligence (AI) algorithms offer a promising solution for automating pneumonia detection from CXR </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images.The</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 problem statement revolves around developing and implementing a robust generative AI algorithm capable of accurately identifying pneumonia from chest X-ray images.</a:t>
            </a:r>
            <a:endParaRPr lang="zh-CN" altLang="en-US" sz="1800" b="0" i="0" u="none" strike="noStrike" kern="1200" cap="none" spc="0" baseline="0">
              <a:solidFill>
                <a:srgbClr val="404040"/>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48214993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187936" y="352022"/>
            <a:ext cx="8596668" cy="69116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PROPOSED SYSTEM/SOLUTION</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41" name="文本框"/>
          <p:cNvSpPr>
            <a:spLocks noGrp="1"/>
          </p:cNvSpPr>
          <p:nvPr>
            <p:ph type="body" idx="1"/>
          </p:nvPr>
        </p:nvSpPr>
        <p:spPr>
          <a:xfrm rot="0">
            <a:off x="1488702" y="1658313"/>
            <a:ext cx="8596669" cy="456218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DATA COLLECTION AND PREPROCESSING</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GENERATIVE ADVERSARIAL NETWORK ARCHITECTURE</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TRAINING PROCESS</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EVALUATION AND VALIDATION</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INTEGRATION WITH DIAGNOSTIC SYSTEM</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ETHICAL CONSIDERATIONS</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REGULATORY COMPLIANCE</a:t>
            </a:r>
            <a:endParaRPr lang="zh-CN" altLang="en-US" sz="18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62967581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矩形"/>
          <p:cNvSpPr>
            <a:spLocks/>
          </p:cNvSpPr>
          <p:nvPr/>
        </p:nvSpPr>
        <p:spPr>
          <a:xfrm rot="0">
            <a:off x="128788" y="240803"/>
            <a:ext cx="8989454" cy="5854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华文新魏" pitchFamily="0" charset="0"/>
                <a:cs typeface="Arial" pitchFamily="34" charset="0"/>
              </a:rPr>
              <a:t>PROPOSED SYSTEM/SOLUTION(Cont</a:t>
            </a:r>
            <a:r>
              <a:rPr lang="en-US" altLang="zh-CN" sz="2800" b="0" i="0" u="none" strike="noStrike" kern="1200" cap="none" spc="0" baseline="0">
                <a:solidFill>
                  <a:schemeClr val="tx1"/>
                </a:solidFill>
                <a:latin typeface="Arial" pitchFamily="34" charset="0"/>
                <a:ea typeface="华文新魏" pitchFamily="0" charset="0"/>
                <a:cs typeface="Arial" pitchFamily="34" charset="0"/>
              </a:rPr>
              <a:t>d...)</a:t>
            </a:r>
            <a:endParaRPr lang="en-US" altLang="zh-CN" sz="2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1.</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Data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Collection and Preprocessing</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lvl="1" marL="7429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Gather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 large dataset of chest X-ray images with labels indicating the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presence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or absence of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pneumonia.Preprocess</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the images to standardize size,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orientation</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and contrast, ensuring uniformity across the dataset</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2.G</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nerative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Adversarial Network (GAN) Architecture</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lvl="1" marL="7429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Utilize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 GAN framework consisting of two neural networks: a generator and a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discriminator.The</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generator generates synthetic chest X-ray images resembling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those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with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pneumonia.</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3.Tr</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aining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Process</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lvl="1" marL="7429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Train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the GAN on the collected dataset, allowing the generator to learn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the underlying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patterns of pneumonia in chest X-</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rays.Employ</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techniques such as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transfer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learning if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pretrained</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models are available to enhance efficiency and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performance</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zh-CN" altLang="en-US" sz="18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183442174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矩形"/>
          <p:cNvSpPr>
            <a:spLocks/>
          </p:cNvSpPr>
          <p:nvPr/>
        </p:nvSpPr>
        <p:spPr>
          <a:xfrm rot="0">
            <a:off x="167427" y="91935"/>
            <a:ext cx="8912180" cy="6120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华文新魏" pitchFamily="0" charset="0"/>
                <a:cs typeface="Arial" pitchFamily="34" charset="0"/>
              </a:rPr>
              <a:t>PROPOSED SYSTEM/SOLUTION(Cont</a:t>
            </a:r>
            <a:r>
              <a:rPr lang="en-US" altLang="zh-CN" sz="2800" b="0" i="0" u="none" strike="noStrike" kern="1200" cap="none" spc="0" baseline="0">
                <a:solidFill>
                  <a:schemeClr val="tx1"/>
                </a:solidFill>
                <a:latin typeface="Arial" pitchFamily="34" charset="0"/>
                <a:ea typeface="华文新魏" pitchFamily="0" charset="0"/>
                <a:cs typeface="Arial" pitchFamily="34" charset="0"/>
              </a:rPr>
              <a:t>d...)</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4.E</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valuation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and Validation</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lvl="1" marL="742950" indent="-285750" algn="l">
              <a:lnSpc>
                <a:spcPct val="100000"/>
              </a:lnSpc>
              <a:spcBef>
                <a:spcPts val="0"/>
              </a:spcBef>
              <a:spcAft>
                <a:spcPts val="0"/>
              </a:spcAft>
              <a:buSzPct val="86000"/>
              <a:buFont typeface="Wingdings" pitchFamily="2" charset="2"/>
              <a:buChar char="Ø"/>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Assess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the performance of the trained GAN using evaluation metrics such as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accuracy</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precision, recall, and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F1-score.</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5.In</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tegration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with Diagnostic System</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lvl="1" marL="7429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Integrate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the trained GAN into a diagnostic system for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pneumonia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detection.Develop</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an intuitive user interface for clinicians to input chest X-ray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images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and receive automated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predictions.</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lvl="1"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6.</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Ethical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Considerations</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lvl="1" marL="7429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Ensure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the responsible use of AI technology by considering potential biases and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ensuring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transparency in decision-making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processes.</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7.Re</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gulatory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Compliance</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lvl="1" marL="7429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Adhere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to relevant regulations and standards governing the use of AI in medical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diagnosis</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such as FDA guidelines in the United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States.</a:t>
            </a:r>
            <a:endParaRPr lang="zh-CN" altLang="en-US" sz="18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136812312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213694" y="210354"/>
            <a:ext cx="8596668" cy="74268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 SYSTEM DEVELOPMENT APPROACHES</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59" name="文本框"/>
          <p:cNvSpPr>
            <a:spLocks noGrp="1"/>
          </p:cNvSpPr>
          <p:nvPr>
            <p:ph type="body" idx="1"/>
          </p:nvPr>
        </p:nvSpPr>
        <p:spPr>
          <a:xfrm rot="0">
            <a:off x="289147" y="1122572"/>
            <a:ext cx="8946219" cy="505928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Data Collection</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90000"/>
              </a:lnSpc>
              <a:spcBef>
                <a:spcPts val="1000"/>
              </a:spcBef>
              <a:spcAft>
                <a:spcPts val="0"/>
              </a:spcAft>
              <a:buClr>
                <a:schemeClr val="tx1"/>
              </a:buClr>
              <a:buSzPct val="85000"/>
              <a:buFont typeface="Wingdings" pitchFamily="2" charset="2"/>
              <a:buChar char="Ø"/>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Gather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 large dataset of chest X-ray images labeled with pneumonia and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non-pneumonia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cases. Ensure the dataset is diverse and representative of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different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demographics and conditions</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Preprocessing</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90000"/>
              </a:lnSpc>
              <a:spcBef>
                <a:spcPts val="1000"/>
              </a:spcBef>
              <a:spcAft>
                <a:spcPts val="0"/>
              </a:spcAft>
              <a:buClr>
                <a:schemeClr val="tx1"/>
              </a:buClr>
              <a:buSzPct val="80000"/>
              <a:buFont typeface="Wingdings" pitchFamily="2" charset="2"/>
              <a:buChar char="Ø"/>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Clean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and preprocess the X-ray images to standardize their size, orientation,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and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contrast. This step may also involve noise reduction and image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enhancement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techniques to improve the quality of the images</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Generative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Algorithm Selection</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90000"/>
              </a:lnSpc>
              <a:spcBef>
                <a:spcPts val="1000"/>
              </a:spcBef>
              <a:spcAft>
                <a:spcPts val="0"/>
              </a:spcAft>
              <a:buClr>
                <a:schemeClr val="tx1"/>
              </a:buClr>
              <a:buSzPct val="80000"/>
              <a:buFont typeface="Wingdings" pitchFamily="2" charset="2"/>
              <a:buChar char="Ø"/>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Choose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 suitable generative artificial intelligence algorithm for generating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synthetic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X-ray images. This could include approaches such as Generative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Adversarial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Networks (GANs),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Variational</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Autoencoders</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(VAEs), or other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generative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models</a:t>
            </a:r>
            <a:endParaRPr lang="zh-CN" altLang="en-US" sz="18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209808510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矩形"/>
          <p:cNvSpPr>
            <a:spLocks/>
          </p:cNvSpPr>
          <p:nvPr/>
        </p:nvSpPr>
        <p:spPr>
          <a:xfrm rot="0">
            <a:off x="259318" y="2681"/>
            <a:ext cx="8654603" cy="6387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华文新魏" pitchFamily="0" charset="0"/>
                <a:cs typeface="Arial" pitchFamily="34" charset="0"/>
              </a:rPr>
              <a:t>SYSTEM DEVELOPMENT APPROACHES(Cont</a:t>
            </a:r>
            <a:r>
              <a:rPr lang="en-US" altLang="zh-CN" sz="2800" b="0" i="0" u="none" strike="noStrike" kern="1200" cap="none" spc="0" baseline="0">
                <a:solidFill>
                  <a:schemeClr val="tx1"/>
                </a:solidFill>
                <a:latin typeface="Arial" pitchFamily="34" charset="0"/>
                <a:ea typeface="华文新魏" pitchFamily="0" charset="0"/>
                <a:cs typeface="Arial" pitchFamily="34" charset="0"/>
              </a:rPr>
              <a:t>d...</a:t>
            </a:r>
            <a:r>
              <a:rPr lang="en-US" altLang="zh-CN" sz="2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Vali</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dation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and Optimization</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lvl="1" marL="7429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Validate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the performance of the pneumonia detection model using appropriate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evaluation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metrics and techniques. Fine-tune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needed to optimize its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performance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on a validation dataset</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Tes</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ting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and Evaluation</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lvl="1" marL="7429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Evaluate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the final pneumonia detection system on a separate test dataset to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assess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its performance, sensitivity, specificity, and overall accuracy</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De</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ployment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and Integration</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lvl="1" marL="7429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Deploy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the trained pneumonia detection system in a clinical or healthcare setting, integrating it with existing medical imaging systems if necessary. </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Con</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tinuous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Monitoring and Improvement: </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lvl="1" marL="7429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Monitor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the performance of the deployed system over time and implement updates or improvements as needed based on feedback and new data.</a:t>
            </a:r>
            <a:endParaRPr lang="zh-CN" altLang="en-US" sz="18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94364228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1" name="文本框"/>
          <p:cNvSpPr>
            <a:spLocks noGrp="1"/>
          </p:cNvSpPr>
          <p:nvPr>
            <p:ph type="title"/>
          </p:nvPr>
        </p:nvSpPr>
        <p:spPr>
          <a:xfrm rot="0">
            <a:off x="149300" y="158839"/>
            <a:ext cx="8596668" cy="83283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ALGORITHM AND DEPLOYMENT</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62" name="文本框"/>
          <p:cNvSpPr>
            <a:spLocks noGrp="1"/>
          </p:cNvSpPr>
          <p:nvPr>
            <p:ph type="body" idx="1"/>
          </p:nvPr>
        </p:nvSpPr>
        <p:spPr>
          <a:xfrm rot="0">
            <a:off x="458393" y="1362099"/>
            <a:ext cx="8596668" cy="52447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400" b="0" i="0" u="none" strike="noStrike" kern="1200" cap="none" spc="0" baseline="0">
                <a:solidFill>
                  <a:schemeClr val="tx1"/>
                </a:solidFill>
                <a:latin typeface="Arial" pitchFamily="34" charset="0"/>
                <a:ea typeface="华文新魏" pitchFamily="0" charset="0"/>
                <a:cs typeface="Arial" pitchFamily="34" charset="0"/>
              </a:rPr>
              <a:t>ALGORITHM:</a:t>
            </a:r>
            <a:endParaRPr lang="en-US" altLang="zh-CN" sz="24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Step:1</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Acquire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 dataset of chest X-ray images labeled with pneumonia-positive and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pneumonia-negative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cases</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Step:2 </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Train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 generative model, like a Generative Adversarial Network (GAN) or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Variational</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Autoencoder</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(VAE), using the dataset to generate synthetic chest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X-ray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images</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Step:3</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Augment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the original dataset with the synthetic images to increase diversity</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Step:4</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Develop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and train a classification model, such as a Convolutional Neural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Network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(CNN), on the augmented dataset to classify X-ray images as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pneumonia-positive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or pneumonia-negative.</a:t>
            </a:r>
            <a:endParaRPr lang="zh-CN" altLang="en-US" sz="18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2023043280"/>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410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DETECTING PNEUMONIA IN CHEST X-RAY IMAGES</dc:title>
  <dc:creator>admin</dc:creator>
  <cp:lastModifiedBy>root</cp:lastModifiedBy>
  <cp:revision>31</cp:revision>
  <dcterms:created xsi:type="dcterms:W3CDTF">2024-04-01T06:42:30Z</dcterms:created>
  <dcterms:modified xsi:type="dcterms:W3CDTF">2024-04-02T09:14:40Z</dcterms:modified>
</cp:coreProperties>
</file>