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86420"/>
          </a:xfrm>
          <a:custGeom>
            <a:avLst/>
            <a:gdLst/>
            <a:ahLst/>
            <a:cxnLst/>
            <a:rect l="l" t="t" r="r" b="b"/>
            <a:pathLst>
              <a:path w="6076950" h="8186420">
                <a:moveTo>
                  <a:pt x="6076950" y="0"/>
                </a:moveTo>
                <a:lnTo>
                  <a:pt x="0" y="0"/>
                </a:lnTo>
                <a:lnTo>
                  <a:pt x="0" y="1337945"/>
                </a:lnTo>
                <a:lnTo>
                  <a:pt x="0" y="1338580"/>
                </a:lnTo>
                <a:lnTo>
                  <a:pt x="0" y="2440305"/>
                </a:lnTo>
                <a:lnTo>
                  <a:pt x="0" y="2440940"/>
                </a:lnTo>
                <a:lnTo>
                  <a:pt x="0" y="7666990"/>
                </a:lnTo>
                <a:lnTo>
                  <a:pt x="0" y="8186420"/>
                </a:lnTo>
                <a:lnTo>
                  <a:pt x="6076950" y="8186420"/>
                </a:lnTo>
                <a:lnTo>
                  <a:pt x="6076950" y="133794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850"/>
            <a:ext cx="5579745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Load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CSV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9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pd.read_csv(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'/content/ConsumerComplaints_DataDictionary.csv'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6098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Display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first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few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rows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understand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its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structure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(df.head())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379979"/>
            <a:ext cx="5732145" cy="9747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010285" marR="3175">
              <a:lnSpc>
                <a:spcPts val="1220"/>
              </a:lnSpc>
              <a:tabLst>
                <a:tab pos="4794250" algn="l"/>
              </a:tabLst>
            </a:pPr>
            <a:r>
              <a:rPr dirty="0" sz="1100" spc="-5">
                <a:latin typeface="Courier New"/>
                <a:cs typeface="Courier New"/>
              </a:rPr>
              <a:t>Fiel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Descri</a:t>
            </a:r>
            <a:r>
              <a:rPr dirty="0" sz="1100" spc="5">
                <a:latin typeface="Courier New"/>
                <a:cs typeface="Courier New"/>
              </a:rPr>
              <a:t>p</a:t>
            </a:r>
            <a:r>
              <a:rPr dirty="0" sz="1100" spc="-5">
                <a:latin typeface="Courier New"/>
                <a:cs typeface="Courier New"/>
              </a:rPr>
              <a:t>tio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  <a:p>
            <a:pPr marL="421005" marR="3175" indent="-421005">
              <a:lnSpc>
                <a:spcPts val="1280"/>
              </a:lnSpc>
              <a:buAutoNum type="arabicPlain"/>
              <a:tabLst>
                <a:tab pos="421005" algn="l"/>
                <a:tab pos="421640" algn="l"/>
                <a:tab pos="1682750" algn="l"/>
              </a:tabLst>
            </a:pP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	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identification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number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endParaRPr sz="1100">
              <a:latin typeface="Courier New"/>
              <a:cs typeface="Courier New"/>
            </a:endParaRPr>
          </a:p>
          <a:p>
            <a:pPr marL="337185" marR="3175" indent="-337185">
              <a:lnSpc>
                <a:spcPts val="1280"/>
              </a:lnSpc>
              <a:buAutoNum type="arabicPlain"/>
              <a:tabLst>
                <a:tab pos="337185" algn="l"/>
                <a:tab pos="337820" algn="l"/>
                <a:tab pos="2103120" algn="l"/>
              </a:tabLst>
            </a:pP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	How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endParaRPr sz="1100">
              <a:latin typeface="Courier New"/>
              <a:cs typeface="Courier New"/>
            </a:endParaRPr>
          </a:p>
          <a:p>
            <a:pPr marL="253365" marR="3175" indent="-253365">
              <a:lnSpc>
                <a:spcPts val="1280"/>
              </a:lnSpc>
              <a:buAutoNum type="arabicPlain"/>
              <a:tabLst>
                <a:tab pos="253365" algn="l"/>
                <a:tab pos="254000" algn="l"/>
                <a:tab pos="2355850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	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endParaRPr sz="1100">
              <a:latin typeface="Courier New"/>
              <a:cs typeface="Courier New"/>
            </a:endParaRPr>
          </a:p>
          <a:p>
            <a:pPr marL="337185" marR="3175" indent="-337185">
              <a:lnSpc>
                <a:spcPts val="1280"/>
              </a:lnSpc>
              <a:buAutoNum type="arabicPlain"/>
              <a:tabLst>
                <a:tab pos="337185" algn="l"/>
                <a:tab pos="337820" algn="l"/>
                <a:tab pos="1598930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	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co...</a:t>
            </a:r>
            <a:endParaRPr sz="1100">
              <a:latin typeface="Courier New"/>
              <a:cs typeface="Courier New"/>
            </a:endParaRPr>
          </a:p>
          <a:p>
            <a:pPr marL="1010285" indent="-1010285">
              <a:lnSpc>
                <a:spcPts val="1300"/>
              </a:lnSpc>
              <a:buAutoNum type="arabicPlain"/>
              <a:tabLst>
                <a:tab pos="1010285" algn="l"/>
                <a:tab pos="1010919" algn="l"/>
                <a:tab pos="1598930" algn="l"/>
              </a:tabLst>
            </a:pPr>
            <a:r>
              <a:rPr dirty="0" sz="1100" spc="-5">
                <a:latin typeface="Courier New"/>
                <a:cs typeface="Courier New"/>
              </a:rPr>
              <a:t>State	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mailing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address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3459479"/>
            <a:ext cx="5579745" cy="5129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Load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CSV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9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pd.read_csv(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'/content/ConsumerComplaints_DataDictionary.csv'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Analyze the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frequency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field_counts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44792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Display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frequency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"Frequency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each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field:"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(field_counts)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  <a:tabLst>
                <a:tab pos="3461385" algn="l"/>
              </a:tabLst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u="dash" sz="1100">
                <a:solidFill>
                  <a:srgbClr val="007F00"/>
                </a:solidFill>
                <a:uFill>
                  <a:solidFill>
                    <a:srgbClr val="007E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Get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unique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types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unique_fields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].unique()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53301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Display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unique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types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 fields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"Unique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types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fields:"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(unique_fields)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  <a:tabLst>
                <a:tab pos="3461385" algn="l"/>
              </a:tabLst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u="dash" sz="1100">
                <a:solidFill>
                  <a:srgbClr val="007F00"/>
                </a:solidFill>
                <a:uFill>
                  <a:solidFill>
                    <a:srgbClr val="007E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Get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 unique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fields</a:t>
            </a:r>
            <a:endParaRPr sz="1100">
              <a:latin typeface="Courier New"/>
              <a:cs typeface="Courier New"/>
            </a:endParaRPr>
          </a:p>
          <a:p>
            <a:pPr marL="12700" marR="3288029">
              <a:lnSpc>
                <a:spcPts val="1280"/>
              </a:lnSpc>
              <a:spcBef>
                <a:spcPts val="60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field_descriptions</a:t>
            </a:r>
            <a:r>
              <a:rPr dirty="0" sz="1100" spc="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66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{}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for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in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unique_fields:</a:t>
            </a:r>
            <a:endParaRPr sz="1100">
              <a:latin typeface="Courier New"/>
              <a:cs typeface="Courier New"/>
            </a:endParaRPr>
          </a:p>
          <a:p>
            <a:pPr marL="348615" marR="8763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description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df[df[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==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field][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'Description'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].iloc[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field_descriptions[field]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description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Display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unique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"Descriptions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unique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fields:"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349250" marR="843280" indent="-336550">
              <a:lnSpc>
                <a:spcPts val="1280"/>
              </a:lnSpc>
              <a:spcBef>
                <a:spcPts val="6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for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field,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description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in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field_descriptions.items():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f"Field:</a:t>
            </a:r>
            <a:r>
              <a:rPr dirty="0" sz="1100" spc="30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{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field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}</a:t>
            </a:r>
            <a:r>
              <a:rPr dirty="0" sz="1100">
                <a:solidFill>
                  <a:srgbClr val="FF5400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Description:</a:t>
            </a:r>
            <a:r>
              <a:rPr dirty="0" sz="1100" spc="2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{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description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}</a:t>
            </a:r>
            <a:r>
              <a:rPr dirty="0" sz="1100">
                <a:solidFill>
                  <a:srgbClr val="FF5400"/>
                </a:solidFill>
                <a:latin typeface="Courier New"/>
                <a:cs typeface="Courier New"/>
              </a:rPr>
              <a:t>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8708390"/>
            <a:ext cx="20300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Frequency of each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8870950"/>
            <a:ext cx="431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Fiel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8360" y="914400"/>
            <a:ext cx="6076315" cy="8185784"/>
          </a:xfrm>
          <a:custGeom>
            <a:avLst/>
            <a:gdLst/>
            <a:ahLst/>
            <a:cxnLst/>
            <a:rect l="l" t="t" r="r" b="b"/>
            <a:pathLst>
              <a:path w="6076315" h="8185784">
                <a:moveTo>
                  <a:pt x="0" y="1904"/>
                </a:moveTo>
                <a:lnTo>
                  <a:pt x="6076315" y="1904"/>
                </a:lnTo>
              </a:path>
              <a:path w="6076315" h="8185784">
                <a:moveTo>
                  <a:pt x="6075045" y="0"/>
                </a:moveTo>
                <a:lnTo>
                  <a:pt x="6075045" y="1464945"/>
                </a:lnTo>
              </a:path>
              <a:path w="6076315" h="8185784">
                <a:moveTo>
                  <a:pt x="1905" y="1464945"/>
                </a:moveTo>
                <a:lnTo>
                  <a:pt x="1905" y="0"/>
                </a:lnTo>
              </a:path>
              <a:path w="6076315" h="8185784">
                <a:moveTo>
                  <a:pt x="6075045" y="1337945"/>
                </a:moveTo>
                <a:lnTo>
                  <a:pt x="6075045" y="2567304"/>
                </a:lnTo>
              </a:path>
              <a:path w="6076315" h="8185784">
                <a:moveTo>
                  <a:pt x="1905" y="2567304"/>
                </a:moveTo>
                <a:lnTo>
                  <a:pt x="1905" y="1337945"/>
                </a:lnTo>
              </a:path>
              <a:path w="6076315" h="8185784">
                <a:moveTo>
                  <a:pt x="6075045" y="2440304"/>
                </a:moveTo>
                <a:lnTo>
                  <a:pt x="6075045" y="7793990"/>
                </a:lnTo>
              </a:path>
              <a:path w="6076315" h="8185784">
                <a:moveTo>
                  <a:pt x="1905" y="7793990"/>
                </a:moveTo>
                <a:lnTo>
                  <a:pt x="1905" y="2440304"/>
                </a:lnTo>
              </a:path>
              <a:path w="6076315" h="8185784">
                <a:moveTo>
                  <a:pt x="6075045" y="7666990"/>
                </a:moveTo>
                <a:lnTo>
                  <a:pt x="6075045" y="8185784"/>
                </a:lnTo>
              </a:path>
              <a:path w="6076315" h="8185784">
                <a:moveTo>
                  <a:pt x="6076315" y="8184515"/>
                </a:moveTo>
                <a:lnTo>
                  <a:pt x="0" y="8184515"/>
                </a:lnTo>
              </a:path>
              <a:path w="6076315" h="8185784">
                <a:moveTo>
                  <a:pt x="1905" y="8185784"/>
                </a:moveTo>
                <a:lnTo>
                  <a:pt x="1905" y="7666990"/>
                </a:lnTo>
              </a:path>
              <a:path w="6076315" h="8185784">
                <a:moveTo>
                  <a:pt x="0" y="1904"/>
                </a:moveTo>
                <a:lnTo>
                  <a:pt x="6076315" y="1904"/>
                </a:lnTo>
              </a:path>
              <a:path w="6076315" h="8185784">
                <a:moveTo>
                  <a:pt x="6075045" y="0"/>
                </a:moveTo>
                <a:lnTo>
                  <a:pt x="6075045" y="1464945"/>
                </a:lnTo>
              </a:path>
              <a:path w="6076315" h="8185784">
                <a:moveTo>
                  <a:pt x="1905" y="1464945"/>
                </a:moveTo>
                <a:lnTo>
                  <a:pt x="1905" y="0"/>
                </a:lnTo>
              </a:path>
              <a:path w="6076315" h="8185784">
                <a:moveTo>
                  <a:pt x="6075045" y="1337945"/>
                </a:moveTo>
                <a:lnTo>
                  <a:pt x="6075045" y="2567304"/>
                </a:lnTo>
              </a:path>
              <a:path w="6076315" h="8185784">
                <a:moveTo>
                  <a:pt x="1905" y="2567304"/>
                </a:moveTo>
                <a:lnTo>
                  <a:pt x="1905" y="1337945"/>
                </a:lnTo>
              </a:path>
              <a:path w="6076315" h="8185784">
                <a:moveTo>
                  <a:pt x="6075045" y="2440304"/>
                </a:moveTo>
                <a:lnTo>
                  <a:pt x="6075045" y="7793990"/>
                </a:lnTo>
              </a:path>
              <a:path w="6076315" h="8185784">
                <a:moveTo>
                  <a:pt x="1905" y="7793990"/>
                </a:moveTo>
                <a:lnTo>
                  <a:pt x="1905" y="2440304"/>
                </a:lnTo>
              </a:path>
              <a:path w="6076315" h="8185784">
                <a:moveTo>
                  <a:pt x="6075045" y="7666990"/>
                </a:moveTo>
                <a:lnTo>
                  <a:pt x="6075045" y="8185784"/>
                </a:lnTo>
              </a:path>
              <a:path w="6076315" h="8185784">
                <a:moveTo>
                  <a:pt x="6076315" y="8184515"/>
                </a:moveTo>
                <a:lnTo>
                  <a:pt x="0" y="8184515"/>
                </a:lnTo>
              </a:path>
              <a:path w="6076315" h="8185784">
                <a:moveTo>
                  <a:pt x="1905" y="8185784"/>
                </a:moveTo>
                <a:lnTo>
                  <a:pt x="1905" y="766699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67370"/>
          </a:xfrm>
          <a:custGeom>
            <a:avLst/>
            <a:gdLst/>
            <a:ahLst/>
            <a:cxnLst/>
            <a:rect l="l" t="t" r="r" b="b"/>
            <a:pathLst>
              <a:path w="6076950" h="8167370">
                <a:moveTo>
                  <a:pt x="6076950" y="0"/>
                </a:moveTo>
                <a:lnTo>
                  <a:pt x="0" y="0"/>
                </a:lnTo>
                <a:lnTo>
                  <a:pt x="0" y="554355"/>
                </a:lnTo>
                <a:lnTo>
                  <a:pt x="0" y="554990"/>
                </a:lnTo>
                <a:lnTo>
                  <a:pt x="0" y="8167370"/>
                </a:lnTo>
                <a:lnTo>
                  <a:pt x="6076950" y="8167370"/>
                </a:lnTo>
                <a:lnTo>
                  <a:pt x="6076950" y="554990"/>
                </a:lnTo>
                <a:lnTo>
                  <a:pt x="6076950" y="55435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20300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key aspects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data.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144269"/>
            <a:ext cx="57194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9.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offer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insights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purpose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each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306830"/>
            <a:ext cx="54794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facilitating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better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understanding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interpretation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1573530"/>
            <a:ext cx="5915025" cy="744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 marR="328676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 Dictionary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data_dict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2700" marR="5080" indent="33655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: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'Submitted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via'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submitted'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2700" marR="5080" indent="1178560">
              <a:lnSpc>
                <a:spcPts val="128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'Sub-product'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'Sub-issue'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 </a:t>
            </a:r>
            <a:r>
              <a:rPr dirty="0" sz="1100" spc="-65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349250" marR="341630" indent="842010">
              <a:lnSpc>
                <a:spcPts val="128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response?'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'Description'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endParaRPr sz="1100">
              <a:latin typeface="Courier New"/>
              <a:cs typeface="Courier New"/>
            </a:endParaRPr>
          </a:p>
          <a:p>
            <a:pPr marL="685800" marR="929640">
              <a:lnSpc>
                <a:spcPts val="128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unique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identification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'How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was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submitted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CFPB'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685800">
              <a:lnSpc>
                <a:spcPts val="1225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date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CFPB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received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685800">
              <a:lnSpc>
                <a:spcPts val="128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CFPB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sent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company'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685800" marR="17272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state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mailing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address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provided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type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identified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2700" marR="595630" indent="673100">
              <a:lnSpc>
                <a:spcPts val="1280"/>
              </a:lnSpc>
              <a:spcBef>
                <a:spcPts val="60"/>
              </a:spcBef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type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sub-product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identified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(not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all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have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Sub-products)'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2700" marR="91440" indent="673100">
              <a:lnSpc>
                <a:spcPts val="128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issue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identified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(possible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are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dependent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on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Product)'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2700" marR="512445" indent="673100">
              <a:lnSpc>
                <a:spcPts val="128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sub-issue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identified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(possible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are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dependent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on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Issue,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not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all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Issues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have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corresponding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Sub-issues)'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2700" marR="6985" indent="673100">
              <a:lnSpc>
                <a:spcPts val="128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"The</a:t>
            </a:r>
            <a:r>
              <a:rPr dirty="0" sz="1100" spc="5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company's</a:t>
            </a:r>
            <a:r>
              <a:rPr dirty="0" sz="1100" spc="7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optional,</a:t>
            </a:r>
            <a:r>
              <a:rPr dirty="0" sz="1100" spc="7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public-facing</a:t>
            </a:r>
            <a:r>
              <a:rPr dirty="0" sz="1100" spc="7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7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6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 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consumer's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complaint.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Companies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can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choose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select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pre-set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list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options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that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will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posted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database."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2700" marR="91440" indent="673100">
              <a:lnSpc>
                <a:spcPts val="128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"This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how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responded.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example,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'Closed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with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explanation.'"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685800">
              <a:lnSpc>
                <a:spcPts val="1225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'Whether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gave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(Yes/No)'</a:t>
            </a:r>
            <a:endParaRPr sz="1100">
              <a:latin typeface="Courier New"/>
              <a:cs typeface="Courier New"/>
            </a:endParaRPr>
          </a:p>
          <a:p>
            <a:pPr marL="348615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Convert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dictionary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pd.DataFrame(data_dict)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num_fields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=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len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"Number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fields:"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num_fields)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02692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Plot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showing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fields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sns.countplot(data=df,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y=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360" y="914400"/>
            <a:ext cx="6076315" cy="8166734"/>
          </a:xfrm>
          <a:custGeom>
            <a:avLst/>
            <a:gdLst/>
            <a:ahLst/>
            <a:cxnLst/>
            <a:rect l="l" t="t" r="r" b="b"/>
            <a:pathLst>
              <a:path w="6076315" h="8166734">
                <a:moveTo>
                  <a:pt x="0" y="1904"/>
                </a:moveTo>
                <a:lnTo>
                  <a:pt x="6076315" y="1904"/>
                </a:lnTo>
              </a:path>
              <a:path w="6076315" h="8166734">
                <a:moveTo>
                  <a:pt x="6075045" y="0"/>
                </a:moveTo>
                <a:lnTo>
                  <a:pt x="6075045" y="681354"/>
                </a:lnTo>
              </a:path>
              <a:path w="6076315" h="8166734">
                <a:moveTo>
                  <a:pt x="1905" y="681354"/>
                </a:moveTo>
                <a:lnTo>
                  <a:pt x="1905" y="0"/>
                </a:lnTo>
              </a:path>
              <a:path w="6076315" h="8166734">
                <a:moveTo>
                  <a:pt x="6075045" y="554354"/>
                </a:moveTo>
                <a:lnTo>
                  <a:pt x="6075045" y="8166734"/>
                </a:lnTo>
              </a:path>
              <a:path w="6076315" h="8166734">
                <a:moveTo>
                  <a:pt x="6076315" y="8165465"/>
                </a:moveTo>
                <a:lnTo>
                  <a:pt x="0" y="8165465"/>
                </a:lnTo>
              </a:path>
              <a:path w="6076315" h="8166734">
                <a:moveTo>
                  <a:pt x="1905" y="8166734"/>
                </a:moveTo>
                <a:lnTo>
                  <a:pt x="1905" y="554354"/>
                </a:lnTo>
              </a:path>
              <a:path w="6076315" h="8166734">
                <a:moveTo>
                  <a:pt x="0" y="1904"/>
                </a:moveTo>
                <a:lnTo>
                  <a:pt x="6076315" y="1904"/>
                </a:lnTo>
              </a:path>
              <a:path w="6076315" h="8166734">
                <a:moveTo>
                  <a:pt x="6075045" y="0"/>
                </a:moveTo>
                <a:lnTo>
                  <a:pt x="6075045" y="681354"/>
                </a:lnTo>
              </a:path>
              <a:path w="6076315" h="8166734">
                <a:moveTo>
                  <a:pt x="1905" y="681354"/>
                </a:moveTo>
                <a:lnTo>
                  <a:pt x="1905" y="0"/>
                </a:lnTo>
              </a:path>
              <a:path w="6076315" h="8166734">
                <a:moveTo>
                  <a:pt x="6075045" y="554354"/>
                </a:moveTo>
                <a:lnTo>
                  <a:pt x="6075045" y="8166734"/>
                </a:lnTo>
              </a:path>
              <a:path w="6076315" h="8166734">
                <a:moveTo>
                  <a:pt x="6076315" y="8165465"/>
                </a:moveTo>
                <a:lnTo>
                  <a:pt x="0" y="8165465"/>
                </a:lnTo>
              </a:path>
              <a:path w="6076315" h="8166734">
                <a:moveTo>
                  <a:pt x="1905" y="8166734"/>
                </a:moveTo>
                <a:lnTo>
                  <a:pt x="1905" y="554354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84820"/>
          </a:xfrm>
          <a:custGeom>
            <a:avLst/>
            <a:gdLst/>
            <a:ahLst/>
            <a:cxnLst/>
            <a:rect l="l" t="t" r="r" b="b"/>
            <a:pathLst>
              <a:path w="6076950" h="8084820">
                <a:moveTo>
                  <a:pt x="6076950" y="0"/>
                </a:moveTo>
                <a:lnTo>
                  <a:pt x="0" y="0"/>
                </a:lnTo>
                <a:lnTo>
                  <a:pt x="0" y="8084819"/>
                </a:lnTo>
                <a:lnTo>
                  <a:pt x="6076950" y="808481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5532755" cy="7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4373880"/>
                <a:gridCol w="1094739"/>
              </a:tblGrid>
              <a:tr h="65404">
                <a:tc rowSpan="4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4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Auto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CD (Certificate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Deposit)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Check cashing 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Checking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Conventional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home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settlement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Domestic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(US)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FHA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Federal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 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Federal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Foreign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exchange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General-purpose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charge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General-purpose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Gift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Government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benefit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Home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equity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(HELOC)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know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Installment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International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Medical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Mobile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digital wallet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order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banking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consumer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 type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Payroll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line of credit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Private student 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Private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 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Refund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anticipation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check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Reverse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Savings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 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Traveler's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check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cashier's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check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4400" y="8606790"/>
            <a:ext cx="346011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Comparison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between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'Issue'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'Product':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8769350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5669" y="8746490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8978" y="8746490"/>
            <a:ext cx="93789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8360" y="914400"/>
            <a:ext cx="6076315" cy="8084184"/>
          </a:xfrm>
          <a:custGeom>
            <a:avLst/>
            <a:gdLst/>
            <a:ahLst/>
            <a:cxnLst/>
            <a:rect l="l" t="t" r="r" b="b"/>
            <a:pathLst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18170"/>
            <a:chOff x="847725" y="913764"/>
            <a:chExt cx="6076950" cy="821817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18170"/>
            </a:xfrm>
            <a:custGeom>
              <a:avLst/>
              <a:gdLst/>
              <a:ahLst/>
              <a:cxnLst/>
              <a:rect l="l" t="t" r="r" b="b"/>
              <a:pathLst>
                <a:path w="6076950" h="8218170">
                  <a:moveTo>
                    <a:pt x="6076950" y="0"/>
                  </a:moveTo>
                  <a:lnTo>
                    <a:pt x="0" y="0"/>
                  </a:lnTo>
                  <a:lnTo>
                    <a:pt x="0" y="8218169"/>
                  </a:lnTo>
                  <a:lnTo>
                    <a:pt x="6076950" y="821816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1514475" cy="796925"/>
            </a:xfrm>
            <a:custGeom>
              <a:avLst/>
              <a:gdLst/>
              <a:ahLst/>
              <a:cxnLst/>
              <a:rect l="l" t="t" r="r" b="b"/>
              <a:pathLst>
                <a:path w="1514475" h="796925">
                  <a:moveTo>
                    <a:pt x="83185" y="635000"/>
                  </a:moveTo>
                  <a:lnTo>
                    <a:pt x="0" y="635000"/>
                  </a:lnTo>
                  <a:lnTo>
                    <a:pt x="0" y="796925"/>
                  </a:lnTo>
                  <a:lnTo>
                    <a:pt x="83185" y="796925"/>
                  </a:lnTo>
                  <a:lnTo>
                    <a:pt x="83185" y="635000"/>
                  </a:lnTo>
                  <a:close/>
                </a:path>
                <a:path w="1514475" h="796925">
                  <a:moveTo>
                    <a:pt x="41846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418465" y="324485"/>
                  </a:lnTo>
                  <a:lnTo>
                    <a:pt x="418465" y="162560"/>
                  </a:lnTo>
                  <a:close/>
                </a:path>
                <a:path w="1514475" h="796925">
                  <a:moveTo>
                    <a:pt x="923925" y="472440"/>
                  </a:moveTo>
                  <a:lnTo>
                    <a:pt x="0" y="472440"/>
                  </a:lnTo>
                  <a:lnTo>
                    <a:pt x="0" y="634365"/>
                  </a:lnTo>
                  <a:lnTo>
                    <a:pt x="923925" y="634365"/>
                  </a:lnTo>
                  <a:lnTo>
                    <a:pt x="923925" y="472440"/>
                  </a:lnTo>
                  <a:close/>
                </a:path>
                <a:path w="1514475" h="796925">
                  <a:moveTo>
                    <a:pt x="15144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514475" y="161925"/>
                  </a:lnTo>
                  <a:lnTo>
                    <a:pt x="15144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1539240" cy="8280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1442085" algn="l"/>
              </a:tabLst>
            </a:pPr>
            <a:r>
              <a:rPr dirty="0" sz="1100" spc="-5">
                <a:latin typeface="Courier New"/>
                <a:cs typeface="Courier New"/>
              </a:rPr>
              <a:t>saving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  </a:t>
            </a:r>
            <a:r>
              <a:rPr dirty="0" sz="1100" spc="-5"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12700" marR="594995">
              <a:lnSpc>
                <a:spcPts val="1280"/>
              </a:lnSpc>
              <a:spcBef>
                <a:spcPts val="1160"/>
              </a:spcBef>
            </a:pPr>
            <a:r>
              <a:rPr dirty="0" sz="1100" spc="-5">
                <a:latin typeface="Courier New"/>
                <a:cs typeface="Courier New"/>
              </a:rPr>
              <a:t>Adverti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g 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779270"/>
            <a:ext cx="41757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marketing,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including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promotiona...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9418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9189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2104389"/>
            <a:ext cx="41757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Applying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refinancing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exist...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266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2244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2429510"/>
            <a:ext cx="27470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Attempts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owed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5920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569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754629"/>
            <a:ext cx="26619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Can't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lender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917189"/>
            <a:ext cx="250825" cy="487045"/>
          </a:xfrm>
          <a:custGeom>
            <a:avLst/>
            <a:gdLst/>
            <a:ahLst/>
            <a:cxnLst/>
            <a:rect l="l" t="t" r="r" b="b"/>
            <a:pathLst>
              <a:path w="250825" h="48704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50825" h="487045">
                <a:moveTo>
                  <a:pt x="25082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50825" y="487045"/>
                </a:lnTo>
                <a:lnTo>
                  <a:pt x="250825" y="325120"/>
                </a:lnTo>
                <a:close/>
              </a:path>
              <a:path w="250825" h="487045">
                <a:moveTo>
                  <a:pt x="25082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50825" y="324485"/>
                </a:lnTo>
                <a:lnTo>
                  <a:pt x="25082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894330"/>
            <a:ext cx="27749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3404870"/>
            <a:ext cx="35750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repossessed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35674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35445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3729990"/>
            <a:ext cx="409194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8925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38696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4055109"/>
            <a:ext cx="41757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42176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41948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5992" y="4380229"/>
            <a:ext cx="25781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notification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45427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45199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992" y="4705350"/>
            <a:ext cx="26619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Wrong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4400" y="48679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2969" y="48450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400" y="5179059"/>
            <a:ext cx="55518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 card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4400" y="5341620"/>
            <a:ext cx="12744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177925" algn="l"/>
              </a:tabLst>
            </a:pPr>
            <a:r>
              <a:rPr dirty="0" sz="1100" spc="-5">
                <a:latin typeface="Courier New"/>
                <a:cs typeface="Courier New"/>
              </a:rPr>
              <a:t>prepai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4400" y="5504179"/>
            <a:ext cx="431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4400" y="5814059"/>
            <a:ext cx="936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72807" y="5976620"/>
          <a:ext cx="4396105" cy="292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"/>
                <a:gridCol w="93345"/>
                <a:gridCol w="2365375"/>
                <a:gridCol w="93344"/>
                <a:gridCol w="94614"/>
                <a:gridCol w="840740"/>
                <a:gridCol w="513714"/>
                <a:gridCol w="93345"/>
              </a:tblGrid>
              <a:tr h="162559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8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Advertising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marketing,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including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promotiona...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48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Applying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refinancing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exist...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Attempts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owed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Can't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contact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lender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5119">
                <a:tc gridSpan="2"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repossessed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sold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approved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didn't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approved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didn't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Written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notification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about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914400" y="89027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02969" y="8879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8360" y="914400"/>
            <a:ext cx="6076315" cy="8217534"/>
          </a:xfrm>
          <a:custGeom>
            <a:avLst/>
            <a:gdLst/>
            <a:ahLst/>
            <a:cxnLst/>
            <a:rect l="l" t="t" r="r" b="b"/>
            <a:pathLst>
              <a:path w="6076315" h="8217534">
                <a:moveTo>
                  <a:pt x="0" y="1904"/>
                </a:moveTo>
                <a:lnTo>
                  <a:pt x="6076315" y="1904"/>
                </a:lnTo>
              </a:path>
              <a:path w="6076315" h="8217534">
                <a:moveTo>
                  <a:pt x="6075045" y="0"/>
                </a:moveTo>
                <a:lnTo>
                  <a:pt x="6075045" y="8217534"/>
                </a:lnTo>
              </a:path>
              <a:path w="6076315" h="8217534">
                <a:moveTo>
                  <a:pt x="6076315" y="8216265"/>
                </a:moveTo>
                <a:lnTo>
                  <a:pt x="0" y="8216265"/>
                </a:lnTo>
              </a:path>
              <a:path w="6076315" h="8217534">
                <a:moveTo>
                  <a:pt x="1905" y="8217534"/>
                </a:moveTo>
                <a:lnTo>
                  <a:pt x="1905" y="0"/>
                </a:lnTo>
              </a:path>
              <a:path w="6076315" h="8217534">
                <a:moveTo>
                  <a:pt x="0" y="1904"/>
                </a:moveTo>
                <a:lnTo>
                  <a:pt x="6076315" y="1904"/>
                </a:lnTo>
              </a:path>
              <a:path w="6076315" h="8217534">
                <a:moveTo>
                  <a:pt x="6075045" y="0"/>
                </a:moveTo>
                <a:lnTo>
                  <a:pt x="6075045" y="8217534"/>
                </a:lnTo>
              </a:path>
              <a:path w="6076315" h="8217534">
                <a:moveTo>
                  <a:pt x="6076315" y="8216265"/>
                </a:moveTo>
                <a:lnTo>
                  <a:pt x="0" y="8216265"/>
                </a:lnTo>
              </a:path>
              <a:path w="6076315" h="8217534">
                <a:moveTo>
                  <a:pt x="1905" y="821753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21650"/>
          </a:xfrm>
          <a:custGeom>
            <a:avLst/>
            <a:gdLst/>
            <a:ahLst/>
            <a:cxnLst/>
            <a:rect l="l" t="t" r="r" b="b"/>
            <a:pathLst>
              <a:path w="6076950" h="8121650">
                <a:moveTo>
                  <a:pt x="6076950" y="0"/>
                </a:moveTo>
                <a:lnTo>
                  <a:pt x="0" y="0"/>
                </a:lnTo>
                <a:lnTo>
                  <a:pt x="0" y="8121650"/>
                </a:lnTo>
                <a:lnTo>
                  <a:pt x="6076950" y="812165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4205" y="981710"/>
            <a:ext cx="26835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Wrong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1442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11214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454150"/>
            <a:ext cx="58032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616710"/>
            <a:ext cx="51441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6980" algn="l"/>
              </a:tabLst>
            </a:pP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5">
                <a:latin typeface="Courier New"/>
                <a:cs typeface="Courier New"/>
              </a:rPr>
              <a:t>es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</a:t>
            </a:r>
            <a:r>
              <a:rPr dirty="0" sz="1100" spc="5">
                <a:latin typeface="Courier New"/>
                <a:cs typeface="Courier New"/>
              </a:rPr>
              <a:t>m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779270"/>
            <a:ext cx="431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205" y="2090420"/>
            <a:ext cx="91694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2529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22301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2807" y="2415539"/>
          <a:ext cx="4386580" cy="308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"/>
                <a:gridCol w="2365375"/>
                <a:gridCol w="93344"/>
                <a:gridCol w="94614"/>
                <a:gridCol w="840740"/>
                <a:gridCol w="513714"/>
                <a:gridCol w="93345"/>
              </a:tblGrid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Advertising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marketing,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including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promotiona...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Applying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refinancing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exist...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Attempts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owed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Can't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contact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lender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5119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repossessed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sold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approved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didn't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approved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didn't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Written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notification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about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Wrong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charged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914400" y="55041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54813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581405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4205" y="5976620"/>
            <a:ext cx="41148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6139179"/>
            <a:ext cx="5636895" cy="1787525"/>
          </a:xfrm>
          <a:custGeom>
            <a:avLst/>
            <a:gdLst/>
            <a:ahLst/>
            <a:cxnLst/>
            <a:rect l="l" t="t" r="r" b="b"/>
            <a:pathLst>
              <a:path w="5636895" h="1787525">
                <a:moveTo>
                  <a:pt x="563562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5635625" y="1624965"/>
                </a:lnTo>
                <a:lnTo>
                  <a:pt x="5635625" y="1463040"/>
                </a:lnTo>
                <a:close/>
              </a:path>
              <a:path w="5636895" h="1787525">
                <a:moveTo>
                  <a:pt x="563562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635625" y="974725"/>
                </a:lnTo>
                <a:lnTo>
                  <a:pt x="5635625" y="812800"/>
                </a:lnTo>
                <a:close/>
              </a:path>
              <a:path w="5636895" h="1787525">
                <a:moveTo>
                  <a:pt x="563562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635625" y="649605"/>
                </a:lnTo>
                <a:lnTo>
                  <a:pt x="5635625" y="487680"/>
                </a:lnTo>
                <a:close/>
              </a:path>
              <a:path w="5636895" h="1787525">
                <a:moveTo>
                  <a:pt x="563689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5636895" y="1787525"/>
                </a:lnTo>
                <a:lnTo>
                  <a:pt x="5636895" y="1625600"/>
                </a:lnTo>
                <a:close/>
              </a:path>
              <a:path w="5636895" h="1787525">
                <a:moveTo>
                  <a:pt x="563689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5636895" y="1462405"/>
                </a:lnTo>
                <a:lnTo>
                  <a:pt x="5636895" y="1300480"/>
                </a:lnTo>
                <a:close/>
              </a:path>
              <a:path w="5636895" h="1787525">
                <a:moveTo>
                  <a:pt x="563689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636895" y="1299845"/>
                </a:lnTo>
                <a:lnTo>
                  <a:pt x="5636895" y="1137920"/>
                </a:lnTo>
                <a:close/>
              </a:path>
              <a:path w="5636895" h="1787525">
                <a:moveTo>
                  <a:pt x="563689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5636895" y="1137285"/>
                </a:lnTo>
                <a:lnTo>
                  <a:pt x="5636895" y="975360"/>
                </a:lnTo>
                <a:close/>
              </a:path>
              <a:path w="5636895" h="1787525">
                <a:moveTo>
                  <a:pt x="5636895" y="650252"/>
                </a:moveTo>
                <a:lnTo>
                  <a:pt x="0" y="650252"/>
                </a:lnTo>
                <a:lnTo>
                  <a:pt x="0" y="812165"/>
                </a:lnTo>
                <a:lnTo>
                  <a:pt x="5636895" y="812165"/>
                </a:lnTo>
                <a:lnTo>
                  <a:pt x="5636895" y="650252"/>
                </a:lnTo>
                <a:close/>
              </a:path>
              <a:path w="5636895" h="1787525">
                <a:moveTo>
                  <a:pt x="563689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636895" y="487045"/>
                </a:lnTo>
                <a:lnTo>
                  <a:pt x="5636895" y="325120"/>
                </a:lnTo>
                <a:close/>
              </a:path>
              <a:path w="5636895" h="1787525">
                <a:moveTo>
                  <a:pt x="56368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636895" y="324485"/>
                </a:lnTo>
                <a:lnTo>
                  <a:pt x="5636895" y="162560"/>
                </a:lnTo>
                <a:close/>
              </a:path>
              <a:path w="5636895" h="1787525">
                <a:moveTo>
                  <a:pt x="5636895" y="0"/>
                </a:moveTo>
                <a:lnTo>
                  <a:pt x="0" y="0"/>
                </a:lnTo>
                <a:lnTo>
                  <a:pt x="0" y="161925"/>
                </a:lnTo>
                <a:lnTo>
                  <a:pt x="5636895" y="161925"/>
                </a:lnTo>
                <a:lnTo>
                  <a:pt x="5636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5669" y="6116320"/>
            <a:ext cx="421703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endParaRPr sz="1100">
              <a:latin typeface="Courier New"/>
              <a:cs typeface="Courier New"/>
            </a:endParaRPr>
          </a:p>
          <a:p>
            <a:pPr algn="just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Advertising and marketing, including promotiona...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Applying for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mortgage or refinancing an exist...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Attempts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owed</a:t>
            </a:r>
            <a:endParaRPr sz="1100">
              <a:latin typeface="Courier New"/>
              <a:cs typeface="Courier New"/>
            </a:endParaRPr>
          </a:p>
          <a:p>
            <a:pPr algn="just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Can't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lender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servicer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repossessed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notification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Wrong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14491" y="6116320"/>
            <a:ext cx="34861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135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487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8075930"/>
            <a:ext cx="5635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Money transfer,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205" y="8238490"/>
            <a:ext cx="31051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3008630" algn="l"/>
              </a:tabLst>
            </a:pPr>
            <a:r>
              <a:rPr dirty="0" sz="1100" spc="-5">
                <a:latin typeface="Courier New"/>
                <a:cs typeface="Courier New"/>
              </a:rPr>
              <a:t>virtua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</a:t>
            </a:r>
            <a:r>
              <a:rPr dirty="0" sz="1100" spc="5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8401050"/>
            <a:ext cx="431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8710930"/>
            <a:ext cx="923925" cy="324485"/>
          </a:xfrm>
          <a:custGeom>
            <a:avLst/>
            <a:gdLst/>
            <a:ahLst/>
            <a:cxnLst/>
            <a:rect l="l" t="t" r="r" b="b"/>
            <a:pathLst>
              <a:path w="923925" h="3244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923925" h="324484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8688069"/>
            <a:ext cx="94932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Adverti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g 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8360" y="914400"/>
            <a:ext cx="6076315" cy="8121015"/>
          </a:xfrm>
          <a:custGeom>
            <a:avLst/>
            <a:gdLst/>
            <a:ahLst/>
            <a:cxnLst/>
            <a:rect l="l" t="t" r="r" b="b"/>
            <a:pathLst>
              <a:path w="6076315" h="8121015">
                <a:moveTo>
                  <a:pt x="0" y="1904"/>
                </a:moveTo>
                <a:lnTo>
                  <a:pt x="6076315" y="1904"/>
                </a:lnTo>
              </a:path>
              <a:path w="6076315" h="8121015">
                <a:moveTo>
                  <a:pt x="6075045" y="0"/>
                </a:moveTo>
                <a:lnTo>
                  <a:pt x="6075045" y="8121015"/>
                </a:lnTo>
              </a:path>
              <a:path w="6076315" h="8121015">
                <a:moveTo>
                  <a:pt x="6076315" y="8119745"/>
                </a:moveTo>
                <a:lnTo>
                  <a:pt x="0" y="8119745"/>
                </a:lnTo>
              </a:path>
              <a:path w="6076315" h="8121015">
                <a:moveTo>
                  <a:pt x="1905" y="8121015"/>
                </a:moveTo>
                <a:lnTo>
                  <a:pt x="1905" y="0"/>
                </a:lnTo>
              </a:path>
              <a:path w="6076315" h="8121015">
                <a:moveTo>
                  <a:pt x="0" y="1904"/>
                </a:moveTo>
                <a:lnTo>
                  <a:pt x="6076315" y="1904"/>
                </a:lnTo>
              </a:path>
              <a:path w="6076315" h="8121015">
                <a:moveTo>
                  <a:pt x="6075045" y="0"/>
                </a:moveTo>
                <a:lnTo>
                  <a:pt x="6075045" y="8121015"/>
                </a:lnTo>
              </a:path>
              <a:path w="6076315" h="8121015">
                <a:moveTo>
                  <a:pt x="6076315" y="8119745"/>
                </a:moveTo>
                <a:lnTo>
                  <a:pt x="0" y="8119745"/>
                </a:lnTo>
              </a:path>
              <a:path w="6076315" h="8121015">
                <a:moveTo>
                  <a:pt x="1905" y="812101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18170"/>
            <a:chOff x="847725" y="913764"/>
            <a:chExt cx="6076950" cy="821817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18170"/>
            </a:xfrm>
            <a:custGeom>
              <a:avLst/>
              <a:gdLst/>
              <a:ahLst/>
              <a:cxnLst/>
              <a:rect l="l" t="t" r="r" b="b"/>
              <a:pathLst>
                <a:path w="6076950" h="8218170">
                  <a:moveTo>
                    <a:pt x="6076950" y="0"/>
                  </a:moveTo>
                  <a:lnTo>
                    <a:pt x="0" y="0"/>
                  </a:lnTo>
                  <a:lnTo>
                    <a:pt x="0" y="8218169"/>
                  </a:lnTo>
                  <a:lnTo>
                    <a:pt x="6076950" y="821816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204335" cy="3250565"/>
            </a:xfrm>
            <a:custGeom>
              <a:avLst/>
              <a:gdLst/>
              <a:ahLst/>
              <a:cxnLst/>
              <a:rect l="l" t="t" r="r" b="b"/>
              <a:pathLst>
                <a:path w="4204335" h="3250565">
                  <a:moveTo>
                    <a:pt x="8318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83185" y="2925445"/>
                  </a:lnTo>
                  <a:lnTo>
                    <a:pt x="83185" y="2763520"/>
                  </a:lnTo>
                  <a:close/>
                </a:path>
                <a:path w="4204335" h="3250565">
                  <a:moveTo>
                    <a:pt x="8318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83185" y="2600325"/>
                  </a:lnTo>
                  <a:lnTo>
                    <a:pt x="83185" y="2438400"/>
                  </a:lnTo>
                  <a:close/>
                </a:path>
                <a:path w="4204335" h="3250565">
                  <a:moveTo>
                    <a:pt x="8318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83185" y="2275205"/>
                  </a:lnTo>
                  <a:lnTo>
                    <a:pt x="83185" y="2113280"/>
                  </a:lnTo>
                  <a:close/>
                </a:path>
                <a:path w="4204335" h="3250565">
                  <a:moveTo>
                    <a:pt x="8318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83185" y="1950085"/>
                  </a:lnTo>
                  <a:lnTo>
                    <a:pt x="83185" y="1788160"/>
                  </a:lnTo>
                  <a:close/>
                </a:path>
                <a:path w="4204335" h="3250565">
                  <a:moveTo>
                    <a:pt x="8318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83185" y="1299845"/>
                  </a:lnTo>
                  <a:lnTo>
                    <a:pt x="83185" y="1137920"/>
                  </a:lnTo>
                  <a:close/>
                </a:path>
                <a:path w="4204335" h="3250565">
                  <a:moveTo>
                    <a:pt x="8318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83185" y="974725"/>
                  </a:lnTo>
                  <a:lnTo>
                    <a:pt x="83185" y="812800"/>
                  </a:lnTo>
                  <a:close/>
                </a:path>
                <a:path w="4204335" h="3250565">
                  <a:moveTo>
                    <a:pt x="8318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83185" y="649605"/>
                  </a:lnTo>
                  <a:lnTo>
                    <a:pt x="83185" y="487680"/>
                  </a:lnTo>
                  <a:close/>
                </a:path>
                <a:path w="4204335" h="3250565">
                  <a:moveTo>
                    <a:pt x="831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83185" y="324485"/>
                  </a:lnTo>
                  <a:lnTo>
                    <a:pt x="83185" y="162560"/>
                  </a:lnTo>
                  <a:close/>
                </a:path>
                <a:path w="4204335" h="3250565">
                  <a:moveTo>
                    <a:pt x="167005" y="3088640"/>
                  </a:moveTo>
                  <a:lnTo>
                    <a:pt x="0" y="3088640"/>
                  </a:lnTo>
                  <a:lnTo>
                    <a:pt x="0" y="3250565"/>
                  </a:lnTo>
                  <a:lnTo>
                    <a:pt x="167005" y="3250565"/>
                  </a:lnTo>
                  <a:lnTo>
                    <a:pt x="167005" y="3088640"/>
                  </a:lnTo>
                  <a:close/>
                </a:path>
                <a:path w="4204335" h="3250565">
                  <a:moveTo>
                    <a:pt x="25082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250825" y="1624965"/>
                  </a:lnTo>
                  <a:lnTo>
                    <a:pt x="250825" y="1463040"/>
                  </a:lnTo>
                  <a:close/>
                </a:path>
                <a:path w="4204335" h="3250565">
                  <a:moveTo>
                    <a:pt x="25082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250825" y="1462405"/>
                  </a:lnTo>
                  <a:lnTo>
                    <a:pt x="250825" y="1300480"/>
                  </a:lnTo>
                  <a:close/>
                </a:path>
                <a:path w="4204335" h="3250565">
                  <a:moveTo>
                    <a:pt x="260667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2606675" y="2762885"/>
                  </a:lnTo>
                  <a:lnTo>
                    <a:pt x="2606675" y="2600960"/>
                  </a:lnTo>
                  <a:close/>
                </a:path>
                <a:path w="4204335" h="3250565">
                  <a:moveTo>
                    <a:pt x="2690495" y="2926080"/>
                  </a:moveTo>
                  <a:lnTo>
                    <a:pt x="0" y="2926080"/>
                  </a:lnTo>
                  <a:lnTo>
                    <a:pt x="0" y="3088005"/>
                  </a:lnTo>
                  <a:lnTo>
                    <a:pt x="2690495" y="3088005"/>
                  </a:lnTo>
                  <a:lnTo>
                    <a:pt x="2690495" y="2926080"/>
                  </a:lnTo>
                  <a:close/>
                </a:path>
                <a:path w="4204335" h="3250565">
                  <a:moveTo>
                    <a:pt x="269049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2690495" y="1137285"/>
                  </a:lnTo>
                  <a:lnTo>
                    <a:pt x="2690495" y="975360"/>
                  </a:lnTo>
                  <a:close/>
                </a:path>
                <a:path w="4204335" h="3250565">
                  <a:moveTo>
                    <a:pt x="277558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2775585" y="812165"/>
                  </a:lnTo>
                  <a:lnTo>
                    <a:pt x="2775585" y="650240"/>
                  </a:lnTo>
                  <a:close/>
                </a:path>
                <a:path w="4204335" h="3250565">
                  <a:moveTo>
                    <a:pt x="361632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3616325" y="1787525"/>
                  </a:lnTo>
                  <a:lnTo>
                    <a:pt x="3616325" y="1625600"/>
                  </a:lnTo>
                  <a:close/>
                </a:path>
                <a:path w="4204335" h="3250565">
                  <a:moveTo>
                    <a:pt x="412051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4120515" y="2112645"/>
                  </a:lnTo>
                  <a:lnTo>
                    <a:pt x="4120515" y="1950720"/>
                  </a:lnTo>
                  <a:close/>
                </a:path>
                <a:path w="4204335" h="3250565">
                  <a:moveTo>
                    <a:pt x="420433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4204335" y="2437765"/>
                  </a:lnTo>
                  <a:lnTo>
                    <a:pt x="4204335" y="2275840"/>
                  </a:lnTo>
                  <a:close/>
                </a:path>
                <a:path w="4204335" h="3250565">
                  <a:moveTo>
                    <a:pt x="420433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4204335" y="487045"/>
                  </a:lnTo>
                  <a:lnTo>
                    <a:pt x="4204335" y="325120"/>
                  </a:lnTo>
                  <a:close/>
                </a:path>
                <a:path w="4204335" h="3250565">
                  <a:moveTo>
                    <a:pt x="420433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204335" y="161925"/>
                  </a:lnTo>
                  <a:lnTo>
                    <a:pt x="420433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4229735" cy="328167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marketing,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including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promotiona...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Applying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refinancing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exist...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Attempts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owed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51955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Can't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lender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2700" marR="59372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repossessed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889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16021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notification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51955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Wrong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4380229"/>
            <a:ext cx="53003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  <a:tab pos="5214620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542790"/>
            <a:ext cx="431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4705349"/>
            <a:ext cx="5047615" cy="1787525"/>
          </a:xfrm>
          <a:custGeom>
            <a:avLst/>
            <a:gdLst/>
            <a:ahLst/>
            <a:cxnLst/>
            <a:rect l="l" t="t" r="r" b="b"/>
            <a:pathLst>
              <a:path w="5047615" h="1787525">
                <a:moveTo>
                  <a:pt x="50463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046345" y="487045"/>
                </a:lnTo>
                <a:lnTo>
                  <a:pt x="5046345" y="325120"/>
                </a:lnTo>
                <a:close/>
              </a:path>
              <a:path w="5047615" h="1787525">
                <a:moveTo>
                  <a:pt x="504761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5047615" y="1787525"/>
                </a:lnTo>
                <a:lnTo>
                  <a:pt x="5047615" y="1625600"/>
                </a:lnTo>
                <a:close/>
              </a:path>
              <a:path w="5047615" h="1787525">
                <a:moveTo>
                  <a:pt x="504761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5047615" y="1624965"/>
                </a:lnTo>
                <a:lnTo>
                  <a:pt x="5047615" y="1463040"/>
                </a:lnTo>
                <a:close/>
              </a:path>
              <a:path w="5047615" h="1787525">
                <a:moveTo>
                  <a:pt x="504761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5047615" y="1462405"/>
                </a:lnTo>
                <a:lnTo>
                  <a:pt x="5047615" y="1300480"/>
                </a:lnTo>
                <a:close/>
              </a:path>
              <a:path w="5047615" h="1787525">
                <a:moveTo>
                  <a:pt x="504761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047615" y="1299845"/>
                </a:lnTo>
                <a:lnTo>
                  <a:pt x="5047615" y="1137920"/>
                </a:lnTo>
                <a:close/>
              </a:path>
              <a:path w="5047615" h="1787525">
                <a:moveTo>
                  <a:pt x="504761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5047615" y="1137285"/>
                </a:lnTo>
                <a:lnTo>
                  <a:pt x="5047615" y="975360"/>
                </a:lnTo>
                <a:close/>
              </a:path>
              <a:path w="5047615" h="1787525">
                <a:moveTo>
                  <a:pt x="504761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047615" y="974725"/>
                </a:lnTo>
                <a:lnTo>
                  <a:pt x="5047615" y="812800"/>
                </a:lnTo>
                <a:close/>
              </a:path>
              <a:path w="5047615" h="1787525">
                <a:moveTo>
                  <a:pt x="504761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047615" y="812165"/>
                </a:lnTo>
                <a:lnTo>
                  <a:pt x="5047615" y="650240"/>
                </a:lnTo>
                <a:close/>
              </a:path>
              <a:path w="5047615" h="1787525">
                <a:moveTo>
                  <a:pt x="504761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047615" y="649605"/>
                </a:lnTo>
                <a:lnTo>
                  <a:pt x="5047615" y="487680"/>
                </a:lnTo>
                <a:close/>
              </a:path>
              <a:path w="5047615" h="1787525">
                <a:moveTo>
                  <a:pt x="50476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047615" y="324485"/>
                </a:lnTo>
                <a:lnTo>
                  <a:pt x="5047615" y="162560"/>
                </a:lnTo>
                <a:close/>
              </a:path>
              <a:path w="5047615" h="1787525">
                <a:moveTo>
                  <a:pt x="5047615" y="0"/>
                </a:moveTo>
                <a:lnTo>
                  <a:pt x="0" y="0"/>
                </a:lnTo>
                <a:lnTo>
                  <a:pt x="0" y="161925"/>
                </a:lnTo>
                <a:lnTo>
                  <a:pt x="5047615" y="161925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5669" y="4682490"/>
            <a:ext cx="421703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endParaRPr sz="1100">
              <a:latin typeface="Courier New"/>
              <a:cs typeface="Courier New"/>
            </a:endParaRPr>
          </a:p>
          <a:p>
            <a:pPr algn="just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Advertising and marketing, including promotiona...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Applying for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mortgage or refinancing an exist...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Attempts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owed</a:t>
            </a:r>
            <a:endParaRPr sz="1100">
              <a:latin typeface="Courier New"/>
              <a:cs typeface="Courier New"/>
            </a:endParaRPr>
          </a:p>
          <a:p>
            <a:pPr algn="just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Can't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lender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servicer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repossessed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notification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Wrong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5515" y="4682490"/>
            <a:ext cx="34988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101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635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6642100"/>
            <a:ext cx="58883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Payday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6804659"/>
            <a:ext cx="21151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019300" algn="l"/>
              </a:tabLst>
            </a:pP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6967219"/>
            <a:ext cx="431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7277100"/>
            <a:ext cx="923925" cy="324485"/>
          </a:xfrm>
          <a:custGeom>
            <a:avLst/>
            <a:gdLst/>
            <a:ahLst/>
            <a:cxnLst/>
            <a:rect l="l" t="t" r="r" b="b"/>
            <a:pathLst>
              <a:path w="923925" h="3244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923925" h="324484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969" y="7254240"/>
            <a:ext cx="94932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Adverti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g 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992" y="7602219"/>
            <a:ext cx="41757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marketing,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including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promotiona...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77647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969" y="77419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5992" y="7927340"/>
            <a:ext cx="41757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Applying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refinancing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exist...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80899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2969" y="80670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992" y="8252459"/>
            <a:ext cx="27470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Attempts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owed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841501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83921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992" y="8577580"/>
            <a:ext cx="26619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Can't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lender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8740140"/>
            <a:ext cx="250825" cy="324485"/>
          </a:xfrm>
          <a:custGeom>
            <a:avLst/>
            <a:gdLst/>
            <a:ahLst/>
            <a:cxnLst/>
            <a:rect l="l" t="t" r="r" b="b"/>
            <a:pathLst>
              <a:path w="250825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50825" h="324484">
                <a:moveTo>
                  <a:pt x="25082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50825" y="324485"/>
                </a:lnTo>
                <a:lnTo>
                  <a:pt x="25082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8717280"/>
            <a:ext cx="27749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8360" y="914400"/>
            <a:ext cx="6076315" cy="8217534"/>
          </a:xfrm>
          <a:custGeom>
            <a:avLst/>
            <a:gdLst/>
            <a:ahLst/>
            <a:cxnLst/>
            <a:rect l="l" t="t" r="r" b="b"/>
            <a:pathLst>
              <a:path w="6076315" h="8217534">
                <a:moveTo>
                  <a:pt x="0" y="1904"/>
                </a:moveTo>
                <a:lnTo>
                  <a:pt x="6076315" y="1904"/>
                </a:lnTo>
              </a:path>
              <a:path w="6076315" h="8217534">
                <a:moveTo>
                  <a:pt x="6075045" y="0"/>
                </a:moveTo>
                <a:lnTo>
                  <a:pt x="6075045" y="8217534"/>
                </a:lnTo>
              </a:path>
              <a:path w="6076315" h="8217534">
                <a:moveTo>
                  <a:pt x="6076315" y="8216265"/>
                </a:moveTo>
                <a:lnTo>
                  <a:pt x="0" y="8216265"/>
                </a:lnTo>
              </a:path>
              <a:path w="6076315" h="8217534">
                <a:moveTo>
                  <a:pt x="1905" y="8217534"/>
                </a:moveTo>
                <a:lnTo>
                  <a:pt x="1905" y="0"/>
                </a:lnTo>
              </a:path>
              <a:path w="6076315" h="8217534">
                <a:moveTo>
                  <a:pt x="0" y="1904"/>
                </a:moveTo>
                <a:lnTo>
                  <a:pt x="6076315" y="1904"/>
                </a:lnTo>
              </a:path>
              <a:path w="6076315" h="8217534">
                <a:moveTo>
                  <a:pt x="6075045" y="0"/>
                </a:moveTo>
                <a:lnTo>
                  <a:pt x="6075045" y="8217534"/>
                </a:lnTo>
              </a:path>
              <a:path w="6076315" h="8217534">
                <a:moveTo>
                  <a:pt x="6076315" y="8216265"/>
                </a:moveTo>
                <a:lnTo>
                  <a:pt x="0" y="8216265"/>
                </a:lnTo>
              </a:path>
              <a:path w="6076315" h="8217534">
                <a:moveTo>
                  <a:pt x="1905" y="821753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18170"/>
            <a:chOff x="847725" y="913764"/>
            <a:chExt cx="6076950" cy="821817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18170"/>
            </a:xfrm>
            <a:custGeom>
              <a:avLst/>
              <a:gdLst/>
              <a:ahLst/>
              <a:cxnLst/>
              <a:rect l="l" t="t" r="r" b="b"/>
              <a:pathLst>
                <a:path w="6076950" h="8218170">
                  <a:moveTo>
                    <a:pt x="6076950" y="0"/>
                  </a:moveTo>
                  <a:lnTo>
                    <a:pt x="0" y="0"/>
                  </a:lnTo>
                  <a:lnTo>
                    <a:pt x="0" y="8218169"/>
                  </a:lnTo>
                  <a:lnTo>
                    <a:pt x="6076950" y="821816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50825" cy="161925"/>
            </a:xfrm>
            <a:custGeom>
              <a:avLst/>
              <a:gdLst/>
              <a:ahLst/>
              <a:cxnLst/>
              <a:rect l="l" t="t" r="r" b="b"/>
              <a:pathLst>
                <a:path w="250825" h="161925">
                  <a:moveTo>
                    <a:pt x="2508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50825" y="161925"/>
                  </a:lnTo>
                  <a:lnTo>
                    <a:pt x="2508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144269"/>
            <a:ext cx="35750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repossessed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3068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2839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469389"/>
            <a:ext cx="409194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631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609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1794510"/>
            <a:ext cx="41757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19570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1934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119629"/>
            <a:ext cx="25781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notification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2821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2593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444750"/>
            <a:ext cx="26619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Wrong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26073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2584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2917189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  <a:tab pos="5551170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Studen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3079750"/>
            <a:ext cx="431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3242309"/>
            <a:ext cx="5384165" cy="1787525"/>
          </a:xfrm>
          <a:custGeom>
            <a:avLst/>
            <a:gdLst/>
            <a:ahLst/>
            <a:cxnLst/>
            <a:rect l="l" t="t" r="r" b="b"/>
            <a:pathLst>
              <a:path w="5384165" h="1787525">
                <a:moveTo>
                  <a:pt x="538416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5384165" y="1787525"/>
                </a:lnTo>
                <a:lnTo>
                  <a:pt x="5384165" y="1625600"/>
                </a:lnTo>
                <a:close/>
              </a:path>
              <a:path w="5384165" h="1787525">
                <a:moveTo>
                  <a:pt x="538416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5384165" y="1624965"/>
                </a:lnTo>
                <a:lnTo>
                  <a:pt x="5384165" y="1463040"/>
                </a:lnTo>
                <a:close/>
              </a:path>
              <a:path w="5384165" h="1787525">
                <a:moveTo>
                  <a:pt x="538416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5384165" y="1462405"/>
                </a:lnTo>
                <a:lnTo>
                  <a:pt x="5384165" y="1300480"/>
                </a:lnTo>
                <a:close/>
              </a:path>
              <a:path w="5384165" h="1787525">
                <a:moveTo>
                  <a:pt x="538416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384165" y="1299845"/>
                </a:lnTo>
                <a:lnTo>
                  <a:pt x="5384165" y="1137920"/>
                </a:lnTo>
                <a:close/>
              </a:path>
              <a:path w="5384165" h="1787525">
                <a:moveTo>
                  <a:pt x="538416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5384165" y="1137285"/>
                </a:lnTo>
                <a:lnTo>
                  <a:pt x="5384165" y="975360"/>
                </a:lnTo>
                <a:close/>
              </a:path>
              <a:path w="5384165" h="1787525">
                <a:moveTo>
                  <a:pt x="53841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384165" y="974725"/>
                </a:lnTo>
                <a:lnTo>
                  <a:pt x="5384165" y="812800"/>
                </a:lnTo>
                <a:close/>
              </a:path>
              <a:path w="5384165" h="1787525">
                <a:moveTo>
                  <a:pt x="53841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384165" y="812165"/>
                </a:lnTo>
                <a:lnTo>
                  <a:pt x="5384165" y="650240"/>
                </a:lnTo>
                <a:close/>
              </a:path>
              <a:path w="5384165" h="1787525">
                <a:moveTo>
                  <a:pt x="53841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384165" y="649605"/>
                </a:lnTo>
                <a:lnTo>
                  <a:pt x="5384165" y="487680"/>
                </a:lnTo>
                <a:close/>
              </a:path>
              <a:path w="5384165" h="1787525">
                <a:moveTo>
                  <a:pt x="53841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384165" y="487045"/>
                </a:lnTo>
                <a:lnTo>
                  <a:pt x="5384165" y="325120"/>
                </a:lnTo>
                <a:close/>
              </a:path>
              <a:path w="5384165" h="1787525">
                <a:moveTo>
                  <a:pt x="53841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384165" y="324485"/>
                </a:lnTo>
                <a:lnTo>
                  <a:pt x="5384165" y="162560"/>
                </a:lnTo>
                <a:close/>
              </a:path>
              <a:path w="5384165" h="17875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15669" y="3219450"/>
            <a:ext cx="421703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endParaRPr sz="1100">
              <a:latin typeface="Courier New"/>
              <a:cs typeface="Courier New"/>
            </a:endParaRPr>
          </a:p>
          <a:p>
            <a:pPr algn="just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Advertising and marketing, including promotiona...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Applying for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mortgage or refinancing an exist...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Attempts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owed</a:t>
            </a:r>
            <a:endParaRPr sz="1100">
              <a:latin typeface="Courier New"/>
              <a:cs typeface="Courier New"/>
            </a:endParaRPr>
          </a:p>
          <a:p>
            <a:pPr algn="just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Can't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lender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servicer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repossessed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notification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Wrong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5454" y="3219450"/>
            <a:ext cx="26606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635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5179059"/>
            <a:ext cx="5636895" cy="161925"/>
          </a:xfrm>
          <a:custGeom>
            <a:avLst/>
            <a:gdLst/>
            <a:ahLst/>
            <a:cxnLst/>
            <a:rect l="l" t="t" r="r" b="b"/>
            <a:pathLst>
              <a:path w="5636895" h="161925">
                <a:moveTo>
                  <a:pt x="5636895" y="0"/>
                </a:moveTo>
                <a:lnTo>
                  <a:pt x="0" y="0"/>
                </a:lnTo>
                <a:lnTo>
                  <a:pt x="0" y="161925"/>
                </a:lnTo>
                <a:lnTo>
                  <a:pt x="5636895" y="161925"/>
                </a:lnTo>
                <a:lnTo>
                  <a:pt x="5636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515620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76278" y="5156200"/>
            <a:ext cx="12865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4400" y="5341620"/>
            <a:ext cx="4311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leas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5504077"/>
            <a:ext cx="4311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5196" y="5814059"/>
            <a:ext cx="9163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59766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02969" y="59537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5196" y="6139179"/>
            <a:ext cx="4196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marketing,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including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promotiona...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63017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02969" y="62788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5196" y="6464300"/>
            <a:ext cx="4196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Applying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refinancing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exist...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66268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02969" y="66040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5196" y="6789419"/>
            <a:ext cx="27679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Attempts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owed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400" y="69519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02969" y="69291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5196" y="7114540"/>
            <a:ext cx="26828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Can't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lender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400" y="7277100"/>
            <a:ext cx="250825" cy="487045"/>
          </a:xfrm>
          <a:custGeom>
            <a:avLst/>
            <a:gdLst/>
            <a:ahLst/>
            <a:cxnLst/>
            <a:rect l="l" t="t" r="r" b="b"/>
            <a:pathLst>
              <a:path w="250825" h="48704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50825" h="487045">
                <a:moveTo>
                  <a:pt x="25082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50825" y="487045"/>
                </a:lnTo>
                <a:lnTo>
                  <a:pt x="250825" y="325120"/>
                </a:lnTo>
                <a:close/>
              </a:path>
              <a:path w="250825" h="487045">
                <a:moveTo>
                  <a:pt x="25082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50825" y="324485"/>
                </a:lnTo>
                <a:lnTo>
                  <a:pt x="25082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02969" y="7254240"/>
            <a:ext cx="27749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5196" y="7764780"/>
            <a:ext cx="359600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repossessed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4400" y="79273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02969" y="790448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35196" y="8089900"/>
            <a:ext cx="4112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400" y="82524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02969" y="82296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5196" y="8415019"/>
            <a:ext cx="4196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14400" y="85775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902969" y="85547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5196" y="8740140"/>
            <a:ext cx="25990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notification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14400" y="89027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902969" y="8879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48360" y="914400"/>
            <a:ext cx="6076315" cy="8217534"/>
          </a:xfrm>
          <a:custGeom>
            <a:avLst/>
            <a:gdLst/>
            <a:ahLst/>
            <a:cxnLst/>
            <a:rect l="l" t="t" r="r" b="b"/>
            <a:pathLst>
              <a:path w="6076315" h="8217534">
                <a:moveTo>
                  <a:pt x="0" y="1904"/>
                </a:moveTo>
                <a:lnTo>
                  <a:pt x="6076315" y="1904"/>
                </a:lnTo>
              </a:path>
              <a:path w="6076315" h="8217534">
                <a:moveTo>
                  <a:pt x="6075045" y="0"/>
                </a:moveTo>
                <a:lnTo>
                  <a:pt x="6075045" y="8217534"/>
                </a:lnTo>
              </a:path>
              <a:path w="6076315" h="8217534">
                <a:moveTo>
                  <a:pt x="6076315" y="8216265"/>
                </a:moveTo>
                <a:lnTo>
                  <a:pt x="0" y="8216265"/>
                </a:lnTo>
              </a:path>
              <a:path w="6076315" h="8217534">
                <a:moveTo>
                  <a:pt x="1905" y="8217534"/>
                </a:moveTo>
                <a:lnTo>
                  <a:pt x="1905" y="0"/>
                </a:lnTo>
              </a:path>
              <a:path w="6076315" h="8217534">
                <a:moveTo>
                  <a:pt x="0" y="1904"/>
                </a:moveTo>
                <a:lnTo>
                  <a:pt x="6076315" y="1904"/>
                </a:lnTo>
              </a:path>
              <a:path w="6076315" h="8217534">
                <a:moveTo>
                  <a:pt x="6075045" y="0"/>
                </a:moveTo>
                <a:lnTo>
                  <a:pt x="6075045" y="8217534"/>
                </a:lnTo>
              </a:path>
              <a:path w="6076315" h="8217534">
                <a:moveTo>
                  <a:pt x="6076315" y="8216265"/>
                </a:moveTo>
                <a:lnTo>
                  <a:pt x="0" y="8216265"/>
                </a:lnTo>
              </a:path>
              <a:path w="6076315" h="8217534">
                <a:moveTo>
                  <a:pt x="1905" y="821753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88959"/>
          </a:xfrm>
          <a:custGeom>
            <a:avLst/>
            <a:gdLst/>
            <a:ahLst/>
            <a:cxnLst/>
            <a:rect l="l" t="t" r="r" b="b"/>
            <a:pathLst>
              <a:path w="6076950" h="8188959">
                <a:moveTo>
                  <a:pt x="6076950" y="0"/>
                </a:moveTo>
                <a:lnTo>
                  <a:pt x="0" y="0"/>
                </a:lnTo>
                <a:lnTo>
                  <a:pt x="0" y="8188959"/>
                </a:lnTo>
                <a:lnTo>
                  <a:pt x="6076950" y="818895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0574" y="981710"/>
            <a:ext cx="26873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Wrong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1442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11214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454150"/>
            <a:ext cx="177736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[76 rows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9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765300"/>
            <a:ext cx="3783965" cy="161925"/>
          </a:xfrm>
          <a:custGeom>
            <a:avLst/>
            <a:gdLst/>
            <a:ahLst/>
            <a:cxnLst/>
            <a:rect l="l" t="t" r="r" b="b"/>
            <a:pathLst>
              <a:path w="3783965" h="161925">
                <a:moveTo>
                  <a:pt x="3783965" y="0"/>
                </a:moveTo>
                <a:lnTo>
                  <a:pt x="0" y="0"/>
                </a:lnTo>
                <a:lnTo>
                  <a:pt x="0" y="161925"/>
                </a:lnTo>
                <a:lnTo>
                  <a:pt x="3783965" y="161925"/>
                </a:lnTo>
                <a:lnTo>
                  <a:pt x="37839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742440"/>
            <a:ext cx="3809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Comparison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between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'Sub-issue'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'Product':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1927860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5669" y="1905000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8978" y="1905000"/>
            <a:ext cx="93789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090420"/>
            <a:ext cx="15271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430655" algn="l"/>
              </a:tabLst>
            </a:pPr>
            <a:r>
              <a:rPr dirty="0" sz="1100" spc="-5">
                <a:latin typeface="Courier New"/>
                <a:cs typeface="Courier New"/>
              </a:rPr>
              <a:t>saving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252979"/>
            <a:ext cx="755015" cy="161925"/>
          </a:xfrm>
          <a:custGeom>
            <a:avLst/>
            <a:gdLst/>
            <a:ahLst/>
            <a:cxnLst/>
            <a:rect l="l" t="t" r="r" b="b"/>
            <a:pathLst>
              <a:path w="755014" h="161925">
                <a:moveTo>
                  <a:pt x="755014" y="0"/>
                </a:moveTo>
                <a:lnTo>
                  <a:pt x="0" y="0"/>
                </a:lnTo>
                <a:lnTo>
                  <a:pt x="0" y="161925"/>
                </a:lnTo>
                <a:lnTo>
                  <a:pt x="755014" y="161925"/>
                </a:lnTo>
                <a:lnTo>
                  <a:pt x="75501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230119"/>
            <a:ext cx="781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Sub-issue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562860"/>
            <a:ext cx="24504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72807" y="2725420"/>
          <a:ext cx="4314190" cy="325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/>
                <a:gridCol w="93345"/>
                <a:gridCol w="93345"/>
                <a:gridCol w="1692275"/>
                <a:gridCol w="346075"/>
                <a:gridCol w="589280"/>
                <a:gridCol w="934085"/>
                <a:gridCol w="168910"/>
                <a:gridCol w="177800"/>
              </a:tblGrid>
              <a:tr h="162559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6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opened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as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 fraud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154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sold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transferred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another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company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9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Account status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incorrect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Add-on products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9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5119">
                <a:tc gridSpan="2"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obscene,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profane,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abusive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language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5">
                <a:tc gridSpan="9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9">
                  <a:txBody>
                    <a:bodyPr/>
                    <a:lstStyle/>
                    <a:p>
                      <a:pPr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notified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investigation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status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9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9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signed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up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overdraft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don't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9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9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never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bill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know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9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9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told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them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contacting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they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914400" y="59766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969" y="59537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6287770"/>
            <a:ext cx="55518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 card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0574" y="6450329"/>
            <a:ext cx="12585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1161415" algn="l"/>
              </a:tabLst>
            </a:pPr>
            <a:r>
              <a:rPr dirty="0" sz="1100" spc="-5">
                <a:latin typeface="Courier New"/>
                <a:cs typeface="Courier New"/>
              </a:rPr>
              <a:t>prepai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6612890"/>
            <a:ext cx="767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6922769"/>
            <a:ext cx="2437765" cy="161925"/>
          </a:xfrm>
          <a:custGeom>
            <a:avLst/>
            <a:gdLst/>
            <a:ahLst/>
            <a:cxnLst/>
            <a:rect l="l" t="t" r="r" b="b"/>
            <a:pathLst>
              <a:path w="2437765" h="161925">
                <a:moveTo>
                  <a:pt x="2437765" y="0"/>
                </a:moveTo>
                <a:lnTo>
                  <a:pt x="0" y="0"/>
                </a:lnTo>
                <a:lnTo>
                  <a:pt x="0" y="161924"/>
                </a:lnTo>
                <a:lnTo>
                  <a:pt x="2437765" y="161924"/>
                </a:lnTo>
                <a:lnTo>
                  <a:pt x="24377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6899909"/>
            <a:ext cx="24638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7085330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992" y="7247890"/>
            <a:ext cx="29019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 fraud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74104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73875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92" y="7573009"/>
            <a:ext cx="38392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transferred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another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77355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969" y="77127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92" y="7898130"/>
            <a:ext cx="19888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Account status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92" y="8060690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14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5992" y="8223250"/>
            <a:ext cx="23253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Add-on products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5992" y="8385809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5992" y="8548369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5992" y="8710827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400" y="8873490"/>
            <a:ext cx="4036695" cy="161925"/>
          </a:xfrm>
          <a:custGeom>
            <a:avLst/>
            <a:gdLst/>
            <a:ahLst/>
            <a:cxnLst/>
            <a:rect l="l" t="t" r="r" b="b"/>
            <a:pathLst>
              <a:path w="4036695" h="161925">
                <a:moveTo>
                  <a:pt x="4036695" y="0"/>
                </a:moveTo>
                <a:lnTo>
                  <a:pt x="0" y="0"/>
                </a:lnTo>
                <a:lnTo>
                  <a:pt x="0" y="161924"/>
                </a:lnTo>
                <a:lnTo>
                  <a:pt x="4036695" y="161924"/>
                </a:lnTo>
                <a:lnTo>
                  <a:pt x="40366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2969" y="8850630"/>
            <a:ext cx="40608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Used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obscene,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profane,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abusive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language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18170"/>
            <a:chOff x="847725" y="913764"/>
            <a:chExt cx="6076950" cy="821817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18170"/>
            </a:xfrm>
            <a:custGeom>
              <a:avLst/>
              <a:gdLst/>
              <a:ahLst/>
              <a:cxnLst/>
              <a:rect l="l" t="t" r="r" b="b"/>
              <a:pathLst>
                <a:path w="6076950" h="8218170">
                  <a:moveTo>
                    <a:pt x="6076950" y="0"/>
                  </a:moveTo>
                  <a:lnTo>
                    <a:pt x="0" y="0"/>
                  </a:lnTo>
                  <a:lnTo>
                    <a:pt x="0" y="8218169"/>
                  </a:lnTo>
                  <a:lnTo>
                    <a:pt x="6076950" y="821816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83185" cy="161925"/>
            </a:xfrm>
            <a:custGeom>
              <a:avLst/>
              <a:gdLst/>
              <a:ahLst/>
              <a:cxnLst/>
              <a:rect l="l" t="t" r="r" b="b"/>
              <a:pathLst>
                <a:path w="83184" h="161925">
                  <a:moveTo>
                    <a:pt x="83184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83184" y="161925"/>
                  </a:lnTo>
                  <a:lnTo>
                    <a:pt x="8318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144269"/>
            <a:ext cx="41636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investigation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status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992" y="1306830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992" y="146938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signed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up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overdraft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1631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969" y="1609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92" y="1794510"/>
            <a:ext cx="41763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never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bill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1957070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16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992" y="211962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them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stop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2282189"/>
            <a:ext cx="5803265" cy="471805"/>
          </a:xfrm>
          <a:custGeom>
            <a:avLst/>
            <a:gdLst/>
            <a:ahLst/>
            <a:cxnLst/>
            <a:rect l="l" t="t" r="r" b="b"/>
            <a:pathLst>
              <a:path w="5803265" h="47180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5803265" h="471805">
                <a:moveTo>
                  <a:pt x="5803265" y="309880"/>
                </a:moveTo>
                <a:lnTo>
                  <a:pt x="0" y="309880"/>
                </a:lnTo>
                <a:lnTo>
                  <a:pt x="0" y="471805"/>
                </a:lnTo>
                <a:lnTo>
                  <a:pt x="5803265" y="471805"/>
                </a:lnTo>
                <a:lnTo>
                  <a:pt x="5803265" y="30988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969" y="2259330"/>
            <a:ext cx="5827395" cy="50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4385945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2754629"/>
            <a:ext cx="51441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6980" algn="l"/>
              </a:tabLst>
            </a:pP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5">
                <a:latin typeface="Courier New"/>
                <a:cs typeface="Courier New"/>
              </a:rPr>
              <a:t>es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</a:t>
            </a:r>
            <a:r>
              <a:rPr dirty="0" sz="1100" spc="5">
                <a:latin typeface="Courier New"/>
                <a:cs typeface="Courier New"/>
              </a:rPr>
              <a:t>m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2917189"/>
            <a:ext cx="767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72807" y="3228339"/>
          <a:ext cx="4304665" cy="341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70"/>
                <a:gridCol w="1776095"/>
                <a:gridCol w="346075"/>
                <a:gridCol w="93344"/>
                <a:gridCol w="505459"/>
                <a:gridCol w="934085"/>
                <a:gridCol w="168910"/>
                <a:gridCol w="177800"/>
              </a:tblGrid>
              <a:tr h="162559">
                <a:tc gridSpan="4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information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incorrect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opened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as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 fraud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sold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transferred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another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company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Account status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incorrect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Add-on products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5119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obscene,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profane,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abusive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language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notified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investigation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status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signed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up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overdraft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don't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never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bill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know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told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them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contacting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they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914400" y="66421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66192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6951980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2969" y="692911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6278" y="6929119"/>
            <a:ext cx="95059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</a:tabLst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7114540"/>
            <a:ext cx="755015" cy="161925"/>
          </a:xfrm>
          <a:custGeom>
            <a:avLst/>
            <a:gdLst/>
            <a:ahLst/>
            <a:cxnLst/>
            <a:rect l="l" t="t" r="r" b="b"/>
            <a:pathLst>
              <a:path w="755014" h="161925">
                <a:moveTo>
                  <a:pt x="755014" y="0"/>
                </a:moveTo>
                <a:lnTo>
                  <a:pt x="0" y="0"/>
                </a:lnTo>
                <a:lnTo>
                  <a:pt x="0" y="161924"/>
                </a:lnTo>
                <a:lnTo>
                  <a:pt x="755014" y="161924"/>
                </a:lnTo>
                <a:lnTo>
                  <a:pt x="75501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7091680"/>
            <a:ext cx="781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Sub-issue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7277100"/>
            <a:ext cx="5047615" cy="161925"/>
          </a:xfrm>
          <a:custGeom>
            <a:avLst/>
            <a:gdLst/>
            <a:ahLst/>
            <a:cxnLst/>
            <a:rect l="l" t="t" r="r" b="b"/>
            <a:pathLst>
              <a:path w="5047615" h="161925">
                <a:moveTo>
                  <a:pt x="5047615" y="0"/>
                </a:moveTo>
                <a:lnTo>
                  <a:pt x="0" y="0"/>
                </a:lnTo>
                <a:lnTo>
                  <a:pt x="0" y="161925"/>
                </a:lnTo>
                <a:lnTo>
                  <a:pt x="5047615" y="161925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780456" y="725424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7439659"/>
            <a:ext cx="5047615" cy="324485"/>
          </a:xfrm>
          <a:custGeom>
            <a:avLst/>
            <a:gdLst/>
            <a:ahLst/>
            <a:cxnLst/>
            <a:rect l="l" t="t" r="r" b="b"/>
            <a:pathLst>
              <a:path w="5047615" h="324484">
                <a:moveTo>
                  <a:pt x="50476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047615" y="324485"/>
                </a:lnTo>
                <a:lnTo>
                  <a:pt x="5047615" y="162560"/>
                </a:lnTo>
                <a:close/>
              </a:path>
              <a:path w="5047615" h="324484">
                <a:moveTo>
                  <a:pt x="5047615" y="0"/>
                </a:moveTo>
                <a:lnTo>
                  <a:pt x="0" y="0"/>
                </a:lnTo>
                <a:lnTo>
                  <a:pt x="0" y="161925"/>
                </a:lnTo>
                <a:lnTo>
                  <a:pt x="5047615" y="161925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65393" y="7416800"/>
            <a:ext cx="1098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7764780"/>
            <a:ext cx="5047615" cy="161925"/>
          </a:xfrm>
          <a:custGeom>
            <a:avLst/>
            <a:gdLst/>
            <a:ahLst/>
            <a:cxnLst/>
            <a:rect l="l" t="t" r="r" b="b"/>
            <a:pathLst>
              <a:path w="5047615" h="161925">
                <a:moveTo>
                  <a:pt x="5047615" y="0"/>
                </a:moveTo>
                <a:lnTo>
                  <a:pt x="0" y="0"/>
                </a:lnTo>
                <a:lnTo>
                  <a:pt x="0" y="161925"/>
                </a:lnTo>
                <a:lnTo>
                  <a:pt x="5047615" y="161925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780456" y="774191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7927340"/>
            <a:ext cx="5047615" cy="161925"/>
          </a:xfrm>
          <a:custGeom>
            <a:avLst/>
            <a:gdLst/>
            <a:ahLst/>
            <a:cxnLst/>
            <a:rect l="l" t="t" r="r" b="b"/>
            <a:pathLst>
              <a:path w="5047615" h="161925">
                <a:moveTo>
                  <a:pt x="5047615" y="0"/>
                </a:moveTo>
                <a:lnTo>
                  <a:pt x="0" y="0"/>
                </a:lnTo>
                <a:lnTo>
                  <a:pt x="0" y="161924"/>
                </a:lnTo>
                <a:lnTo>
                  <a:pt x="5047615" y="161924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865393" y="790448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8089900"/>
            <a:ext cx="5047615" cy="161925"/>
          </a:xfrm>
          <a:custGeom>
            <a:avLst/>
            <a:gdLst/>
            <a:ahLst/>
            <a:cxnLst/>
            <a:rect l="l" t="t" r="r" b="b"/>
            <a:pathLst>
              <a:path w="5047615" h="161925">
                <a:moveTo>
                  <a:pt x="5047615" y="0"/>
                </a:moveTo>
                <a:lnTo>
                  <a:pt x="0" y="0"/>
                </a:lnTo>
                <a:lnTo>
                  <a:pt x="0" y="161925"/>
                </a:lnTo>
                <a:lnTo>
                  <a:pt x="5047615" y="161925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696356" y="806704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8252459"/>
            <a:ext cx="5047615" cy="487045"/>
          </a:xfrm>
          <a:custGeom>
            <a:avLst/>
            <a:gdLst/>
            <a:ahLst/>
            <a:cxnLst/>
            <a:rect l="l" t="t" r="r" b="b"/>
            <a:pathLst>
              <a:path w="5047615" h="487045">
                <a:moveTo>
                  <a:pt x="504761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047615" y="487045"/>
                </a:lnTo>
                <a:lnTo>
                  <a:pt x="5047615" y="325120"/>
                </a:lnTo>
                <a:close/>
              </a:path>
              <a:path w="5047615" h="487045">
                <a:moveTo>
                  <a:pt x="50476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047615" y="324485"/>
                </a:lnTo>
                <a:lnTo>
                  <a:pt x="5047615" y="162560"/>
                </a:lnTo>
                <a:close/>
              </a:path>
              <a:path w="5047615" h="487045">
                <a:moveTo>
                  <a:pt x="5047615" y="0"/>
                </a:moveTo>
                <a:lnTo>
                  <a:pt x="0" y="0"/>
                </a:lnTo>
                <a:lnTo>
                  <a:pt x="0" y="161937"/>
                </a:lnTo>
                <a:lnTo>
                  <a:pt x="5047615" y="161937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865254" y="8229600"/>
            <a:ext cx="10985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8740140"/>
            <a:ext cx="5047615" cy="161925"/>
          </a:xfrm>
          <a:custGeom>
            <a:avLst/>
            <a:gdLst/>
            <a:ahLst/>
            <a:cxnLst/>
            <a:rect l="l" t="t" r="r" b="b"/>
            <a:pathLst>
              <a:path w="5047615" h="161925">
                <a:moveTo>
                  <a:pt x="5047615" y="0"/>
                </a:moveTo>
                <a:lnTo>
                  <a:pt x="0" y="0"/>
                </a:lnTo>
                <a:lnTo>
                  <a:pt x="0" y="161924"/>
                </a:lnTo>
                <a:lnTo>
                  <a:pt x="5047615" y="161924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865114" y="871728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8902700"/>
            <a:ext cx="5047615" cy="161925"/>
          </a:xfrm>
          <a:custGeom>
            <a:avLst/>
            <a:gdLst/>
            <a:ahLst/>
            <a:cxnLst/>
            <a:rect l="l" t="t" r="r" b="b"/>
            <a:pathLst>
              <a:path w="5047615" h="161925">
                <a:moveTo>
                  <a:pt x="5047615" y="0"/>
                </a:moveTo>
                <a:lnTo>
                  <a:pt x="0" y="0"/>
                </a:lnTo>
                <a:lnTo>
                  <a:pt x="0" y="161925"/>
                </a:lnTo>
                <a:lnTo>
                  <a:pt x="5047615" y="161925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7254240"/>
            <a:ext cx="4230370" cy="181863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26746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 fraud</a:t>
            </a:r>
            <a:endParaRPr sz="1100">
              <a:latin typeface="Courier New"/>
              <a:cs typeface="Courier New"/>
            </a:endParaRPr>
          </a:p>
          <a:p>
            <a:pPr marL="12700" marR="3422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transferred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another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status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Add-on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Used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obscene,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profane,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abusive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language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investigation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status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signed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up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overdraft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never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bill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them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stop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65254" y="8879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48360" y="914400"/>
            <a:ext cx="6076315" cy="8217534"/>
          </a:xfrm>
          <a:custGeom>
            <a:avLst/>
            <a:gdLst/>
            <a:ahLst/>
            <a:cxnLst/>
            <a:rect l="l" t="t" r="r" b="b"/>
            <a:pathLst>
              <a:path w="6076315" h="8217534">
                <a:moveTo>
                  <a:pt x="0" y="1904"/>
                </a:moveTo>
                <a:lnTo>
                  <a:pt x="6076315" y="1904"/>
                </a:lnTo>
              </a:path>
              <a:path w="6076315" h="8217534">
                <a:moveTo>
                  <a:pt x="6075045" y="0"/>
                </a:moveTo>
                <a:lnTo>
                  <a:pt x="6075045" y="8217534"/>
                </a:lnTo>
              </a:path>
              <a:path w="6076315" h="8217534">
                <a:moveTo>
                  <a:pt x="6076315" y="8216265"/>
                </a:moveTo>
                <a:lnTo>
                  <a:pt x="0" y="8216265"/>
                </a:lnTo>
              </a:path>
              <a:path w="6076315" h="8217534">
                <a:moveTo>
                  <a:pt x="1905" y="8217534"/>
                </a:moveTo>
                <a:lnTo>
                  <a:pt x="1905" y="0"/>
                </a:lnTo>
              </a:path>
              <a:path w="6076315" h="8217534">
                <a:moveTo>
                  <a:pt x="0" y="1904"/>
                </a:moveTo>
                <a:lnTo>
                  <a:pt x="6076315" y="1904"/>
                </a:lnTo>
              </a:path>
              <a:path w="6076315" h="8217534">
                <a:moveTo>
                  <a:pt x="6075045" y="0"/>
                </a:moveTo>
                <a:lnTo>
                  <a:pt x="6075045" y="8217534"/>
                </a:lnTo>
              </a:path>
              <a:path w="6076315" h="8217534">
                <a:moveTo>
                  <a:pt x="6076315" y="8216265"/>
                </a:moveTo>
                <a:lnTo>
                  <a:pt x="0" y="8216265"/>
                </a:lnTo>
              </a:path>
              <a:path w="6076315" h="8217534">
                <a:moveTo>
                  <a:pt x="1905" y="821753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88959"/>
          </a:xfrm>
          <a:custGeom>
            <a:avLst/>
            <a:gdLst/>
            <a:ahLst/>
            <a:cxnLst/>
            <a:rect l="l" t="t" r="r" b="b"/>
            <a:pathLst>
              <a:path w="6076950" h="8188959">
                <a:moveTo>
                  <a:pt x="6076950" y="0"/>
                </a:moveTo>
                <a:lnTo>
                  <a:pt x="0" y="0"/>
                </a:lnTo>
                <a:lnTo>
                  <a:pt x="0" y="8188959"/>
                </a:lnTo>
                <a:lnTo>
                  <a:pt x="6076950" y="818895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1129030"/>
            <a:ext cx="58883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Payday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291589"/>
            <a:ext cx="21151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019300" algn="l"/>
              </a:tabLst>
            </a:pP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454150"/>
            <a:ext cx="767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765299"/>
            <a:ext cx="2437765" cy="324485"/>
          </a:xfrm>
          <a:custGeom>
            <a:avLst/>
            <a:gdLst/>
            <a:ahLst/>
            <a:cxnLst/>
            <a:rect l="l" t="t" r="r" b="b"/>
            <a:pathLst>
              <a:path w="2437765" h="324485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437765" h="324485">
                <a:moveTo>
                  <a:pt x="2437765" y="0"/>
                </a:moveTo>
                <a:lnTo>
                  <a:pt x="0" y="0"/>
                </a:lnTo>
                <a:lnTo>
                  <a:pt x="0" y="161925"/>
                </a:lnTo>
                <a:lnTo>
                  <a:pt x="2437765" y="161925"/>
                </a:lnTo>
                <a:lnTo>
                  <a:pt x="24377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969" y="1742440"/>
            <a:ext cx="246380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992" y="2090420"/>
            <a:ext cx="29019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 fraud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2529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969" y="22301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92" y="2415539"/>
            <a:ext cx="38392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transferred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another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25781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2969" y="25552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992" y="2740660"/>
            <a:ext cx="19888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Account status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29032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2969" y="28803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992" y="3065779"/>
            <a:ext cx="23253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Add-on products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3228339"/>
            <a:ext cx="250825" cy="487045"/>
          </a:xfrm>
          <a:custGeom>
            <a:avLst/>
            <a:gdLst/>
            <a:ahLst/>
            <a:cxnLst/>
            <a:rect l="l" t="t" r="r" b="b"/>
            <a:pathLst>
              <a:path w="250825" h="48704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50825" h="487045">
                <a:moveTo>
                  <a:pt x="25082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50825" y="487045"/>
                </a:lnTo>
                <a:lnTo>
                  <a:pt x="250825" y="325120"/>
                </a:lnTo>
                <a:close/>
              </a:path>
              <a:path w="250825" h="487045">
                <a:moveTo>
                  <a:pt x="25082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50825" y="324485"/>
                </a:lnTo>
                <a:lnTo>
                  <a:pt x="25082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2969" y="3205480"/>
            <a:ext cx="27749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992" y="3716020"/>
            <a:ext cx="39954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Used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obscene,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profane,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abusive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language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38785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2969" y="38557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5992" y="4041140"/>
            <a:ext cx="41636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investigation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status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42037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4180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5992" y="436625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signed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up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overdraft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45288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02969" y="45059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992" y="469137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never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bill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48539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48310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92" y="501650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them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stop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51790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51562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4400" y="548894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  <a:tab pos="5551170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Studen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4400" y="5651500"/>
            <a:ext cx="767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400" y="5814059"/>
            <a:ext cx="5384165" cy="1787525"/>
          </a:xfrm>
          <a:custGeom>
            <a:avLst/>
            <a:gdLst/>
            <a:ahLst/>
            <a:cxnLst/>
            <a:rect l="l" t="t" r="r" b="b"/>
            <a:pathLst>
              <a:path w="5384165" h="1787525">
                <a:moveTo>
                  <a:pt x="538416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5384165" y="1787525"/>
                </a:lnTo>
                <a:lnTo>
                  <a:pt x="5384165" y="1625600"/>
                </a:lnTo>
                <a:close/>
              </a:path>
              <a:path w="5384165" h="1787525">
                <a:moveTo>
                  <a:pt x="538416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5384165" y="1624965"/>
                </a:lnTo>
                <a:lnTo>
                  <a:pt x="5384165" y="1463040"/>
                </a:lnTo>
                <a:close/>
              </a:path>
              <a:path w="5384165" h="1787525">
                <a:moveTo>
                  <a:pt x="538416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5384165" y="1462405"/>
                </a:lnTo>
                <a:lnTo>
                  <a:pt x="5384165" y="1300480"/>
                </a:lnTo>
                <a:close/>
              </a:path>
              <a:path w="5384165" h="1787525">
                <a:moveTo>
                  <a:pt x="538416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384165" y="1299845"/>
                </a:lnTo>
                <a:lnTo>
                  <a:pt x="5384165" y="1137920"/>
                </a:lnTo>
                <a:close/>
              </a:path>
              <a:path w="5384165" h="1787525">
                <a:moveTo>
                  <a:pt x="5384165" y="975372"/>
                </a:moveTo>
                <a:lnTo>
                  <a:pt x="0" y="975372"/>
                </a:lnTo>
                <a:lnTo>
                  <a:pt x="0" y="1137285"/>
                </a:lnTo>
                <a:lnTo>
                  <a:pt x="5384165" y="1137285"/>
                </a:lnTo>
                <a:lnTo>
                  <a:pt x="5384165" y="975372"/>
                </a:lnTo>
                <a:close/>
              </a:path>
              <a:path w="5384165" h="1787525">
                <a:moveTo>
                  <a:pt x="53841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384165" y="974725"/>
                </a:lnTo>
                <a:lnTo>
                  <a:pt x="5384165" y="812800"/>
                </a:lnTo>
                <a:close/>
              </a:path>
              <a:path w="5384165" h="1787525">
                <a:moveTo>
                  <a:pt x="53841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384165" y="812165"/>
                </a:lnTo>
                <a:lnTo>
                  <a:pt x="5384165" y="650240"/>
                </a:lnTo>
                <a:close/>
              </a:path>
              <a:path w="5384165" h="1787525">
                <a:moveTo>
                  <a:pt x="53841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384165" y="649605"/>
                </a:lnTo>
                <a:lnTo>
                  <a:pt x="5384165" y="487680"/>
                </a:lnTo>
                <a:close/>
              </a:path>
              <a:path w="5384165" h="1787525">
                <a:moveTo>
                  <a:pt x="53841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384165" y="487045"/>
                </a:lnTo>
                <a:lnTo>
                  <a:pt x="5384165" y="325120"/>
                </a:lnTo>
                <a:close/>
              </a:path>
              <a:path w="5384165" h="1787525">
                <a:moveTo>
                  <a:pt x="53841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384165" y="324485"/>
                </a:lnTo>
                <a:lnTo>
                  <a:pt x="5384165" y="162560"/>
                </a:lnTo>
                <a:close/>
              </a:path>
              <a:path w="5384165" h="17875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15669" y="5791200"/>
            <a:ext cx="4217670" cy="181863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126746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 fraud</a:t>
            </a:r>
            <a:endParaRPr sz="1100">
              <a:latin typeface="Courier New"/>
              <a:cs typeface="Courier New"/>
            </a:endParaRPr>
          </a:p>
          <a:p>
            <a:pPr marR="3422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transferred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another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status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Add-on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Used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obscene,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profane,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abusive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language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investigation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status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signed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up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overdraft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never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bill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them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stop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45454" y="5791200"/>
            <a:ext cx="26606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635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4400" y="7750809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Vehicle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4400" y="7913369"/>
            <a:ext cx="685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9915" algn="l"/>
              </a:tabLst>
            </a:pPr>
            <a:r>
              <a:rPr dirty="0" sz="1100" spc="-5">
                <a:latin typeface="Courier New"/>
                <a:cs typeface="Courier New"/>
              </a:rPr>
              <a:t>leas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4400" y="8075930"/>
            <a:ext cx="767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8385809"/>
            <a:ext cx="2437765" cy="324485"/>
          </a:xfrm>
          <a:custGeom>
            <a:avLst/>
            <a:gdLst/>
            <a:ahLst/>
            <a:cxnLst/>
            <a:rect l="l" t="t" r="r" b="b"/>
            <a:pathLst>
              <a:path w="2437765" h="3244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437765" h="324484">
                <a:moveTo>
                  <a:pt x="2437765" y="0"/>
                </a:moveTo>
                <a:lnTo>
                  <a:pt x="0" y="0"/>
                </a:lnTo>
                <a:lnTo>
                  <a:pt x="0" y="161925"/>
                </a:lnTo>
                <a:lnTo>
                  <a:pt x="2437765" y="161925"/>
                </a:lnTo>
                <a:lnTo>
                  <a:pt x="24377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2969" y="8362950"/>
            <a:ext cx="246380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4400" y="8710930"/>
            <a:ext cx="29432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 fraud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88734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02969" y="88506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02930"/>
            <a:chOff x="847725" y="913764"/>
            <a:chExt cx="6076950" cy="82029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02930"/>
            </a:xfrm>
            <a:custGeom>
              <a:avLst/>
              <a:gdLst/>
              <a:ahLst/>
              <a:cxnLst/>
              <a:rect l="l" t="t" r="r" b="b"/>
              <a:pathLst>
                <a:path w="6076950" h="8202930">
                  <a:moveTo>
                    <a:pt x="6076950" y="0"/>
                  </a:moveTo>
                  <a:lnTo>
                    <a:pt x="0" y="0"/>
                  </a:lnTo>
                  <a:lnTo>
                    <a:pt x="0" y="8202930"/>
                  </a:lnTo>
                  <a:lnTo>
                    <a:pt x="6076950" y="820293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3867785" cy="324485"/>
            </a:xfrm>
            <a:custGeom>
              <a:avLst/>
              <a:gdLst/>
              <a:ahLst/>
              <a:cxnLst/>
              <a:rect l="l" t="t" r="r" b="b"/>
              <a:pathLst>
                <a:path w="3867785" h="324484">
                  <a:moveTo>
                    <a:pt x="831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83185" y="324485"/>
                  </a:lnTo>
                  <a:lnTo>
                    <a:pt x="83185" y="162560"/>
                  </a:lnTo>
                  <a:close/>
                </a:path>
                <a:path w="3867785" h="324484">
                  <a:moveTo>
                    <a:pt x="386778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867785" y="161925"/>
                  </a:lnTo>
                  <a:lnTo>
                    <a:pt x="386778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389318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transferred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another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306830"/>
            <a:ext cx="19888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Account status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992" y="1469389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992" y="1631950"/>
            <a:ext cx="23253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Add-on products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1794509"/>
            <a:ext cx="250825" cy="487045"/>
          </a:xfrm>
          <a:custGeom>
            <a:avLst/>
            <a:gdLst/>
            <a:ahLst/>
            <a:cxnLst/>
            <a:rect l="l" t="t" r="r" b="b"/>
            <a:pathLst>
              <a:path w="250825" h="48704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50825" h="487044">
                <a:moveTo>
                  <a:pt x="25082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50825" y="487045"/>
                </a:lnTo>
                <a:lnTo>
                  <a:pt x="250825" y="325120"/>
                </a:lnTo>
                <a:close/>
              </a:path>
              <a:path w="250825" h="487044">
                <a:moveTo>
                  <a:pt x="25082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50825" y="324485"/>
                </a:lnTo>
                <a:lnTo>
                  <a:pt x="25082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969" y="1771650"/>
            <a:ext cx="27749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92" y="2282189"/>
            <a:ext cx="39954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Used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obscene,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profane,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abusive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language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2444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2969" y="2421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992" y="2607310"/>
            <a:ext cx="41636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notified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investigation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status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27698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2969" y="2747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992" y="293242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signed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up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overdraft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don't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30949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2969" y="30721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992" y="325755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never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bill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34201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2969" y="33972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5992" y="358267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them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stop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37452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37223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4055109"/>
            <a:ext cx="5635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Debt 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4217670"/>
            <a:ext cx="767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4380229"/>
            <a:ext cx="5636895" cy="324485"/>
          </a:xfrm>
          <a:custGeom>
            <a:avLst/>
            <a:gdLst/>
            <a:ahLst/>
            <a:cxnLst/>
            <a:rect l="l" t="t" r="r" b="b"/>
            <a:pathLst>
              <a:path w="5636895" h="324485">
                <a:moveTo>
                  <a:pt x="56368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636895" y="324485"/>
                </a:lnTo>
                <a:lnTo>
                  <a:pt x="5636895" y="162560"/>
                </a:lnTo>
                <a:close/>
              </a:path>
              <a:path w="5636895" h="324485">
                <a:moveTo>
                  <a:pt x="5636895" y="0"/>
                </a:moveTo>
                <a:lnTo>
                  <a:pt x="0" y="0"/>
                </a:lnTo>
                <a:lnTo>
                  <a:pt x="0" y="161925"/>
                </a:lnTo>
                <a:lnTo>
                  <a:pt x="5636895" y="161925"/>
                </a:lnTo>
                <a:lnTo>
                  <a:pt x="5636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4357370"/>
            <a:ext cx="296735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 fraud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53251" y="4357370"/>
            <a:ext cx="1098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14400" y="4705217"/>
          <a:ext cx="5636895" cy="24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8255"/>
                <a:gridCol w="212089"/>
                <a:gridCol w="336550"/>
              </a:tblGrid>
              <a:tr h="16258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sold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transferred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another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company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status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incorrect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Add-on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obscene,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profane,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abusive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language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notified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investigation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status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signed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up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overdraft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don't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never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bill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know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told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them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contacting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they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[158 rows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x 8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columns]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1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Comparison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between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'Company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response'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'Product':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437451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	Checking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143065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savings</a:t>
                      </a:r>
                      <a:r>
                        <a:rPr dirty="0" sz="1100" spc="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914400" y="6316979"/>
            <a:ext cx="1848485" cy="161925"/>
          </a:xfrm>
          <a:custGeom>
            <a:avLst/>
            <a:gdLst/>
            <a:ahLst/>
            <a:cxnLst/>
            <a:rect l="l" t="t" r="r" b="b"/>
            <a:pathLst>
              <a:path w="1848485" h="161925">
                <a:moveTo>
                  <a:pt x="1848485" y="0"/>
                </a:moveTo>
                <a:lnTo>
                  <a:pt x="0" y="0"/>
                </a:lnTo>
                <a:lnTo>
                  <a:pt x="0" y="161925"/>
                </a:lnTo>
                <a:lnTo>
                  <a:pt x="1848485" y="161925"/>
                </a:lnTo>
                <a:lnTo>
                  <a:pt x="18484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14400" y="6626859"/>
            <a:ext cx="4962525" cy="161925"/>
          </a:xfrm>
          <a:custGeom>
            <a:avLst/>
            <a:gdLst/>
            <a:ahLst/>
            <a:cxnLst/>
            <a:rect l="l" t="t" r="r" b="b"/>
            <a:pathLst>
              <a:path w="4962525" h="161925">
                <a:moveTo>
                  <a:pt x="4962525" y="0"/>
                </a:moveTo>
                <a:lnTo>
                  <a:pt x="0" y="0"/>
                </a:lnTo>
                <a:lnTo>
                  <a:pt x="0" y="161925"/>
                </a:lnTo>
                <a:lnTo>
                  <a:pt x="4962525" y="161925"/>
                </a:lnTo>
                <a:lnTo>
                  <a:pt x="4962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14400" y="6951980"/>
            <a:ext cx="1514475" cy="161925"/>
          </a:xfrm>
          <a:custGeom>
            <a:avLst/>
            <a:gdLst/>
            <a:ahLst/>
            <a:cxnLst/>
            <a:rect l="l" t="t" r="r" b="b"/>
            <a:pathLst>
              <a:path w="1514475" h="161925">
                <a:moveTo>
                  <a:pt x="1514475" y="0"/>
                </a:moveTo>
                <a:lnTo>
                  <a:pt x="0" y="0"/>
                </a:lnTo>
                <a:lnTo>
                  <a:pt x="0" y="161925"/>
                </a:lnTo>
                <a:lnTo>
                  <a:pt x="1514475" y="161925"/>
                </a:lnTo>
                <a:lnTo>
                  <a:pt x="15144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14400" y="7114540"/>
            <a:ext cx="1946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5196" y="7425690"/>
            <a:ext cx="41852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caused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principally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400" y="75882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2969" y="75653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872807" y="7750809"/>
          <a:ext cx="4257040" cy="113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540"/>
              </a:tblGrid>
              <a:tr h="161925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Company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believes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acted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appropriately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auth...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3194">
                <a:tc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Company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believes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complaint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3194">
                <a:tc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Company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believes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complaint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provided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oppo...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3194">
                <a:tc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Company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disputes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facts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presented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com...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914400" y="88887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88658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59750"/>
            <a:chOff x="847725" y="913764"/>
            <a:chExt cx="6076950" cy="815975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59750"/>
            </a:xfrm>
            <a:custGeom>
              <a:avLst/>
              <a:gdLst/>
              <a:ahLst/>
              <a:cxnLst/>
              <a:rect l="l" t="t" r="r" b="b"/>
              <a:pathLst>
                <a:path w="6076950" h="8159750">
                  <a:moveTo>
                    <a:pt x="6076950" y="0"/>
                  </a:moveTo>
                  <a:lnTo>
                    <a:pt x="0" y="0"/>
                  </a:lnTo>
                  <a:lnTo>
                    <a:pt x="0" y="8159750"/>
                  </a:lnTo>
                  <a:lnTo>
                    <a:pt x="6076950" y="815975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205605" cy="324485"/>
            </a:xfrm>
            <a:custGeom>
              <a:avLst/>
              <a:gdLst/>
              <a:ahLst/>
              <a:cxnLst/>
              <a:rect l="l" t="t" r="r" b="b"/>
              <a:pathLst>
                <a:path w="4205605" h="324484">
                  <a:moveTo>
                    <a:pt x="41846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418465" y="324485"/>
                  </a:lnTo>
                  <a:lnTo>
                    <a:pt x="418465" y="162560"/>
                  </a:lnTo>
                  <a:close/>
                </a:path>
                <a:path w="4205605" h="324484">
                  <a:moveTo>
                    <a:pt x="420560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205605" y="161925"/>
                  </a:lnTo>
                  <a:lnTo>
                    <a:pt x="42056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422973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23825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454150"/>
            <a:ext cx="55518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 card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616710"/>
            <a:ext cx="12744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177925" algn="l"/>
              </a:tabLst>
            </a:pPr>
            <a:r>
              <a:rPr dirty="0" sz="1100" spc="-5">
                <a:latin typeface="Courier New"/>
                <a:cs typeface="Courier New"/>
              </a:rPr>
              <a:t>prepai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779270"/>
            <a:ext cx="1946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090419"/>
            <a:ext cx="4205605" cy="1950085"/>
          </a:xfrm>
          <a:custGeom>
            <a:avLst/>
            <a:gdLst/>
            <a:ahLst/>
            <a:cxnLst/>
            <a:rect l="l" t="t" r="r" b="b"/>
            <a:pathLst>
              <a:path w="4205605" h="1950085">
                <a:moveTo>
                  <a:pt x="8318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83185" y="1624965"/>
                </a:lnTo>
                <a:lnTo>
                  <a:pt x="83185" y="1463040"/>
                </a:lnTo>
                <a:close/>
              </a:path>
              <a:path w="4205605" h="1950085">
                <a:moveTo>
                  <a:pt x="8318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83185" y="1299845"/>
                </a:lnTo>
                <a:lnTo>
                  <a:pt x="83185" y="1137920"/>
                </a:lnTo>
                <a:close/>
              </a:path>
              <a:path w="4205605" h="1950085">
                <a:moveTo>
                  <a:pt x="8318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83185" y="974725"/>
                </a:lnTo>
                <a:lnTo>
                  <a:pt x="83185" y="812800"/>
                </a:lnTo>
                <a:close/>
              </a:path>
              <a:path w="4205605" h="1950085">
                <a:moveTo>
                  <a:pt x="8318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83185" y="649605"/>
                </a:lnTo>
                <a:lnTo>
                  <a:pt x="83185" y="487680"/>
                </a:lnTo>
                <a:close/>
              </a:path>
              <a:path w="4205605" h="1950085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4205605" h="1950085">
                <a:moveTo>
                  <a:pt x="41846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418465" y="1950085"/>
                </a:lnTo>
                <a:lnTo>
                  <a:pt x="418465" y="1788160"/>
                </a:lnTo>
                <a:close/>
              </a:path>
              <a:path w="4205605" h="1950085">
                <a:moveTo>
                  <a:pt x="420433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4204335" y="1462405"/>
                </a:lnTo>
                <a:lnTo>
                  <a:pt x="4204335" y="1300480"/>
                </a:lnTo>
                <a:close/>
              </a:path>
              <a:path w="4205605" h="1950085">
                <a:moveTo>
                  <a:pt x="420433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4204335" y="1137285"/>
                </a:lnTo>
                <a:lnTo>
                  <a:pt x="4204335" y="975360"/>
                </a:lnTo>
                <a:close/>
              </a:path>
              <a:path w="4205605" h="1950085">
                <a:moveTo>
                  <a:pt x="420433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204335" y="487045"/>
                </a:lnTo>
                <a:lnTo>
                  <a:pt x="4204335" y="325120"/>
                </a:lnTo>
                <a:close/>
              </a:path>
              <a:path w="4205605" h="1950085">
                <a:moveTo>
                  <a:pt x="420560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4205605" y="1787525"/>
                </a:lnTo>
                <a:lnTo>
                  <a:pt x="4205605" y="1625600"/>
                </a:lnTo>
                <a:close/>
              </a:path>
              <a:path w="4205605" h="1950085">
                <a:moveTo>
                  <a:pt x="420560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205605" y="812165"/>
                </a:lnTo>
                <a:lnTo>
                  <a:pt x="4205605" y="650240"/>
                </a:lnTo>
                <a:close/>
              </a:path>
              <a:path w="4205605" h="1950085">
                <a:moveTo>
                  <a:pt x="4205605" y="0"/>
                </a:moveTo>
                <a:lnTo>
                  <a:pt x="0" y="0"/>
                </a:lnTo>
                <a:lnTo>
                  <a:pt x="0" y="161925"/>
                </a:lnTo>
                <a:lnTo>
                  <a:pt x="4205605" y="161925"/>
                </a:lnTo>
                <a:lnTo>
                  <a:pt x="42056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969" y="2067559"/>
            <a:ext cx="4229735" cy="19812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caused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principally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appropriately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auth...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oppo...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disputes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presented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15607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4188459"/>
            <a:ext cx="58032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4351020"/>
            <a:ext cx="51441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6980" algn="l"/>
              </a:tabLst>
            </a:pP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5">
                <a:latin typeface="Courier New"/>
                <a:cs typeface="Courier New"/>
              </a:rPr>
              <a:t>es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</a:t>
            </a:r>
            <a:r>
              <a:rPr dirty="0" sz="1100" spc="5">
                <a:latin typeface="Courier New"/>
                <a:cs typeface="Courier New"/>
              </a:rPr>
              <a:t>m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4513579"/>
            <a:ext cx="1946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4824729"/>
            <a:ext cx="4205605" cy="1950085"/>
          </a:xfrm>
          <a:custGeom>
            <a:avLst/>
            <a:gdLst/>
            <a:ahLst/>
            <a:cxnLst/>
            <a:rect l="l" t="t" r="r" b="b"/>
            <a:pathLst>
              <a:path w="4205605" h="1950084">
                <a:moveTo>
                  <a:pt x="8318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83185" y="1624965"/>
                </a:lnTo>
                <a:lnTo>
                  <a:pt x="83185" y="1463040"/>
                </a:lnTo>
                <a:close/>
              </a:path>
              <a:path w="4205605" h="1950084">
                <a:moveTo>
                  <a:pt x="8318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83185" y="1299845"/>
                </a:lnTo>
                <a:lnTo>
                  <a:pt x="83185" y="1137920"/>
                </a:lnTo>
                <a:close/>
              </a:path>
              <a:path w="4205605" h="1950084">
                <a:moveTo>
                  <a:pt x="8318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83185" y="974725"/>
                </a:lnTo>
                <a:lnTo>
                  <a:pt x="83185" y="812800"/>
                </a:lnTo>
                <a:close/>
              </a:path>
              <a:path w="4205605" h="1950084">
                <a:moveTo>
                  <a:pt x="8318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83185" y="649605"/>
                </a:lnTo>
                <a:lnTo>
                  <a:pt x="83185" y="487680"/>
                </a:lnTo>
                <a:close/>
              </a:path>
              <a:path w="4205605" h="19500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4205605" h="1950084">
                <a:moveTo>
                  <a:pt x="33464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334645" y="1950085"/>
                </a:lnTo>
                <a:lnTo>
                  <a:pt x="334645" y="1788160"/>
                </a:lnTo>
                <a:close/>
              </a:path>
              <a:path w="4205605" h="1950084">
                <a:moveTo>
                  <a:pt x="420433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4204335" y="1462405"/>
                </a:lnTo>
                <a:lnTo>
                  <a:pt x="4204335" y="1300480"/>
                </a:lnTo>
                <a:close/>
              </a:path>
              <a:path w="4205605" h="1950084">
                <a:moveTo>
                  <a:pt x="420433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4204335" y="1137285"/>
                </a:lnTo>
                <a:lnTo>
                  <a:pt x="4204335" y="975360"/>
                </a:lnTo>
                <a:close/>
              </a:path>
              <a:path w="4205605" h="1950084">
                <a:moveTo>
                  <a:pt x="420433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204335" y="487045"/>
                </a:lnTo>
                <a:lnTo>
                  <a:pt x="4204335" y="325120"/>
                </a:lnTo>
                <a:close/>
              </a:path>
              <a:path w="4205605" h="1950084">
                <a:moveTo>
                  <a:pt x="420560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4205605" y="1787525"/>
                </a:lnTo>
                <a:lnTo>
                  <a:pt x="4205605" y="1625600"/>
                </a:lnTo>
                <a:close/>
              </a:path>
              <a:path w="4205605" h="1950084">
                <a:moveTo>
                  <a:pt x="420560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205605" y="812165"/>
                </a:lnTo>
                <a:lnTo>
                  <a:pt x="4205605" y="650240"/>
                </a:lnTo>
                <a:close/>
              </a:path>
              <a:path w="4205605" h="1950084">
                <a:moveTo>
                  <a:pt x="4205605" y="0"/>
                </a:moveTo>
                <a:lnTo>
                  <a:pt x="0" y="0"/>
                </a:lnTo>
                <a:lnTo>
                  <a:pt x="0" y="161925"/>
                </a:lnTo>
                <a:lnTo>
                  <a:pt x="4205605" y="161925"/>
                </a:lnTo>
                <a:lnTo>
                  <a:pt x="42056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969" y="4801870"/>
            <a:ext cx="4229735" cy="19812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caused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principally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appropriately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auth...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oppo...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disputes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presented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7395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692276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7085330"/>
            <a:ext cx="1946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7247890"/>
            <a:ext cx="5636895" cy="974725"/>
          </a:xfrm>
          <a:custGeom>
            <a:avLst/>
            <a:gdLst/>
            <a:ahLst/>
            <a:cxnLst/>
            <a:rect l="l" t="t" r="r" b="b"/>
            <a:pathLst>
              <a:path w="5636895" h="974725">
                <a:moveTo>
                  <a:pt x="563562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635625" y="974725"/>
                </a:lnTo>
                <a:lnTo>
                  <a:pt x="5635625" y="812800"/>
                </a:lnTo>
                <a:close/>
              </a:path>
              <a:path w="5636895" h="974725">
                <a:moveTo>
                  <a:pt x="563689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636895" y="812165"/>
                </a:lnTo>
                <a:lnTo>
                  <a:pt x="5636895" y="650240"/>
                </a:lnTo>
                <a:close/>
              </a:path>
              <a:path w="5636895" h="974725">
                <a:moveTo>
                  <a:pt x="563689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636895" y="649605"/>
                </a:lnTo>
                <a:lnTo>
                  <a:pt x="5636895" y="487680"/>
                </a:lnTo>
                <a:close/>
              </a:path>
              <a:path w="5636895" h="974725">
                <a:moveTo>
                  <a:pt x="563689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636895" y="487045"/>
                </a:lnTo>
                <a:lnTo>
                  <a:pt x="5636895" y="325120"/>
                </a:lnTo>
                <a:close/>
              </a:path>
              <a:path w="5636895" h="974725">
                <a:moveTo>
                  <a:pt x="56368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636895" y="324485"/>
                </a:lnTo>
                <a:lnTo>
                  <a:pt x="5636895" y="162560"/>
                </a:lnTo>
                <a:close/>
              </a:path>
              <a:path w="5636895" h="974725">
                <a:moveTo>
                  <a:pt x="5636895" y="0"/>
                </a:moveTo>
                <a:lnTo>
                  <a:pt x="0" y="0"/>
                </a:lnTo>
                <a:lnTo>
                  <a:pt x="0" y="161925"/>
                </a:lnTo>
                <a:lnTo>
                  <a:pt x="5636895" y="161925"/>
                </a:lnTo>
                <a:lnTo>
                  <a:pt x="5636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15669" y="7225030"/>
            <a:ext cx="4217035" cy="10058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Company believes complaint caused principally b...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believes it acted appropriately as auth...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believes the complaint is the result of...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believes the complaint provided an oppo...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disputes the facts presented in the com...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14351" y="7225030"/>
            <a:ext cx="34861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265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8371840"/>
            <a:ext cx="5635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Money transfer,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8534400"/>
            <a:ext cx="31248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028315" algn="l"/>
              </a:tabLst>
            </a:pPr>
            <a:r>
              <a:rPr dirty="0" sz="1100" spc="-5">
                <a:latin typeface="Courier New"/>
                <a:cs typeface="Courier New"/>
              </a:rPr>
              <a:t>virtua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</a:t>
            </a:r>
            <a:r>
              <a:rPr dirty="0" sz="1100" spc="5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8696959"/>
            <a:ext cx="1946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8360" y="914400"/>
            <a:ext cx="6076315" cy="8159115"/>
          </a:xfrm>
          <a:custGeom>
            <a:avLst/>
            <a:gdLst/>
            <a:ahLst/>
            <a:cxnLst/>
            <a:rect l="l" t="t" r="r" b="b"/>
            <a:pathLst>
              <a:path w="6076315" h="8159115">
                <a:moveTo>
                  <a:pt x="0" y="1904"/>
                </a:moveTo>
                <a:lnTo>
                  <a:pt x="6076315" y="1904"/>
                </a:lnTo>
              </a:path>
              <a:path w="6076315" h="8159115">
                <a:moveTo>
                  <a:pt x="6075045" y="0"/>
                </a:moveTo>
                <a:lnTo>
                  <a:pt x="6075045" y="8159115"/>
                </a:lnTo>
              </a:path>
              <a:path w="6076315" h="8159115">
                <a:moveTo>
                  <a:pt x="6076315" y="8157845"/>
                </a:moveTo>
                <a:lnTo>
                  <a:pt x="0" y="8157845"/>
                </a:lnTo>
              </a:path>
              <a:path w="6076315" h="8159115">
                <a:moveTo>
                  <a:pt x="1905" y="8159115"/>
                </a:moveTo>
                <a:lnTo>
                  <a:pt x="1905" y="0"/>
                </a:lnTo>
              </a:path>
              <a:path w="6076315" h="8159115">
                <a:moveTo>
                  <a:pt x="0" y="1904"/>
                </a:moveTo>
                <a:lnTo>
                  <a:pt x="6076315" y="1904"/>
                </a:lnTo>
              </a:path>
              <a:path w="6076315" h="8159115">
                <a:moveTo>
                  <a:pt x="6075045" y="0"/>
                </a:moveTo>
                <a:lnTo>
                  <a:pt x="6075045" y="8159115"/>
                </a:lnTo>
              </a:path>
              <a:path w="6076315" h="8159115">
                <a:moveTo>
                  <a:pt x="6076315" y="8157845"/>
                </a:moveTo>
                <a:lnTo>
                  <a:pt x="0" y="8157845"/>
                </a:lnTo>
              </a:path>
              <a:path w="6076315" h="8159115">
                <a:moveTo>
                  <a:pt x="1905" y="815911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44509"/>
          </a:xfrm>
          <a:custGeom>
            <a:avLst/>
            <a:gdLst/>
            <a:ahLst/>
            <a:cxnLst/>
            <a:rect l="l" t="t" r="r" b="b"/>
            <a:pathLst>
              <a:path w="6076950" h="8144509">
                <a:moveTo>
                  <a:pt x="6076950" y="0"/>
                </a:moveTo>
                <a:lnTo>
                  <a:pt x="0" y="0"/>
                </a:lnTo>
                <a:lnTo>
                  <a:pt x="0" y="8144509"/>
                </a:lnTo>
                <a:lnTo>
                  <a:pt x="6076950" y="814450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850"/>
            <a:ext cx="5743575" cy="80416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336677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'Count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-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Fields'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'Count'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 marR="674370">
              <a:lnSpc>
                <a:spcPts val="1280"/>
              </a:lnSpc>
              <a:spcBef>
                <a:spcPts val="11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average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length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avg_description_length</a:t>
            </a:r>
            <a:r>
              <a:rPr dirty="0" sz="1100" spc="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7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'Description'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apply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len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).mean()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"Average</a:t>
            </a:r>
            <a:r>
              <a:rPr dirty="0" sz="1100" spc="5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Description</a:t>
            </a:r>
            <a:r>
              <a:rPr dirty="0" sz="1100" spc="5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avg_description_length)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histogram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showing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distribution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lengths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16637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plt.hist(df[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'Description'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apply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len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), bins=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edgecolor=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Description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'Description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78714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b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el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'Freque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Identify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most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common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words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</a:t>
            </a:r>
            <a:endParaRPr sz="1100">
              <a:latin typeface="Courier New"/>
              <a:cs typeface="Courier New"/>
            </a:endParaRPr>
          </a:p>
          <a:p>
            <a:pPr marL="12700" marR="134937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all_descriptions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.join(df[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'Description'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WordCloud(width=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800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height=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400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background_color=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'white'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).generate(all_descriptions)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word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cloud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</a:t>
            </a:r>
            <a:endParaRPr sz="1100">
              <a:latin typeface="Courier New"/>
              <a:cs typeface="Courier New"/>
            </a:endParaRPr>
          </a:p>
          <a:p>
            <a:pPr marL="12700" marR="1767839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plt.imshow(wordcloud,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interpolation=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'bilinear'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'Word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Cloud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Descriptions'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plt.axis(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'off'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51892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unique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num_unique_values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].nunique()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"Number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Unique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Field:"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showing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unique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endParaRPr sz="1100">
              <a:latin typeface="Courier New"/>
              <a:cs typeface="Courier New"/>
            </a:endParaRPr>
          </a:p>
          <a:p>
            <a:pPr marL="12700" marR="193675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sns.countplot(data=df,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y=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'Count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Unique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'Count'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412369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b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el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 marR="2275840">
              <a:lnSpc>
                <a:spcPts val="1280"/>
              </a:lnSpc>
              <a:spcBef>
                <a:spcPts val="11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Identify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missing_values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df.isnull().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"Missing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Values:"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(missing_values)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heatmap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showing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presence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sns.heatmap(df.isnull(),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cmap=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'viridis'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cbar=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False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" y="914400"/>
            <a:ext cx="6076315" cy="8143875"/>
          </a:xfrm>
          <a:custGeom>
            <a:avLst/>
            <a:gdLst/>
            <a:ahLst/>
            <a:cxnLst/>
            <a:rect l="l" t="t" r="r" b="b"/>
            <a:pathLst>
              <a:path w="6076315" h="8143875">
                <a:moveTo>
                  <a:pt x="0" y="1904"/>
                </a:moveTo>
                <a:lnTo>
                  <a:pt x="6076315" y="1904"/>
                </a:lnTo>
              </a:path>
              <a:path w="6076315" h="8143875">
                <a:moveTo>
                  <a:pt x="6075045" y="0"/>
                </a:moveTo>
                <a:lnTo>
                  <a:pt x="6075045" y="8143875"/>
                </a:lnTo>
              </a:path>
              <a:path w="6076315" h="8143875">
                <a:moveTo>
                  <a:pt x="6076315" y="8142605"/>
                </a:moveTo>
                <a:lnTo>
                  <a:pt x="0" y="8142605"/>
                </a:lnTo>
              </a:path>
              <a:path w="6076315" h="8143875">
                <a:moveTo>
                  <a:pt x="1905" y="8143875"/>
                </a:moveTo>
                <a:lnTo>
                  <a:pt x="1905" y="0"/>
                </a:lnTo>
              </a:path>
              <a:path w="6076315" h="8143875">
                <a:moveTo>
                  <a:pt x="0" y="1904"/>
                </a:moveTo>
                <a:lnTo>
                  <a:pt x="6076315" y="1904"/>
                </a:lnTo>
              </a:path>
              <a:path w="6076315" h="8143875">
                <a:moveTo>
                  <a:pt x="6075045" y="0"/>
                </a:moveTo>
                <a:lnTo>
                  <a:pt x="6075045" y="8143875"/>
                </a:lnTo>
              </a:path>
              <a:path w="6076315" h="8143875">
                <a:moveTo>
                  <a:pt x="6076315" y="8142605"/>
                </a:moveTo>
                <a:lnTo>
                  <a:pt x="0" y="8142605"/>
                </a:lnTo>
              </a:path>
              <a:path w="6076315" h="8143875">
                <a:moveTo>
                  <a:pt x="1905" y="814387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88959"/>
            <a:chOff x="847725" y="913764"/>
            <a:chExt cx="6076950" cy="8188959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88959"/>
            </a:xfrm>
            <a:custGeom>
              <a:avLst/>
              <a:gdLst/>
              <a:ahLst/>
              <a:cxnLst/>
              <a:rect l="l" t="t" r="r" b="b"/>
              <a:pathLst>
                <a:path w="6076950" h="8188959">
                  <a:moveTo>
                    <a:pt x="6076950" y="0"/>
                  </a:moveTo>
                  <a:lnTo>
                    <a:pt x="0" y="0"/>
                  </a:lnTo>
                  <a:lnTo>
                    <a:pt x="0" y="8188959"/>
                  </a:lnTo>
                  <a:lnTo>
                    <a:pt x="6076950" y="818895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205605" cy="1950085"/>
            </a:xfrm>
            <a:custGeom>
              <a:avLst/>
              <a:gdLst/>
              <a:ahLst/>
              <a:cxnLst/>
              <a:rect l="l" t="t" r="r" b="b"/>
              <a:pathLst>
                <a:path w="4205605" h="1950085">
                  <a:moveTo>
                    <a:pt x="8318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83185" y="1624965"/>
                  </a:lnTo>
                  <a:lnTo>
                    <a:pt x="83185" y="1463040"/>
                  </a:lnTo>
                  <a:close/>
                </a:path>
                <a:path w="4205605" h="1950085">
                  <a:moveTo>
                    <a:pt x="8318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83185" y="1299845"/>
                  </a:lnTo>
                  <a:lnTo>
                    <a:pt x="83185" y="1137920"/>
                  </a:lnTo>
                  <a:close/>
                </a:path>
                <a:path w="4205605" h="1950085">
                  <a:moveTo>
                    <a:pt x="8318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83185" y="974725"/>
                  </a:lnTo>
                  <a:lnTo>
                    <a:pt x="83185" y="812800"/>
                  </a:lnTo>
                  <a:close/>
                </a:path>
                <a:path w="4205605" h="1950085">
                  <a:moveTo>
                    <a:pt x="8318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83185" y="649605"/>
                  </a:lnTo>
                  <a:lnTo>
                    <a:pt x="83185" y="487680"/>
                  </a:lnTo>
                  <a:close/>
                </a:path>
                <a:path w="4205605" h="1950085">
                  <a:moveTo>
                    <a:pt x="831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83185" y="324485"/>
                  </a:lnTo>
                  <a:lnTo>
                    <a:pt x="83185" y="162560"/>
                  </a:lnTo>
                  <a:close/>
                </a:path>
                <a:path w="4205605" h="1950085">
                  <a:moveTo>
                    <a:pt x="33464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334645" y="1950085"/>
                  </a:lnTo>
                  <a:lnTo>
                    <a:pt x="334645" y="1788160"/>
                  </a:lnTo>
                  <a:close/>
                </a:path>
                <a:path w="4205605" h="1950085">
                  <a:moveTo>
                    <a:pt x="420433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4204335" y="1462405"/>
                  </a:lnTo>
                  <a:lnTo>
                    <a:pt x="4204335" y="1300480"/>
                  </a:lnTo>
                  <a:close/>
                </a:path>
                <a:path w="4205605" h="1950085">
                  <a:moveTo>
                    <a:pt x="420433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4204335" y="1137285"/>
                  </a:lnTo>
                  <a:lnTo>
                    <a:pt x="4204335" y="975360"/>
                  </a:lnTo>
                  <a:close/>
                </a:path>
                <a:path w="4205605" h="1950085">
                  <a:moveTo>
                    <a:pt x="420433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4204335" y="487045"/>
                  </a:lnTo>
                  <a:lnTo>
                    <a:pt x="4204335" y="325120"/>
                  </a:lnTo>
                  <a:close/>
                </a:path>
                <a:path w="4205605" h="1950085">
                  <a:moveTo>
                    <a:pt x="420560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4205605" y="1787525"/>
                  </a:lnTo>
                  <a:lnTo>
                    <a:pt x="4205605" y="1625600"/>
                  </a:lnTo>
                  <a:close/>
                </a:path>
                <a:path w="4205605" h="1950085">
                  <a:moveTo>
                    <a:pt x="420560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4205605" y="812165"/>
                  </a:lnTo>
                  <a:lnTo>
                    <a:pt x="4205605" y="650240"/>
                  </a:lnTo>
                  <a:close/>
                </a:path>
                <a:path w="4205605" h="1950085">
                  <a:moveTo>
                    <a:pt x="420560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205605" y="161925"/>
                  </a:lnTo>
                  <a:lnTo>
                    <a:pt x="42056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4229735" cy="19812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caused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principally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appropriately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auth...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oppo...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disputes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presented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3348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079750"/>
            <a:ext cx="53003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  <a:tab pos="5214620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3242310"/>
            <a:ext cx="1946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3404869"/>
            <a:ext cx="5047615" cy="974725"/>
          </a:xfrm>
          <a:custGeom>
            <a:avLst/>
            <a:gdLst/>
            <a:ahLst/>
            <a:cxnLst/>
            <a:rect l="l" t="t" r="r" b="b"/>
            <a:pathLst>
              <a:path w="5047615" h="974725">
                <a:moveTo>
                  <a:pt x="504634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046345" y="974725"/>
                </a:lnTo>
                <a:lnTo>
                  <a:pt x="5046345" y="812800"/>
                </a:lnTo>
                <a:close/>
              </a:path>
              <a:path w="5047615" h="974725">
                <a:moveTo>
                  <a:pt x="504761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047615" y="812165"/>
                </a:lnTo>
                <a:lnTo>
                  <a:pt x="5047615" y="650240"/>
                </a:lnTo>
                <a:close/>
              </a:path>
              <a:path w="5047615" h="974725">
                <a:moveTo>
                  <a:pt x="504761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047615" y="649605"/>
                </a:lnTo>
                <a:lnTo>
                  <a:pt x="5047615" y="487680"/>
                </a:lnTo>
                <a:close/>
              </a:path>
              <a:path w="5047615" h="974725">
                <a:moveTo>
                  <a:pt x="504761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047615" y="487045"/>
                </a:lnTo>
                <a:lnTo>
                  <a:pt x="5047615" y="325120"/>
                </a:lnTo>
                <a:close/>
              </a:path>
              <a:path w="5047615" h="974725">
                <a:moveTo>
                  <a:pt x="50476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047615" y="324485"/>
                </a:lnTo>
                <a:lnTo>
                  <a:pt x="5047615" y="162560"/>
                </a:lnTo>
                <a:close/>
              </a:path>
              <a:path w="5047615" h="974725">
                <a:moveTo>
                  <a:pt x="5047615" y="0"/>
                </a:moveTo>
                <a:lnTo>
                  <a:pt x="0" y="0"/>
                </a:lnTo>
                <a:lnTo>
                  <a:pt x="0" y="161925"/>
                </a:lnTo>
                <a:lnTo>
                  <a:pt x="5047615" y="161925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5669" y="3382009"/>
            <a:ext cx="4217035" cy="10058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Company believes complaint caused principally b...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believes it acted appropriately as auth...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believes the complaint is the result of...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believes the complaint provided an oppo...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disputes the facts presented in the com...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5376" y="3382009"/>
            <a:ext cx="34988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635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650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4528820"/>
            <a:ext cx="58883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</a:tabLst>
            </a:pPr>
            <a:r>
              <a:rPr dirty="0" sz="1100" spc="-5">
                <a:latin typeface="Courier New"/>
                <a:cs typeface="Courier New"/>
              </a:rPr>
              <a:t>Product	Payday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4691379"/>
            <a:ext cx="21151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019300" algn="l"/>
              </a:tabLst>
            </a:pP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4853940"/>
            <a:ext cx="1946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5163819"/>
            <a:ext cx="4205605" cy="1950085"/>
          </a:xfrm>
          <a:custGeom>
            <a:avLst/>
            <a:gdLst/>
            <a:ahLst/>
            <a:cxnLst/>
            <a:rect l="l" t="t" r="r" b="b"/>
            <a:pathLst>
              <a:path w="4205605" h="1950084">
                <a:moveTo>
                  <a:pt x="8318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83185" y="1624965"/>
                </a:lnTo>
                <a:lnTo>
                  <a:pt x="83185" y="1463040"/>
                </a:lnTo>
                <a:close/>
              </a:path>
              <a:path w="4205605" h="1950084">
                <a:moveTo>
                  <a:pt x="8318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83185" y="1299845"/>
                </a:lnTo>
                <a:lnTo>
                  <a:pt x="83185" y="1137920"/>
                </a:lnTo>
                <a:close/>
              </a:path>
              <a:path w="4205605" h="1950084">
                <a:moveTo>
                  <a:pt x="8318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83185" y="974725"/>
                </a:lnTo>
                <a:lnTo>
                  <a:pt x="83185" y="812800"/>
                </a:lnTo>
                <a:close/>
              </a:path>
              <a:path w="4205605" h="1950084">
                <a:moveTo>
                  <a:pt x="8318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83185" y="649605"/>
                </a:lnTo>
                <a:lnTo>
                  <a:pt x="83185" y="487680"/>
                </a:lnTo>
                <a:close/>
              </a:path>
              <a:path w="4205605" h="19500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4205605" h="1950084">
                <a:moveTo>
                  <a:pt x="25082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250825" y="1950085"/>
                </a:lnTo>
                <a:lnTo>
                  <a:pt x="250825" y="1788160"/>
                </a:lnTo>
                <a:close/>
              </a:path>
              <a:path w="4205605" h="1950084">
                <a:moveTo>
                  <a:pt x="420433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4204335" y="1462405"/>
                </a:lnTo>
                <a:lnTo>
                  <a:pt x="4204335" y="1300480"/>
                </a:lnTo>
                <a:close/>
              </a:path>
              <a:path w="4205605" h="1950084">
                <a:moveTo>
                  <a:pt x="420433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4204335" y="1137285"/>
                </a:lnTo>
                <a:lnTo>
                  <a:pt x="4204335" y="975360"/>
                </a:lnTo>
                <a:close/>
              </a:path>
              <a:path w="4205605" h="1950084">
                <a:moveTo>
                  <a:pt x="420433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204335" y="487045"/>
                </a:lnTo>
                <a:lnTo>
                  <a:pt x="4204335" y="325120"/>
                </a:lnTo>
                <a:close/>
              </a:path>
              <a:path w="4205605" h="1950084">
                <a:moveTo>
                  <a:pt x="4205605" y="1625612"/>
                </a:moveTo>
                <a:lnTo>
                  <a:pt x="0" y="1625612"/>
                </a:lnTo>
                <a:lnTo>
                  <a:pt x="0" y="1787525"/>
                </a:lnTo>
                <a:lnTo>
                  <a:pt x="4205605" y="1787525"/>
                </a:lnTo>
                <a:lnTo>
                  <a:pt x="4205605" y="1625612"/>
                </a:lnTo>
                <a:close/>
              </a:path>
              <a:path w="4205605" h="1950084">
                <a:moveTo>
                  <a:pt x="420560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205605" y="812165"/>
                </a:lnTo>
                <a:lnTo>
                  <a:pt x="4205605" y="650240"/>
                </a:lnTo>
                <a:close/>
              </a:path>
              <a:path w="4205605" h="1950084">
                <a:moveTo>
                  <a:pt x="4205605" y="0"/>
                </a:moveTo>
                <a:lnTo>
                  <a:pt x="0" y="0"/>
                </a:lnTo>
                <a:lnTo>
                  <a:pt x="0" y="161925"/>
                </a:lnTo>
                <a:lnTo>
                  <a:pt x="4205605" y="161925"/>
                </a:lnTo>
                <a:lnTo>
                  <a:pt x="42056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969" y="5140959"/>
            <a:ext cx="4229735" cy="19812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caused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principally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appropriately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auth...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oppo...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disputes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presented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328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726313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4515" algn="l"/>
                <a:tab pos="5551170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Studen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7425690"/>
            <a:ext cx="1946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7588250"/>
            <a:ext cx="5384165" cy="974725"/>
          </a:xfrm>
          <a:custGeom>
            <a:avLst/>
            <a:gdLst/>
            <a:ahLst/>
            <a:cxnLst/>
            <a:rect l="l" t="t" r="r" b="b"/>
            <a:pathLst>
              <a:path w="5384165" h="974725">
                <a:moveTo>
                  <a:pt x="53841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384165" y="974725"/>
                </a:lnTo>
                <a:lnTo>
                  <a:pt x="5384165" y="812800"/>
                </a:lnTo>
                <a:close/>
              </a:path>
              <a:path w="5384165" h="974725">
                <a:moveTo>
                  <a:pt x="53841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384165" y="812165"/>
                </a:lnTo>
                <a:lnTo>
                  <a:pt x="5384165" y="650240"/>
                </a:lnTo>
                <a:close/>
              </a:path>
              <a:path w="5384165" h="974725">
                <a:moveTo>
                  <a:pt x="53841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384165" y="649605"/>
                </a:lnTo>
                <a:lnTo>
                  <a:pt x="5384165" y="487680"/>
                </a:lnTo>
                <a:close/>
              </a:path>
              <a:path w="5384165" h="974725">
                <a:moveTo>
                  <a:pt x="53841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384165" y="487045"/>
                </a:lnTo>
                <a:lnTo>
                  <a:pt x="5384165" y="325120"/>
                </a:lnTo>
                <a:close/>
              </a:path>
              <a:path w="5384165" h="974725">
                <a:moveTo>
                  <a:pt x="53841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384165" y="324485"/>
                </a:lnTo>
                <a:lnTo>
                  <a:pt x="5384165" y="162560"/>
                </a:lnTo>
                <a:close/>
              </a:path>
              <a:path w="5384165" h="9747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15669" y="7565390"/>
            <a:ext cx="4217035" cy="10058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Company believes complaint caused principally b...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believes it acted appropriately as auth...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believes the complaint is the result of...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believes the complaint provided an oppo...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 disputes the facts presented in the com...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9413" y="7565390"/>
            <a:ext cx="18224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635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8710930"/>
            <a:ext cx="5636895" cy="161925"/>
          </a:xfrm>
          <a:custGeom>
            <a:avLst/>
            <a:gdLst/>
            <a:ahLst/>
            <a:cxnLst/>
            <a:rect l="l" t="t" r="r" b="b"/>
            <a:pathLst>
              <a:path w="5636895" h="161925">
                <a:moveTo>
                  <a:pt x="5636895" y="0"/>
                </a:moveTo>
                <a:lnTo>
                  <a:pt x="0" y="0"/>
                </a:lnTo>
                <a:lnTo>
                  <a:pt x="0" y="161925"/>
                </a:lnTo>
                <a:lnTo>
                  <a:pt x="5636895" y="161925"/>
                </a:lnTo>
                <a:lnTo>
                  <a:pt x="5636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2969" y="868806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6278" y="8688069"/>
            <a:ext cx="12865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8873490"/>
            <a:ext cx="418465" cy="161925"/>
          </a:xfrm>
          <a:custGeom>
            <a:avLst/>
            <a:gdLst/>
            <a:ahLst/>
            <a:cxnLst/>
            <a:rect l="l" t="t" r="r" b="b"/>
            <a:pathLst>
              <a:path w="418465" h="161925">
                <a:moveTo>
                  <a:pt x="418465" y="0"/>
                </a:moveTo>
                <a:lnTo>
                  <a:pt x="0" y="0"/>
                </a:lnTo>
                <a:lnTo>
                  <a:pt x="0" y="161924"/>
                </a:lnTo>
                <a:lnTo>
                  <a:pt x="418465" y="161924"/>
                </a:lnTo>
                <a:lnTo>
                  <a:pt x="4184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885063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leas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73720"/>
          </a:xfrm>
          <a:custGeom>
            <a:avLst/>
            <a:gdLst/>
            <a:ahLst/>
            <a:cxnLst/>
            <a:rect l="l" t="t" r="r" b="b"/>
            <a:pathLst>
              <a:path w="6076950" h="8173720">
                <a:moveTo>
                  <a:pt x="6076950" y="0"/>
                </a:moveTo>
                <a:lnTo>
                  <a:pt x="0" y="0"/>
                </a:lnTo>
                <a:lnTo>
                  <a:pt x="0" y="8173719"/>
                </a:lnTo>
                <a:lnTo>
                  <a:pt x="6076950" y="817371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1946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992" y="129158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caused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principally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4541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969" y="14312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992" y="161671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appropriately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auth...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7792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969" y="17564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992" y="194182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21043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2969" y="2081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992" y="226695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oppo...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24295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969" y="2406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992" y="259207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disputes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presented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27546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969" y="27317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5992" y="2917189"/>
            <a:ext cx="41763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992" y="3079750"/>
            <a:ext cx="2222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60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3390900"/>
            <a:ext cx="5382895" cy="161925"/>
          </a:xfrm>
          <a:custGeom>
            <a:avLst/>
            <a:gdLst/>
            <a:ahLst/>
            <a:cxnLst/>
            <a:rect l="l" t="t" r="r" b="b"/>
            <a:pathLst>
              <a:path w="5382895" h="161925">
                <a:moveTo>
                  <a:pt x="5382895" y="0"/>
                </a:moveTo>
                <a:lnTo>
                  <a:pt x="0" y="0"/>
                </a:lnTo>
                <a:lnTo>
                  <a:pt x="0" y="161925"/>
                </a:lnTo>
                <a:lnTo>
                  <a:pt x="5382895" y="161925"/>
                </a:lnTo>
                <a:lnTo>
                  <a:pt x="5382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5669" y="3368040"/>
            <a:ext cx="53936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Comparison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between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consumer'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'Product':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3553459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690810" y="3530600"/>
            <a:ext cx="25361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438400" algn="l"/>
              </a:tabLst>
            </a:pPr>
            <a:r>
              <a:rPr dirty="0" sz="1100" spc="-5">
                <a:latin typeface="Courier New"/>
                <a:cs typeface="Courier New"/>
              </a:rPr>
              <a:t>Checki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saving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716019"/>
            <a:ext cx="5047615" cy="974725"/>
          </a:xfrm>
          <a:custGeom>
            <a:avLst/>
            <a:gdLst/>
            <a:ahLst/>
            <a:cxnLst/>
            <a:rect l="l" t="t" r="r" b="b"/>
            <a:pathLst>
              <a:path w="5047615" h="974725">
                <a:moveTo>
                  <a:pt x="2353945" y="0"/>
                </a:moveTo>
                <a:lnTo>
                  <a:pt x="0" y="0"/>
                </a:lnTo>
                <a:lnTo>
                  <a:pt x="0" y="161925"/>
                </a:lnTo>
                <a:lnTo>
                  <a:pt x="2353945" y="161925"/>
                </a:lnTo>
                <a:lnTo>
                  <a:pt x="2353945" y="0"/>
                </a:lnTo>
                <a:close/>
              </a:path>
              <a:path w="5047615" h="974725">
                <a:moveTo>
                  <a:pt x="50463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046345" y="812165"/>
                </a:lnTo>
                <a:lnTo>
                  <a:pt x="5046345" y="650240"/>
                </a:lnTo>
                <a:close/>
              </a:path>
              <a:path w="5047615" h="974725">
                <a:moveTo>
                  <a:pt x="50463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046345" y="649605"/>
                </a:lnTo>
                <a:lnTo>
                  <a:pt x="5046345" y="487680"/>
                </a:lnTo>
                <a:close/>
              </a:path>
              <a:path w="5047615" h="974725">
                <a:moveTo>
                  <a:pt x="50463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046345" y="487045"/>
                </a:lnTo>
                <a:lnTo>
                  <a:pt x="5046345" y="325120"/>
                </a:lnTo>
                <a:close/>
              </a:path>
              <a:path w="5047615" h="974725">
                <a:moveTo>
                  <a:pt x="504761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047615" y="974725"/>
                </a:lnTo>
                <a:lnTo>
                  <a:pt x="5047615" y="812800"/>
                </a:lnTo>
                <a:close/>
              </a:path>
              <a:path w="5047615" h="974725">
                <a:moveTo>
                  <a:pt x="50476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047615" y="324485"/>
                </a:lnTo>
                <a:lnTo>
                  <a:pt x="504761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15669" y="3530600"/>
            <a:ext cx="261874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R="25717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 consumer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endParaRPr sz="1100">
              <a:latin typeface="Courier New"/>
              <a:cs typeface="Courier New"/>
            </a:endParaRPr>
          </a:p>
          <a:p>
            <a:pPr marR="3409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41556" y="3855720"/>
            <a:ext cx="43307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1483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8027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1241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710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4838700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15669" y="4815840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90810" y="4815840"/>
            <a:ext cx="25361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438400" algn="l"/>
              </a:tabLst>
            </a:pP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400" y="5001259"/>
            <a:ext cx="23666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5163819"/>
            <a:ext cx="5047615" cy="812165"/>
          </a:xfrm>
          <a:custGeom>
            <a:avLst/>
            <a:gdLst/>
            <a:ahLst/>
            <a:cxnLst/>
            <a:rect l="l" t="t" r="r" b="b"/>
            <a:pathLst>
              <a:path w="5047615" h="812164">
                <a:moveTo>
                  <a:pt x="50463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046345" y="649605"/>
                </a:lnTo>
                <a:lnTo>
                  <a:pt x="5046345" y="487680"/>
                </a:lnTo>
                <a:close/>
              </a:path>
              <a:path w="5047615" h="812164">
                <a:moveTo>
                  <a:pt x="50463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046345" y="487045"/>
                </a:lnTo>
                <a:lnTo>
                  <a:pt x="5046345" y="325120"/>
                </a:lnTo>
                <a:close/>
              </a:path>
              <a:path w="5047615" h="812164">
                <a:moveTo>
                  <a:pt x="50463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046345" y="324485"/>
                </a:lnTo>
                <a:lnTo>
                  <a:pt x="5046345" y="162560"/>
                </a:lnTo>
                <a:close/>
              </a:path>
              <a:path w="5047615" h="812164">
                <a:moveTo>
                  <a:pt x="504761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047615" y="812165"/>
                </a:lnTo>
                <a:lnTo>
                  <a:pt x="5047615" y="650240"/>
                </a:lnTo>
                <a:close/>
              </a:path>
              <a:path w="5047615" h="812164">
                <a:moveTo>
                  <a:pt x="5047615" y="0"/>
                </a:moveTo>
                <a:lnTo>
                  <a:pt x="0" y="0"/>
                </a:lnTo>
                <a:lnTo>
                  <a:pt x="0" y="161925"/>
                </a:lnTo>
                <a:lnTo>
                  <a:pt x="5047615" y="161925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15669" y="5140959"/>
            <a:ext cx="261874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Closed</a:t>
            </a:r>
            <a:endParaRPr sz="1100">
              <a:latin typeface="Courier New"/>
              <a:cs typeface="Courier New"/>
            </a:endParaRPr>
          </a:p>
          <a:p>
            <a:pPr marR="34099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25376" y="5140959"/>
            <a:ext cx="34925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936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479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162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412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6125209"/>
            <a:ext cx="5382895" cy="161925"/>
          </a:xfrm>
          <a:custGeom>
            <a:avLst/>
            <a:gdLst/>
            <a:ahLst/>
            <a:cxnLst/>
            <a:rect l="l" t="t" r="r" b="b"/>
            <a:pathLst>
              <a:path w="5382895" h="161925">
                <a:moveTo>
                  <a:pt x="5382895" y="0"/>
                </a:moveTo>
                <a:lnTo>
                  <a:pt x="0" y="0"/>
                </a:lnTo>
                <a:lnTo>
                  <a:pt x="0" y="161925"/>
                </a:lnTo>
                <a:lnTo>
                  <a:pt x="5382895" y="161925"/>
                </a:lnTo>
                <a:lnTo>
                  <a:pt x="5382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15669" y="6102350"/>
            <a:ext cx="53936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74950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4400" y="6287770"/>
            <a:ext cx="39541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869054" algn="l"/>
              </a:tabLst>
            </a:pPr>
            <a:r>
              <a:rPr dirty="0" sz="1100" spc="-5">
                <a:latin typeface="Courier New"/>
                <a:cs typeface="Courier New"/>
              </a:rPr>
              <a:t>service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400" y="6450329"/>
            <a:ext cx="23666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5992" y="6760209"/>
            <a:ext cx="47370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69227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68999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5992" y="7085330"/>
            <a:ext cx="19050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5992" y="7247890"/>
            <a:ext cx="3060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606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5992" y="7410450"/>
            <a:ext cx="22415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55992" y="7573009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27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5992" y="7735569"/>
            <a:ext cx="25781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5992" y="7898130"/>
            <a:ext cx="3060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117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5992" y="8060690"/>
            <a:ext cx="8953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5992" y="8223250"/>
            <a:ext cx="2222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19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400" y="8534400"/>
            <a:ext cx="4290695" cy="161925"/>
          </a:xfrm>
          <a:custGeom>
            <a:avLst/>
            <a:gdLst/>
            <a:ahLst/>
            <a:cxnLst/>
            <a:rect l="l" t="t" r="r" b="b"/>
            <a:pathLst>
              <a:path w="4290695" h="161925">
                <a:moveTo>
                  <a:pt x="4290695" y="0"/>
                </a:moveTo>
                <a:lnTo>
                  <a:pt x="0" y="0"/>
                </a:lnTo>
                <a:lnTo>
                  <a:pt x="0" y="161925"/>
                </a:lnTo>
                <a:lnTo>
                  <a:pt x="4290695" y="161925"/>
                </a:lnTo>
                <a:lnTo>
                  <a:pt x="42906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15669" y="8511540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90810" y="8511540"/>
            <a:ext cx="15265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5">
                <a:latin typeface="Courier New"/>
                <a:cs typeface="Courier New"/>
              </a:rPr>
              <a:t>tio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4400" y="8696959"/>
            <a:ext cx="23666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14400" y="8859519"/>
            <a:ext cx="4037965" cy="161925"/>
          </a:xfrm>
          <a:custGeom>
            <a:avLst/>
            <a:gdLst/>
            <a:ahLst/>
            <a:cxnLst/>
            <a:rect l="l" t="t" r="r" b="b"/>
            <a:pathLst>
              <a:path w="4037965" h="161925">
                <a:moveTo>
                  <a:pt x="4037965" y="0"/>
                </a:moveTo>
                <a:lnTo>
                  <a:pt x="0" y="0"/>
                </a:lnTo>
                <a:lnTo>
                  <a:pt x="0" y="161924"/>
                </a:lnTo>
                <a:lnTo>
                  <a:pt x="4037965" y="161924"/>
                </a:lnTo>
                <a:lnTo>
                  <a:pt x="40379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915669" y="8836659"/>
            <a:ext cx="5162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Close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68621" y="8836659"/>
            <a:ext cx="971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48360" y="914400"/>
            <a:ext cx="6076315" cy="8173084"/>
          </a:xfrm>
          <a:custGeom>
            <a:avLst/>
            <a:gdLst/>
            <a:ahLst/>
            <a:cxnLst/>
            <a:rect l="l" t="t" r="r" b="b"/>
            <a:pathLst>
              <a:path w="6076315" h="8173084">
                <a:moveTo>
                  <a:pt x="0" y="1904"/>
                </a:moveTo>
                <a:lnTo>
                  <a:pt x="6076315" y="1904"/>
                </a:lnTo>
              </a:path>
              <a:path w="6076315" h="8173084">
                <a:moveTo>
                  <a:pt x="6075045" y="0"/>
                </a:moveTo>
                <a:lnTo>
                  <a:pt x="6075045" y="8173084"/>
                </a:lnTo>
              </a:path>
              <a:path w="6076315" h="8173084">
                <a:moveTo>
                  <a:pt x="6076315" y="8171815"/>
                </a:moveTo>
                <a:lnTo>
                  <a:pt x="0" y="8171815"/>
                </a:lnTo>
              </a:path>
              <a:path w="6076315" h="8173084">
                <a:moveTo>
                  <a:pt x="1905" y="8173084"/>
                </a:moveTo>
                <a:lnTo>
                  <a:pt x="1905" y="0"/>
                </a:lnTo>
              </a:path>
              <a:path w="6076315" h="8173084">
                <a:moveTo>
                  <a:pt x="0" y="1904"/>
                </a:moveTo>
                <a:lnTo>
                  <a:pt x="6076315" y="1904"/>
                </a:lnTo>
              </a:path>
              <a:path w="6076315" h="8173084">
                <a:moveTo>
                  <a:pt x="6075045" y="0"/>
                </a:moveTo>
                <a:lnTo>
                  <a:pt x="6075045" y="8173084"/>
                </a:lnTo>
              </a:path>
              <a:path w="6076315" h="8173084">
                <a:moveTo>
                  <a:pt x="6076315" y="8171815"/>
                </a:moveTo>
                <a:lnTo>
                  <a:pt x="0" y="8171815"/>
                </a:lnTo>
              </a:path>
              <a:path w="6076315" h="8173084">
                <a:moveTo>
                  <a:pt x="1905" y="81730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73720"/>
            <a:chOff x="847725" y="913764"/>
            <a:chExt cx="6076950" cy="81737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73720"/>
            </a:xfrm>
            <a:custGeom>
              <a:avLst/>
              <a:gdLst/>
              <a:ahLst/>
              <a:cxnLst/>
              <a:rect l="l" t="t" r="r" b="b"/>
              <a:pathLst>
                <a:path w="6076950" h="8173720">
                  <a:moveTo>
                    <a:pt x="6076950" y="0"/>
                  </a:moveTo>
                  <a:lnTo>
                    <a:pt x="0" y="0"/>
                  </a:lnTo>
                  <a:lnTo>
                    <a:pt x="0" y="8173719"/>
                  </a:lnTo>
                  <a:lnTo>
                    <a:pt x="6076950" y="817371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037965" cy="649605"/>
            </a:xfrm>
            <a:custGeom>
              <a:avLst/>
              <a:gdLst/>
              <a:ahLst/>
              <a:cxnLst/>
              <a:rect l="l" t="t" r="r" b="b"/>
              <a:pathLst>
                <a:path w="4037965" h="649605">
                  <a:moveTo>
                    <a:pt x="403669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036695" y="161925"/>
                  </a:lnTo>
                  <a:lnTo>
                    <a:pt x="4036695" y="0"/>
                  </a:lnTo>
                  <a:close/>
                </a:path>
                <a:path w="4037965" h="649605">
                  <a:moveTo>
                    <a:pt x="403796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4037965" y="649605"/>
                  </a:lnTo>
                  <a:lnTo>
                    <a:pt x="4037965" y="487680"/>
                  </a:lnTo>
                  <a:close/>
                </a:path>
                <a:path w="4037965" h="649605">
                  <a:moveTo>
                    <a:pt x="403796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4037965" y="487045"/>
                  </a:lnTo>
                  <a:lnTo>
                    <a:pt x="4037965" y="325120"/>
                  </a:lnTo>
                  <a:close/>
                </a:path>
                <a:path w="4037965" h="649605">
                  <a:moveTo>
                    <a:pt x="403796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4037965" y="324485"/>
                  </a:lnTo>
                  <a:lnTo>
                    <a:pt x="4037965" y="1625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5669" y="958850"/>
            <a:ext cx="2618740" cy="680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34099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6183" y="958850"/>
            <a:ext cx="34861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236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111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49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779270"/>
            <a:ext cx="5804535" cy="161925"/>
          </a:xfrm>
          <a:custGeom>
            <a:avLst/>
            <a:gdLst/>
            <a:ahLst/>
            <a:cxnLst/>
            <a:rect l="l" t="t" r="r" b="b"/>
            <a:pathLst>
              <a:path w="5804534" h="161925">
                <a:moveTo>
                  <a:pt x="5804534" y="0"/>
                </a:moveTo>
                <a:lnTo>
                  <a:pt x="0" y="0"/>
                </a:lnTo>
                <a:lnTo>
                  <a:pt x="0" y="161925"/>
                </a:lnTo>
                <a:lnTo>
                  <a:pt x="5804534" y="161925"/>
                </a:lnTo>
                <a:lnTo>
                  <a:pt x="580453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5669" y="1756409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0810" y="1756409"/>
            <a:ext cx="30410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1941829"/>
            <a:ext cx="13582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262380" algn="l"/>
              </a:tabLst>
            </a:pP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104389"/>
            <a:ext cx="23666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2415539"/>
            <a:ext cx="47370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5781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5552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740660"/>
            <a:ext cx="19050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992" y="2903220"/>
            <a:ext cx="3060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270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992" y="3065779"/>
            <a:ext cx="22415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3228339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63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5992" y="3390900"/>
            <a:ext cx="25781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992" y="3553459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3716020"/>
            <a:ext cx="8953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992" y="3878579"/>
            <a:ext cx="1384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4188459"/>
            <a:ext cx="3701415" cy="161925"/>
          </a:xfrm>
          <a:custGeom>
            <a:avLst/>
            <a:gdLst/>
            <a:ahLst/>
            <a:cxnLst/>
            <a:rect l="l" t="t" r="r" b="b"/>
            <a:pathLst>
              <a:path w="3701415" h="161925">
                <a:moveTo>
                  <a:pt x="3701415" y="0"/>
                </a:moveTo>
                <a:lnTo>
                  <a:pt x="0" y="0"/>
                </a:lnTo>
                <a:lnTo>
                  <a:pt x="0" y="161925"/>
                </a:lnTo>
                <a:lnTo>
                  <a:pt x="3701415" y="161925"/>
                </a:lnTo>
                <a:lnTo>
                  <a:pt x="37014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15669" y="4165600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0810" y="4165600"/>
            <a:ext cx="9385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41375" algn="l"/>
              </a:tabLst>
            </a:pPr>
            <a:r>
              <a:rPr dirty="0" sz="1100" spc="-5">
                <a:latin typeface="Courier New"/>
                <a:cs typeface="Courier New"/>
              </a:rPr>
              <a:t>Mortga</a:t>
            </a:r>
            <a:r>
              <a:rPr dirty="0" sz="1100" spc="5">
                <a:latin typeface="Courier New"/>
                <a:cs typeface="Courier New"/>
              </a:rPr>
              <a:t>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4351020"/>
            <a:ext cx="23666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4513579"/>
            <a:ext cx="3448685" cy="812165"/>
          </a:xfrm>
          <a:custGeom>
            <a:avLst/>
            <a:gdLst/>
            <a:ahLst/>
            <a:cxnLst/>
            <a:rect l="l" t="t" r="r" b="b"/>
            <a:pathLst>
              <a:path w="3448685" h="812164">
                <a:moveTo>
                  <a:pt x="344868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3448685" y="812165"/>
                </a:lnTo>
                <a:lnTo>
                  <a:pt x="3448685" y="650240"/>
                </a:lnTo>
                <a:close/>
              </a:path>
              <a:path w="3448685" h="812164">
                <a:moveTo>
                  <a:pt x="344868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3448685" y="649605"/>
                </a:lnTo>
                <a:lnTo>
                  <a:pt x="3448685" y="487680"/>
                </a:lnTo>
                <a:close/>
              </a:path>
              <a:path w="3448685" h="812164">
                <a:moveTo>
                  <a:pt x="344868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448685" y="487045"/>
                </a:lnTo>
                <a:lnTo>
                  <a:pt x="3448685" y="325120"/>
                </a:lnTo>
                <a:close/>
              </a:path>
              <a:path w="3448685" h="812164">
                <a:moveTo>
                  <a:pt x="34486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448685" y="324485"/>
                </a:lnTo>
                <a:lnTo>
                  <a:pt x="3448685" y="162560"/>
                </a:lnTo>
                <a:close/>
              </a:path>
              <a:path w="3448685" h="812164">
                <a:moveTo>
                  <a:pt x="3448685" y="0"/>
                </a:moveTo>
                <a:lnTo>
                  <a:pt x="0" y="0"/>
                </a:lnTo>
                <a:lnTo>
                  <a:pt x="0" y="161925"/>
                </a:lnTo>
                <a:lnTo>
                  <a:pt x="3448685" y="161925"/>
                </a:lnTo>
                <a:lnTo>
                  <a:pt x="34486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15669" y="4490720"/>
            <a:ext cx="261874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Closed</a:t>
            </a:r>
            <a:endParaRPr sz="1100">
              <a:latin typeface="Courier New"/>
              <a:cs typeface="Courier New"/>
            </a:endParaRPr>
          </a:p>
          <a:p>
            <a:pPr marR="34099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27208" y="4490720"/>
            <a:ext cx="34988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492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750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876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46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5474970"/>
            <a:ext cx="5803265" cy="161925"/>
          </a:xfrm>
          <a:custGeom>
            <a:avLst/>
            <a:gdLst/>
            <a:ahLst/>
            <a:cxnLst/>
            <a:rect l="l" t="t" r="r" b="b"/>
            <a:pathLst>
              <a:path w="5803265" h="161925">
                <a:moveTo>
                  <a:pt x="5803265" y="0"/>
                </a:moveTo>
                <a:lnTo>
                  <a:pt x="0" y="0"/>
                </a:lnTo>
                <a:lnTo>
                  <a:pt x="0" y="161925"/>
                </a:lnTo>
                <a:lnTo>
                  <a:pt x="5803265" y="161925"/>
                </a:lnTo>
                <a:lnTo>
                  <a:pt x="58032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15669" y="5452109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90810" y="5452109"/>
            <a:ext cx="30397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400" y="5637529"/>
            <a:ext cx="601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4400" y="5800090"/>
            <a:ext cx="23666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5992" y="6109970"/>
            <a:ext cx="47370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62725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02969" y="62496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5992" y="6435090"/>
            <a:ext cx="19050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5992" y="6597650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26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5992" y="6760209"/>
            <a:ext cx="22415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5992" y="6922769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5992" y="7085330"/>
            <a:ext cx="25781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5992" y="7247890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5992" y="7410450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75730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2969" y="75501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914400" y="7884159"/>
          <a:ext cx="5739765" cy="113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375"/>
                <a:gridCol w="1395730"/>
                <a:gridCol w="337819"/>
                <a:gridCol w="1178560"/>
                <a:gridCol w="1859280"/>
              </a:tblGrid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 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Company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response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consumer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45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Closed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1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Closed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explanation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Closed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monetary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relief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3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Closed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non-monetary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relief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4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progress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848360" y="914400"/>
            <a:ext cx="6076315" cy="8173084"/>
          </a:xfrm>
          <a:custGeom>
            <a:avLst/>
            <a:gdLst/>
            <a:ahLst/>
            <a:cxnLst/>
            <a:rect l="l" t="t" r="r" b="b"/>
            <a:pathLst>
              <a:path w="6076315" h="8173084">
                <a:moveTo>
                  <a:pt x="0" y="1904"/>
                </a:moveTo>
                <a:lnTo>
                  <a:pt x="6076315" y="1904"/>
                </a:lnTo>
              </a:path>
              <a:path w="6076315" h="8173084">
                <a:moveTo>
                  <a:pt x="6075045" y="0"/>
                </a:moveTo>
                <a:lnTo>
                  <a:pt x="6075045" y="8173084"/>
                </a:lnTo>
              </a:path>
              <a:path w="6076315" h="8173084">
                <a:moveTo>
                  <a:pt x="6076315" y="8171815"/>
                </a:moveTo>
                <a:lnTo>
                  <a:pt x="0" y="8171815"/>
                </a:lnTo>
              </a:path>
              <a:path w="6076315" h="8173084">
                <a:moveTo>
                  <a:pt x="1905" y="8173084"/>
                </a:moveTo>
                <a:lnTo>
                  <a:pt x="1905" y="0"/>
                </a:lnTo>
              </a:path>
              <a:path w="6076315" h="8173084">
                <a:moveTo>
                  <a:pt x="0" y="1904"/>
                </a:moveTo>
                <a:lnTo>
                  <a:pt x="6076315" y="1904"/>
                </a:lnTo>
              </a:path>
              <a:path w="6076315" h="8173084">
                <a:moveTo>
                  <a:pt x="6075045" y="0"/>
                </a:moveTo>
                <a:lnTo>
                  <a:pt x="6075045" y="8173084"/>
                </a:lnTo>
              </a:path>
              <a:path w="6076315" h="8173084">
                <a:moveTo>
                  <a:pt x="6076315" y="8171815"/>
                </a:moveTo>
                <a:lnTo>
                  <a:pt x="0" y="8171815"/>
                </a:lnTo>
              </a:path>
              <a:path w="6076315" h="8173084">
                <a:moveTo>
                  <a:pt x="1905" y="81730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25459"/>
            <a:chOff x="847725" y="913764"/>
            <a:chExt cx="6076950" cy="8125459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25459"/>
            </a:xfrm>
            <a:custGeom>
              <a:avLst/>
              <a:gdLst/>
              <a:ahLst/>
              <a:cxnLst/>
              <a:rect l="l" t="t" r="r" b="b"/>
              <a:pathLst>
                <a:path w="6076950" h="8125459">
                  <a:moveTo>
                    <a:pt x="6076950" y="0"/>
                  </a:moveTo>
                  <a:lnTo>
                    <a:pt x="0" y="0"/>
                  </a:lnTo>
                  <a:lnTo>
                    <a:pt x="0" y="7621270"/>
                  </a:lnTo>
                  <a:lnTo>
                    <a:pt x="0" y="8125460"/>
                  </a:lnTo>
                  <a:lnTo>
                    <a:pt x="6076950" y="8125460"/>
                  </a:lnTo>
                  <a:lnTo>
                    <a:pt x="6076950" y="762127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1129029"/>
              <a:ext cx="5803265" cy="324485"/>
            </a:xfrm>
            <a:custGeom>
              <a:avLst/>
              <a:gdLst/>
              <a:ahLst/>
              <a:cxnLst/>
              <a:rect l="l" t="t" r="r" b="b"/>
              <a:pathLst>
                <a:path w="5803265" h="324484">
                  <a:moveTo>
                    <a:pt x="437324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373245" y="161925"/>
                  </a:lnTo>
                  <a:lnTo>
                    <a:pt x="4373245" y="0"/>
                  </a:lnTo>
                  <a:close/>
                </a:path>
                <a:path w="5803265" h="324484">
                  <a:moveTo>
                    <a:pt x="580326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5803265" y="324485"/>
                  </a:lnTo>
                  <a:lnTo>
                    <a:pt x="5803265" y="1625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1106169"/>
            <a:ext cx="582739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Comparison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between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'Timely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response?'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'Product':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1525905" algn="l"/>
                <a:tab pos="3965575" algn="l"/>
              </a:tabLst>
            </a:pPr>
            <a:r>
              <a:rPr dirty="0" sz="1100" spc="-5">
                <a:latin typeface="Courier New"/>
                <a:cs typeface="Courier New"/>
              </a:rPr>
              <a:t>Product	Checking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savings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	Credit card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454150"/>
            <a:ext cx="6013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616710"/>
            <a:ext cx="1344295" cy="161925"/>
          </a:xfrm>
          <a:custGeom>
            <a:avLst/>
            <a:gdLst/>
            <a:ahLst/>
            <a:cxnLst/>
            <a:rect l="l" t="t" r="r" b="b"/>
            <a:pathLst>
              <a:path w="1344295" h="161925">
                <a:moveTo>
                  <a:pt x="1344295" y="0"/>
                </a:moveTo>
                <a:lnTo>
                  <a:pt x="0" y="0"/>
                </a:lnTo>
                <a:lnTo>
                  <a:pt x="0" y="161925"/>
                </a:lnTo>
                <a:lnTo>
                  <a:pt x="1344295" y="161925"/>
                </a:lnTo>
                <a:lnTo>
                  <a:pt x="1344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593850"/>
            <a:ext cx="1369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4400" y="1927860"/>
          <a:ext cx="3785235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935"/>
                <a:gridCol w="1892300"/>
              </a:tblGrid>
              <a:tr h="162457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15096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14400" y="2725420"/>
            <a:ext cx="57321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514475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887979"/>
            <a:ext cx="23679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272030" algn="l"/>
              </a:tabLst>
            </a:pPr>
            <a:r>
              <a:rPr dirty="0" sz="1100" spc="-5">
                <a:latin typeface="Courier New"/>
                <a:cs typeface="Courier New"/>
              </a:rPr>
              <a:t>persona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</a:t>
            </a:r>
            <a:r>
              <a:rPr dirty="0" sz="1100" spc="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050539"/>
            <a:ext cx="13569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3361690"/>
            <a:ext cx="5635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383530" algn="l"/>
              </a:tabLst>
            </a:pP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47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3671570"/>
            <a:ext cx="5635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299710" algn="l"/>
              </a:tabLst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704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4130040"/>
            <a:ext cx="30410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514475" algn="l"/>
                <a:tab pos="2944495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</a:t>
            </a:r>
            <a:r>
              <a:rPr dirty="0" sz="1100" spc="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4292600"/>
            <a:ext cx="13569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4455159"/>
            <a:ext cx="2775585" cy="324485"/>
          </a:xfrm>
          <a:custGeom>
            <a:avLst/>
            <a:gdLst/>
            <a:ahLst/>
            <a:cxnLst/>
            <a:rect l="l" t="t" r="r" b="b"/>
            <a:pathLst>
              <a:path w="2775585" h="324485">
                <a:moveTo>
                  <a:pt x="27755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775585" y="324485"/>
                </a:lnTo>
                <a:lnTo>
                  <a:pt x="2775585" y="162560"/>
                </a:lnTo>
                <a:close/>
              </a:path>
              <a:path w="2775585" h="324485">
                <a:moveTo>
                  <a:pt x="2775585" y="0"/>
                </a:moveTo>
                <a:lnTo>
                  <a:pt x="0" y="0"/>
                </a:lnTo>
                <a:lnTo>
                  <a:pt x="0" y="161925"/>
                </a:lnTo>
                <a:lnTo>
                  <a:pt x="2775585" y="161925"/>
                </a:lnTo>
                <a:lnTo>
                  <a:pt x="27755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5669" y="4432300"/>
            <a:ext cx="26479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No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4273" y="4432300"/>
            <a:ext cx="34861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173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251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4928870"/>
            <a:ext cx="50590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514475" algn="l"/>
              </a:tabLst>
            </a:pPr>
            <a:r>
              <a:rPr dirty="0" sz="1100" spc="-5">
                <a:latin typeface="Courier New"/>
                <a:cs typeface="Courier New"/>
              </a:rPr>
              <a:t>Product	Money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5091429"/>
            <a:ext cx="854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757555" algn="l"/>
              </a:tabLst>
            </a:pPr>
            <a:r>
              <a:rPr dirty="0" sz="1100" spc="-5">
                <a:latin typeface="Courier New"/>
                <a:cs typeface="Courier New"/>
              </a:rPr>
              <a:t>servic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5253990"/>
            <a:ext cx="13569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5563870"/>
            <a:ext cx="5635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383530" algn="l"/>
              </a:tabLst>
            </a:pP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14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" y="5875020"/>
            <a:ext cx="5635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299710" algn="l"/>
              </a:tabLst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324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6333490"/>
            <a:ext cx="5804535" cy="161925"/>
          </a:xfrm>
          <a:custGeom>
            <a:avLst/>
            <a:gdLst/>
            <a:ahLst/>
            <a:cxnLst/>
            <a:rect l="l" t="t" r="r" b="b"/>
            <a:pathLst>
              <a:path w="5804534" h="161925">
                <a:moveTo>
                  <a:pt x="5804534" y="0"/>
                </a:moveTo>
                <a:lnTo>
                  <a:pt x="0" y="0"/>
                </a:lnTo>
                <a:lnTo>
                  <a:pt x="0" y="161925"/>
                </a:lnTo>
                <a:lnTo>
                  <a:pt x="5804534" y="161925"/>
                </a:lnTo>
                <a:lnTo>
                  <a:pt x="580453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15669" y="6310629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9040" y="6310629"/>
            <a:ext cx="43014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41375" algn="l"/>
              </a:tabLst>
            </a:pPr>
            <a:r>
              <a:rPr dirty="0" sz="1100" spc="-5">
                <a:latin typeface="Courier New"/>
                <a:cs typeface="Courier New"/>
              </a:rPr>
              <a:t>Mortgage	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64960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64731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9599" y="6658609"/>
            <a:ext cx="13519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4400" y="6968490"/>
            <a:ext cx="5804535" cy="161925"/>
          </a:xfrm>
          <a:custGeom>
            <a:avLst/>
            <a:gdLst/>
            <a:ahLst/>
            <a:cxnLst/>
            <a:rect l="l" t="t" r="r" b="b"/>
            <a:pathLst>
              <a:path w="5804534" h="161925">
                <a:moveTo>
                  <a:pt x="5804534" y="0"/>
                </a:moveTo>
                <a:lnTo>
                  <a:pt x="0" y="0"/>
                </a:lnTo>
                <a:lnTo>
                  <a:pt x="0" y="161924"/>
                </a:lnTo>
                <a:lnTo>
                  <a:pt x="5804534" y="161924"/>
                </a:lnTo>
                <a:lnTo>
                  <a:pt x="580453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2969" y="694563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21355" y="694563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37909" y="694563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7279640"/>
            <a:ext cx="5804535" cy="161925"/>
          </a:xfrm>
          <a:custGeom>
            <a:avLst/>
            <a:gdLst/>
            <a:ahLst/>
            <a:cxnLst/>
            <a:rect l="l" t="t" r="r" b="b"/>
            <a:pathLst>
              <a:path w="5804534" h="161925">
                <a:moveTo>
                  <a:pt x="5804534" y="0"/>
                </a:moveTo>
                <a:lnTo>
                  <a:pt x="0" y="0"/>
                </a:lnTo>
                <a:lnTo>
                  <a:pt x="0" y="161924"/>
                </a:lnTo>
                <a:lnTo>
                  <a:pt x="5804534" y="161924"/>
                </a:lnTo>
                <a:lnTo>
                  <a:pt x="580453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02969" y="725678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52598" y="725678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653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52972" y="725678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32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918725" y="7738109"/>
          <a:ext cx="4463415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0"/>
                <a:gridCol w="800100"/>
                <a:gridCol w="462914"/>
                <a:gridCol w="713739"/>
                <a:gridCol w="420370"/>
                <a:gridCol w="252095"/>
                <a:gridCol w="471170"/>
              </a:tblGrid>
              <a:tr h="162486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Timely response?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3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584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902969" y="8639809"/>
            <a:ext cx="16236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2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8360" y="914400"/>
            <a:ext cx="6076315" cy="8124825"/>
          </a:xfrm>
          <a:custGeom>
            <a:avLst/>
            <a:gdLst/>
            <a:ahLst/>
            <a:cxnLst/>
            <a:rect l="l" t="t" r="r" b="b"/>
            <a:pathLst>
              <a:path w="6076315" h="8124825">
                <a:moveTo>
                  <a:pt x="0" y="1904"/>
                </a:moveTo>
                <a:lnTo>
                  <a:pt x="6076315" y="1904"/>
                </a:lnTo>
              </a:path>
              <a:path w="6076315" h="8124825">
                <a:moveTo>
                  <a:pt x="6075045" y="0"/>
                </a:moveTo>
                <a:lnTo>
                  <a:pt x="6075045" y="7748270"/>
                </a:lnTo>
              </a:path>
              <a:path w="6076315" h="8124825">
                <a:moveTo>
                  <a:pt x="1905" y="7748270"/>
                </a:moveTo>
                <a:lnTo>
                  <a:pt x="1905" y="0"/>
                </a:lnTo>
              </a:path>
              <a:path w="6076315" h="8124825">
                <a:moveTo>
                  <a:pt x="6075045" y="7621270"/>
                </a:moveTo>
                <a:lnTo>
                  <a:pt x="6075045" y="8124825"/>
                </a:lnTo>
              </a:path>
              <a:path w="6076315" h="8124825">
                <a:moveTo>
                  <a:pt x="6076315" y="8123555"/>
                </a:moveTo>
                <a:lnTo>
                  <a:pt x="0" y="8123555"/>
                </a:lnTo>
              </a:path>
              <a:path w="6076315" h="8124825">
                <a:moveTo>
                  <a:pt x="1905" y="8124825"/>
                </a:moveTo>
                <a:lnTo>
                  <a:pt x="1905" y="7621270"/>
                </a:lnTo>
              </a:path>
              <a:path w="6076315" h="8124825">
                <a:moveTo>
                  <a:pt x="0" y="1904"/>
                </a:moveTo>
                <a:lnTo>
                  <a:pt x="6076315" y="1904"/>
                </a:lnTo>
              </a:path>
              <a:path w="6076315" h="8124825">
                <a:moveTo>
                  <a:pt x="6075045" y="0"/>
                </a:moveTo>
                <a:lnTo>
                  <a:pt x="6075045" y="7748270"/>
                </a:lnTo>
              </a:path>
              <a:path w="6076315" h="8124825">
                <a:moveTo>
                  <a:pt x="1905" y="7748270"/>
                </a:moveTo>
                <a:lnTo>
                  <a:pt x="1905" y="0"/>
                </a:lnTo>
              </a:path>
              <a:path w="6076315" h="8124825">
                <a:moveTo>
                  <a:pt x="6075045" y="7621270"/>
                </a:moveTo>
                <a:lnTo>
                  <a:pt x="6075045" y="8124825"/>
                </a:lnTo>
              </a:path>
              <a:path w="6076315" h="8124825">
                <a:moveTo>
                  <a:pt x="6076315" y="8123555"/>
                </a:moveTo>
                <a:lnTo>
                  <a:pt x="0" y="8123555"/>
                </a:lnTo>
              </a:path>
              <a:path w="6076315" h="8124825">
                <a:moveTo>
                  <a:pt x="1905" y="8124825"/>
                </a:moveTo>
                <a:lnTo>
                  <a:pt x="1905" y="762127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01330"/>
          </a:xfrm>
          <a:custGeom>
            <a:avLst/>
            <a:gdLst/>
            <a:ahLst/>
            <a:cxnLst/>
            <a:rect l="l" t="t" r="r" b="b"/>
            <a:pathLst>
              <a:path w="6076950" h="8101330">
                <a:moveTo>
                  <a:pt x="6076950" y="0"/>
                </a:moveTo>
                <a:lnTo>
                  <a:pt x="0" y="0"/>
                </a:lnTo>
                <a:lnTo>
                  <a:pt x="0" y="8101330"/>
                </a:lnTo>
                <a:lnTo>
                  <a:pt x="6076950" y="810133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01029" y="1121409"/>
            <a:ext cx="781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Replace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958850"/>
            <a:ext cx="465518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Read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CSV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into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pd.read_excel(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'your_file.csv'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actual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path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1593850"/>
            <a:ext cx="5829300" cy="736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complaints_by_product</a:t>
            </a:r>
            <a:r>
              <a:rPr dirty="0" sz="1100" spc="6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19392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"1.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Product:"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(complaints_by_product)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complaints_by_issue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36156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 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"2.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Issue:"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(complaints_by_issue)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097280">
              <a:lnSpc>
                <a:spcPts val="1280"/>
              </a:lnSpc>
              <a:spcBef>
                <a:spcPts val="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company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complaints_by_company_response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4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3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 marR="1437005">
              <a:lnSpc>
                <a:spcPts val="1280"/>
              </a:lnSpc>
              <a:spcBef>
                <a:spcPts val="117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"3.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(complaints_by_company_response)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consumer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complaints_by_consumer_response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4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135191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consumer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"4.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Resolutions:"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(complaints_by_consumer_response)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timely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complaints_by_timely_response</a:t>
            </a:r>
            <a:r>
              <a:rPr dirty="0" sz="1100" spc="7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7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response?'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520825">
              <a:lnSpc>
                <a:spcPts val="1280"/>
              </a:lnSpc>
              <a:spcBef>
                <a:spcPts val="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"5.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Timeliness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(complaints_by_timely_response)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68465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Compare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product_issue_comparison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df.groupby([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]).size().unstack(fill_value=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"6.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vs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Issue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Comparison:"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100695"/>
          </a:xfrm>
          <a:custGeom>
            <a:avLst/>
            <a:gdLst/>
            <a:ahLst/>
            <a:cxnLst/>
            <a:rect l="l" t="t" r="r" b="b"/>
            <a:pathLst>
              <a:path w="6076315" h="8100695">
                <a:moveTo>
                  <a:pt x="0" y="1904"/>
                </a:moveTo>
                <a:lnTo>
                  <a:pt x="6076315" y="1904"/>
                </a:lnTo>
              </a:path>
              <a:path w="6076315" h="8100695">
                <a:moveTo>
                  <a:pt x="6075045" y="0"/>
                </a:moveTo>
                <a:lnTo>
                  <a:pt x="6075045" y="8100695"/>
                </a:lnTo>
              </a:path>
              <a:path w="6076315" h="8100695">
                <a:moveTo>
                  <a:pt x="6076315" y="8099425"/>
                </a:moveTo>
                <a:lnTo>
                  <a:pt x="0" y="8099425"/>
                </a:lnTo>
              </a:path>
              <a:path w="6076315" h="8100695">
                <a:moveTo>
                  <a:pt x="1905" y="8100695"/>
                </a:moveTo>
                <a:lnTo>
                  <a:pt x="1905" y="0"/>
                </a:lnTo>
              </a:path>
              <a:path w="6076315" h="8100695">
                <a:moveTo>
                  <a:pt x="0" y="1904"/>
                </a:moveTo>
                <a:lnTo>
                  <a:pt x="6076315" y="1904"/>
                </a:lnTo>
              </a:path>
              <a:path w="6076315" h="8100695">
                <a:moveTo>
                  <a:pt x="6075045" y="0"/>
                </a:moveTo>
                <a:lnTo>
                  <a:pt x="6075045" y="8100695"/>
                </a:lnTo>
              </a:path>
              <a:path w="6076315" h="8100695">
                <a:moveTo>
                  <a:pt x="6076315" y="8099425"/>
                </a:moveTo>
                <a:lnTo>
                  <a:pt x="0" y="8099425"/>
                </a:lnTo>
              </a:path>
              <a:path w="6076315" h="8100695">
                <a:moveTo>
                  <a:pt x="1905" y="81006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82609"/>
            <a:chOff x="847725" y="913764"/>
            <a:chExt cx="6076950" cy="8182609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82609"/>
            </a:xfrm>
            <a:custGeom>
              <a:avLst/>
              <a:gdLst/>
              <a:ahLst/>
              <a:cxnLst/>
              <a:rect l="l" t="t" r="r" b="b"/>
              <a:pathLst>
                <a:path w="6076950" h="8182609">
                  <a:moveTo>
                    <a:pt x="6076950" y="0"/>
                  </a:moveTo>
                  <a:lnTo>
                    <a:pt x="0" y="0"/>
                  </a:lnTo>
                  <a:lnTo>
                    <a:pt x="0" y="2638437"/>
                  </a:lnTo>
                  <a:lnTo>
                    <a:pt x="0" y="2639060"/>
                  </a:lnTo>
                  <a:lnTo>
                    <a:pt x="0" y="8182610"/>
                  </a:lnTo>
                  <a:lnTo>
                    <a:pt x="6076950" y="8182610"/>
                  </a:lnTo>
                  <a:lnTo>
                    <a:pt x="6076950" y="2639060"/>
                  </a:lnTo>
                  <a:lnTo>
                    <a:pt x="6076950" y="2638437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3680460"/>
              <a:ext cx="2101215" cy="161925"/>
            </a:xfrm>
            <a:custGeom>
              <a:avLst/>
              <a:gdLst/>
              <a:ahLst/>
              <a:cxnLst/>
              <a:rect l="l" t="t" r="r" b="b"/>
              <a:pathLst>
                <a:path w="2101215" h="161925">
                  <a:moveTo>
                    <a:pt x="21012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101215" y="161925"/>
                  </a:lnTo>
                  <a:lnTo>
                    <a:pt x="210121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5830570" cy="289179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320294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(product_issue_comparison)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 marR="173355">
              <a:lnSpc>
                <a:spcPts val="1280"/>
              </a:lnSpc>
              <a:spcBef>
                <a:spcPts val="11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Compare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product_timely_response_comparison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df.groupby([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response?'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]).size().unstack(fill_value=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602105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"7.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Comparison:"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(product_timely_response_comparison)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Compare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consumer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company_timely_response_comparison</a:t>
            </a:r>
            <a:r>
              <a:rPr dirty="0" sz="1100" spc="6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df.groupby([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5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0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1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response?'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]).size().unstack(fill_value=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"8.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Comparison:"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(company_timely_response_comparison)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1.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843020"/>
            <a:ext cx="600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005579"/>
            <a:ext cx="22828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4168140"/>
            <a:ext cx="4311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2481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4330700"/>
            <a:ext cx="22828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4493259"/>
            <a:ext cx="4311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1619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4655820"/>
            <a:ext cx="57194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4818379"/>
            <a:ext cx="1344295" cy="161925"/>
          </a:xfrm>
          <a:custGeom>
            <a:avLst/>
            <a:gdLst/>
            <a:ahLst/>
            <a:cxnLst/>
            <a:rect l="l" t="t" r="r" b="b"/>
            <a:pathLst>
              <a:path w="1344295" h="161925">
                <a:moveTo>
                  <a:pt x="1344295" y="0"/>
                </a:moveTo>
                <a:lnTo>
                  <a:pt x="0" y="0"/>
                </a:lnTo>
                <a:lnTo>
                  <a:pt x="0" y="161925"/>
                </a:lnTo>
                <a:lnTo>
                  <a:pt x="1344295" y="161925"/>
                </a:lnTo>
                <a:lnTo>
                  <a:pt x="1344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5669" y="4795520"/>
            <a:ext cx="13576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09015" algn="l"/>
              </a:tabLst>
            </a:pPr>
            <a:r>
              <a:rPr dirty="0" sz="1100" spc="-5">
                <a:latin typeface="Courier New"/>
                <a:cs typeface="Courier New"/>
              </a:rPr>
              <a:t>report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771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4980940"/>
            <a:ext cx="6838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5143500"/>
            <a:ext cx="347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660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5306059"/>
            <a:ext cx="42170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5468620"/>
            <a:ext cx="347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345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5631179"/>
            <a:ext cx="12731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5793740"/>
            <a:ext cx="347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273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5956300"/>
            <a:ext cx="1777364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6118859"/>
            <a:ext cx="2635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63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6281420"/>
            <a:ext cx="34486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6443979"/>
            <a:ext cx="2635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33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" y="6606540"/>
            <a:ext cx="1020444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400" y="6769100"/>
            <a:ext cx="1797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6931659"/>
            <a:ext cx="2101215" cy="634365"/>
          </a:xfrm>
          <a:custGeom>
            <a:avLst/>
            <a:gdLst/>
            <a:ahLst/>
            <a:cxnLst/>
            <a:rect l="l" t="t" r="r" b="b"/>
            <a:pathLst>
              <a:path w="2101215" h="634365">
                <a:moveTo>
                  <a:pt x="418465" y="472440"/>
                </a:moveTo>
                <a:lnTo>
                  <a:pt x="0" y="472440"/>
                </a:lnTo>
                <a:lnTo>
                  <a:pt x="0" y="634365"/>
                </a:lnTo>
                <a:lnTo>
                  <a:pt x="418465" y="634365"/>
                </a:lnTo>
                <a:lnTo>
                  <a:pt x="418465" y="472440"/>
                </a:lnTo>
                <a:close/>
              </a:path>
              <a:path w="2101215" h="634365">
                <a:moveTo>
                  <a:pt x="1933575" y="309880"/>
                </a:moveTo>
                <a:lnTo>
                  <a:pt x="0" y="309880"/>
                </a:lnTo>
                <a:lnTo>
                  <a:pt x="0" y="471805"/>
                </a:lnTo>
                <a:lnTo>
                  <a:pt x="1933575" y="471805"/>
                </a:lnTo>
                <a:lnTo>
                  <a:pt x="1933575" y="309880"/>
                </a:lnTo>
                <a:close/>
              </a:path>
              <a:path w="2101215" h="63436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6908800"/>
            <a:ext cx="212725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7399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 Complaints by Issue: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7566659"/>
            <a:ext cx="4878705" cy="812165"/>
          </a:xfrm>
          <a:custGeom>
            <a:avLst/>
            <a:gdLst/>
            <a:ahLst/>
            <a:cxnLst/>
            <a:rect l="l" t="t" r="r" b="b"/>
            <a:pathLst>
              <a:path w="4878705" h="812165">
                <a:moveTo>
                  <a:pt x="487870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878705" y="812165"/>
                </a:lnTo>
                <a:lnTo>
                  <a:pt x="4878705" y="650240"/>
                </a:lnTo>
                <a:close/>
              </a:path>
              <a:path w="4878705" h="812165">
                <a:moveTo>
                  <a:pt x="487870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878705" y="649605"/>
                </a:lnTo>
                <a:lnTo>
                  <a:pt x="4878705" y="487680"/>
                </a:lnTo>
                <a:close/>
              </a:path>
              <a:path w="4878705" h="812165">
                <a:moveTo>
                  <a:pt x="487870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878705" y="487045"/>
                </a:lnTo>
                <a:lnTo>
                  <a:pt x="4878705" y="325120"/>
                </a:lnTo>
                <a:close/>
              </a:path>
              <a:path w="4878705" h="812165">
                <a:moveTo>
                  <a:pt x="48787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878705" y="324485"/>
                </a:lnTo>
                <a:lnTo>
                  <a:pt x="4878705" y="162560"/>
                </a:lnTo>
                <a:close/>
              </a:path>
              <a:path w="4878705" h="812165">
                <a:moveTo>
                  <a:pt x="4878705" y="0"/>
                </a:moveTo>
                <a:lnTo>
                  <a:pt x="0" y="0"/>
                </a:lnTo>
                <a:lnTo>
                  <a:pt x="0" y="161925"/>
                </a:lnTo>
                <a:lnTo>
                  <a:pt x="4878705" y="161925"/>
                </a:lnTo>
                <a:lnTo>
                  <a:pt x="48787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7543800"/>
            <a:ext cx="3977004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Managing an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Incorrect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purchase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shown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statement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Trouble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during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payment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process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60238" y="7543800"/>
            <a:ext cx="445134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1510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4931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4415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2953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2827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4400" y="837945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359958" y="835660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8542019"/>
            <a:ext cx="4879975" cy="487045"/>
          </a:xfrm>
          <a:custGeom>
            <a:avLst/>
            <a:gdLst/>
            <a:ahLst/>
            <a:cxnLst/>
            <a:rect l="l" t="t" r="r" b="b"/>
            <a:pathLst>
              <a:path w="4879975" h="487045">
                <a:moveTo>
                  <a:pt x="487997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879975" y="487045"/>
                </a:lnTo>
                <a:lnTo>
                  <a:pt x="4879975" y="325120"/>
                </a:lnTo>
                <a:close/>
              </a:path>
              <a:path w="4879975" h="487045">
                <a:moveTo>
                  <a:pt x="487997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879975" y="324485"/>
                </a:lnTo>
                <a:lnTo>
                  <a:pt x="4879975" y="162560"/>
                </a:lnTo>
                <a:close/>
              </a:path>
              <a:path w="4879975" h="487045">
                <a:moveTo>
                  <a:pt x="4879975" y="0"/>
                </a:moveTo>
                <a:lnTo>
                  <a:pt x="0" y="0"/>
                </a:lnTo>
                <a:lnTo>
                  <a:pt x="0" y="161925"/>
                </a:lnTo>
                <a:lnTo>
                  <a:pt x="4879975" y="161925"/>
                </a:lnTo>
                <a:lnTo>
                  <a:pt x="48799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8519159"/>
            <a:ext cx="414591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Can't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stop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withdrawals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from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damaged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destroyed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96356" y="8519159"/>
            <a:ext cx="110489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8360" y="914400"/>
            <a:ext cx="6076315" cy="8181975"/>
          </a:xfrm>
          <a:custGeom>
            <a:avLst/>
            <a:gdLst/>
            <a:ahLst/>
            <a:cxnLst/>
            <a:rect l="l" t="t" r="r" b="b"/>
            <a:pathLst>
              <a:path w="6076315" h="8181975">
                <a:moveTo>
                  <a:pt x="0" y="1904"/>
                </a:moveTo>
                <a:lnTo>
                  <a:pt x="6076315" y="1904"/>
                </a:lnTo>
              </a:path>
              <a:path w="6076315" h="8181975">
                <a:moveTo>
                  <a:pt x="6075045" y="0"/>
                </a:moveTo>
                <a:lnTo>
                  <a:pt x="6075045" y="2765425"/>
                </a:lnTo>
              </a:path>
              <a:path w="6076315" h="8181975">
                <a:moveTo>
                  <a:pt x="1905" y="2765425"/>
                </a:moveTo>
                <a:lnTo>
                  <a:pt x="1905" y="0"/>
                </a:lnTo>
              </a:path>
              <a:path w="6076315" h="8181975">
                <a:moveTo>
                  <a:pt x="6075045" y="2638425"/>
                </a:moveTo>
                <a:lnTo>
                  <a:pt x="6075045" y="8181975"/>
                </a:lnTo>
              </a:path>
              <a:path w="6076315" h="8181975">
                <a:moveTo>
                  <a:pt x="6076315" y="8180705"/>
                </a:moveTo>
                <a:lnTo>
                  <a:pt x="0" y="8180705"/>
                </a:lnTo>
              </a:path>
              <a:path w="6076315" h="8181975">
                <a:moveTo>
                  <a:pt x="1905" y="8181975"/>
                </a:moveTo>
                <a:lnTo>
                  <a:pt x="1905" y="2638425"/>
                </a:lnTo>
              </a:path>
              <a:path w="6076315" h="8181975">
                <a:moveTo>
                  <a:pt x="0" y="1904"/>
                </a:moveTo>
                <a:lnTo>
                  <a:pt x="6076315" y="1904"/>
                </a:lnTo>
              </a:path>
              <a:path w="6076315" h="8181975">
                <a:moveTo>
                  <a:pt x="6075045" y="0"/>
                </a:moveTo>
                <a:lnTo>
                  <a:pt x="6075045" y="2765425"/>
                </a:lnTo>
              </a:path>
              <a:path w="6076315" h="8181975">
                <a:moveTo>
                  <a:pt x="1905" y="2765425"/>
                </a:moveTo>
                <a:lnTo>
                  <a:pt x="1905" y="0"/>
                </a:lnTo>
              </a:path>
              <a:path w="6076315" h="8181975">
                <a:moveTo>
                  <a:pt x="6075045" y="2638425"/>
                </a:moveTo>
                <a:lnTo>
                  <a:pt x="6075045" y="8181975"/>
                </a:lnTo>
              </a:path>
              <a:path w="6076315" h="8181975">
                <a:moveTo>
                  <a:pt x="6076315" y="8180705"/>
                </a:moveTo>
                <a:lnTo>
                  <a:pt x="0" y="8180705"/>
                </a:lnTo>
              </a:path>
              <a:path w="6076315" h="8181975">
                <a:moveTo>
                  <a:pt x="1905" y="8181975"/>
                </a:moveTo>
                <a:lnTo>
                  <a:pt x="1905" y="263842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88959"/>
            <a:chOff x="847725" y="913764"/>
            <a:chExt cx="6076950" cy="8188959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88959"/>
            </a:xfrm>
            <a:custGeom>
              <a:avLst/>
              <a:gdLst/>
              <a:ahLst/>
              <a:cxnLst/>
              <a:rect l="l" t="t" r="r" b="b"/>
              <a:pathLst>
                <a:path w="6076950" h="8188959">
                  <a:moveTo>
                    <a:pt x="6076950" y="0"/>
                  </a:moveTo>
                  <a:lnTo>
                    <a:pt x="0" y="0"/>
                  </a:lnTo>
                  <a:lnTo>
                    <a:pt x="0" y="8188959"/>
                  </a:lnTo>
                  <a:lnTo>
                    <a:pt x="6076950" y="818895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879975" cy="324485"/>
            </a:xfrm>
            <a:custGeom>
              <a:avLst/>
              <a:gdLst/>
              <a:ahLst/>
              <a:cxnLst/>
              <a:rect l="l" t="t" r="r" b="b"/>
              <a:pathLst>
                <a:path w="4879975" h="324484">
                  <a:moveTo>
                    <a:pt x="487997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4879975" y="324485"/>
                  </a:lnTo>
                  <a:lnTo>
                    <a:pt x="4879975" y="162560"/>
                  </a:lnTo>
                  <a:close/>
                </a:path>
                <a:path w="4879975" h="324484">
                  <a:moveTo>
                    <a:pt x="48799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879975" y="161925"/>
                  </a:lnTo>
                  <a:lnTo>
                    <a:pt x="4879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3640454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overdraft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repossessed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6496" y="958850"/>
            <a:ext cx="1098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306829"/>
            <a:ext cx="3110865" cy="471805"/>
          </a:xfrm>
          <a:custGeom>
            <a:avLst/>
            <a:gdLst/>
            <a:ahLst/>
            <a:cxnLst/>
            <a:rect l="l" t="t" r="r" b="b"/>
            <a:pathLst>
              <a:path w="3110865" h="471805">
                <a:moveTo>
                  <a:pt x="2858135" y="309880"/>
                </a:moveTo>
                <a:lnTo>
                  <a:pt x="0" y="309880"/>
                </a:lnTo>
                <a:lnTo>
                  <a:pt x="0" y="471805"/>
                </a:lnTo>
                <a:lnTo>
                  <a:pt x="2858135" y="471805"/>
                </a:lnTo>
                <a:lnTo>
                  <a:pt x="2858135" y="309880"/>
                </a:lnTo>
                <a:close/>
              </a:path>
              <a:path w="3110865" h="471805">
                <a:moveTo>
                  <a:pt x="3110865" y="0"/>
                </a:moveTo>
                <a:lnTo>
                  <a:pt x="0" y="0"/>
                </a:lnTo>
                <a:lnTo>
                  <a:pt x="0" y="161925"/>
                </a:lnTo>
                <a:lnTo>
                  <a:pt x="3110865" y="161925"/>
                </a:lnTo>
                <a:lnTo>
                  <a:pt x="31108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283969"/>
            <a:ext cx="3136900" cy="50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Length: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76,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100" spc="-5">
                <a:latin typeface="Courier New"/>
                <a:cs typeface="Courier New"/>
              </a:rPr>
              <a:t>3.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779270"/>
            <a:ext cx="23666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941829"/>
            <a:ext cx="3364865" cy="812165"/>
          </a:xfrm>
          <a:custGeom>
            <a:avLst/>
            <a:gdLst/>
            <a:ahLst/>
            <a:cxnLst/>
            <a:rect l="l" t="t" r="r" b="b"/>
            <a:pathLst>
              <a:path w="3364865" h="812164">
                <a:moveTo>
                  <a:pt x="336359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3363595" y="649605"/>
                </a:lnTo>
                <a:lnTo>
                  <a:pt x="3363595" y="487680"/>
                </a:lnTo>
                <a:close/>
              </a:path>
              <a:path w="3364865" h="812164">
                <a:moveTo>
                  <a:pt x="336359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363595" y="487045"/>
                </a:lnTo>
                <a:lnTo>
                  <a:pt x="3363595" y="325120"/>
                </a:lnTo>
                <a:close/>
              </a:path>
              <a:path w="3364865" h="812164">
                <a:moveTo>
                  <a:pt x="33635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363595" y="324485"/>
                </a:lnTo>
                <a:lnTo>
                  <a:pt x="3363595" y="162560"/>
                </a:lnTo>
                <a:close/>
              </a:path>
              <a:path w="3364865" h="812164">
                <a:moveTo>
                  <a:pt x="3363595" y="0"/>
                </a:moveTo>
                <a:lnTo>
                  <a:pt x="0" y="0"/>
                </a:lnTo>
                <a:lnTo>
                  <a:pt x="0" y="161925"/>
                </a:lnTo>
                <a:lnTo>
                  <a:pt x="3363595" y="161925"/>
                </a:lnTo>
                <a:lnTo>
                  <a:pt x="3363595" y="0"/>
                </a:lnTo>
                <a:close/>
              </a:path>
              <a:path w="3364865" h="812164">
                <a:moveTo>
                  <a:pt x="33648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3364865" y="812165"/>
                </a:lnTo>
                <a:lnTo>
                  <a:pt x="3364865" y="6502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5669" y="1918969"/>
            <a:ext cx="2618740" cy="843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34099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9568" y="1918969"/>
            <a:ext cx="43307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4104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1469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5273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1494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754629"/>
            <a:ext cx="3027045" cy="473075"/>
          </a:xfrm>
          <a:custGeom>
            <a:avLst/>
            <a:gdLst/>
            <a:ahLst/>
            <a:cxnLst/>
            <a:rect l="l" t="t" r="r" b="b"/>
            <a:pathLst>
              <a:path w="3027045" h="47307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  <a:path w="3027045" h="473075">
                <a:moveTo>
                  <a:pt x="3027045" y="311150"/>
                </a:moveTo>
                <a:lnTo>
                  <a:pt x="0" y="311150"/>
                </a:lnTo>
                <a:lnTo>
                  <a:pt x="0" y="473075"/>
                </a:lnTo>
                <a:lnTo>
                  <a:pt x="3027045" y="473075"/>
                </a:lnTo>
                <a:lnTo>
                  <a:pt x="3027045" y="31115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731769"/>
            <a:ext cx="3051810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Courier New"/>
                <a:cs typeface="Courier New"/>
              </a:rPr>
              <a:t>4.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Resolutions: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3228339"/>
            <a:ext cx="19050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992" y="3390900"/>
            <a:ext cx="576326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chooses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3553459"/>
            <a:ext cx="4878705" cy="161925"/>
          </a:xfrm>
          <a:custGeom>
            <a:avLst/>
            <a:gdLst/>
            <a:ahLst/>
            <a:cxnLst/>
            <a:rect l="l" t="t" r="r" b="b"/>
            <a:pathLst>
              <a:path w="4878705" h="161925">
                <a:moveTo>
                  <a:pt x="4878705" y="0"/>
                </a:moveTo>
                <a:lnTo>
                  <a:pt x="0" y="0"/>
                </a:lnTo>
                <a:lnTo>
                  <a:pt x="0" y="161925"/>
                </a:lnTo>
                <a:lnTo>
                  <a:pt x="4878705" y="161925"/>
                </a:lnTo>
                <a:lnTo>
                  <a:pt x="48787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5669" y="3530600"/>
            <a:ext cx="48895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dirty="0" sz="1100" spc="-5">
                <a:latin typeface="Courier New"/>
                <a:cs typeface="Courier New"/>
              </a:rPr>
              <a:t>provid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6031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5992" y="3716020"/>
            <a:ext cx="53416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opportunity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answer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3878579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15669" y="3855720"/>
            <a:ext cx="53111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29530" algn="l"/>
              </a:tabLst>
            </a:pPr>
            <a:r>
              <a:rPr dirty="0" sz="1100" spc="-5">
                <a:latin typeface="Courier New"/>
                <a:cs typeface="Courier New"/>
              </a:rPr>
              <a:t>consume</a:t>
            </a:r>
            <a:r>
              <a:rPr dirty="0" sz="1100" spc="5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'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question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992" y="4041140"/>
            <a:ext cx="55219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misunderstanding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42037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4180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992" y="4366259"/>
            <a:ext cx="567944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appropriately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authorized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contract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4528820"/>
            <a:ext cx="4963795" cy="161925"/>
          </a:xfrm>
          <a:custGeom>
            <a:avLst/>
            <a:gdLst/>
            <a:ahLst/>
            <a:cxnLst/>
            <a:rect l="l" t="t" r="r" b="b"/>
            <a:pathLst>
              <a:path w="4963795" h="161925">
                <a:moveTo>
                  <a:pt x="4963795" y="0"/>
                </a:moveTo>
                <a:lnTo>
                  <a:pt x="0" y="0"/>
                </a:lnTo>
                <a:lnTo>
                  <a:pt x="0" y="161925"/>
                </a:lnTo>
                <a:lnTo>
                  <a:pt x="4963795" y="161925"/>
                </a:lnTo>
                <a:lnTo>
                  <a:pt x="49637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15669" y="4505959"/>
            <a:ext cx="49745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876800" algn="l"/>
              </a:tabLst>
            </a:pPr>
            <a:r>
              <a:rPr dirty="0" sz="1100" spc="-5">
                <a:latin typeface="Courier New"/>
                <a:cs typeface="Courier New"/>
              </a:rPr>
              <a:t>la</a:t>
            </a:r>
            <a:r>
              <a:rPr dirty="0" sz="1100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92" y="4691379"/>
            <a:ext cx="543814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caused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principally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actions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third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4853940"/>
            <a:ext cx="5216525" cy="161925"/>
          </a:xfrm>
          <a:custGeom>
            <a:avLst/>
            <a:gdLst/>
            <a:ahLst/>
            <a:cxnLst/>
            <a:rect l="l" t="t" r="r" b="b"/>
            <a:pathLst>
              <a:path w="5216525" h="161925">
                <a:moveTo>
                  <a:pt x="5216525" y="0"/>
                </a:moveTo>
                <a:lnTo>
                  <a:pt x="0" y="0"/>
                </a:lnTo>
                <a:lnTo>
                  <a:pt x="0" y="161925"/>
                </a:lnTo>
                <a:lnTo>
                  <a:pt x="5216525" y="161925"/>
                </a:lnTo>
                <a:lnTo>
                  <a:pt x="5216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15669" y="4831079"/>
            <a:ext cx="5226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29530" algn="l"/>
              </a:tabLst>
            </a:pPr>
            <a:r>
              <a:rPr dirty="0" sz="1100" spc="-5">
                <a:latin typeface="Courier New"/>
                <a:cs typeface="Courier New"/>
              </a:rPr>
              <a:t>part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outsi</a:t>
            </a:r>
            <a:r>
              <a:rPr dirty="0" sz="1100" spc="5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contr</a:t>
            </a:r>
            <a:r>
              <a:rPr dirty="0" sz="1100" spc="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direct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f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92" y="5016500"/>
            <a:ext cx="44284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disputes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presented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5179059"/>
            <a:ext cx="2270125" cy="634365"/>
          </a:xfrm>
          <a:custGeom>
            <a:avLst/>
            <a:gdLst/>
            <a:ahLst/>
            <a:cxnLst/>
            <a:rect l="l" t="t" r="r" b="b"/>
            <a:pathLst>
              <a:path w="2270125" h="63436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270125" h="634364">
                <a:moveTo>
                  <a:pt x="2101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101215" y="324485"/>
                </a:lnTo>
                <a:lnTo>
                  <a:pt x="2101215" y="162560"/>
                </a:lnTo>
                <a:close/>
              </a:path>
              <a:path w="2270125" h="634364">
                <a:moveTo>
                  <a:pt x="2270125" y="472440"/>
                </a:moveTo>
                <a:lnTo>
                  <a:pt x="0" y="472440"/>
                </a:lnTo>
                <a:lnTo>
                  <a:pt x="0" y="634365"/>
                </a:lnTo>
                <a:lnTo>
                  <a:pt x="2270125" y="634365"/>
                </a:lnTo>
                <a:lnTo>
                  <a:pt x="2270125" y="4724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02969" y="5156200"/>
            <a:ext cx="22948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100" spc="-5">
                <a:latin typeface="Courier New"/>
                <a:cs typeface="Courier New"/>
              </a:rPr>
              <a:t>5.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Timeliness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4400" y="5814059"/>
            <a:ext cx="13569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5976619"/>
            <a:ext cx="1007744" cy="324485"/>
          </a:xfrm>
          <a:custGeom>
            <a:avLst/>
            <a:gdLst/>
            <a:ahLst/>
            <a:cxnLst/>
            <a:rect l="l" t="t" r="r" b="b"/>
            <a:pathLst>
              <a:path w="1007744" h="324485">
                <a:moveTo>
                  <a:pt x="10077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007745" y="324485"/>
                </a:lnTo>
                <a:lnTo>
                  <a:pt x="1007745" y="162560"/>
                </a:lnTo>
                <a:close/>
              </a:path>
              <a:path w="1007744" h="324485">
                <a:moveTo>
                  <a:pt x="1007745" y="0"/>
                </a:moveTo>
                <a:lnTo>
                  <a:pt x="0" y="0"/>
                </a:lnTo>
                <a:lnTo>
                  <a:pt x="0" y="161925"/>
                </a:lnTo>
                <a:lnTo>
                  <a:pt x="1007745" y="161925"/>
                </a:lnTo>
                <a:lnTo>
                  <a:pt x="10077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15669" y="5953759"/>
            <a:ext cx="26479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  </a:t>
            </a:r>
            <a:r>
              <a:rPr dirty="0" sz="1100" spc="-5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4645" y="5953759"/>
            <a:ext cx="432434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5861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2403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6301740"/>
            <a:ext cx="2101215" cy="161925"/>
          </a:xfrm>
          <a:custGeom>
            <a:avLst/>
            <a:gdLst/>
            <a:ahLst/>
            <a:cxnLst/>
            <a:rect l="l" t="t" r="r" b="b"/>
            <a:pathLst>
              <a:path w="2101215" h="16192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02969" y="6278879"/>
            <a:ext cx="2127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6612890"/>
            <a:ext cx="5553075" cy="324485"/>
          </a:xfrm>
          <a:custGeom>
            <a:avLst/>
            <a:gdLst/>
            <a:ahLst/>
            <a:cxnLst/>
            <a:rect l="l" t="t" r="r" b="b"/>
            <a:pathLst>
              <a:path w="5553075" h="324484">
                <a:moveTo>
                  <a:pt x="2606675" y="0"/>
                </a:moveTo>
                <a:lnTo>
                  <a:pt x="0" y="0"/>
                </a:lnTo>
                <a:lnTo>
                  <a:pt x="0" y="161925"/>
                </a:lnTo>
                <a:lnTo>
                  <a:pt x="2606675" y="161925"/>
                </a:lnTo>
                <a:lnTo>
                  <a:pt x="2606675" y="0"/>
                </a:lnTo>
                <a:close/>
              </a:path>
              <a:path w="5553075" h="324484">
                <a:moveTo>
                  <a:pt x="555307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553075" y="324485"/>
                </a:lnTo>
                <a:lnTo>
                  <a:pt x="555307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276139" y="6752590"/>
            <a:ext cx="12026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5535" algn="l"/>
              </a:tabLst>
            </a:pPr>
            <a:r>
              <a:rPr dirty="0" sz="1100" spc="-5">
                <a:latin typeface="Courier New"/>
                <a:cs typeface="Courier New"/>
              </a:rPr>
              <a:t>Adverti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6938009"/>
            <a:ext cx="5300345" cy="1624965"/>
          </a:xfrm>
          <a:custGeom>
            <a:avLst/>
            <a:gdLst/>
            <a:ahLst/>
            <a:cxnLst/>
            <a:rect l="l" t="t" r="r" b="b"/>
            <a:pathLst>
              <a:path w="5300345" h="1624965">
                <a:moveTo>
                  <a:pt x="587375" y="0"/>
                </a:moveTo>
                <a:lnTo>
                  <a:pt x="0" y="0"/>
                </a:lnTo>
                <a:lnTo>
                  <a:pt x="0" y="161925"/>
                </a:lnTo>
                <a:lnTo>
                  <a:pt x="587375" y="161925"/>
                </a:lnTo>
                <a:lnTo>
                  <a:pt x="587375" y="0"/>
                </a:lnTo>
                <a:close/>
              </a:path>
              <a:path w="5300345" h="1624965">
                <a:moveTo>
                  <a:pt x="530034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5300345" y="1624965"/>
                </a:lnTo>
                <a:lnTo>
                  <a:pt x="5300345" y="1463040"/>
                </a:lnTo>
                <a:close/>
              </a:path>
              <a:path w="5300345" h="1624965">
                <a:moveTo>
                  <a:pt x="530034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5300345" y="1462405"/>
                </a:lnTo>
                <a:lnTo>
                  <a:pt x="5300345" y="1300480"/>
                </a:lnTo>
                <a:close/>
              </a:path>
              <a:path w="5300345" h="1624965">
                <a:moveTo>
                  <a:pt x="530034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300345" y="1299845"/>
                </a:lnTo>
                <a:lnTo>
                  <a:pt x="5300345" y="1137920"/>
                </a:lnTo>
                <a:close/>
              </a:path>
              <a:path w="5300345" h="1624965">
                <a:moveTo>
                  <a:pt x="530034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5300345" y="1137285"/>
                </a:lnTo>
                <a:lnTo>
                  <a:pt x="5300345" y="975360"/>
                </a:lnTo>
                <a:close/>
              </a:path>
              <a:path w="5300345" h="1624965">
                <a:moveTo>
                  <a:pt x="530034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300345" y="974725"/>
                </a:lnTo>
                <a:lnTo>
                  <a:pt x="5300345" y="812800"/>
                </a:lnTo>
                <a:close/>
              </a:path>
              <a:path w="5300345" h="1624965">
                <a:moveTo>
                  <a:pt x="53003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300345" y="812165"/>
                </a:lnTo>
                <a:lnTo>
                  <a:pt x="5300345" y="650240"/>
                </a:lnTo>
                <a:close/>
              </a:path>
              <a:path w="5300345" h="1624965">
                <a:moveTo>
                  <a:pt x="53003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300345" y="649605"/>
                </a:lnTo>
                <a:lnTo>
                  <a:pt x="5300345" y="487680"/>
                </a:lnTo>
                <a:close/>
              </a:path>
              <a:path w="5300345" h="1624965">
                <a:moveTo>
                  <a:pt x="53003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300345" y="487045"/>
                </a:lnTo>
                <a:lnTo>
                  <a:pt x="5300345" y="325120"/>
                </a:lnTo>
                <a:close/>
              </a:path>
              <a:path w="5300345" h="1624965">
                <a:moveTo>
                  <a:pt x="53003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300345" y="324485"/>
                </a:lnTo>
                <a:lnTo>
                  <a:pt x="530034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2969" y="6590030"/>
            <a:ext cx="4229735" cy="198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vs Issue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Comparison:</a:t>
            </a:r>
            <a:endParaRPr sz="1100">
              <a:latin typeface="Courier New"/>
              <a:cs typeface="Courier New"/>
            </a:endParaRPr>
          </a:p>
          <a:p>
            <a:pPr marL="12700" marR="3621404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Issue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  <a:p>
            <a:pPr marL="12700" marR="193865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L="12700" marR="7613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32754" y="7077709"/>
            <a:ext cx="194310" cy="149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8710930"/>
            <a:ext cx="5635625" cy="161925"/>
          </a:xfrm>
          <a:custGeom>
            <a:avLst/>
            <a:gdLst/>
            <a:ahLst/>
            <a:cxnLst/>
            <a:rect l="l" t="t" r="r" b="b"/>
            <a:pathLst>
              <a:path w="5635625" h="161925">
                <a:moveTo>
                  <a:pt x="5635625" y="0"/>
                </a:moveTo>
                <a:lnTo>
                  <a:pt x="0" y="0"/>
                </a:lnTo>
                <a:lnTo>
                  <a:pt x="0" y="161925"/>
                </a:lnTo>
                <a:lnTo>
                  <a:pt x="5635625" y="161925"/>
                </a:lnTo>
                <a:lnTo>
                  <a:pt x="56356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2969" y="8688069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76139" y="8688069"/>
            <a:ext cx="12865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Advertising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8873490"/>
            <a:ext cx="3533775" cy="161925"/>
          </a:xfrm>
          <a:custGeom>
            <a:avLst/>
            <a:gdLst/>
            <a:ahLst/>
            <a:cxnLst/>
            <a:rect l="l" t="t" r="r" b="b"/>
            <a:pathLst>
              <a:path w="3533775" h="161925">
                <a:moveTo>
                  <a:pt x="3533775" y="0"/>
                </a:moveTo>
                <a:lnTo>
                  <a:pt x="0" y="0"/>
                </a:lnTo>
                <a:lnTo>
                  <a:pt x="0" y="161924"/>
                </a:lnTo>
                <a:lnTo>
                  <a:pt x="3533775" y="161924"/>
                </a:lnTo>
                <a:lnTo>
                  <a:pt x="35337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02969" y="8850630"/>
            <a:ext cx="3557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0" algn="l"/>
              </a:tabLst>
            </a:pPr>
            <a:r>
              <a:rPr dirty="0" sz="1100" spc="-5">
                <a:latin typeface="Courier New"/>
                <a:cs typeface="Courier New"/>
              </a:rPr>
              <a:t>marketi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 spc="-5">
                <a:latin typeface="Courier New"/>
                <a:cs typeface="Courier New"/>
              </a:rPr>
              <a:t>g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includin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promot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ona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offer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88959"/>
          </a:xfrm>
          <a:custGeom>
            <a:avLst/>
            <a:gdLst/>
            <a:ahLst/>
            <a:cxnLst/>
            <a:rect l="l" t="t" r="r" b="b"/>
            <a:pathLst>
              <a:path w="6076950" h="8188959">
                <a:moveTo>
                  <a:pt x="6076950" y="0"/>
                </a:moveTo>
                <a:lnTo>
                  <a:pt x="0" y="0"/>
                </a:lnTo>
                <a:lnTo>
                  <a:pt x="0" y="8188959"/>
                </a:lnTo>
                <a:lnTo>
                  <a:pt x="6076950" y="818895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992" y="1291589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4541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969" y="14312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992" y="1616710"/>
            <a:ext cx="22415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992" y="1779270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48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94182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1043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2081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226695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4295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406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59207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7546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7317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917189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3079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3056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3242310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4048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3382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356742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7299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37071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5992" y="389255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40551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40322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4366259"/>
            <a:ext cx="5553075" cy="161925"/>
          </a:xfrm>
          <a:custGeom>
            <a:avLst/>
            <a:gdLst/>
            <a:ahLst/>
            <a:cxnLst/>
            <a:rect l="l" t="t" r="r" b="b"/>
            <a:pathLst>
              <a:path w="5553075" h="161925">
                <a:moveTo>
                  <a:pt x="5553075" y="0"/>
                </a:moveTo>
                <a:lnTo>
                  <a:pt x="0" y="0"/>
                </a:lnTo>
                <a:lnTo>
                  <a:pt x="0" y="161925"/>
                </a:lnTo>
                <a:lnTo>
                  <a:pt x="5553075" y="161925"/>
                </a:lnTo>
                <a:lnTo>
                  <a:pt x="55530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15669" y="4343400"/>
            <a:ext cx="4324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88839" y="4343400"/>
            <a:ext cx="11899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Applying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400" y="4528820"/>
            <a:ext cx="39541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869690" algn="l"/>
              </a:tabLst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refinan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existin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4400" y="4691379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872807" y="5001259"/>
          <a:ext cx="4314190" cy="2762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/>
                <a:gridCol w="346075"/>
                <a:gridCol w="346075"/>
                <a:gridCol w="262255"/>
                <a:gridCol w="513715"/>
                <a:gridCol w="514985"/>
                <a:gridCol w="1178560"/>
                <a:gridCol w="765810"/>
              </a:tblGrid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Checking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savings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101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914400" y="77647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02969" y="77419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8075930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15669" y="8053069"/>
            <a:ext cx="4324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88839" y="8053069"/>
            <a:ext cx="93789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Attempts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1526" y="8238490"/>
            <a:ext cx="20148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1918335" algn="l"/>
              </a:tabLst>
            </a:pPr>
            <a:r>
              <a:rPr dirty="0" sz="1100" spc="-5">
                <a:latin typeface="Courier New"/>
                <a:cs typeface="Courier New"/>
              </a:rPr>
              <a:t>collec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owe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1526" y="8401050"/>
            <a:ext cx="5835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5992" y="8710930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400" y="88734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02969" y="88506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02930"/>
            <a:chOff x="847725" y="913764"/>
            <a:chExt cx="6076950" cy="82029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02930"/>
            </a:xfrm>
            <a:custGeom>
              <a:avLst/>
              <a:gdLst/>
              <a:ahLst/>
              <a:cxnLst/>
              <a:rect l="l" t="t" r="r" b="b"/>
              <a:pathLst>
                <a:path w="6076950" h="8202930">
                  <a:moveTo>
                    <a:pt x="6076950" y="0"/>
                  </a:moveTo>
                  <a:lnTo>
                    <a:pt x="0" y="0"/>
                  </a:lnTo>
                  <a:lnTo>
                    <a:pt x="0" y="8202930"/>
                  </a:lnTo>
                  <a:lnTo>
                    <a:pt x="6076950" y="820293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270125" cy="324485"/>
            </a:xfrm>
            <a:custGeom>
              <a:avLst/>
              <a:gdLst/>
              <a:ahLst/>
              <a:cxnLst/>
              <a:rect l="l" t="t" r="r" b="b"/>
              <a:pathLst>
                <a:path w="2270125" h="324484">
                  <a:moveTo>
                    <a:pt x="831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83185" y="324485"/>
                  </a:lnTo>
                  <a:lnTo>
                    <a:pt x="83185" y="162560"/>
                  </a:lnTo>
                  <a:close/>
                </a:path>
                <a:path w="2270125" h="324484">
                  <a:moveTo>
                    <a:pt x="22701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270125" y="161925"/>
                  </a:lnTo>
                  <a:lnTo>
                    <a:pt x="22701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229616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30683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4693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446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631950"/>
            <a:ext cx="12319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992" y="1794510"/>
            <a:ext cx="3060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135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92" y="195707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21196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2969" y="20967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992" y="2282189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2444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2969" y="2421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992" y="2607310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27698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2969" y="2747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992" y="293242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30949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2969" y="30721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5992" y="325755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34201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33972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3729990"/>
            <a:ext cx="5466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Can't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3892550"/>
            <a:ext cx="17786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682750" algn="l"/>
              </a:tabLst>
            </a:pPr>
            <a:r>
              <a:rPr dirty="0" sz="1100" spc="-5">
                <a:latin typeface="Courier New"/>
                <a:cs typeface="Courier New"/>
              </a:rPr>
              <a:t>lende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" y="4055109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1912" y="4366259"/>
            <a:ext cx="226568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45288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45059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72807" y="4691379"/>
          <a:ext cx="4304665" cy="243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"/>
                <a:gridCol w="346075"/>
                <a:gridCol w="262254"/>
                <a:gridCol w="513715"/>
                <a:gridCol w="514985"/>
                <a:gridCol w="1178560"/>
                <a:gridCol w="765810"/>
              </a:tblGrid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914400" y="71297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71069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4400" y="7439659"/>
            <a:ext cx="52152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Can't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stop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1912" y="7602219"/>
            <a:ext cx="31076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3011170" algn="l"/>
              </a:tabLst>
            </a:pPr>
            <a:r>
              <a:rPr dirty="0" sz="1100" spc="-5">
                <a:latin typeface="Courier New"/>
                <a:cs typeface="Courier New"/>
              </a:rPr>
              <a:t>withdra</a:t>
            </a:r>
            <a:r>
              <a:rPr dirty="0" sz="1100" spc="5">
                <a:latin typeface="Courier New"/>
                <a:cs typeface="Courier New"/>
              </a:rPr>
              <a:t>w</a:t>
            </a:r>
            <a:r>
              <a:rPr dirty="0" sz="1100" spc="-5">
                <a:latin typeface="Courier New"/>
                <a:cs typeface="Courier New"/>
              </a:rPr>
              <a:t>al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fro</a:t>
            </a:r>
            <a:r>
              <a:rPr dirty="0" sz="1100">
                <a:latin typeface="Courier New"/>
                <a:cs typeface="Courier New"/>
              </a:rPr>
              <a:t>m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</a:t>
            </a:r>
            <a:r>
              <a:rPr dirty="0" sz="1100">
                <a:latin typeface="Courier New"/>
                <a:cs typeface="Courier New"/>
              </a:rPr>
              <a:t>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4400" y="776478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8075929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4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02969" y="8053069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5992" y="8401050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400" y="85636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02969" y="85407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5992" y="8726169"/>
            <a:ext cx="416432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400" y="88887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02969" y="88658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30540"/>
            <a:chOff x="847725" y="913764"/>
            <a:chExt cx="6076950" cy="813054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30540"/>
            </a:xfrm>
            <a:custGeom>
              <a:avLst/>
              <a:gdLst/>
              <a:ahLst/>
              <a:cxnLst/>
              <a:rect l="l" t="t" r="r" b="b"/>
              <a:pathLst>
                <a:path w="6076950" h="8130540">
                  <a:moveTo>
                    <a:pt x="6076950" y="0"/>
                  </a:moveTo>
                  <a:lnTo>
                    <a:pt x="0" y="0"/>
                  </a:lnTo>
                  <a:lnTo>
                    <a:pt x="0" y="8130539"/>
                  </a:lnTo>
                  <a:lnTo>
                    <a:pt x="6076950" y="813053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1260475" cy="324485"/>
            </a:xfrm>
            <a:custGeom>
              <a:avLst/>
              <a:gdLst/>
              <a:ahLst/>
              <a:cxnLst/>
              <a:rect l="l" t="t" r="r" b="b"/>
              <a:pathLst>
                <a:path w="1260475" h="324484">
                  <a:moveTo>
                    <a:pt x="831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83185" y="324485"/>
                  </a:lnTo>
                  <a:lnTo>
                    <a:pt x="83185" y="162560"/>
                  </a:lnTo>
                  <a:close/>
                </a:path>
                <a:path w="1260475" h="324484">
                  <a:moveTo>
                    <a:pt x="12604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260475" y="161925"/>
                  </a:lnTo>
                  <a:lnTo>
                    <a:pt x="12604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128524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306830"/>
            <a:ext cx="41757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4693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446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631950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7945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771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1957070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1196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0967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28218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444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421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60731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27698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2747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307975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Charged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fees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3242310"/>
            <a:ext cx="24517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355850" algn="l"/>
              </a:tabLst>
            </a:pPr>
            <a:r>
              <a:rPr dirty="0" sz="1100" spc="-5">
                <a:latin typeface="Courier New"/>
                <a:cs typeface="Courier New"/>
              </a:rPr>
              <a:t>interes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</a:t>
            </a:r>
            <a:r>
              <a:rPr dirty="0" sz="1100">
                <a:latin typeface="Courier New"/>
                <a:cs typeface="Courier New"/>
              </a:rPr>
              <a:t>u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expec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340487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9723" y="3716020"/>
            <a:ext cx="22675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8785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38557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72807" y="4041140"/>
          <a:ext cx="4314190" cy="243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290"/>
                <a:gridCol w="513715"/>
                <a:gridCol w="346075"/>
                <a:gridCol w="262255"/>
                <a:gridCol w="513714"/>
                <a:gridCol w="514985"/>
                <a:gridCol w="1178560"/>
                <a:gridCol w="765810"/>
              </a:tblGrid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7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914400" y="64795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64566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6789419"/>
            <a:ext cx="5887085" cy="161925"/>
          </a:xfrm>
          <a:custGeom>
            <a:avLst/>
            <a:gdLst/>
            <a:ahLst/>
            <a:cxnLst/>
            <a:rect l="l" t="t" r="r" b="b"/>
            <a:pathLst>
              <a:path w="5887084" h="161925">
                <a:moveTo>
                  <a:pt x="5887084" y="0"/>
                </a:moveTo>
                <a:lnTo>
                  <a:pt x="0" y="0"/>
                </a:lnTo>
                <a:lnTo>
                  <a:pt x="0" y="161924"/>
                </a:lnTo>
                <a:lnTo>
                  <a:pt x="5887084" y="161924"/>
                </a:lnTo>
                <a:lnTo>
                  <a:pt x="58870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15669" y="6766559"/>
            <a:ext cx="4324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88839" y="6766559"/>
            <a:ext cx="15252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Closing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69519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69291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2459" y="7114540"/>
            <a:ext cx="5822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9723" y="7425690"/>
            <a:ext cx="58731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5535930" algn="l"/>
              </a:tabLst>
            </a:pPr>
            <a:r>
              <a:rPr dirty="0" sz="1100" spc="-5">
                <a:latin typeface="Courier New"/>
                <a:cs typeface="Courier New"/>
              </a:rPr>
              <a:t>Checkin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saving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295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9723" y="7735569"/>
            <a:ext cx="58743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5788025" algn="l"/>
              </a:tabLst>
            </a:pP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9723" y="8046719"/>
            <a:ext cx="58743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5788660" algn="l"/>
              </a:tabLst>
            </a:pP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</a:t>
            </a:r>
            <a:r>
              <a:rPr dirty="0" sz="1100" spc="5">
                <a:latin typeface="Courier New"/>
                <a:cs typeface="Courier New"/>
              </a:rPr>
              <a:t>g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</a:t>
            </a:r>
            <a:r>
              <a:rPr dirty="0" sz="1100">
                <a:latin typeface="Courier New"/>
                <a:cs typeface="Courier New"/>
              </a:rPr>
              <a:t>.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9723" y="8356600"/>
            <a:ext cx="58743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5788025" algn="l"/>
              </a:tabLst>
            </a:pP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9723" y="8667750"/>
            <a:ext cx="58743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5788660" algn="l"/>
              </a:tabLst>
            </a:pP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</a:t>
            </a:r>
            <a:r>
              <a:rPr dirty="0" sz="1100" spc="5">
                <a:latin typeface="Courier New"/>
                <a:cs typeface="Courier New"/>
              </a:rPr>
              <a:t>f</a:t>
            </a:r>
            <a:r>
              <a:rPr dirty="0" sz="1100" spc="-5">
                <a:latin typeface="Courier New"/>
                <a:cs typeface="Courier New"/>
              </a:rPr>
              <a:t>er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</a:t>
            </a:r>
            <a:r>
              <a:rPr dirty="0" sz="1100" spc="5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8360" y="914400"/>
            <a:ext cx="6076315" cy="8129905"/>
          </a:xfrm>
          <a:custGeom>
            <a:avLst/>
            <a:gdLst/>
            <a:ahLst/>
            <a:cxnLst/>
            <a:rect l="l" t="t" r="r" b="b"/>
            <a:pathLst>
              <a:path w="6076315" h="8129905">
                <a:moveTo>
                  <a:pt x="0" y="1904"/>
                </a:moveTo>
                <a:lnTo>
                  <a:pt x="6076315" y="1904"/>
                </a:lnTo>
              </a:path>
              <a:path w="6076315" h="8129905">
                <a:moveTo>
                  <a:pt x="6075045" y="0"/>
                </a:moveTo>
                <a:lnTo>
                  <a:pt x="6075045" y="8129905"/>
                </a:lnTo>
              </a:path>
              <a:path w="6076315" h="8129905">
                <a:moveTo>
                  <a:pt x="6076315" y="8128634"/>
                </a:moveTo>
                <a:lnTo>
                  <a:pt x="0" y="8128634"/>
                </a:lnTo>
              </a:path>
              <a:path w="6076315" h="8129905">
                <a:moveTo>
                  <a:pt x="1905" y="8129905"/>
                </a:moveTo>
                <a:lnTo>
                  <a:pt x="1905" y="0"/>
                </a:lnTo>
              </a:path>
              <a:path w="6076315" h="8129905">
                <a:moveTo>
                  <a:pt x="0" y="1904"/>
                </a:moveTo>
                <a:lnTo>
                  <a:pt x="6076315" y="1904"/>
                </a:lnTo>
              </a:path>
              <a:path w="6076315" h="8129905">
                <a:moveTo>
                  <a:pt x="6075045" y="0"/>
                </a:moveTo>
                <a:lnTo>
                  <a:pt x="6075045" y="8129905"/>
                </a:lnTo>
              </a:path>
              <a:path w="6076315" h="8129905">
                <a:moveTo>
                  <a:pt x="6076315" y="8128634"/>
                </a:moveTo>
                <a:lnTo>
                  <a:pt x="0" y="8128634"/>
                </a:lnTo>
              </a:path>
              <a:path w="6076315" h="8129905">
                <a:moveTo>
                  <a:pt x="1905" y="812990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44509"/>
          </a:xfrm>
          <a:custGeom>
            <a:avLst/>
            <a:gdLst/>
            <a:ahLst/>
            <a:cxnLst/>
            <a:rect l="l" t="t" r="r" b="b"/>
            <a:pathLst>
              <a:path w="6076950" h="8144509">
                <a:moveTo>
                  <a:pt x="6076950" y="0"/>
                </a:moveTo>
                <a:lnTo>
                  <a:pt x="0" y="0"/>
                </a:lnTo>
                <a:lnTo>
                  <a:pt x="0" y="8144509"/>
                </a:lnTo>
                <a:lnTo>
                  <a:pt x="6076950" y="814450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850"/>
            <a:ext cx="5666105" cy="80416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236347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'Presence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Missing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Values'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 marR="515620">
              <a:lnSpc>
                <a:spcPts val="1280"/>
              </a:lnSpc>
              <a:spcBef>
                <a:spcPts val="11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Analyze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distribution</a:t>
            </a:r>
            <a:r>
              <a:rPr dirty="0" sz="110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types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(e.g.,</a:t>
            </a:r>
            <a:r>
              <a:rPr dirty="0" sz="110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categorical,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numerical)</a:t>
            </a:r>
            <a:endParaRPr sz="1100">
              <a:latin typeface="Courier New"/>
              <a:cs typeface="Courier New"/>
            </a:endParaRPr>
          </a:p>
          <a:p>
            <a:pPr marL="12700" marR="371094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field_types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=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df.dtypes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"Field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Types:"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(field_types)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42672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Plot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pie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showing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distribution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types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field_types.value_counts().plot(kind=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'pie'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autopct=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%1.1f%%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startangle=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90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27965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Types'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777364">
              <a:lnSpc>
                <a:spcPts val="1280"/>
              </a:lnSpc>
              <a:spcBef>
                <a:spcPts val="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Determine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frequency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type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field_type_counts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field_types.value_counts()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"Frequency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Field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Types:"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(field_type_counts)</a:t>
            </a:r>
            <a:endParaRPr sz="1100">
              <a:latin typeface="Courier New"/>
              <a:cs typeface="Courier New"/>
            </a:endParaRPr>
          </a:p>
          <a:p>
            <a:pPr marL="12700" marR="683895">
              <a:lnSpc>
                <a:spcPts val="1280"/>
              </a:lnSpc>
              <a:spcBef>
                <a:spcPts val="117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Plot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showing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frequency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type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field_type_counts.plot(kind=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color=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'skyblue'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'Frequency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Field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Types'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62585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Type'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 marR="2030095">
              <a:lnSpc>
                <a:spcPts val="1280"/>
              </a:lnSpc>
              <a:spcBef>
                <a:spcPts val="11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Analyze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distribution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lengths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field_lengths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apply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len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"Field</a:t>
            </a:r>
            <a:r>
              <a:rPr dirty="0" sz="1100" spc="65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(field_lengths)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box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showing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distribution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lengths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8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1016000">
              <a:lnSpc>
                <a:spcPts val="1280"/>
              </a:lnSpc>
              <a:spcBef>
                <a:spcPts val="60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sns.boxplot(field_lengths,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orient=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'v'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'skyblue'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Identify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outliers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lengths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outliers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field_lengths[field_lengths</a:t>
            </a:r>
            <a:r>
              <a:rPr dirty="0" sz="1100" spc="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&gt;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field_lengths.mean()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+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2</a:t>
            </a:r>
            <a:r>
              <a:rPr dirty="0" sz="1100" spc="20">
                <a:solidFill>
                  <a:srgbClr val="A95C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*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field_lengths.std()]</a:t>
            </a:r>
            <a:endParaRPr sz="1100">
              <a:latin typeface="Courier New"/>
              <a:cs typeface="Courier New"/>
            </a:endParaRPr>
          </a:p>
          <a:p>
            <a:pPr marL="12700" marR="270002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"Outliers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(outliers)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violin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showing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distribution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lengths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" y="914400"/>
            <a:ext cx="6076315" cy="8143875"/>
          </a:xfrm>
          <a:custGeom>
            <a:avLst/>
            <a:gdLst/>
            <a:ahLst/>
            <a:cxnLst/>
            <a:rect l="l" t="t" r="r" b="b"/>
            <a:pathLst>
              <a:path w="6076315" h="8143875">
                <a:moveTo>
                  <a:pt x="0" y="1904"/>
                </a:moveTo>
                <a:lnTo>
                  <a:pt x="6076315" y="1904"/>
                </a:lnTo>
              </a:path>
              <a:path w="6076315" h="8143875">
                <a:moveTo>
                  <a:pt x="6075045" y="0"/>
                </a:moveTo>
                <a:lnTo>
                  <a:pt x="6075045" y="8143875"/>
                </a:lnTo>
              </a:path>
              <a:path w="6076315" h="8143875">
                <a:moveTo>
                  <a:pt x="6076315" y="8142605"/>
                </a:moveTo>
                <a:lnTo>
                  <a:pt x="0" y="8142605"/>
                </a:lnTo>
              </a:path>
              <a:path w="6076315" h="8143875">
                <a:moveTo>
                  <a:pt x="1905" y="8143875"/>
                </a:moveTo>
                <a:lnTo>
                  <a:pt x="1905" y="0"/>
                </a:lnTo>
              </a:path>
              <a:path w="6076315" h="8143875">
                <a:moveTo>
                  <a:pt x="0" y="1904"/>
                </a:moveTo>
                <a:lnTo>
                  <a:pt x="6076315" y="1904"/>
                </a:lnTo>
              </a:path>
              <a:path w="6076315" h="8143875">
                <a:moveTo>
                  <a:pt x="6075045" y="0"/>
                </a:moveTo>
                <a:lnTo>
                  <a:pt x="6075045" y="8143875"/>
                </a:lnTo>
              </a:path>
              <a:path w="6076315" h="8143875">
                <a:moveTo>
                  <a:pt x="6076315" y="8142605"/>
                </a:moveTo>
                <a:lnTo>
                  <a:pt x="0" y="8142605"/>
                </a:lnTo>
              </a:path>
              <a:path w="6076315" h="8143875">
                <a:moveTo>
                  <a:pt x="1905" y="814387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59750"/>
          </a:xfrm>
          <a:custGeom>
            <a:avLst/>
            <a:gdLst/>
            <a:ahLst/>
            <a:cxnLst/>
            <a:rect l="l" t="t" r="r" b="b"/>
            <a:pathLst>
              <a:path w="6076950" h="8159750">
                <a:moveTo>
                  <a:pt x="6076950" y="0"/>
                </a:moveTo>
                <a:lnTo>
                  <a:pt x="0" y="0"/>
                </a:lnTo>
                <a:lnTo>
                  <a:pt x="0" y="8159750"/>
                </a:lnTo>
                <a:lnTo>
                  <a:pt x="6076950" y="815975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29158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Payda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60273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Studen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91262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Vehicl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2371089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5669" y="2348230"/>
            <a:ext cx="4324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8839" y="2348230"/>
            <a:ext cx="10223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Closing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2533650"/>
            <a:ext cx="937894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841375" algn="l"/>
              </a:tabLst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69621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3007360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31699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31470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3332479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34950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34721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365760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38201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37973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398272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41452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41224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430784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44704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44475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5992" y="4632959"/>
            <a:ext cx="6426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92" y="4795520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992" y="4958079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51206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50977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92" y="528320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54457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54229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5992" y="560832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57708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02969" y="57480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6080759"/>
            <a:ext cx="5382895" cy="161925"/>
          </a:xfrm>
          <a:custGeom>
            <a:avLst/>
            <a:gdLst/>
            <a:ahLst/>
            <a:cxnLst/>
            <a:rect l="l" t="t" r="r" b="b"/>
            <a:pathLst>
              <a:path w="5382895" h="161925">
                <a:moveTo>
                  <a:pt x="5382895" y="0"/>
                </a:moveTo>
                <a:lnTo>
                  <a:pt x="0" y="0"/>
                </a:lnTo>
                <a:lnTo>
                  <a:pt x="0" y="161925"/>
                </a:lnTo>
                <a:lnTo>
                  <a:pt x="5382895" y="161925"/>
                </a:lnTo>
                <a:lnTo>
                  <a:pt x="5382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15669" y="6057900"/>
            <a:ext cx="4324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88839" y="6057900"/>
            <a:ext cx="10217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Closing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4400" y="6243320"/>
            <a:ext cx="127381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757555" algn="l"/>
                <a:tab pos="1177925" algn="l"/>
              </a:tabLst>
            </a:pP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4400" y="6405879"/>
            <a:ext cx="600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400" y="6568440"/>
            <a:ext cx="2635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14400" y="6731000"/>
            <a:ext cx="22828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4400" y="6893559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14400" y="7056119"/>
            <a:ext cx="22828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4400" y="7218680"/>
            <a:ext cx="7689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107</a:t>
            </a:r>
            <a:r>
              <a:rPr dirty="0" sz="1100"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4400" y="7381240"/>
            <a:ext cx="42176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4400" y="7543800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14400" y="7706359"/>
            <a:ext cx="126111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14400" y="7868919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4400" y="8031480"/>
            <a:ext cx="42176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4400" y="8194040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14400" y="8356600"/>
            <a:ext cx="6838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4400" y="8519159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4400" y="8681719"/>
            <a:ext cx="34486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4400" y="8844280"/>
            <a:ext cx="5162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48360" y="914400"/>
            <a:ext cx="6076315" cy="8159115"/>
          </a:xfrm>
          <a:custGeom>
            <a:avLst/>
            <a:gdLst/>
            <a:ahLst/>
            <a:cxnLst/>
            <a:rect l="l" t="t" r="r" b="b"/>
            <a:pathLst>
              <a:path w="6076315" h="8159115">
                <a:moveTo>
                  <a:pt x="0" y="1904"/>
                </a:moveTo>
                <a:lnTo>
                  <a:pt x="6076315" y="1904"/>
                </a:lnTo>
              </a:path>
              <a:path w="6076315" h="8159115">
                <a:moveTo>
                  <a:pt x="6075045" y="0"/>
                </a:moveTo>
                <a:lnTo>
                  <a:pt x="6075045" y="8159115"/>
                </a:lnTo>
              </a:path>
              <a:path w="6076315" h="8159115">
                <a:moveTo>
                  <a:pt x="6076315" y="8157845"/>
                </a:moveTo>
                <a:lnTo>
                  <a:pt x="0" y="8157845"/>
                </a:lnTo>
              </a:path>
              <a:path w="6076315" h="8159115">
                <a:moveTo>
                  <a:pt x="1905" y="8159115"/>
                </a:moveTo>
                <a:lnTo>
                  <a:pt x="1905" y="0"/>
                </a:lnTo>
              </a:path>
              <a:path w="6076315" h="8159115">
                <a:moveTo>
                  <a:pt x="0" y="1904"/>
                </a:moveTo>
                <a:lnTo>
                  <a:pt x="6076315" y="1904"/>
                </a:lnTo>
              </a:path>
              <a:path w="6076315" h="8159115">
                <a:moveTo>
                  <a:pt x="6075045" y="0"/>
                </a:moveTo>
                <a:lnTo>
                  <a:pt x="6075045" y="8159115"/>
                </a:lnTo>
              </a:path>
              <a:path w="6076315" h="8159115">
                <a:moveTo>
                  <a:pt x="6076315" y="8157845"/>
                </a:moveTo>
                <a:lnTo>
                  <a:pt x="0" y="8157845"/>
                </a:lnTo>
              </a:path>
              <a:path w="6076315" h="8159115">
                <a:moveTo>
                  <a:pt x="1905" y="815911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02930"/>
            <a:chOff x="847725" y="913764"/>
            <a:chExt cx="6076950" cy="82029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02930"/>
            </a:xfrm>
            <a:custGeom>
              <a:avLst/>
              <a:gdLst/>
              <a:ahLst/>
              <a:cxnLst/>
              <a:rect l="l" t="t" r="r" b="b"/>
              <a:pathLst>
                <a:path w="6076950" h="8202930">
                  <a:moveTo>
                    <a:pt x="6076950" y="0"/>
                  </a:moveTo>
                  <a:lnTo>
                    <a:pt x="0" y="0"/>
                  </a:lnTo>
                  <a:lnTo>
                    <a:pt x="0" y="8202930"/>
                  </a:lnTo>
                  <a:lnTo>
                    <a:pt x="6076950" y="820293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1007744" cy="161925"/>
            </a:xfrm>
            <a:custGeom>
              <a:avLst/>
              <a:gdLst/>
              <a:ahLst/>
              <a:cxnLst/>
              <a:rect l="l" t="t" r="r" b="b"/>
              <a:pathLst>
                <a:path w="1007744" h="161925">
                  <a:moveTo>
                    <a:pt x="1007744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007744" y="161925"/>
                  </a:lnTo>
                  <a:lnTo>
                    <a:pt x="100774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10344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144269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306830"/>
            <a:ext cx="177736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469389"/>
            <a:ext cx="503555" cy="161925"/>
          </a:xfrm>
          <a:custGeom>
            <a:avLst/>
            <a:gdLst/>
            <a:ahLst/>
            <a:cxnLst/>
            <a:rect l="l" t="t" r="r" b="b"/>
            <a:pathLst>
              <a:path w="503555" h="161925">
                <a:moveTo>
                  <a:pt x="503555" y="0"/>
                </a:moveTo>
                <a:lnTo>
                  <a:pt x="0" y="0"/>
                </a:lnTo>
                <a:lnTo>
                  <a:pt x="0" y="161925"/>
                </a:lnTo>
                <a:lnTo>
                  <a:pt x="503555" y="161925"/>
                </a:lnTo>
                <a:lnTo>
                  <a:pt x="5035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969" y="1446530"/>
            <a:ext cx="5302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79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779270"/>
            <a:ext cx="5888355" cy="161925"/>
          </a:xfrm>
          <a:custGeom>
            <a:avLst/>
            <a:gdLst/>
            <a:ahLst/>
            <a:cxnLst/>
            <a:rect l="l" t="t" r="r" b="b"/>
            <a:pathLst>
              <a:path w="5888355" h="161925">
                <a:moveTo>
                  <a:pt x="5888355" y="0"/>
                </a:moveTo>
                <a:lnTo>
                  <a:pt x="0" y="0"/>
                </a:lnTo>
                <a:lnTo>
                  <a:pt x="0" y="161925"/>
                </a:lnTo>
                <a:lnTo>
                  <a:pt x="5888355" y="161925"/>
                </a:lnTo>
                <a:lnTo>
                  <a:pt x="58883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756409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6139" y="1756409"/>
            <a:ext cx="15379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Trouble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using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1941829"/>
            <a:ext cx="600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2104287"/>
            <a:ext cx="600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2415539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5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5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2969" y="2392680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992" y="2740660"/>
            <a:ext cx="22415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903220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34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5992" y="306577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322833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2969" y="320548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992" y="339090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35534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35306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992" y="371602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38785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38557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92" y="4041140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42037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969" y="4180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92" y="4366259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45288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02969" y="45059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5992" y="469137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48539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02969" y="48310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5992" y="501650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51790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02969" y="51562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4400" y="5488940"/>
            <a:ext cx="58883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Unable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 get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4400" y="5651500"/>
            <a:ext cx="27044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608580" algn="l"/>
              </a:tabLst>
            </a:pP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scor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4400" y="5814059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5196" y="6125209"/>
            <a:ext cx="22625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400" y="62877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02969" y="62649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5196" y="6450329"/>
            <a:ext cx="22625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4400" y="66128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02969" y="65900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35196" y="6775450"/>
            <a:ext cx="41973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5196" y="6938009"/>
            <a:ext cx="1593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196" y="7100569"/>
            <a:ext cx="12528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14400" y="72631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02969" y="72402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196" y="7425690"/>
            <a:ext cx="4197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14400" y="75882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02969" y="75653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5196" y="7750809"/>
            <a:ext cx="6635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14400" y="79133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902969" y="78905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35196" y="8075930"/>
            <a:ext cx="34283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14400" y="82384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902969" y="82156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5196" y="8401050"/>
            <a:ext cx="10001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14400" y="85636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902969" y="85407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5196" y="8726169"/>
            <a:ext cx="17570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14400" y="88887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02969" y="88658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88959"/>
          </a:xfrm>
          <a:custGeom>
            <a:avLst/>
            <a:gdLst/>
            <a:ahLst/>
            <a:cxnLst/>
            <a:rect l="l" t="t" r="r" b="b"/>
            <a:pathLst>
              <a:path w="6076950" h="8188959">
                <a:moveTo>
                  <a:pt x="6076950" y="0"/>
                </a:moveTo>
                <a:lnTo>
                  <a:pt x="0" y="0"/>
                </a:lnTo>
                <a:lnTo>
                  <a:pt x="0" y="8188959"/>
                </a:lnTo>
                <a:lnTo>
                  <a:pt x="6076950" y="818895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1129030"/>
            <a:ext cx="5382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Unautho</a:t>
            </a:r>
            <a:r>
              <a:rPr dirty="0" sz="1100" spc="5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ize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291589"/>
            <a:ext cx="37141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617595" algn="l"/>
              </a:tabLst>
            </a:pPr>
            <a:r>
              <a:rPr dirty="0" sz="1100" spc="-5">
                <a:latin typeface="Courier New"/>
                <a:cs typeface="Courier New"/>
              </a:rPr>
              <a:t>transac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ion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cti</a:t>
            </a:r>
            <a:r>
              <a:rPr dirty="0" sz="1100" spc="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probl</a:t>
            </a:r>
            <a:r>
              <a:rPr dirty="0" sz="1100" spc="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45415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765299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5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5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969" y="1742440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992" y="2090420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2529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969" y="22301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92" y="241553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25781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2969" y="25552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992" y="274066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29032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2969" y="28803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992" y="3065779"/>
            <a:ext cx="41763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3228339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15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5992" y="3390900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35534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2969" y="35306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992" y="3716020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38785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38557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992" y="404114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42037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4180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92" y="4366259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45288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969" y="45059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400" y="4838700"/>
            <a:ext cx="54679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Unexpected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4400" y="5001259"/>
            <a:ext cx="11055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010285" algn="l"/>
              </a:tabLst>
            </a:pPr>
            <a:r>
              <a:rPr dirty="0" sz="1100" spc="-5">
                <a:latin typeface="Courier New"/>
                <a:cs typeface="Courier New"/>
              </a:rPr>
              <a:t>othe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fee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400" y="516382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3596" y="5474970"/>
            <a:ext cx="22637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56375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02969" y="56146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3596" y="5800090"/>
            <a:ext cx="22637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3596" y="5962650"/>
            <a:ext cx="2444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57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3596" y="6125209"/>
            <a:ext cx="4198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62877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62649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3596" y="6450329"/>
            <a:ext cx="12541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66128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2969" y="65900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3596" y="6775450"/>
            <a:ext cx="41986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3596" y="6938009"/>
            <a:ext cx="1606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3596" y="7100569"/>
            <a:ext cx="6648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72631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02969" y="72402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3596" y="7425690"/>
            <a:ext cx="34296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14400" y="75882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902969" y="75653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3596" y="7750809"/>
            <a:ext cx="10013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14400" y="79133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902969" y="78905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3596" y="8075930"/>
            <a:ext cx="175831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4400" y="82384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02969" y="82156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4400" y="8548369"/>
            <a:ext cx="53117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Vehicle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33596" y="8710930"/>
            <a:ext cx="29381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2840990" algn="l"/>
              </a:tabLst>
            </a:pPr>
            <a:r>
              <a:rPr dirty="0" sz="1100" spc="-5">
                <a:latin typeface="Courier New"/>
                <a:cs typeface="Courier New"/>
              </a:rPr>
              <a:t>damage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destroye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4400" y="887349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88959"/>
            <a:chOff x="847725" y="913764"/>
            <a:chExt cx="6076950" cy="8188959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88959"/>
            </a:xfrm>
            <a:custGeom>
              <a:avLst/>
              <a:gdLst/>
              <a:ahLst/>
              <a:cxnLst/>
              <a:rect l="l" t="t" r="r" b="b"/>
              <a:pathLst>
                <a:path w="6076950" h="8188959">
                  <a:moveTo>
                    <a:pt x="6076950" y="0"/>
                  </a:moveTo>
                  <a:lnTo>
                    <a:pt x="0" y="0"/>
                  </a:lnTo>
                  <a:lnTo>
                    <a:pt x="0" y="8188959"/>
                  </a:lnTo>
                  <a:lnTo>
                    <a:pt x="6076950" y="818895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1129029"/>
              <a:ext cx="2270125" cy="324485"/>
            </a:xfrm>
            <a:custGeom>
              <a:avLst/>
              <a:gdLst/>
              <a:ahLst/>
              <a:cxnLst/>
              <a:rect l="l" t="t" r="r" b="b"/>
              <a:pathLst>
                <a:path w="2270125" h="324484">
                  <a:moveTo>
                    <a:pt x="831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83185" y="324485"/>
                  </a:lnTo>
                  <a:lnTo>
                    <a:pt x="83185" y="162560"/>
                  </a:lnTo>
                  <a:close/>
                </a:path>
                <a:path w="2270125" h="324484">
                  <a:moveTo>
                    <a:pt x="22701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270125" y="161925"/>
                  </a:lnTo>
                  <a:lnTo>
                    <a:pt x="22701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1106169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454150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6167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593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77927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9418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9189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2104389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266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244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42951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5920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569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754629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29171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28943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3079750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2423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3219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340487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5674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35445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5992" y="372999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38925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38696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4203700"/>
            <a:ext cx="53117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Vehicle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400" y="4366259"/>
            <a:ext cx="28606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776220" algn="l"/>
              </a:tabLst>
            </a:pPr>
            <a:r>
              <a:rPr dirty="0" sz="1100" spc="-5">
                <a:latin typeface="Courier New"/>
                <a:cs typeface="Courier New"/>
              </a:rPr>
              <a:t>reposse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 spc="-5">
                <a:latin typeface="Courier New"/>
                <a:cs typeface="Courier New"/>
              </a:rPr>
              <a:t>se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4400" y="452882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3972" y="4838700"/>
            <a:ext cx="22637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50012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2969" y="49784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872807" y="5163820"/>
          <a:ext cx="4304665" cy="243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035"/>
                <a:gridCol w="346075"/>
                <a:gridCol w="262254"/>
                <a:gridCol w="513714"/>
                <a:gridCol w="514985"/>
                <a:gridCol w="1178560"/>
                <a:gridCol w="765810"/>
              </a:tblGrid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914400" y="760221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2969" y="75793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4400" y="791336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Was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3972" y="8075930"/>
            <a:ext cx="27692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2672715" algn="l"/>
              </a:tabLst>
            </a:pP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4400" y="823849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196" y="8548369"/>
            <a:ext cx="22625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87109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2969" y="86880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196" y="8873490"/>
            <a:ext cx="22625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02930"/>
            <a:chOff x="847725" y="913764"/>
            <a:chExt cx="6076950" cy="82029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02930"/>
            </a:xfrm>
            <a:custGeom>
              <a:avLst/>
              <a:gdLst/>
              <a:ahLst/>
              <a:cxnLst/>
              <a:rect l="l" t="t" r="r" b="b"/>
              <a:pathLst>
                <a:path w="6076950" h="8202930">
                  <a:moveTo>
                    <a:pt x="6076950" y="0"/>
                  </a:moveTo>
                  <a:lnTo>
                    <a:pt x="0" y="0"/>
                  </a:lnTo>
                  <a:lnTo>
                    <a:pt x="0" y="8202930"/>
                  </a:lnTo>
                  <a:lnTo>
                    <a:pt x="6076950" y="820293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83185" cy="161925"/>
            </a:xfrm>
            <a:custGeom>
              <a:avLst/>
              <a:gdLst/>
              <a:ahLst/>
              <a:cxnLst/>
              <a:rect l="l" t="t" r="r" b="b"/>
              <a:pathLst>
                <a:path w="83184" h="161925">
                  <a:moveTo>
                    <a:pt x="83184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83184" y="161925"/>
                  </a:lnTo>
                  <a:lnTo>
                    <a:pt x="8318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14426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3068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2839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469389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631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609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179451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19570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1934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119629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2821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2593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444750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26073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2584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276987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29324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29095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3094989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2575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32346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3567429"/>
            <a:ext cx="5889625" cy="161925"/>
          </a:xfrm>
          <a:custGeom>
            <a:avLst/>
            <a:gdLst/>
            <a:ahLst/>
            <a:cxnLst/>
            <a:rect l="l" t="t" r="r" b="b"/>
            <a:pathLst>
              <a:path w="5889625" h="161925">
                <a:moveTo>
                  <a:pt x="5889625" y="0"/>
                </a:moveTo>
                <a:lnTo>
                  <a:pt x="0" y="0"/>
                </a:lnTo>
                <a:lnTo>
                  <a:pt x="0" y="161925"/>
                </a:lnTo>
                <a:lnTo>
                  <a:pt x="5889625" y="161925"/>
                </a:lnTo>
                <a:lnTo>
                  <a:pt x="58896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15669" y="3544570"/>
            <a:ext cx="4324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88839" y="3544570"/>
            <a:ext cx="15265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3729990"/>
            <a:ext cx="31248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028950" algn="l"/>
              </a:tabLst>
            </a:pP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400" y="389255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72807" y="4203700"/>
          <a:ext cx="4304665" cy="2762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346075"/>
                <a:gridCol w="262255"/>
                <a:gridCol w="513714"/>
                <a:gridCol w="514985"/>
                <a:gridCol w="1178560"/>
                <a:gridCol w="765810"/>
              </a:tblGrid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Checking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savings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914400" y="696721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69443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7277100"/>
            <a:ext cx="4962525" cy="161925"/>
          </a:xfrm>
          <a:custGeom>
            <a:avLst/>
            <a:gdLst/>
            <a:ahLst/>
            <a:cxnLst/>
            <a:rect l="l" t="t" r="r" b="b"/>
            <a:pathLst>
              <a:path w="4962525" h="161925">
                <a:moveTo>
                  <a:pt x="4962525" y="0"/>
                </a:moveTo>
                <a:lnTo>
                  <a:pt x="0" y="0"/>
                </a:lnTo>
                <a:lnTo>
                  <a:pt x="0" y="161925"/>
                </a:lnTo>
                <a:lnTo>
                  <a:pt x="4962525" y="161925"/>
                </a:lnTo>
                <a:lnTo>
                  <a:pt x="4962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15669" y="7254240"/>
            <a:ext cx="4324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88839" y="7254240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Writte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9524" y="7439659"/>
            <a:ext cx="21856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2087880" algn="l"/>
              </a:tabLst>
            </a:pPr>
            <a:r>
              <a:rPr dirty="0" sz="1100" spc="-5">
                <a:latin typeface="Courier New"/>
                <a:cs typeface="Courier New"/>
              </a:rPr>
              <a:t>notific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tio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9524" y="7602219"/>
            <a:ext cx="5854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5992" y="7913369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400" y="80759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02969" y="80530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5992" y="8238490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400" y="84010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02969" y="83781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5992" y="8563609"/>
            <a:ext cx="416432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4400" y="87261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02969" y="87033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5992" y="888873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21650"/>
            <a:chOff x="847725" y="913764"/>
            <a:chExt cx="6076950" cy="812165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21650"/>
            </a:xfrm>
            <a:custGeom>
              <a:avLst/>
              <a:gdLst/>
              <a:ahLst/>
              <a:cxnLst/>
              <a:rect l="l" t="t" r="r" b="b"/>
              <a:pathLst>
                <a:path w="6076950" h="8121650">
                  <a:moveTo>
                    <a:pt x="6076950" y="0"/>
                  </a:moveTo>
                  <a:lnTo>
                    <a:pt x="0" y="0"/>
                  </a:lnTo>
                  <a:lnTo>
                    <a:pt x="0" y="8121650"/>
                  </a:lnTo>
                  <a:lnTo>
                    <a:pt x="6076950" y="812165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50825" cy="161925"/>
            </a:xfrm>
            <a:custGeom>
              <a:avLst/>
              <a:gdLst/>
              <a:ahLst/>
              <a:cxnLst/>
              <a:rect l="l" t="t" r="r" b="b"/>
              <a:pathLst>
                <a:path w="250825" h="161925">
                  <a:moveTo>
                    <a:pt x="2508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50825" y="161925"/>
                  </a:lnTo>
                  <a:lnTo>
                    <a:pt x="2508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48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144269"/>
            <a:ext cx="41757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3068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2839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469389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631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609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1794510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19570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1934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11962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2821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2593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44475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26073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2584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2917189"/>
            <a:ext cx="5382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Wrong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3079750"/>
            <a:ext cx="16097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324231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2596" y="3553459"/>
            <a:ext cx="22650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7160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36931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72807" y="3878579"/>
          <a:ext cx="4314190" cy="243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"/>
                <a:gridCol w="513715"/>
                <a:gridCol w="346075"/>
                <a:gridCol w="262255"/>
                <a:gridCol w="513714"/>
                <a:gridCol w="514985"/>
                <a:gridCol w="1178560"/>
                <a:gridCol w="765810"/>
              </a:tblGrid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8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914400" y="6316979"/>
            <a:ext cx="3447415" cy="782955"/>
          </a:xfrm>
          <a:custGeom>
            <a:avLst/>
            <a:gdLst/>
            <a:ahLst/>
            <a:cxnLst/>
            <a:rect l="l" t="t" r="r" b="b"/>
            <a:pathLst>
              <a:path w="3447415" h="78295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3447415" h="782954">
                <a:moveTo>
                  <a:pt x="1764665" y="309880"/>
                </a:moveTo>
                <a:lnTo>
                  <a:pt x="0" y="309880"/>
                </a:lnTo>
                <a:lnTo>
                  <a:pt x="0" y="471805"/>
                </a:lnTo>
                <a:lnTo>
                  <a:pt x="1764665" y="471805"/>
                </a:lnTo>
                <a:lnTo>
                  <a:pt x="1764665" y="309880"/>
                </a:lnTo>
                <a:close/>
              </a:path>
              <a:path w="3447415" h="782954">
                <a:moveTo>
                  <a:pt x="3447415" y="621030"/>
                </a:moveTo>
                <a:lnTo>
                  <a:pt x="0" y="621030"/>
                </a:lnTo>
                <a:lnTo>
                  <a:pt x="0" y="782955"/>
                </a:lnTo>
                <a:lnTo>
                  <a:pt x="3447415" y="782955"/>
                </a:lnTo>
                <a:lnTo>
                  <a:pt x="3447415" y="62103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6294120"/>
            <a:ext cx="3472815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100" spc="-5">
                <a:latin typeface="Courier New"/>
                <a:cs typeface="Courier New"/>
              </a:rPr>
              <a:t>[9 rows</a:t>
            </a:r>
            <a:r>
              <a:rPr dirty="0" sz="1100">
                <a:latin typeface="Courier New"/>
                <a:cs typeface="Courier New"/>
              </a:rPr>
              <a:t> x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76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Courier New"/>
                <a:cs typeface="Courier New"/>
              </a:rPr>
              <a:t>7.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Comparison: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7100569"/>
            <a:ext cx="5215255" cy="161925"/>
          </a:xfrm>
          <a:custGeom>
            <a:avLst/>
            <a:gdLst/>
            <a:ahLst/>
            <a:cxnLst/>
            <a:rect l="l" t="t" r="r" b="b"/>
            <a:pathLst>
              <a:path w="5215255" h="161925">
                <a:moveTo>
                  <a:pt x="5215255" y="0"/>
                </a:moveTo>
                <a:lnTo>
                  <a:pt x="0" y="0"/>
                </a:lnTo>
                <a:lnTo>
                  <a:pt x="0" y="161924"/>
                </a:lnTo>
                <a:lnTo>
                  <a:pt x="5215255" y="161924"/>
                </a:lnTo>
                <a:lnTo>
                  <a:pt x="52152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7077709"/>
            <a:ext cx="1369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60098" y="707770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65254" y="70777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7263130"/>
            <a:ext cx="587375" cy="161925"/>
          </a:xfrm>
          <a:custGeom>
            <a:avLst/>
            <a:gdLst/>
            <a:ahLst/>
            <a:cxnLst/>
            <a:rect l="l" t="t" r="r" b="b"/>
            <a:pathLst>
              <a:path w="587375" h="161925">
                <a:moveTo>
                  <a:pt x="587375" y="0"/>
                </a:moveTo>
                <a:lnTo>
                  <a:pt x="0" y="0"/>
                </a:lnTo>
                <a:lnTo>
                  <a:pt x="0" y="161925"/>
                </a:lnTo>
                <a:lnTo>
                  <a:pt x="587375" y="161925"/>
                </a:lnTo>
                <a:lnTo>
                  <a:pt x="5873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2969" y="724026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7425690"/>
            <a:ext cx="5215255" cy="1137285"/>
          </a:xfrm>
          <a:custGeom>
            <a:avLst/>
            <a:gdLst/>
            <a:ahLst/>
            <a:cxnLst/>
            <a:rect l="l" t="t" r="r" b="b"/>
            <a:pathLst>
              <a:path w="5215255" h="1137284">
                <a:moveTo>
                  <a:pt x="521525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5215255" y="1137285"/>
                </a:lnTo>
                <a:lnTo>
                  <a:pt x="5215255" y="975360"/>
                </a:lnTo>
                <a:close/>
              </a:path>
              <a:path w="5215255" h="1137284">
                <a:moveTo>
                  <a:pt x="521525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215255" y="974725"/>
                </a:lnTo>
                <a:lnTo>
                  <a:pt x="5215255" y="812800"/>
                </a:lnTo>
                <a:close/>
              </a:path>
              <a:path w="5215255" h="1137284">
                <a:moveTo>
                  <a:pt x="521525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215255" y="812165"/>
                </a:lnTo>
                <a:lnTo>
                  <a:pt x="5215255" y="650240"/>
                </a:lnTo>
                <a:close/>
              </a:path>
              <a:path w="5215255" h="1137284">
                <a:moveTo>
                  <a:pt x="521525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215255" y="649605"/>
                </a:lnTo>
                <a:lnTo>
                  <a:pt x="5215255" y="487680"/>
                </a:lnTo>
                <a:close/>
              </a:path>
              <a:path w="5215255" h="1137284">
                <a:moveTo>
                  <a:pt x="521525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215255" y="487045"/>
                </a:lnTo>
                <a:lnTo>
                  <a:pt x="5215255" y="325120"/>
                </a:lnTo>
                <a:close/>
              </a:path>
              <a:path w="5215255" h="1137284">
                <a:moveTo>
                  <a:pt x="521525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215255" y="324485"/>
                </a:lnTo>
                <a:lnTo>
                  <a:pt x="5215255" y="162560"/>
                </a:lnTo>
                <a:close/>
              </a:path>
              <a:path w="5215255" h="1137284">
                <a:moveTo>
                  <a:pt x="5215255" y="0"/>
                </a:moveTo>
                <a:lnTo>
                  <a:pt x="0" y="0"/>
                </a:lnTo>
                <a:lnTo>
                  <a:pt x="0" y="161925"/>
                </a:lnTo>
                <a:lnTo>
                  <a:pt x="5215255" y="161925"/>
                </a:lnTo>
                <a:lnTo>
                  <a:pt x="52152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865254" y="837819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32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8563609"/>
            <a:ext cx="5215255" cy="161925"/>
          </a:xfrm>
          <a:custGeom>
            <a:avLst/>
            <a:gdLst/>
            <a:ahLst/>
            <a:cxnLst/>
            <a:rect l="l" t="t" r="r" b="b"/>
            <a:pathLst>
              <a:path w="5215255" h="161925">
                <a:moveTo>
                  <a:pt x="5215255" y="0"/>
                </a:moveTo>
                <a:lnTo>
                  <a:pt x="0" y="0"/>
                </a:lnTo>
                <a:lnTo>
                  <a:pt x="0" y="161925"/>
                </a:lnTo>
                <a:lnTo>
                  <a:pt x="5215255" y="161925"/>
                </a:lnTo>
                <a:lnTo>
                  <a:pt x="52152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949074" y="854075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8726169"/>
            <a:ext cx="5215255" cy="161925"/>
          </a:xfrm>
          <a:custGeom>
            <a:avLst/>
            <a:gdLst/>
            <a:ahLst/>
            <a:cxnLst/>
            <a:rect l="l" t="t" r="r" b="b"/>
            <a:pathLst>
              <a:path w="5215255" h="161925">
                <a:moveTo>
                  <a:pt x="5215255" y="0"/>
                </a:moveTo>
                <a:lnTo>
                  <a:pt x="0" y="0"/>
                </a:lnTo>
                <a:lnTo>
                  <a:pt x="0" y="161924"/>
                </a:lnTo>
                <a:lnTo>
                  <a:pt x="5215255" y="161924"/>
                </a:lnTo>
                <a:lnTo>
                  <a:pt x="52152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7402830"/>
            <a:ext cx="4229735" cy="14935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93865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L="12700" marR="7613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76139" y="7402830"/>
            <a:ext cx="865505" cy="149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  <a:tabLst>
                <a:tab pos="419734" algn="l"/>
              </a:tabLst>
            </a:pPr>
            <a:r>
              <a:rPr dirty="0" sz="1100" spc="-5">
                <a:latin typeface="Courier New"/>
                <a:cs typeface="Courier New"/>
              </a:rPr>
              <a:t>867	23237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419734" algn="l"/>
              </a:tabLst>
            </a:pPr>
            <a:r>
              <a:rPr dirty="0" sz="1100" spc="-5">
                <a:latin typeface="Courier New"/>
                <a:cs typeface="Courier New"/>
              </a:rPr>
              <a:t>689	15096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503555" algn="l"/>
              </a:tabLst>
            </a:pPr>
            <a:r>
              <a:rPr dirty="0" sz="1100" spc="-5">
                <a:latin typeface="Courier New"/>
                <a:cs typeface="Courier New"/>
              </a:rPr>
              <a:t>47</a:t>
            </a:r>
            <a:r>
              <a:rPr dirty="0" sz="1100"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704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503555" algn="l"/>
              </a:tabLst>
            </a:pPr>
            <a:r>
              <a:rPr dirty="0" sz="1100" spc="-5">
                <a:latin typeface="Courier New"/>
                <a:cs typeface="Courier New"/>
              </a:rPr>
              <a:t>17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251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503555" algn="l"/>
              </a:tabLst>
            </a:pPr>
            <a:r>
              <a:rPr dirty="0" sz="1100" spc="-5">
                <a:latin typeface="Courier New"/>
                <a:cs typeface="Courier New"/>
              </a:rPr>
              <a:t>14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324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419734" algn="l"/>
              </a:tabLst>
            </a:pPr>
            <a:r>
              <a:rPr dirty="0" sz="1100" spc="-5">
                <a:latin typeface="Courier New"/>
                <a:cs typeface="Courier New"/>
              </a:rPr>
              <a:t>16	6539</a:t>
            </a:r>
            <a:endParaRPr sz="1100">
              <a:latin typeface="Courier New"/>
              <a:cs typeface="Courier New"/>
            </a:endParaRPr>
          </a:p>
          <a:p>
            <a:pPr algn="r" marR="59309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algn="r" marR="59309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9309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33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65254" y="87033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58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48360" y="914400"/>
            <a:ext cx="6076315" cy="8121015"/>
          </a:xfrm>
          <a:custGeom>
            <a:avLst/>
            <a:gdLst/>
            <a:ahLst/>
            <a:cxnLst/>
            <a:rect l="l" t="t" r="r" b="b"/>
            <a:pathLst>
              <a:path w="6076315" h="8121015">
                <a:moveTo>
                  <a:pt x="0" y="1904"/>
                </a:moveTo>
                <a:lnTo>
                  <a:pt x="6076315" y="1904"/>
                </a:lnTo>
              </a:path>
              <a:path w="6076315" h="8121015">
                <a:moveTo>
                  <a:pt x="6075045" y="0"/>
                </a:moveTo>
                <a:lnTo>
                  <a:pt x="6075045" y="8121015"/>
                </a:lnTo>
              </a:path>
              <a:path w="6076315" h="8121015">
                <a:moveTo>
                  <a:pt x="6076315" y="8119745"/>
                </a:moveTo>
                <a:lnTo>
                  <a:pt x="0" y="8119745"/>
                </a:lnTo>
              </a:path>
              <a:path w="6076315" h="8121015">
                <a:moveTo>
                  <a:pt x="1905" y="8121015"/>
                </a:moveTo>
                <a:lnTo>
                  <a:pt x="1905" y="0"/>
                </a:lnTo>
              </a:path>
              <a:path w="6076315" h="8121015">
                <a:moveTo>
                  <a:pt x="0" y="1904"/>
                </a:moveTo>
                <a:lnTo>
                  <a:pt x="6076315" y="1904"/>
                </a:lnTo>
              </a:path>
              <a:path w="6076315" h="8121015">
                <a:moveTo>
                  <a:pt x="6075045" y="0"/>
                </a:moveTo>
                <a:lnTo>
                  <a:pt x="6075045" y="8121015"/>
                </a:lnTo>
              </a:path>
              <a:path w="6076315" h="8121015">
                <a:moveTo>
                  <a:pt x="6076315" y="8119745"/>
                </a:moveTo>
                <a:lnTo>
                  <a:pt x="0" y="8119745"/>
                </a:lnTo>
              </a:path>
              <a:path w="6076315" h="8121015">
                <a:moveTo>
                  <a:pt x="1905" y="812101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59420"/>
            <a:chOff x="847725" y="913764"/>
            <a:chExt cx="6076950" cy="80594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59420"/>
            </a:xfrm>
            <a:custGeom>
              <a:avLst/>
              <a:gdLst/>
              <a:ahLst/>
              <a:cxnLst/>
              <a:rect l="l" t="t" r="r" b="b"/>
              <a:pathLst>
                <a:path w="6076950" h="8059420">
                  <a:moveTo>
                    <a:pt x="6076950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0" y="6593840"/>
                  </a:lnTo>
                  <a:lnTo>
                    <a:pt x="0" y="8059420"/>
                  </a:lnTo>
                  <a:lnTo>
                    <a:pt x="6076950" y="8059420"/>
                  </a:lnTo>
                  <a:lnTo>
                    <a:pt x="6076950" y="6593840"/>
                  </a:lnTo>
                  <a:lnTo>
                    <a:pt x="6076950" y="135255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204335" cy="324485"/>
            </a:xfrm>
            <a:custGeom>
              <a:avLst/>
              <a:gdLst/>
              <a:ahLst/>
              <a:cxnLst/>
              <a:rect l="l" t="t" r="r" b="b"/>
              <a:pathLst>
                <a:path w="4204335" h="324484">
                  <a:moveTo>
                    <a:pt x="370141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3701415" y="324485"/>
                  </a:lnTo>
                  <a:lnTo>
                    <a:pt x="3701415" y="162560"/>
                  </a:lnTo>
                  <a:close/>
                </a:path>
                <a:path w="4204335" h="324484">
                  <a:moveTo>
                    <a:pt x="420433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204335" y="161925"/>
                  </a:lnTo>
                  <a:lnTo>
                    <a:pt x="420433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422973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2955925" algn="l"/>
                <a:tab pos="3460115" algn="l"/>
              </a:tabLst>
            </a:pPr>
            <a:r>
              <a:rPr dirty="0" sz="1100" spc="-5">
                <a:latin typeface="Courier New"/>
                <a:cs typeface="Courier New"/>
              </a:rPr>
              <a:t>8.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Comparison: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	No	Yes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306830"/>
            <a:ext cx="23666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469389"/>
            <a:ext cx="3701415" cy="161925"/>
          </a:xfrm>
          <a:custGeom>
            <a:avLst/>
            <a:gdLst/>
            <a:ahLst/>
            <a:cxnLst/>
            <a:rect l="l" t="t" r="r" b="b"/>
            <a:pathLst>
              <a:path w="3701415" h="161925">
                <a:moveTo>
                  <a:pt x="3701415" y="0"/>
                </a:moveTo>
                <a:lnTo>
                  <a:pt x="0" y="0"/>
                </a:lnTo>
                <a:lnTo>
                  <a:pt x="0" y="161925"/>
                </a:lnTo>
                <a:lnTo>
                  <a:pt x="3701415" y="161925"/>
                </a:lnTo>
                <a:lnTo>
                  <a:pt x="37014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19523" y="1446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1631950"/>
            <a:ext cx="3700145" cy="161925"/>
          </a:xfrm>
          <a:custGeom>
            <a:avLst/>
            <a:gdLst/>
            <a:ahLst/>
            <a:cxnLst/>
            <a:rect l="l" t="t" r="r" b="b"/>
            <a:pathLst>
              <a:path w="3700145" h="161925">
                <a:moveTo>
                  <a:pt x="3700145" y="0"/>
                </a:moveTo>
                <a:lnTo>
                  <a:pt x="0" y="0"/>
                </a:lnTo>
                <a:lnTo>
                  <a:pt x="0" y="161925"/>
                </a:lnTo>
                <a:lnTo>
                  <a:pt x="3700145" y="161925"/>
                </a:lnTo>
                <a:lnTo>
                  <a:pt x="37001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83265" y="160909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3951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1794509"/>
            <a:ext cx="3700145" cy="324485"/>
          </a:xfrm>
          <a:custGeom>
            <a:avLst/>
            <a:gdLst/>
            <a:ahLst/>
            <a:cxnLst/>
            <a:rect l="l" t="t" r="r" b="b"/>
            <a:pathLst>
              <a:path w="3700145" h="324485">
                <a:moveTo>
                  <a:pt x="37001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700145" y="324485"/>
                </a:lnTo>
                <a:lnTo>
                  <a:pt x="3700145" y="162560"/>
                </a:lnTo>
                <a:close/>
              </a:path>
              <a:path w="3700145" h="324485">
                <a:moveTo>
                  <a:pt x="3700145" y="0"/>
                </a:moveTo>
                <a:lnTo>
                  <a:pt x="0" y="0"/>
                </a:lnTo>
                <a:lnTo>
                  <a:pt x="0" y="161925"/>
                </a:lnTo>
                <a:lnTo>
                  <a:pt x="3700145" y="161925"/>
                </a:lnTo>
                <a:lnTo>
                  <a:pt x="37001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2969" y="1446530"/>
            <a:ext cx="313753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300"/>
              </a:lnSpc>
              <a:spcBef>
                <a:spcPts val="100"/>
              </a:spcBef>
              <a:tabLst>
                <a:tab pos="3039745" algn="l"/>
              </a:tabLst>
            </a:pPr>
            <a:r>
              <a:rPr dirty="0" sz="1100" spc="-5">
                <a:latin typeface="Courier New"/>
                <a:cs typeface="Courier New"/>
              </a:rPr>
              <a:t>Close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algn="just" marL="12700" marR="571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Closed with explanation</a:t>
            </a:r>
            <a:r>
              <a:rPr dirty="0" sz="1100" spc="975">
                <a:latin typeface="Courier New"/>
                <a:cs typeface="Courier New"/>
              </a:rPr>
              <a:t> </a:t>
            </a:r>
            <a:r>
              <a:rPr dirty="0" sz="1100" spc="98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1527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 with monetary relief</a:t>
            </a:r>
            <a:r>
              <a:rPr dirty="0" sz="1100" spc="6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690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r>
              <a:rPr dirty="0" sz="1100" spc="13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178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3405" y="1771650"/>
            <a:ext cx="445134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1400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5095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2371090"/>
            <a:ext cx="5663565" cy="514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 marR="303530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pd.read_excel(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Define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names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'Submitted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via'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sent to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company'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'Sub-product'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'Sub- </a:t>
            </a:r>
            <a:r>
              <a:rPr dirty="0" sz="1100" spc="-65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pd.DataFrame(df,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columns=columns)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Convert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 datetime</a:t>
            </a:r>
            <a:endParaRPr sz="1100">
              <a:latin typeface="Courier New"/>
              <a:cs typeface="Courier New"/>
            </a:endParaRPr>
          </a:p>
          <a:p>
            <a:pPr marL="12700" marR="84836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date_columns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sent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company'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df[date_columns]</a:t>
            </a:r>
            <a:r>
              <a:rPr dirty="0" sz="1100" spc="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df[date_columns].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apply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(pd.to_datetime)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state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state_counts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Plotting</a:t>
            </a:r>
            <a:endParaRPr sz="1100">
              <a:latin typeface="Courier New"/>
              <a:cs typeface="Courier New"/>
            </a:endParaRPr>
          </a:p>
          <a:p>
            <a:pPr marL="12700" marR="9321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sns.barplot(x=state_counts.index,</a:t>
            </a:r>
            <a:r>
              <a:rPr dirty="0" sz="1100" spc="1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y=state_counts.values,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palette=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'viridis'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1082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7813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plt.tight_layout()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7635240"/>
            <a:ext cx="42170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&lt;ipython-input-62-c9f346778458&gt;:22:</a:t>
            </a:r>
            <a:r>
              <a:rPr dirty="0" sz="1100" spc="9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FutureWarning: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794639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Passing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`palette`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without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assigning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`hue`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deprecated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will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8108950"/>
            <a:ext cx="50476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removed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v0.14.0.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Assign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`x`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variable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`hue`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8271509"/>
            <a:ext cx="29432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`legend=False`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same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effect.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8581390"/>
            <a:ext cx="4877435" cy="324485"/>
          </a:xfrm>
          <a:custGeom>
            <a:avLst/>
            <a:gdLst/>
            <a:ahLst/>
            <a:cxnLst/>
            <a:rect l="l" t="t" r="r" b="b"/>
            <a:pathLst>
              <a:path w="4877435" h="324484">
                <a:moveTo>
                  <a:pt x="151193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511935" y="324485"/>
                </a:lnTo>
                <a:lnTo>
                  <a:pt x="1511935" y="162560"/>
                </a:lnTo>
                <a:close/>
              </a:path>
              <a:path w="4877435" h="324484">
                <a:moveTo>
                  <a:pt x="4877435" y="0"/>
                </a:moveTo>
                <a:lnTo>
                  <a:pt x="0" y="0"/>
                </a:lnTo>
                <a:lnTo>
                  <a:pt x="0" y="161925"/>
                </a:lnTo>
                <a:lnTo>
                  <a:pt x="4877435" y="161925"/>
                </a:lnTo>
                <a:lnTo>
                  <a:pt x="487743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8558530"/>
            <a:ext cx="490220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6764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sns.barplot(x=state_counts.index,</a:t>
            </a:r>
            <a:r>
              <a:rPr dirty="0" sz="1100" spc="1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y=state_counts.values,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palette='viridis')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360" y="914400"/>
            <a:ext cx="6076315" cy="8058784"/>
          </a:xfrm>
          <a:custGeom>
            <a:avLst/>
            <a:gdLst/>
            <a:ahLst/>
            <a:cxnLst/>
            <a:rect l="l" t="t" r="r" b="b"/>
            <a:pathLst>
              <a:path w="6076315" h="8058784">
                <a:moveTo>
                  <a:pt x="0" y="1904"/>
                </a:moveTo>
                <a:lnTo>
                  <a:pt x="6076315" y="1904"/>
                </a:lnTo>
              </a:path>
              <a:path w="6076315" h="8058784">
                <a:moveTo>
                  <a:pt x="6075045" y="0"/>
                </a:moveTo>
                <a:lnTo>
                  <a:pt x="6075045" y="1479550"/>
                </a:lnTo>
              </a:path>
              <a:path w="6076315" h="8058784">
                <a:moveTo>
                  <a:pt x="1905" y="1479550"/>
                </a:moveTo>
                <a:lnTo>
                  <a:pt x="1905" y="0"/>
                </a:lnTo>
              </a:path>
              <a:path w="6076315" h="8058784">
                <a:moveTo>
                  <a:pt x="6075045" y="1352550"/>
                </a:moveTo>
                <a:lnTo>
                  <a:pt x="6075045" y="6720840"/>
                </a:lnTo>
              </a:path>
              <a:path w="6076315" h="8058784">
                <a:moveTo>
                  <a:pt x="1905" y="6720840"/>
                </a:moveTo>
                <a:lnTo>
                  <a:pt x="1905" y="1352550"/>
                </a:lnTo>
              </a:path>
              <a:path w="6076315" h="8058784">
                <a:moveTo>
                  <a:pt x="6075045" y="6593840"/>
                </a:moveTo>
                <a:lnTo>
                  <a:pt x="6075045" y="8058784"/>
                </a:lnTo>
              </a:path>
              <a:path w="6076315" h="8058784">
                <a:moveTo>
                  <a:pt x="6076315" y="8057515"/>
                </a:moveTo>
                <a:lnTo>
                  <a:pt x="0" y="8057515"/>
                </a:lnTo>
              </a:path>
              <a:path w="6076315" h="8058784">
                <a:moveTo>
                  <a:pt x="1905" y="8058784"/>
                </a:moveTo>
                <a:lnTo>
                  <a:pt x="1905" y="6593840"/>
                </a:lnTo>
              </a:path>
              <a:path w="6076315" h="8058784">
                <a:moveTo>
                  <a:pt x="0" y="1904"/>
                </a:moveTo>
                <a:lnTo>
                  <a:pt x="6076315" y="1904"/>
                </a:lnTo>
              </a:path>
              <a:path w="6076315" h="8058784">
                <a:moveTo>
                  <a:pt x="6075045" y="0"/>
                </a:moveTo>
                <a:lnTo>
                  <a:pt x="6075045" y="1479550"/>
                </a:lnTo>
              </a:path>
              <a:path w="6076315" h="8058784">
                <a:moveTo>
                  <a:pt x="1905" y="1479550"/>
                </a:moveTo>
                <a:lnTo>
                  <a:pt x="1905" y="0"/>
                </a:lnTo>
              </a:path>
              <a:path w="6076315" h="8058784">
                <a:moveTo>
                  <a:pt x="6075045" y="1352550"/>
                </a:moveTo>
                <a:lnTo>
                  <a:pt x="6075045" y="6720840"/>
                </a:lnTo>
              </a:path>
              <a:path w="6076315" h="8058784">
                <a:moveTo>
                  <a:pt x="1905" y="6720840"/>
                </a:moveTo>
                <a:lnTo>
                  <a:pt x="1905" y="1352550"/>
                </a:lnTo>
              </a:path>
              <a:path w="6076315" h="8058784">
                <a:moveTo>
                  <a:pt x="6075045" y="6593840"/>
                </a:moveTo>
                <a:lnTo>
                  <a:pt x="6075045" y="8058784"/>
                </a:lnTo>
              </a:path>
              <a:path w="6076315" h="8058784">
                <a:moveTo>
                  <a:pt x="6076315" y="8057515"/>
                </a:moveTo>
                <a:lnTo>
                  <a:pt x="0" y="8057515"/>
                </a:lnTo>
              </a:path>
              <a:path w="6076315" h="8058784">
                <a:moveTo>
                  <a:pt x="1905" y="8058784"/>
                </a:moveTo>
                <a:lnTo>
                  <a:pt x="1905" y="659384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4577715"/>
            <a:ext cx="6076950" cy="4434840"/>
          </a:xfrm>
          <a:custGeom>
            <a:avLst/>
            <a:gdLst/>
            <a:ahLst/>
            <a:cxnLst/>
            <a:rect l="l" t="t" r="r" b="b"/>
            <a:pathLst>
              <a:path w="6076950" h="4434840">
                <a:moveTo>
                  <a:pt x="6076950" y="0"/>
                </a:moveTo>
                <a:lnTo>
                  <a:pt x="0" y="0"/>
                </a:lnTo>
                <a:lnTo>
                  <a:pt x="0" y="4434840"/>
                </a:lnTo>
                <a:lnTo>
                  <a:pt x="6076950" y="443484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087" y="974542"/>
            <a:ext cx="5822039" cy="34100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4621529"/>
            <a:ext cx="263334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6659" y="5420359"/>
            <a:ext cx="781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Replace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5257800"/>
            <a:ext cx="397827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Read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Excel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file_path</a:t>
            </a:r>
            <a:r>
              <a:rPr dirty="0" sz="1100" spc="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'your_file.xlsx'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actual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path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pd.read_excel(file_path)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6055359"/>
            <a:ext cx="5663565" cy="289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Define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names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'Submitted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via'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sent to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company'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'Sub-product'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'Sub- </a:t>
            </a:r>
            <a:r>
              <a:rPr dirty="0" sz="1100" spc="-65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pd.DataFrame(df,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columns=columns)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Convert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 datetime</a:t>
            </a:r>
            <a:endParaRPr sz="1100">
              <a:latin typeface="Courier New"/>
              <a:cs typeface="Courier New"/>
            </a:endParaRPr>
          </a:p>
          <a:p>
            <a:pPr marL="12700" marR="84836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date_columns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sent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company'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df[date_columns]</a:t>
            </a:r>
            <a:r>
              <a:rPr dirty="0" sz="1100" spc="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df[date_columns].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apply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(pd.to_datetime)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state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state_counts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Plotting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8360" y="4578350"/>
            <a:ext cx="6076315" cy="4434205"/>
          </a:xfrm>
          <a:custGeom>
            <a:avLst/>
            <a:gdLst/>
            <a:ahLst/>
            <a:cxnLst/>
            <a:rect l="l" t="t" r="r" b="b"/>
            <a:pathLst>
              <a:path w="6076315" h="4434205">
                <a:moveTo>
                  <a:pt x="0" y="1904"/>
                </a:moveTo>
                <a:lnTo>
                  <a:pt x="6076315" y="1904"/>
                </a:lnTo>
              </a:path>
              <a:path w="6076315" h="4434205">
                <a:moveTo>
                  <a:pt x="6075045" y="0"/>
                </a:moveTo>
                <a:lnTo>
                  <a:pt x="6075045" y="4434205"/>
                </a:lnTo>
              </a:path>
              <a:path w="6076315" h="4434205">
                <a:moveTo>
                  <a:pt x="6076315" y="4432935"/>
                </a:moveTo>
                <a:lnTo>
                  <a:pt x="0" y="4432935"/>
                </a:lnTo>
              </a:path>
              <a:path w="6076315" h="4434205">
                <a:moveTo>
                  <a:pt x="1905" y="4434205"/>
                </a:moveTo>
                <a:lnTo>
                  <a:pt x="1905" y="0"/>
                </a:lnTo>
              </a:path>
              <a:path w="6076315" h="4434205">
                <a:moveTo>
                  <a:pt x="0" y="1904"/>
                </a:moveTo>
                <a:lnTo>
                  <a:pt x="6076315" y="1904"/>
                </a:lnTo>
              </a:path>
              <a:path w="6076315" h="4434205">
                <a:moveTo>
                  <a:pt x="6075045" y="0"/>
                </a:moveTo>
                <a:lnTo>
                  <a:pt x="6075045" y="4434205"/>
                </a:lnTo>
              </a:path>
              <a:path w="6076315" h="4434205">
                <a:moveTo>
                  <a:pt x="6076315" y="4432935"/>
                </a:moveTo>
                <a:lnTo>
                  <a:pt x="0" y="4432935"/>
                </a:lnTo>
              </a:path>
              <a:path w="6076315" h="4434205">
                <a:moveTo>
                  <a:pt x="1905" y="443420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2832100"/>
          </a:xfrm>
          <a:custGeom>
            <a:avLst/>
            <a:gdLst/>
            <a:ahLst/>
            <a:cxnLst/>
            <a:rect l="l" t="t" r="r" b="b"/>
            <a:pathLst>
              <a:path w="6076950" h="2832100">
                <a:moveTo>
                  <a:pt x="6076950" y="0"/>
                </a:moveTo>
                <a:lnTo>
                  <a:pt x="0" y="0"/>
                </a:lnTo>
                <a:lnTo>
                  <a:pt x="0" y="1367155"/>
                </a:lnTo>
                <a:lnTo>
                  <a:pt x="0" y="1367790"/>
                </a:lnTo>
                <a:lnTo>
                  <a:pt x="0" y="2832100"/>
                </a:lnTo>
                <a:lnTo>
                  <a:pt x="6076950" y="2832100"/>
                </a:lnTo>
                <a:lnTo>
                  <a:pt x="6076950" y="1367790"/>
                </a:lnTo>
                <a:lnTo>
                  <a:pt x="6076950" y="136715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2409189"/>
            <a:ext cx="42170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&lt;ipython-input-64-e0ba4f150f77&gt;:24:</a:t>
            </a:r>
            <a:r>
              <a:rPr dirty="0" sz="1100" spc="9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FutureWarning: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71907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Passing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`palette`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without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assigning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`hue`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deprecated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will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881629"/>
            <a:ext cx="50476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removed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v0.14.0.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Assign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`x`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variable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`hue`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044189"/>
            <a:ext cx="29432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`legend=False`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same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effect.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355339"/>
            <a:ext cx="4877435" cy="324485"/>
          </a:xfrm>
          <a:custGeom>
            <a:avLst/>
            <a:gdLst/>
            <a:ahLst/>
            <a:cxnLst/>
            <a:rect l="l" t="t" r="r" b="b"/>
            <a:pathLst>
              <a:path w="4877435" h="324485">
                <a:moveTo>
                  <a:pt x="151193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511935" y="324485"/>
                </a:lnTo>
                <a:lnTo>
                  <a:pt x="1511935" y="162560"/>
                </a:lnTo>
                <a:close/>
              </a:path>
              <a:path w="4877435" h="324485">
                <a:moveTo>
                  <a:pt x="4877435" y="0"/>
                </a:moveTo>
                <a:lnTo>
                  <a:pt x="0" y="0"/>
                </a:lnTo>
                <a:lnTo>
                  <a:pt x="0" y="161937"/>
                </a:lnTo>
                <a:lnTo>
                  <a:pt x="4877435" y="161937"/>
                </a:lnTo>
                <a:lnTo>
                  <a:pt x="487743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0264" y="916305"/>
            <a:ext cx="6073140" cy="28282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64769" marR="1289685">
              <a:lnSpc>
                <a:spcPts val="1280"/>
              </a:lnSpc>
              <a:spcBef>
                <a:spcPts val="509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sns.barplot(x=state_counts.index,</a:t>
            </a:r>
            <a:r>
              <a:rPr dirty="0" sz="1100" spc="1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y=state_counts.values,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palette=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'viridis'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246507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13817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plt.tight_layout()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64769" marR="1123315" indent="167640">
              <a:lnSpc>
                <a:spcPts val="1280"/>
              </a:lnSpc>
              <a:spcBef>
                <a:spcPts val="1120"/>
              </a:spcBef>
            </a:pPr>
            <a:r>
              <a:rPr dirty="0" sz="1100" spc="-5">
                <a:latin typeface="Courier New"/>
                <a:cs typeface="Courier New"/>
              </a:rPr>
              <a:t>sns.barplot(x=state_counts.index,</a:t>
            </a:r>
            <a:r>
              <a:rPr dirty="0" sz="1100" spc="1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y=state_counts.values,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palette='viridis')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087" y="3933642"/>
            <a:ext cx="5822039" cy="34100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0264" y="7539355"/>
            <a:ext cx="6073140" cy="159258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2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64769" marR="339217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64769" marR="3474720">
              <a:lnSpc>
                <a:spcPts val="128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nltk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nltk.do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w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nlo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a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'vader_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l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exi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c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Read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Excel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64769" marR="1120140">
              <a:lnSpc>
                <a:spcPts val="1280"/>
              </a:lnSpc>
              <a:tabLst>
                <a:tab pos="4188460" algn="l"/>
              </a:tabLst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file_path</a:t>
            </a:r>
            <a:r>
              <a:rPr dirty="0" sz="1100" spc="7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6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	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7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Replace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'your_file.xlsx'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actual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path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pd.read_excel(file_path)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15300"/>
          </a:xfrm>
          <a:custGeom>
            <a:avLst/>
            <a:gdLst/>
            <a:ahLst/>
            <a:cxnLst/>
            <a:rect l="l" t="t" r="r" b="b"/>
            <a:pathLst>
              <a:path w="6076950" h="8115300">
                <a:moveTo>
                  <a:pt x="6076950" y="0"/>
                </a:moveTo>
                <a:lnTo>
                  <a:pt x="0" y="0"/>
                </a:lnTo>
                <a:lnTo>
                  <a:pt x="0" y="8115300"/>
                </a:lnTo>
                <a:lnTo>
                  <a:pt x="6076950" y="811530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850"/>
            <a:ext cx="5912485" cy="801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Define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names</a:t>
            </a:r>
            <a:endParaRPr sz="1100">
              <a:latin typeface="Courier New"/>
              <a:cs typeface="Courier New"/>
            </a:endParaRPr>
          </a:p>
          <a:p>
            <a:pPr marL="12700" marR="25400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'Submitted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via'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sent to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company'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'Sub-product'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'Sub- </a:t>
            </a:r>
            <a:r>
              <a:rPr dirty="0" sz="1100" spc="-65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pd.DataFrame(df,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columns=columns)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Convert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 datetime</a:t>
            </a:r>
            <a:endParaRPr sz="1100">
              <a:latin typeface="Courier New"/>
              <a:cs typeface="Courier New"/>
            </a:endParaRPr>
          </a:p>
          <a:p>
            <a:pPr marL="12700" marR="10972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date_columns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sent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company'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df[date_columns]</a:t>
            </a:r>
            <a:r>
              <a:rPr dirty="0" sz="1100" spc="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df[date_columns].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apply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(pd.to_datetime)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78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Analysis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5: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Geographical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state_counts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=</a:t>
            </a:r>
            <a:r>
              <a:rPr dirty="0" sz="1100" spc="-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].value_counts().head(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Plotting</a:t>
            </a:r>
            <a:endParaRPr sz="1100">
              <a:latin typeface="Courier New"/>
              <a:cs typeface="Courier New"/>
            </a:endParaRPr>
          </a:p>
          <a:p>
            <a:pPr marL="12700" marR="1181735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sns.barplot(x=state_counts.values,</a:t>
            </a:r>
            <a:r>
              <a:rPr dirty="0" sz="1100" spc="1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y=state_counts.index,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palette=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'viridis'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68402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'Top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States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Number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437959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plt.tight_layout()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6: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Trend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endParaRPr sz="1100">
              <a:latin typeface="Courier New"/>
              <a:cs typeface="Courier New"/>
            </a:endParaRPr>
          </a:p>
          <a:p>
            <a:pPr marL="12700" marR="159893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'Month'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 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].dt.to_period(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'M'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monthly_complaints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'Month'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).size()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Plotting</a:t>
            </a:r>
            <a:endParaRPr sz="1100">
              <a:latin typeface="Courier New"/>
              <a:cs typeface="Courier New"/>
            </a:endParaRPr>
          </a:p>
          <a:p>
            <a:pPr marL="12700" marR="235712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monthly_complaints.plot(marker=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'o'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'Trend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Over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Time'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'Month'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03022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plt.grid(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437959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plt.tight_layout()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17462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#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7: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Text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(using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NLTK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example)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nltk.sentiment.vader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import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SentimentIntensityAnalyzer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Initialize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Sentiment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Analyzer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sia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=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SentimentIntensityAnalyzer()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#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sentiment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scores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df['Sentiment']</a:t>
            </a:r>
            <a:r>
              <a:rPr dirty="0" sz="110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=</a:t>
            </a:r>
            <a:r>
              <a:rPr dirty="0" sz="110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df['Consumer</a:t>
            </a:r>
            <a:r>
              <a:rPr dirty="0" sz="1100" spc="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</a:t>
            </a:r>
            <a:r>
              <a:rPr dirty="0" sz="110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narrative'].apply(lambda</a:t>
            </a:r>
            <a:r>
              <a:rPr dirty="0" sz="1100" spc="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x: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" y="914400"/>
            <a:ext cx="6076315" cy="8114665"/>
          </a:xfrm>
          <a:custGeom>
            <a:avLst/>
            <a:gdLst/>
            <a:ahLst/>
            <a:cxnLst/>
            <a:rect l="l" t="t" r="r" b="b"/>
            <a:pathLst>
              <a:path w="6076315" h="8114665">
                <a:moveTo>
                  <a:pt x="0" y="1904"/>
                </a:moveTo>
                <a:lnTo>
                  <a:pt x="6076315" y="1904"/>
                </a:lnTo>
              </a:path>
              <a:path w="6076315" h="8114665">
                <a:moveTo>
                  <a:pt x="6075045" y="0"/>
                </a:moveTo>
                <a:lnTo>
                  <a:pt x="6075045" y="8114665"/>
                </a:lnTo>
              </a:path>
              <a:path w="6076315" h="8114665">
                <a:moveTo>
                  <a:pt x="6076315" y="8113395"/>
                </a:moveTo>
                <a:lnTo>
                  <a:pt x="0" y="8113395"/>
                </a:lnTo>
              </a:path>
              <a:path w="6076315" h="8114665">
                <a:moveTo>
                  <a:pt x="1905" y="8114665"/>
                </a:moveTo>
                <a:lnTo>
                  <a:pt x="1905" y="0"/>
                </a:lnTo>
              </a:path>
              <a:path w="6076315" h="8114665">
                <a:moveTo>
                  <a:pt x="0" y="1904"/>
                </a:moveTo>
                <a:lnTo>
                  <a:pt x="6076315" y="1904"/>
                </a:lnTo>
              </a:path>
              <a:path w="6076315" h="8114665">
                <a:moveTo>
                  <a:pt x="6075045" y="0"/>
                </a:moveTo>
                <a:lnTo>
                  <a:pt x="6075045" y="8114665"/>
                </a:lnTo>
              </a:path>
              <a:path w="6076315" h="8114665">
                <a:moveTo>
                  <a:pt x="6076315" y="8113395"/>
                </a:moveTo>
                <a:lnTo>
                  <a:pt x="0" y="8113395"/>
                </a:lnTo>
              </a:path>
              <a:path w="6076315" h="8114665">
                <a:moveTo>
                  <a:pt x="1905" y="811466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7737475"/>
            <a:ext cx="6076950" cy="295910"/>
          </a:xfrm>
          <a:custGeom>
            <a:avLst/>
            <a:gdLst/>
            <a:ahLst/>
            <a:cxnLst/>
            <a:rect l="l" t="t" r="r" b="b"/>
            <a:pathLst>
              <a:path w="6076950" h="295909">
                <a:moveTo>
                  <a:pt x="6076950" y="0"/>
                </a:moveTo>
                <a:lnTo>
                  <a:pt x="0" y="0"/>
                </a:lnTo>
                <a:lnTo>
                  <a:pt x="0" y="295910"/>
                </a:lnTo>
                <a:lnTo>
                  <a:pt x="6076950" y="29591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0264" y="916305"/>
            <a:ext cx="6073140" cy="3478529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34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8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111760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sns.violinplot(field_lengths,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orient=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'v'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'skyblue'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Analyze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distribution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characters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names</a:t>
            </a:r>
            <a:endParaRPr sz="1100">
              <a:latin typeface="Courier New"/>
              <a:cs typeface="Courier New"/>
            </a:endParaRPr>
          </a:p>
          <a:p>
            <a:pPr marL="64769" marR="221234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num_chars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apply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len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"Number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Characters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Names:"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(num_chars)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ourier New"/>
              <a:cs typeface="Courier New"/>
            </a:endParaRPr>
          </a:p>
          <a:p>
            <a:pPr marL="64769" marR="450215">
              <a:lnSpc>
                <a:spcPts val="1280"/>
              </a:lnSpc>
              <a:spcBef>
                <a:spcPts val="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histogram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showing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distribution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characters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names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25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145542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plt.hist(num_chars,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bins=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edgecolor=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Characters</a:t>
            </a:r>
            <a:r>
              <a:rPr dirty="0" sz="1100" spc="3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Names'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Characters'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4168140"/>
            <a:ext cx="169481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Number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fields: 12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604" y="4580403"/>
            <a:ext cx="5840364" cy="29741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400" y="7804150"/>
            <a:ext cx="37966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Average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Length: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80.41666666666667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360" y="7738109"/>
            <a:ext cx="6076315" cy="295275"/>
          </a:xfrm>
          <a:custGeom>
            <a:avLst/>
            <a:gdLst/>
            <a:ahLst/>
            <a:cxnLst/>
            <a:rect l="l" t="t" r="r" b="b"/>
            <a:pathLst>
              <a:path w="6076315" h="295275">
                <a:moveTo>
                  <a:pt x="0" y="1905"/>
                </a:moveTo>
                <a:lnTo>
                  <a:pt x="6076315" y="1905"/>
                </a:lnTo>
              </a:path>
              <a:path w="6076315" h="295275">
                <a:moveTo>
                  <a:pt x="6075045" y="0"/>
                </a:moveTo>
                <a:lnTo>
                  <a:pt x="6075045" y="295275"/>
                </a:lnTo>
              </a:path>
              <a:path w="6076315" h="295275">
                <a:moveTo>
                  <a:pt x="6076315" y="294005"/>
                </a:moveTo>
                <a:lnTo>
                  <a:pt x="0" y="294005"/>
                </a:lnTo>
              </a:path>
              <a:path w="6076315" h="295275">
                <a:moveTo>
                  <a:pt x="1905" y="295275"/>
                </a:moveTo>
                <a:lnTo>
                  <a:pt x="1905" y="0"/>
                </a:lnTo>
              </a:path>
              <a:path w="6076315" h="295275">
                <a:moveTo>
                  <a:pt x="0" y="1905"/>
                </a:moveTo>
                <a:lnTo>
                  <a:pt x="6076315" y="1905"/>
                </a:lnTo>
              </a:path>
              <a:path w="6076315" h="295275">
                <a:moveTo>
                  <a:pt x="6075045" y="0"/>
                </a:moveTo>
                <a:lnTo>
                  <a:pt x="6075045" y="295275"/>
                </a:lnTo>
              </a:path>
              <a:path w="6076315" h="295275">
                <a:moveTo>
                  <a:pt x="6076315" y="294005"/>
                </a:moveTo>
                <a:lnTo>
                  <a:pt x="0" y="294005"/>
                </a:lnTo>
              </a:path>
              <a:path w="6076315" h="295275">
                <a:moveTo>
                  <a:pt x="1905" y="29527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7834630"/>
          </a:xfrm>
          <a:custGeom>
            <a:avLst/>
            <a:gdLst/>
            <a:ahLst/>
            <a:cxnLst/>
            <a:rect l="l" t="t" r="r" b="b"/>
            <a:pathLst>
              <a:path w="6076950" h="7834630">
                <a:moveTo>
                  <a:pt x="6076950" y="0"/>
                </a:moveTo>
                <a:lnTo>
                  <a:pt x="0" y="0"/>
                </a:lnTo>
                <a:lnTo>
                  <a:pt x="0" y="7834630"/>
                </a:lnTo>
                <a:lnTo>
                  <a:pt x="6076950" y="783463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850"/>
            <a:ext cx="5659120" cy="7730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sia.polarity_scores(str(x))['compound'])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Plotting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plt.figure(figsize=(10,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6))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sns.histplot(df['Sentiment'],</a:t>
            </a:r>
            <a:r>
              <a:rPr dirty="0" sz="110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bins=20,</a:t>
            </a:r>
            <a:r>
              <a:rPr dirty="0" sz="110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kde=True,</a:t>
            </a:r>
            <a:r>
              <a:rPr dirty="0" sz="110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color='skyblue')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plt.title('Distribution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Sentiment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Scores')</a:t>
            </a:r>
            <a:endParaRPr sz="1100">
              <a:latin typeface="Courier New"/>
              <a:cs typeface="Courier New"/>
            </a:endParaRPr>
          </a:p>
          <a:p>
            <a:pPr marL="12700" marR="303276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plt.xlabel('Sentiment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Score')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plt.ylabel('Frequency')</a:t>
            </a:r>
            <a:endParaRPr sz="1100">
              <a:latin typeface="Courier New"/>
              <a:cs typeface="Courier New"/>
            </a:endParaRPr>
          </a:p>
          <a:p>
            <a:pPr marL="12700" marR="3957954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plt.tight_layout() </a:t>
            </a:r>
            <a:r>
              <a:rPr dirty="0" sz="1100" spc="-6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#</a:t>
            </a:r>
            <a:r>
              <a:rPr dirty="0" sz="110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8: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</a:t>
            </a:r>
            <a:endParaRPr sz="1100">
              <a:latin typeface="Courier New"/>
              <a:cs typeface="Courier New"/>
            </a:endParaRPr>
          </a:p>
          <a:p>
            <a:pPr marL="12700" marR="424815">
              <a:lnSpc>
                <a:spcPts val="1280"/>
              </a:lnSpc>
              <a:spcBef>
                <a:spcPts val="5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df['Response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Time']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=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(df['Date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sent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company']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df['Date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received']).dt.days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Plotting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plt.figure(figsize=(10,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6))</a:t>
            </a:r>
            <a:endParaRPr sz="1100">
              <a:latin typeface="Courier New"/>
              <a:cs typeface="Courier New"/>
            </a:endParaRPr>
          </a:p>
          <a:p>
            <a:pPr marL="12700" marR="88265">
              <a:lnSpc>
                <a:spcPts val="1280"/>
              </a:lnSpc>
              <a:spcBef>
                <a:spcPts val="5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sns.boxplot(x='Company</a:t>
            </a:r>
            <a:r>
              <a:rPr dirty="0" sz="110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consumer',</a:t>
            </a:r>
            <a:r>
              <a:rPr dirty="0" sz="110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y='Response</a:t>
            </a:r>
            <a:r>
              <a:rPr dirty="0" sz="110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Time',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data=df,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palette='viridis')</a:t>
            </a:r>
            <a:endParaRPr sz="1100">
              <a:latin typeface="Courier New"/>
              <a:cs typeface="Courier New"/>
            </a:endParaRPr>
          </a:p>
          <a:p>
            <a:pPr marL="12700" marR="151828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plt.title('Company</a:t>
            </a:r>
            <a:r>
              <a:rPr dirty="0" sz="110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</a:t>
            </a:r>
            <a:r>
              <a:rPr dirty="0" sz="110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Distribution')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plt.xlabel('Company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Response')</a:t>
            </a:r>
            <a:endParaRPr sz="1100">
              <a:latin typeface="Courier New"/>
              <a:cs typeface="Courier New"/>
            </a:endParaRPr>
          </a:p>
          <a:p>
            <a:pPr marL="12700" marR="261239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plt.ylabel('Response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(Days)')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plt.tight_layout()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5654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r>
              <a:rPr dirty="0" sz="110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9: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Demographic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r>
              <a:rPr dirty="0" sz="110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(assuming</a:t>
            </a:r>
            <a:r>
              <a:rPr dirty="0" sz="110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demographic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available)</a:t>
            </a:r>
            <a:endParaRPr sz="1100">
              <a:latin typeface="Courier New"/>
              <a:cs typeface="Courier New"/>
            </a:endParaRPr>
          </a:p>
          <a:p>
            <a:pPr marL="12700" marR="34163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example,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let's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say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'Age'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'Income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Level'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are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available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demographic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age_counts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=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df['Age'].value_counts()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income_counts</a:t>
            </a:r>
            <a:r>
              <a:rPr dirty="0" sz="110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=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df['Income</a:t>
            </a:r>
            <a:r>
              <a:rPr dirty="0" sz="110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Level'].value_counts()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Plotting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plt.figure(figsize=(16,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6))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plt.subplot(1,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2, 1)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age_counts.plot(kind='bar',</a:t>
            </a:r>
            <a:r>
              <a:rPr dirty="0" sz="1100" spc="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color='skyblue')</a:t>
            </a:r>
            <a:endParaRPr sz="1100">
              <a:latin typeface="Courier New"/>
              <a:cs typeface="Courier New"/>
            </a:endParaRPr>
          </a:p>
          <a:p>
            <a:pPr marL="12700" marR="1602105">
              <a:lnSpc>
                <a:spcPts val="1280"/>
              </a:lnSpc>
              <a:spcBef>
                <a:spcPts val="5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plt.title('Distribution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Age')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plt.xlabel('Age')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plt.ylabel('Number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Complaints')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plt.subplot(1,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2, 2)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income_counts.plot(kind='bar',</a:t>
            </a:r>
            <a:r>
              <a:rPr dirty="0" sz="110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color='salmon')</a:t>
            </a:r>
            <a:endParaRPr sz="1100">
              <a:latin typeface="Courier New"/>
              <a:cs typeface="Courier New"/>
            </a:endParaRPr>
          </a:p>
          <a:p>
            <a:pPr marL="12700" marR="845185">
              <a:lnSpc>
                <a:spcPts val="1280"/>
              </a:lnSpc>
              <a:spcBef>
                <a:spcPts val="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plt.title('Distribution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Income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Level')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plt.xlabel('Income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Level')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plt.ylabel('Number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Complaints')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412559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plt.tight_layout()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" y="914400"/>
            <a:ext cx="6076315" cy="7833995"/>
          </a:xfrm>
          <a:custGeom>
            <a:avLst/>
            <a:gdLst/>
            <a:ahLst/>
            <a:cxnLst/>
            <a:rect l="l" t="t" r="r" b="b"/>
            <a:pathLst>
              <a:path w="6076315" h="7833995">
                <a:moveTo>
                  <a:pt x="0" y="1904"/>
                </a:moveTo>
                <a:lnTo>
                  <a:pt x="6076315" y="1904"/>
                </a:lnTo>
              </a:path>
              <a:path w="6076315" h="7833995">
                <a:moveTo>
                  <a:pt x="6075045" y="0"/>
                </a:moveTo>
                <a:lnTo>
                  <a:pt x="6075045" y="7833995"/>
                </a:lnTo>
              </a:path>
              <a:path w="6076315" h="7833995">
                <a:moveTo>
                  <a:pt x="6076315" y="7832725"/>
                </a:moveTo>
                <a:lnTo>
                  <a:pt x="0" y="7832725"/>
                </a:lnTo>
              </a:path>
              <a:path w="6076315" h="7833995">
                <a:moveTo>
                  <a:pt x="1905" y="7833995"/>
                </a:moveTo>
                <a:lnTo>
                  <a:pt x="1905" y="0"/>
                </a:lnTo>
              </a:path>
              <a:path w="6076315" h="7833995">
                <a:moveTo>
                  <a:pt x="0" y="1904"/>
                </a:moveTo>
                <a:lnTo>
                  <a:pt x="6076315" y="1904"/>
                </a:lnTo>
              </a:path>
              <a:path w="6076315" h="7833995">
                <a:moveTo>
                  <a:pt x="6075045" y="0"/>
                </a:moveTo>
                <a:lnTo>
                  <a:pt x="6075045" y="7833995"/>
                </a:lnTo>
              </a:path>
              <a:path w="6076315" h="7833995">
                <a:moveTo>
                  <a:pt x="6076315" y="7832725"/>
                </a:moveTo>
                <a:lnTo>
                  <a:pt x="0" y="7832725"/>
                </a:lnTo>
              </a:path>
              <a:path w="6076315" h="7833995">
                <a:moveTo>
                  <a:pt x="1905" y="78339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1729739"/>
          </a:xfrm>
          <a:custGeom>
            <a:avLst/>
            <a:gdLst/>
            <a:ahLst/>
            <a:cxnLst/>
            <a:rect l="l" t="t" r="r" b="b"/>
            <a:pathLst>
              <a:path w="6076950" h="1729739">
                <a:moveTo>
                  <a:pt x="6076950" y="0"/>
                </a:moveTo>
                <a:lnTo>
                  <a:pt x="0" y="0"/>
                </a:lnTo>
                <a:lnTo>
                  <a:pt x="0" y="1729739"/>
                </a:lnTo>
                <a:lnTo>
                  <a:pt x="6076950" y="172973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5635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[nltk_data]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Downloading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package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vader_lexicon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/root/nltk_data...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144269"/>
            <a:ext cx="48787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177925" algn="l"/>
              </a:tabLst>
            </a:pPr>
            <a:r>
              <a:rPr dirty="0" sz="1100" spc="-5">
                <a:latin typeface="Courier New"/>
                <a:cs typeface="Courier New"/>
              </a:rPr>
              <a:t>[nltk_data]	Package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vader_lexicon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already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up-to-date!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306830"/>
            <a:ext cx="42170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&lt;ipython-input-74-607aa54b745e&gt;:25:</a:t>
            </a:r>
            <a:r>
              <a:rPr dirty="0" sz="1100" spc="9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FutureWarning: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61671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Passing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`palette`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without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assigning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`hue`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deprecated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will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779270"/>
            <a:ext cx="50476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removed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v0.14.0.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Assign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`y`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variable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`hue`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941829"/>
            <a:ext cx="29432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`legend=False`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same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effect.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252979"/>
            <a:ext cx="4877435" cy="324485"/>
          </a:xfrm>
          <a:custGeom>
            <a:avLst/>
            <a:gdLst/>
            <a:ahLst/>
            <a:cxnLst/>
            <a:rect l="l" t="t" r="r" b="b"/>
            <a:pathLst>
              <a:path w="4877435" h="324485">
                <a:moveTo>
                  <a:pt x="151193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511935" y="324485"/>
                </a:lnTo>
                <a:lnTo>
                  <a:pt x="1511935" y="162560"/>
                </a:lnTo>
                <a:close/>
              </a:path>
              <a:path w="4877435" h="324485">
                <a:moveTo>
                  <a:pt x="4877435" y="0"/>
                </a:moveTo>
                <a:lnTo>
                  <a:pt x="0" y="0"/>
                </a:lnTo>
                <a:lnTo>
                  <a:pt x="0" y="161925"/>
                </a:lnTo>
                <a:lnTo>
                  <a:pt x="4877435" y="161925"/>
                </a:lnTo>
                <a:lnTo>
                  <a:pt x="487743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50264" y="916305"/>
            <a:ext cx="6073140" cy="172593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64769" marR="1123315" indent="16764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sns.barplot(x=state_counts.values,</a:t>
            </a:r>
            <a:r>
              <a:rPr dirty="0" sz="1100" spc="1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y=state_counts.index,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palette='viridis')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049" y="2831240"/>
            <a:ext cx="5828169" cy="3425016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3978274"/>
            <a:ext cx="6076950" cy="2612390"/>
          </a:xfrm>
          <a:custGeom>
            <a:avLst/>
            <a:gdLst/>
            <a:ahLst/>
            <a:cxnLst/>
            <a:rect l="l" t="t" r="r" b="b"/>
            <a:pathLst>
              <a:path w="6076950" h="2612390">
                <a:moveTo>
                  <a:pt x="607695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518160"/>
                </a:lnTo>
                <a:lnTo>
                  <a:pt x="0" y="2270760"/>
                </a:lnTo>
                <a:lnTo>
                  <a:pt x="0" y="2612390"/>
                </a:lnTo>
                <a:lnTo>
                  <a:pt x="6076950" y="2612390"/>
                </a:lnTo>
                <a:lnTo>
                  <a:pt x="6076950" y="2270760"/>
                </a:lnTo>
                <a:lnTo>
                  <a:pt x="6076950" y="518160"/>
                </a:lnTo>
                <a:lnTo>
                  <a:pt x="6076950" y="22860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939" y="954385"/>
            <a:ext cx="5882356" cy="28789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4044950"/>
            <a:ext cx="27870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&lt;Figure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size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640x480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0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Axes&gt;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624069"/>
            <a:ext cx="5887085" cy="1624965"/>
          </a:xfrm>
          <a:custGeom>
            <a:avLst/>
            <a:gdLst/>
            <a:ahLst/>
            <a:cxnLst/>
            <a:rect l="l" t="t" r="r" b="b"/>
            <a:pathLst>
              <a:path w="5887084" h="1624964">
                <a:moveTo>
                  <a:pt x="13442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344295" y="324485"/>
                </a:lnTo>
                <a:lnTo>
                  <a:pt x="1344295" y="162560"/>
                </a:lnTo>
                <a:close/>
              </a:path>
              <a:path w="5887084" h="1624964">
                <a:moveTo>
                  <a:pt x="243776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2437765" y="1624965"/>
                </a:lnTo>
                <a:lnTo>
                  <a:pt x="2437765" y="1463040"/>
                </a:lnTo>
                <a:close/>
              </a:path>
              <a:path w="5887084" h="1624964">
                <a:moveTo>
                  <a:pt x="32810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281045" y="487045"/>
                </a:lnTo>
                <a:lnTo>
                  <a:pt x="3281045" y="325120"/>
                </a:lnTo>
                <a:close/>
              </a:path>
              <a:path w="5887084" h="1624964">
                <a:moveTo>
                  <a:pt x="33648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3364865" y="812165"/>
                </a:lnTo>
                <a:lnTo>
                  <a:pt x="3364865" y="650240"/>
                </a:lnTo>
                <a:close/>
              </a:path>
              <a:path w="5887084" h="1624964">
                <a:moveTo>
                  <a:pt x="412178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4121785" y="1137285"/>
                </a:lnTo>
                <a:lnTo>
                  <a:pt x="4121785" y="975360"/>
                </a:lnTo>
                <a:close/>
              </a:path>
              <a:path w="5887084" h="1624964">
                <a:moveTo>
                  <a:pt x="496252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962525" y="974725"/>
                </a:lnTo>
                <a:lnTo>
                  <a:pt x="4962525" y="812800"/>
                </a:lnTo>
                <a:close/>
              </a:path>
              <a:path w="5887084" h="1624964">
                <a:moveTo>
                  <a:pt x="496252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962525" y="649605"/>
                </a:lnTo>
                <a:lnTo>
                  <a:pt x="4962525" y="487680"/>
                </a:lnTo>
                <a:close/>
              </a:path>
              <a:path w="5887084" h="1624964">
                <a:moveTo>
                  <a:pt x="538289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382895" y="1299845"/>
                </a:lnTo>
                <a:lnTo>
                  <a:pt x="5382895" y="1137920"/>
                </a:lnTo>
                <a:close/>
              </a:path>
              <a:path w="5887084" h="1624964">
                <a:moveTo>
                  <a:pt x="588708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5887085" y="1462405"/>
                </a:lnTo>
                <a:lnTo>
                  <a:pt x="5887085" y="1300480"/>
                </a:lnTo>
                <a:close/>
              </a:path>
              <a:path w="5887084" h="1624964">
                <a:moveTo>
                  <a:pt x="5887085" y="0"/>
                </a:moveTo>
                <a:lnTo>
                  <a:pt x="0" y="0"/>
                </a:lnTo>
                <a:lnTo>
                  <a:pt x="0" y="161925"/>
                </a:lnTo>
                <a:lnTo>
                  <a:pt x="5887085" y="161925"/>
                </a:lnTo>
                <a:lnTo>
                  <a:pt x="58870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0264" y="3980815"/>
            <a:ext cx="6073140" cy="26085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!pip</a:t>
            </a:r>
            <a:r>
              <a:rPr dirty="0" sz="1100" spc="-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install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nltk</a:t>
            </a:r>
            <a:endParaRPr sz="1100">
              <a:latin typeface="Courier New"/>
              <a:cs typeface="Courier New"/>
            </a:endParaRPr>
          </a:p>
          <a:p>
            <a:pPr marL="64769" marR="113664">
              <a:lnSpc>
                <a:spcPts val="1280"/>
              </a:lnSpc>
              <a:spcBef>
                <a:spcPts val="1035"/>
              </a:spcBef>
            </a:pPr>
            <a:r>
              <a:rPr dirty="0" sz="1100" spc="-5">
                <a:latin typeface="Courier New"/>
                <a:cs typeface="Courier New"/>
              </a:rPr>
              <a:t>Requirement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already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satisfied: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nltk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/usr/local/lib/python3.10/dist-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packages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(3.8.1)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Requirement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already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satisfied: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click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64769" marR="1039494">
              <a:lnSpc>
                <a:spcPts val="128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/usr/local/lib/python3.10/dist-packages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(from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nltk)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(8.1.7)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Requirement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already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satisfied: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joblib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64769" marR="103949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/usr/local/lib/python3.10/dist-packages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(from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nltk)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(1.4.0)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Requirement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already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satisfied: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regex&gt;=2021.8.3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64769" marR="11366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/usr/local/lib/python3.10/dist-packages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(from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nltk)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(2023.12.25)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Requirement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already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satisfied: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tqdm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/usr/local/lib/python3.10/dist-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packages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(from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nltk)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(4.66.2)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366" y="1002046"/>
            <a:ext cx="5775804" cy="46277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733" y="5884078"/>
            <a:ext cx="5770197" cy="31500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2571750"/>
          </a:xfrm>
          <a:custGeom>
            <a:avLst/>
            <a:gdLst/>
            <a:ahLst/>
            <a:cxnLst/>
            <a:rect l="l" t="t" r="r" b="b"/>
            <a:pathLst>
              <a:path w="6076950" h="2571750">
                <a:moveTo>
                  <a:pt x="6076950" y="0"/>
                </a:moveTo>
                <a:lnTo>
                  <a:pt x="0" y="0"/>
                </a:lnTo>
                <a:lnTo>
                  <a:pt x="0" y="2571750"/>
                </a:lnTo>
                <a:lnTo>
                  <a:pt x="6076950" y="257175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7725" y="6826884"/>
            <a:ext cx="6076950" cy="783590"/>
          </a:xfrm>
          <a:custGeom>
            <a:avLst/>
            <a:gdLst/>
            <a:ahLst/>
            <a:cxnLst/>
            <a:rect l="l" t="t" r="r" b="b"/>
            <a:pathLst>
              <a:path w="6076950" h="783590">
                <a:moveTo>
                  <a:pt x="6076950" y="0"/>
                </a:moveTo>
                <a:lnTo>
                  <a:pt x="0" y="0"/>
                </a:lnTo>
                <a:lnTo>
                  <a:pt x="0" y="783590"/>
                </a:lnTo>
                <a:lnTo>
                  <a:pt x="6076950" y="78359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0264" y="916305"/>
          <a:ext cx="2922905" cy="2503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1976755"/>
                <a:gridCol w="336550"/>
                <a:gridCol w="544194"/>
              </a:tblGrid>
              <a:tr h="65404"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4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Number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Unique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Values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Field: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Field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Complaint</a:t>
                      </a:r>
                      <a:r>
                        <a:rPr dirty="0" sz="11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Submitted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submitted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Sub-product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Issue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Sub-issue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Company public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response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487118">
                <a:tc gridSpan="4">
                  <a:txBody>
                    <a:bodyPr/>
                    <a:lstStyle/>
                    <a:p>
                      <a:pPr marL="64769">
                        <a:lnSpc>
                          <a:spcPts val="1220"/>
                        </a:lnSpc>
                        <a:tabLst>
                          <a:tab pos="275653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Company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response</a:t>
                      </a:r>
                      <a:r>
                        <a:rPr dirty="0" sz="1100" spc="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consumer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4769" marR="74930">
                        <a:lnSpc>
                          <a:spcPts val="1280"/>
                        </a:lnSpc>
                        <a:tabLst>
                          <a:tab pos="275653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Timely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response?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                1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 Name: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count,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604" y="3669800"/>
            <a:ext cx="5840364" cy="29741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400" y="6893559"/>
            <a:ext cx="12731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Missing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7056119"/>
            <a:ext cx="1345565" cy="324485"/>
          </a:xfrm>
          <a:custGeom>
            <a:avLst/>
            <a:gdLst/>
            <a:ahLst/>
            <a:cxnLst/>
            <a:rect l="l" t="t" r="r" b="b"/>
            <a:pathLst>
              <a:path w="1345564" h="324484">
                <a:moveTo>
                  <a:pt x="13455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345565" y="324485"/>
                </a:lnTo>
                <a:lnTo>
                  <a:pt x="1345565" y="162560"/>
                </a:lnTo>
                <a:close/>
              </a:path>
              <a:path w="1345564" h="324484">
                <a:moveTo>
                  <a:pt x="1345565" y="0"/>
                </a:moveTo>
                <a:lnTo>
                  <a:pt x="0" y="0"/>
                </a:lnTo>
                <a:lnTo>
                  <a:pt x="0" y="161925"/>
                </a:lnTo>
                <a:lnTo>
                  <a:pt x="1345565" y="161925"/>
                </a:lnTo>
                <a:lnTo>
                  <a:pt x="13455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5669" y="7033259"/>
            <a:ext cx="93662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Field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7440" y="7033259"/>
            <a:ext cx="971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7381240"/>
            <a:ext cx="102044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360" y="914400"/>
            <a:ext cx="6076315" cy="2571115"/>
          </a:xfrm>
          <a:custGeom>
            <a:avLst/>
            <a:gdLst/>
            <a:ahLst/>
            <a:cxnLst/>
            <a:rect l="l" t="t" r="r" b="b"/>
            <a:pathLst>
              <a:path w="6076315" h="2571115">
                <a:moveTo>
                  <a:pt x="0" y="1904"/>
                </a:moveTo>
                <a:lnTo>
                  <a:pt x="6076315" y="1904"/>
                </a:lnTo>
              </a:path>
              <a:path w="6076315" h="2571115">
                <a:moveTo>
                  <a:pt x="6075045" y="0"/>
                </a:moveTo>
                <a:lnTo>
                  <a:pt x="6075045" y="2571115"/>
                </a:lnTo>
              </a:path>
              <a:path w="6076315" h="2571115">
                <a:moveTo>
                  <a:pt x="6076315" y="2569845"/>
                </a:moveTo>
                <a:lnTo>
                  <a:pt x="0" y="2569845"/>
                </a:lnTo>
              </a:path>
              <a:path w="6076315" h="2571115">
                <a:moveTo>
                  <a:pt x="1905" y="2571115"/>
                </a:moveTo>
                <a:lnTo>
                  <a:pt x="1905" y="0"/>
                </a:lnTo>
              </a:path>
              <a:path w="6076315" h="2571115">
                <a:moveTo>
                  <a:pt x="0" y="1904"/>
                </a:moveTo>
                <a:lnTo>
                  <a:pt x="6076315" y="1904"/>
                </a:lnTo>
              </a:path>
              <a:path w="6076315" h="2571115">
                <a:moveTo>
                  <a:pt x="6075045" y="0"/>
                </a:moveTo>
                <a:lnTo>
                  <a:pt x="6075045" y="2571115"/>
                </a:lnTo>
              </a:path>
              <a:path w="6076315" h="2571115">
                <a:moveTo>
                  <a:pt x="6076315" y="2569845"/>
                </a:moveTo>
                <a:lnTo>
                  <a:pt x="0" y="2569845"/>
                </a:lnTo>
              </a:path>
              <a:path w="6076315" h="2571115">
                <a:moveTo>
                  <a:pt x="1905" y="257111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8360" y="6827519"/>
            <a:ext cx="6076315" cy="782955"/>
          </a:xfrm>
          <a:custGeom>
            <a:avLst/>
            <a:gdLst/>
            <a:ahLst/>
            <a:cxnLst/>
            <a:rect l="l" t="t" r="r" b="b"/>
            <a:pathLst>
              <a:path w="6076315" h="782954">
                <a:moveTo>
                  <a:pt x="0" y="1904"/>
                </a:moveTo>
                <a:lnTo>
                  <a:pt x="6076315" y="1904"/>
                </a:lnTo>
              </a:path>
              <a:path w="6076315" h="782954">
                <a:moveTo>
                  <a:pt x="6075045" y="0"/>
                </a:moveTo>
                <a:lnTo>
                  <a:pt x="6075045" y="782954"/>
                </a:lnTo>
              </a:path>
              <a:path w="6076315" h="782954">
                <a:moveTo>
                  <a:pt x="6076315" y="781684"/>
                </a:moveTo>
                <a:lnTo>
                  <a:pt x="0" y="781684"/>
                </a:lnTo>
              </a:path>
              <a:path w="6076315" h="782954">
                <a:moveTo>
                  <a:pt x="1905" y="782954"/>
                </a:moveTo>
                <a:lnTo>
                  <a:pt x="1905" y="0"/>
                </a:lnTo>
              </a:path>
              <a:path w="6076315" h="782954">
                <a:moveTo>
                  <a:pt x="0" y="1904"/>
                </a:moveTo>
                <a:lnTo>
                  <a:pt x="6076315" y="1904"/>
                </a:lnTo>
              </a:path>
              <a:path w="6076315" h="782954">
                <a:moveTo>
                  <a:pt x="6075045" y="0"/>
                </a:moveTo>
                <a:lnTo>
                  <a:pt x="6075045" y="782954"/>
                </a:lnTo>
              </a:path>
              <a:path w="6076315" h="782954">
                <a:moveTo>
                  <a:pt x="6076315" y="781684"/>
                </a:moveTo>
                <a:lnTo>
                  <a:pt x="0" y="781684"/>
                </a:lnTo>
              </a:path>
              <a:path w="6076315" h="782954">
                <a:moveTo>
                  <a:pt x="1905" y="78295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5761354"/>
            <a:ext cx="6076950" cy="783590"/>
          </a:xfrm>
          <a:custGeom>
            <a:avLst/>
            <a:gdLst/>
            <a:ahLst/>
            <a:cxnLst/>
            <a:rect l="l" t="t" r="r" b="b"/>
            <a:pathLst>
              <a:path w="6076950" h="783590">
                <a:moveTo>
                  <a:pt x="6076950" y="0"/>
                </a:moveTo>
                <a:lnTo>
                  <a:pt x="0" y="0"/>
                </a:lnTo>
                <a:lnTo>
                  <a:pt x="0" y="783590"/>
                </a:lnTo>
                <a:lnTo>
                  <a:pt x="6076950" y="78359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659" y="986119"/>
            <a:ext cx="5816850" cy="45892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5829300"/>
            <a:ext cx="102044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Types: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991859"/>
            <a:ext cx="1764664" cy="324485"/>
          </a:xfrm>
          <a:custGeom>
            <a:avLst/>
            <a:gdLst/>
            <a:ahLst/>
            <a:cxnLst/>
            <a:rect l="l" t="t" r="r" b="b"/>
            <a:pathLst>
              <a:path w="1764664" h="324485">
                <a:moveTo>
                  <a:pt x="1764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764665" y="324485"/>
                </a:lnTo>
                <a:lnTo>
                  <a:pt x="1764665" y="162560"/>
                </a:lnTo>
                <a:close/>
              </a:path>
              <a:path w="1764664" h="324485">
                <a:moveTo>
                  <a:pt x="1764665" y="0"/>
                </a:moveTo>
                <a:lnTo>
                  <a:pt x="0" y="0"/>
                </a:lnTo>
                <a:lnTo>
                  <a:pt x="0" y="161925"/>
                </a:lnTo>
                <a:lnTo>
                  <a:pt x="1764665" y="161925"/>
                </a:lnTo>
                <a:lnTo>
                  <a:pt x="17646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5669" y="5969000"/>
            <a:ext cx="93662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Field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7440" y="5969000"/>
            <a:ext cx="51625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 indent="-63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6316979"/>
            <a:ext cx="11042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8360" y="5761990"/>
            <a:ext cx="6076315" cy="782955"/>
          </a:xfrm>
          <a:custGeom>
            <a:avLst/>
            <a:gdLst/>
            <a:ahLst/>
            <a:cxnLst/>
            <a:rect l="l" t="t" r="r" b="b"/>
            <a:pathLst>
              <a:path w="6076315" h="782954">
                <a:moveTo>
                  <a:pt x="0" y="1905"/>
                </a:moveTo>
                <a:lnTo>
                  <a:pt x="6076315" y="1905"/>
                </a:lnTo>
              </a:path>
              <a:path w="6076315" h="782954">
                <a:moveTo>
                  <a:pt x="6075045" y="0"/>
                </a:moveTo>
                <a:lnTo>
                  <a:pt x="6075045" y="782955"/>
                </a:lnTo>
              </a:path>
              <a:path w="6076315" h="782954">
                <a:moveTo>
                  <a:pt x="6076315" y="781685"/>
                </a:moveTo>
                <a:lnTo>
                  <a:pt x="0" y="781685"/>
                </a:lnTo>
              </a:path>
              <a:path w="6076315" h="782954">
                <a:moveTo>
                  <a:pt x="1905" y="782955"/>
                </a:moveTo>
                <a:lnTo>
                  <a:pt x="1905" y="0"/>
                </a:lnTo>
              </a:path>
              <a:path w="6076315" h="782954">
                <a:moveTo>
                  <a:pt x="0" y="1905"/>
                </a:moveTo>
                <a:lnTo>
                  <a:pt x="6076315" y="1905"/>
                </a:lnTo>
              </a:path>
              <a:path w="6076315" h="782954">
                <a:moveTo>
                  <a:pt x="6075045" y="0"/>
                </a:moveTo>
                <a:lnTo>
                  <a:pt x="6075045" y="782955"/>
                </a:lnTo>
              </a:path>
              <a:path w="6076315" h="782954">
                <a:moveTo>
                  <a:pt x="6076315" y="781685"/>
                </a:moveTo>
                <a:lnTo>
                  <a:pt x="0" y="781685"/>
                </a:lnTo>
              </a:path>
              <a:path w="6076315" h="782954">
                <a:moveTo>
                  <a:pt x="1905" y="7829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7106284"/>
            <a:ext cx="6076950" cy="621030"/>
          </a:xfrm>
          <a:custGeom>
            <a:avLst/>
            <a:gdLst/>
            <a:ahLst/>
            <a:cxnLst/>
            <a:rect l="l" t="t" r="r" b="b"/>
            <a:pathLst>
              <a:path w="6076950" h="621029">
                <a:moveTo>
                  <a:pt x="6076950" y="0"/>
                </a:moveTo>
                <a:lnTo>
                  <a:pt x="0" y="0"/>
                </a:lnTo>
                <a:lnTo>
                  <a:pt x="0" y="621030"/>
                </a:lnTo>
                <a:lnTo>
                  <a:pt x="6076950" y="62103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026" y="988283"/>
            <a:ext cx="4737788" cy="5689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7172959"/>
            <a:ext cx="21139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Frequency 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Types: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7335519"/>
            <a:ext cx="9378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841375" algn="l"/>
              </a:tabLst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7498080"/>
            <a:ext cx="21139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360" y="7106919"/>
            <a:ext cx="6076315" cy="620395"/>
          </a:xfrm>
          <a:custGeom>
            <a:avLst/>
            <a:gdLst/>
            <a:ahLst/>
            <a:cxnLst/>
            <a:rect l="l" t="t" r="r" b="b"/>
            <a:pathLst>
              <a:path w="6076315" h="620395">
                <a:moveTo>
                  <a:pt x="0" y="1904"/>
                </a:moveTo>
                <a:lnTo>
                  <a:pt x="6076315" y="1904"/>
                </a:lnTo>
              </a:path>
              <a:path w="6076315" h="620395">
                <a:moveTo>
                  <a:pt x="6075045" y="0"/>
                </a:moveTo>
                <a:lnTo>
                  <a:pt x="6075045" y="620394"/>
                </a:lnTo>
              </a:path>
              <a:path w="6076315" h="620395">
                <a:moveTo>
                  <a:pt x="6076315" y="619124"/>
                </a:moveTo>
                <a:lnTo>
                  <a:pt x="0" y="619124"/>
                </a:lnTo>
              </a:path>
              <a:path w="6076315" h="620395">
                <a:moveTo>
                  <a:pt x="1905" y="620394"/>
                </a:moveTo>
                <a:lnTo>
                  <a:pt x="1905" y="0"/>
                </a:lnTo>
              </a:path>
              <a:path w="6076315" h="620395">
                <a:moveTo>
                  <a:pt x="0" y="1904"/>
                </a:moveTo>
                <a:lnTo>
                  <a:pt x="6076315" y="1904"/>
                </a:lnTo>
              </a:path>
              <a:path w="6076315" h="620395">
                <a:moveTo>
                  <a:pt x="6075045" y="0"/>
                </a:moveTo>
                <a:lnTo>
                  <a:pt x="6075045" y="620394"/>
                </a:lnTo>
              </a:path>
              <a:path w="6076315" h="620395">
                <a:moveTo>
                  <a:pt x="6076315" y="619124"/>
                </a:moveTo>
                <a:lnTo>
                  <a:pt x="0" y="619124"/>
                </a:lnTo>
              </a:path>
              <a:path w="6076315" h="620395">
                <a:moveTo>
                  <a:pt x="1905" y="62039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5893434"/>
            <a:ext cx="6076950" cy="2409190"/>
          </a:xfrm>
          <a:custGeom>
            <a:avLst/>
            <a:gdLst/>
            <a:ahLst/>
            <a:cxnLst/>
            <a:rect l="l" t="t" r="r" b="b"/>
            <a:pathLst>
              <a:path w="6076950" h="2409190">
                <a:moveTo>
                  <a:pt x="6076950" y="0"/>
                </a:moveTo>
                <a:lnTo>
                  <a:pt x="0" y="0"/>
                </a:lnTo>
                <a:lnTo>
                  <a:pt x="0" y="2409190"/>
                </a:lnTo>
                <a:lnTo>
                  <a:pt x="6076950" y="240919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869" y="982331"/>
            <a:ext cx="5840461" cy="475435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0264" y="5895975"/>
          <a:ext cx="2165985" cy="234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462915"/>
                <a:gridCol w="1638300"/>
              </a:tblGrid>
              <a:tr h="65404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48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Field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Lengths: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Name: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Field,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400" y="5961379"/>
            <a:ext cx="1175385" cy="2112645"/>
          </a:xfrm>
          <a:custGeom>
            <a:avLst/>
            <a:gdLst/>
            <a:ahLst/>
            <a:cxnLst/>
            <a:rect l="l" t="t" r="r" b="b"/>
            <a:pathLst>
              <a:path w="1175385" h="2112645">
                <a:moveTo>
                  <a:pt x="672465" y="1950720"/>
                </a:moveTo>
                <a:lnTo>
                  <a:pt x="0" y="1950720"/>
                </a:lnTo>
                <a:lnTo>
                  <a:pt x="0" y="2112645"/>
                </a:lnTo>
                <a:lnTo>
                  <a:pt x="672465" y="2112645"/>
                </a:lnTo>
                <a:lnTo>
                  <a:pt x="672465" y="1950720"/>
                </a:lnTo>
                <a:close/>
              </a:path>
              <a:path w="1175385" h="2112645">
                <a:moveTo>
                  <a:pt x="67246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672465" y="1950085"/>
                </a:lnTo>
                <a:lnTo>
                  <a:pt x="672465" y="1788160"/>
                </a:lnTo>
                <a:close/>
              </a:path>
              <a:path w="1175385" h="2112645">
                <a:moveTo>
                  <a:pt x="67246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672465" y="1787525"/>
                </a:lnTo>
                <a:lnTo>
                  <a:pt x="672465" y="1625600"/>
                </a:lnTo>
                <a:close/>
              </a:path>
              <a:path w="1175385" h="2112645">
                <a:moveTo>
                  <a:pt x="67246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672465" y="1624965"/>
                </a:lnTo>
                <a:lnTo>
                  <a:pt x="672465" y="1463040"/>
                </a:lnTo>
                <a:close/>
              </a:path>
              <a:path w="1175385" h="2112645">
                <a:moveTo>
                  <a:pt x="67246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672465" y="1462405"/>
                </a:lnTo>
                <a:lnTo>
                  <a:pt x="672465" y="1300480"/>
                </a:lnTo>
                <a:close/>
              </a:path>
              <a:path w="1175385" h="2112645">
                <a:moveTo>
                  <a:pt x="67246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672465" y="1299845"/>
                </a:lnTo>
                <a:lnTo>
                  <a:pt x="672465" y="1137920"/>
                </a:lnTo>
                <a:close/>
              </a:path>
              <a:path w="1175385" h="2112645">
                <a:moveTo>
                  <a:pt x="67246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672465" y="1137285"/>
                </a:lnTo>
                <a:lnTo>
                  <a:pt x="672465" y="975360"/>
                </a:lnTo>
                <a:close/>
              </a:path>
              <a:path w="1175385" h="2112645">
                <a:moveTo>
                  <a:pt x="6724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672465" y="974725"/>
                </a:lnTo>
                <a:lnTo>
                  <a:pt x="672465" y="812800"/>
                </a:lnTo>
                <a:close/>
              </a:path>
              <a:path w="1175385" h="2112645">
                <a:moveTo>
                  <a:pt x="672465" y="650240"/>
                </a:moveTo>
                <a:lnTo>
                  <a:pt x="0" y="650240"/>
                </a:lnTo>
                <a:lnTo>
                  <a:pt x="0" y="812177"/>
                </a:lnTo>
                <a:lnTo>
                  <a:pt x="672465" y="812177"/>
                </a:lnTo>
                <a:lnTo>
                  <a:pt x="672465" y="650240"/>
                </a:lnTo>
                <a:close/>
              </a:path>
              <a:path w="1175385" h="2112645">
                <a:moveTo>
                  <a:pt x="6724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672465" y="649605"/>
                </a:lnTo>
                <a:lnTo>
                  <a:pt x="672465" y="487680"/>
                </a:lnTo>
                <a:close/>
              </a:path>
              <a:path w="1175385" h="2112645">
                <a:moveTo>
                  <a:pt x="6724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672465" y="487045"/>
                </a:lnTo>
                <a:lnTo>
                  <a:pt x="672465" y="325120"/>
                </a:lnTo>
                <a:close/>
              </a:path>
              <a:path w="1175385" h="2112645">
                <a:moveTo>
                  <a:pt x="6724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672465" y="324485"/>
                </a:lnTo>
                <a:lnTo>
                  <a:pt x="672465" y="162560"/>
                </a:lnTo>
                <a:close/>
              </a:path>
              <a:path w="1175385" h="2112645">
                <a:moveTo>
                  <a:pt x="1175385" y="0"/>
                </a:moveTo>
                <a:lnTo>
                  <a:pt x="0" y="0"/>
                </a:lnTo>
                <a:lnTo>
                  <a:pt x="0" y="161925"/>
                </a:lnTo>
                <a:lnTo>
                  <a:pt x="1175385" y="161925"/>
                </a:lnTo>
                <a:lnTo>
                  <a:pt x="11753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8360" y="5894070"/>
            <a:ext cx="6076315" cy="2408555"/>
          </a:xfrm>
          <a:custGeom>
            <a:avLst/>
            <a:gdLst/>
            <a:ahLst/>
            <a:cxnLst/>
            <a:rect l="l" t="t" r="r" b="b"/>
            <a:pathLst>
              <a:path w="6076315" h="2408554">
                <a:moveTo>
                  <a:pt x="0" y="1904"/>
                </a:moveTo>
                <a:lnTo>
                  <a:pt x="6076315" y="1904"/>
                </a:lnTo>
              </a:path>
              <a:path w="6076315" h="2408554">
                <a:moveTo>
                  <a:pt x="6075045" y="0"/>
                </a:moveTo>
                <a:lnTo>
                  <a:pt x="6075045" y="2408554"/>
                </a:lnTo>
              </a:path>
              <a:path w="6076315" h="2408554">
                <a:moveTo>
                  <a:pt x="6076315" y="2407285"/>
                </a:moveTo>
                <a:lnTo>
                  <a:pt x="0" y="2407285"/>
                </a:lnTo>
              </a:path>
              <a:path w="6076315" h="2408554">
                <a:moveTo>
                  <a:pt x="1905" y="2408554"/>
                </a:moveTo>
                <a:lnTo>
                  <a:pt x="1905" y="0"/>
                </a:lnTo>
              </a:path>
              <a:path w="6076315" h="2408554">
                <a:moveTo>
                  <a:pt x="0" y="1904"/>
                </a:moveTo>
                <a:lnTo>
                  <a:pt x="6076315" y="1904"/>
                </a:lnTo>
              </a:path>
              <a:path w="6076315" h="2408554">
                <a:moveTo>
                  <a:pt x="6075045" y="0"/>
                </a:moveTo>
                <a:lnTo>
                  <a:pt x="6075045" y="2408554"/>
                </a:lnTo>
              </a:path>
              <a:path w="6076315" h="2408554">
                <a:moveTo>
                  <a:pt x="6076315" y="2407285"/>
                </a:moveTo>
                <a:lnTo>
                  <a:pt x="0" y="2407285"/>
                </a:lnTo>
              </a:path>
              <a:path w="6076315" h="2408554">
                <a:moveTo>
                  <a:pt x="1905" y="240855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5438775"/>
            <a:ext cx="6076950" cy="621030"/>
          </a:xfrm>
          <a:custGeom>
            <a:avLst/>
            <a:gdLst/>
            <a:ahLst/>
            <a:cxnLst/>
            <a:rect l="l" t="t" r="r" b="b"/>
            <a:pathLst>
              <a:path w="6076950" h="621029">
                <a:moveTo>
                  <a:pt x="6076950" y="0"/>
                </a:moveTo>
                <a:lnTo>
                  <a:pt x="0" y="0"/>
                </a:lnTo>
                <a:lnTo>
                  <a:pt x="0" y="621029"/>
                </a:lnTo>
                <a:lnTo>
                  <a:pt x="6076950" y="62102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917" y="1001041"/>
            <a:ext cx="5803733" cy="42448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5505450"/>
            <a:ext cx="21977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Outliers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Lengths: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668009"/>
            <a:ext cx="685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5830570"/>
            <a:ext cx="21139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360" y="5439409"/>
            <a:ext cx="6076315" cy="620395"/>
          </a:xfrm>
          <a:custGeom>
            <a:avLst/>
            <a:gdLst/>
            <a:ahLst/>
            <a:cxnLst/>
            <a:rect l="l" t="t" r="r" b="b"/>
            <a:pathLst>
              <a:path w="6076315" h="620395">
                <a:moveTo>
                  <a:pt x="0" y="1904"/>
                </a:moveTo>
                <a:lnTo>
                  <a:pt x="6076315" y="1904"/>
                </a:lnTo>
              </a:path>
              <a:path w="6076315" h="620395">
                <a:moveTo>
                  <a:pt x="6075045" y="0"/>
                </a:moveTo>
                <a:lnTo>
                  <a:pt x="6075045" y="620394"/>
                </a:lnTo>
              </a:path>
              <a:path w="6076315" h="620395">
                <a:moveTo>
                  <a:pt x="6076315" y="619125"/>
                </a:moveTo>
                <a:lnTo>
                  <a:pt x="0" y="619125"/>
                </a:lnTo>
              </a:path>
              <a:path w="6076315" h="620395">
                <a:moveTo>
                  <a:pt x="1905" y="620394"/>
                </a:moveTo>
                <a:lnTo>
                  <a:pt x="1905" y="0"/>
                </a:lnTo>
              </a:path>
              <a:path w="6076315" h="620395">
                <a:moveTo>
                  <a:pt x="0" y="1904"/>
                </a:moveTo>
                <a:lnTo>
                  <a:pt x="6076315" y="1904"/>
                </a:lnTo>
              </a:path>
              <a:path w="6076315" h="620395">
                <a:moveTo>
                  <a:pt x="6075045" y="0"/>
                </a:moveTo>
                <a:lnTo>
                  <a:pt x="6075045" y="620394"/>
                </a:lnTo>
              </a:path>
              <a:path w="6076315" h="620395">
                <a:moveTo>
                  <a:pt x="6076315" y="619125"/>
                </a:moveTo>
                <a:lnTo>
                  <a:pt x="0" y="619125"/>
                </a:lnTo>
              </a:path>
              <a:path w="6076315" h="620395">
                <a:moveTo>
                  <a:pt x="1905" y="62039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98790"/>
            <a:chOff x="847725" y="913764"/>
            <a:chExt cx="6076950" cy="809879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98790"/>
            </a:xfrm>
            <a:custGeom>
              <a:avLst/>
              <a:gdLst/>
              <a:ahLst/>
              <a:cxnLst/>
              <a:rect l="l" t="t" r="r" b="b"/>
              <a:pathLst>
                <a:path w="6076950" h="8098790">
                  <a:moveTo>
                    <a:pt x="6076950" y="0"/>
                  </a:moveTo>
                  <a:lnTo>
                    <a:pt x="0" y="0"/>
                  </a:lnTo>
                  <a:lnTo>
                    <a:pt x="0" y="8098789"/>
                  </a:lnTo>
                  <a:lnTo>
                    <a:pt x="6076950" y="80987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775585" cy="1950085"/>
            </a:xfrm>
            <a:custGeom>
              <a:avLst/>
              <a:gdLst/>
              <a:ahLst/>
              <a:cxnLst/>
              <a:rect l="l" t="t" r="r" b="b"/>
              <a:pathLst>
                <a:path w="2775585" h="1950085">
                  <a:moveTo>
                    <a:pt x="277558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2775585" y="1950085"/>
                  </a:lnTo>
                  <a:lnTo>
                    <a:pt x="2775585" y="1788160"/>
                  </a:lnTo>
                  <a:close/>
                </a:path>
                <a:path w="2775585" h="1950085">
                  <a:moveTo>
                    <a:pt x="277558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2775585" y="1787525"/>
                  </a:lnTo>
                  <a:lnTo>
                    <a:pt x="2775585" y="1625600"/>
                  </a:lnTo>
                  <a:close/>
                </a:path>
                <a:path w="2775585" h="1950085">
                  <a:moveTo>
                    <a:pt x="277558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2775585" y="1624965"/>
                  </a:lnTo>
                  <a:lnTo>
                    <a:pt x="2775585" y="1463040"/>
                  </a:lnTo>
                  <a:close/>
                </a:path>
                <a:path w="2775585" h="1950085">
                  <a:moveTo>
                    <a:pt x="277558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2775585" y="1462405"/>
                  </a:lnTo>
                  <a:lnTo>
                    <a:pt x="2775585" y="1300480"/>
                  </a:lnTo>
                  <a:close/>
                </a:path>
                <a:path w="2775585" h="1950085">
                  <a:moveTo>
                    <a:pt x="277558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2775585" y="1299845"/>
                  </a:lnTo>
                  <a:lnTo>
                    <a:pt x="2775585" y="1137920"/>
                  </a:lnTo>
                  <a:close/>
                </a:path>
                <a:path w="2775585" h="1950085">
                  <a:moveTo>
                    <a:pt x="277558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2775585" y="1137285"/>
                  </a:lnTo>
                  <a:lnTo>
                    <a:pt x="2775585" y="975360"/>
                  </a:lnTo>
                  <a:close/>
                </a:path>
                <a:path w="2775585" h="1950085">
                  <a:moveTo>
                    <a:pt x="277558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2775585" y="974725"/>
                  </a:lnTo>
                  <a:lnTo>
                    <a:pt x="2775585" y="812800"/>
                  </a:lnTo>
                  <a:close/>
                </a:path>
                <a:path w="2775585" h="1950085">
                  <a:moveTo>
                    <a:pt x="277558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2775585" y="812165"/>
                  </a:lnTo>
                  <a:lnTo>
                    <a:pt x="2775585" y="650240"/>
                  </a:lnTo>
                  <a:close/>
                </a:path>
                <a:path w="2775585" h="1950085">
                  <a:moveTo>
                    <a:pt x="277558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2775585" y="649605"/>
                  </a:lnTo>
                  <a:lnTo>
                    <a:pt x="2775585" y="487680"/>
                  </a:lnTo>
                  <a:close/>
                </a:path>
                <a:path w="2775585" h="1950085">
                  <a:moveTo>
                    <a:pt x="277558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2775585" y="487045"/>
                  </a:lnTo>
                  <a:lnTo>
                    <a:pt x="2775585" y="325120"/>
                  </a:lnTo>
                  <a:close/>
                </a:path>
                <a:path w="2775585" h="1950085">
                  <a:moveTo>
                    <a:pt x="27755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2775585" y="324485"/>
                  </a:lnTo>
                  <a:lnTo>
                    <a:pt x="2775585" y="162560"/>
                  </a:lnTo>
                  <a:close/>
                </a:path>
                <a:path w="2775585" h="1950085">
                  <a:moveTo>
                    <a:pt x="277558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775585" y="161925"/>
                  </a:lnTo>
                  <a:lnTo>
                    <a:pt x="277558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5669" y="958850"/>
            <a:ext cx="2366010" cy="19812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118173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Complaint ID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 via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 received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R="143446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Sub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Sub-issue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public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 consumer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6850" y="958850"/>
            <a:ext cx="97790" cy="198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2932429"/>
            <a:ext cx="21139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9955" y="3094989"/>
            <a:ext cx="5892800" cy="5851525"/>
            <a:chOff x="909955" y="3094989"/>
            <a:chExt cx="5892800" cy="5851525"/>
          </a:xfrm>
        </p:grpSpPr>
        <p:sp>
          <p:nvSpPr>
            <p:cNvPr id="9" name="object 9"/>
            <p:cNvSpPr/>
            <p:nvPr/>
          </p:nvSpPr>
          <p:spPr>
            <a:xfrm>
              <a:off x="914400" y="3094989"/>
              <a:ext cx="2860675" cy="161925"/>
            </a:xfrm>
            <a:custGeom>
              <a:avLst/>
              <a:gdLst/>
              <a:ahLst/>
              <a:cxnLst/>
              <a:rect l="l" t="t" r="r" b="b"/>
              <a:pathLst>
                <a:path w="2860675" h="161925">
                  <a:moveTo>
                    <a:pt x="28606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860675" y="161925"/>
                  </a:lnTo>
                  <a:lnTo>
                    <a:pt x="28606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5670" y="3186252"/>
              <a:ext cx="2859405" cy="0"/>
            </a:xfrm>
            <a:custGeom>
              <a:avLst/>
              <a:gdLst/>
              <a:ahLst/>
              <a:cxnLst/>
              <a:rect l="l" t="t" r="r" b="b"/>
              <a:pathLst>
                <a:path w="2859404" h="0">
                  <a:moveTo>
                    <a:pt x="0" y="0"/>
                  </a:moveTo>
                  <a:lnTo>
                    <a:pt x="2859107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4400" y="3257549"/>
              <a:ext cx="5887085" cy="974725"/>
            </a:xfrm>
            <a:custGeom>
              <a:avLst/>
              <a:gdLst/>
              <a:ahLst/>
              <a:cxnLst/>
              <a:rect l="l" t="t" r="r" b="b"/>
              <a:pathLst>
                <a:path w="5887084" h="974725">
                  <a:moveTo>
                    <a:pt x="58737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587375" y="487045"/>
                  </a:lnTo>
                  <a:lnTo>
                    <a:pt x="587375" y="325120"/>
                  </a:lnTo>
                  <a:close/>
                </a:path>
                <a:path w="5887084" h="974725">
                  <a:moveTo>
                    <a:pt x="19335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933575" y="161925"/>
                  </a:lnTo>
                  <a:lnTo>
                    <a:pt x="1933575" y="0"/>
                  </a:lnTo>
                  <a:close/>
                </a:path>
                <a:path w="5887084" h="974725">
                  <a:moveTo>
                    <a:pt x="286067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2860675" y="974725"/>
                  </a:lnTo>
                  <a:lnTo>
                    <a:pt x="2860675" y="812800"/>
                  </a:lnTo>
                  <a:close/>
                </a:path>
                <a:path w="5887084" h="974725">
                  <a:moveTo>
                    <a:pt x="428942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4289425" y="812165"/>
                  </a:lnTo>
                  <a:lnTo>
                    <a:pt x="4289425" y="650240"/>
                  </a:lnTo>
                  <a:close/>
                </a:path>
                <a:path w="5887084" h="974725">
                  <a:moveTo>
                    <a:pt x="538289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5382895" y="324485"/>
                  </a:lnTo>
                  <a:lnTo>
                    <a:pt x="5382895" y="162560"/>
                  </a:lnTo>
                  <a:close/>
                </a:path>
                <a:path w="5887084" h="974725">
                  <a:moveTo>
                    <a:pt x="588708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5887085" y="649605"/>
                  </a:lnTo>
                  <a:lnTo>
                    <a:pt x="5887085" y="48768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5670" y="4161612"/>
              <a:ext cx="2859405" cy="0"/>
            </a:xfrm>
            <a:custGeom>
              <a:avLst/>
              <a:gdLst/>
              <a:ahLst/>
              <a:cxnLst/>
              <a:rect l="l" t="t" r="r" b="b"/>
              <a:pathLst>
                <a:path w="2859404" h="0">
                  <a:moveTo>
                    <a:pt x="0" y="0"/>
                  </a:moveTo>
                  <a:lnTo>
                    <a:pt x="2859107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4400" y="4232909"/>
              <a:ext cx="5888355" cy="4713605"/>
            </a:xfrm>
            <a:custGeom>
              <a:avLst/>
              <a:gdLst/>
              <a:ahLst/>
              <a:cxnLst/>
              <a:rect l="l" t="t" r="r" b="b"/>
              <a:pathLst>
                <a:path w="5888355" h="4713605">
                  <a:moveTo>
                    <a:pt x="67119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671195" y="812165"/>
                  </a:lnTo>
                  <a:lnTo>
                    <a:pt x="671195" y="650240"/>
                  </a:lnTo>
                  <a:close/>
                </a:path>
                <a:path w="5888355" h="4713605">
                  <a:moveTo>
                    <a:pt x="75501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755015" y="1137285"/>
                  </a:lnTo>
                  <a:lnTo>
                    <a:pt x="755015" y="975360"/>
                  </a:lnTo>
                  <a:close/>
                </a:path>
                <a:path w="5888355" h="4713605">
                  <a:moveTo>
                    <a:pt x="92392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923925" y="487045"/>
                  </a:lnTo>
                  <a:lnTo>
                    <a:pt x="923925" y="325120"/>
                  </a:lnTo>
                  <a:close/>
                </a:path>
                <a:path w="5888355" h="4713605">
                  <a:moveTo>
                    <a:pt x="126047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1260475" y="1787525"/>
                  </a:lnTo>
                  <a:lnTo>
                    <a:pt x="1260475" y="1625600"/>
                  </a:lnTo>
                  <a:close/>
                </a:path>
                <a:path w="5888355" h="4713605">
                  <a:moveTo>
                    <a:pt x="2017395" y="4551680"/>
                  </a:moveTo>
                  <a:lnTo>
                    <a:pt x="0" y="4551680"/>
                  </a:lnTo>
                  <a:lnTo>
                    <a:pt x="0" y="4713605"/>
                  </a:lnTo>
                  <a:lnTo>
                    <a:pt x="2017395" y="4713605"/>
                  </a:lnTo>
                  <a:lnTo>
                    <a:pt x="2017395" y="4551680"/>
                  </a:lnTo>
                  <a:close/>
                </a:path>
                <a:path w="5888355" h="4713605">
                  <a:moveTo>
                    <a:pt x="201739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2017395" y="1462405"/>
                  </a:lnTo>
                  <a:lnTo>
                    <a:pt x="2017395" y="1300480"/>
                  </a:lnTo>
                  <a:close/>
                </a:path>
                <a:path w="5888355" h="4713605">
                  <a:moveTo>
                    <a:pt x="227012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2270125" y="2112645"/>
                  </a:lnTo>
                  <a:lnTo>
                    <a:pt x="2270125" y="1950720"/>
                  </a:lnTo>
                  <a:close/>
                </a:path>
                <a:path w="5888355" h="4713605">
                  <a:moveTo>
                    <a:pt x="252158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521585" y="161925"/>
                  </a:lnTo>
                  <a:lnTo>
                    <a:pt x="2521585" y="0"/>
                  </a:lnTo>
                  <a:close/>
                </a:path>
                <a:path w="5888355" h="4713605">
                  <a:moveTo>
                    <a:pt x="3867785" y="3901440"/>
                  </a:moveTo>
                  <a:lnTo>
                    <a:pt x="0" y="3901440"/>
                  </a:lnTo>
                  <a:lnTo>
                    <a:pt x="0" y="4063365"/>
                  </a:lnTo>
                  <a:lnTo>
                    <a:pt x="3867785" y="4063365"/>
                  </a:lnTo>
                  <a:lnTo>
                    <a:pt x="3867785" y="3901440"/>
                  </a:lnTo>
                  <a:close/>
                </a:path>
                <a:path w="5888355" h="4713605">
                  <a:moveTo>
                    <a:pt x="4120515" y="3088640"/>
                  </a:moveTo>
                  <a:lnTo>
                    <a:pt x="0" y="3088640"/>
                  </a:lnTo>
                  <a:lnTo>
                    <a:pt x="0" y="3250565"/>
                  </a:lnTo>
                  <a:lnTo>
                    <a:pt x="4120515" y="3250565"/>
                  </a:lnTo>
                  <a:lnTo>
                    <a:pt x="4120515" y="3088640"/>
                  </a:lnTo>
                  <a:close/>
                </a:path>
                <a:path w="5888355" h="4713605">
                  <a:moveTo>
                    <a:pt x="437324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4373245" y="2762885"/>
                  </a:lnTo>
                  <a:lnTo>
                    <a:pt x="4373245" y="2600960"/>
                  </a:lnTo>
                  <a:close/>
                </a:path>
                <a:path w="5888355" h="4713605">
                  <a:moveTo>
                    <a:pt x="4877435" y="4226560"/>
                  </a:moveTo>
                  <a:lnTo>
                    <a:pt x="0" y="4226560"/>
                  </a:lnTo>
                  <a:lnTo>
                    <a:pt x="0" y="4388485"/>
                  </a:lnTo>
                  <a:lnTo>
                    <a:pt x="4877435" y="4388485"/>
                  </a:lnTo>
                  <a:lnTo>
                    <a:pt x="4877435" y="4226560"/>
                  </a:lnTo>
                  <a:close/>
                </a:path>
                <a:path w="5888355" h="4713605">
                  <a:moveTo>
                    <a:pt x="5130165" y="3738880"/>
                  </a:moveTo>
                  <a:lnTo>
                    <a:pt x="0" y="3738880"/>
                  </a:lnTo>
                  <a:lnTo>
                    <a:pt x="0" y="3900805"/>
                  </a:lnTo>
                  <a:lnTo>
                    <a:pt x="5130165" y="3900805"/>
                  </a:lnTo>
                  <a:lnTo>
                    <a:pt x="5130165" y="3738880"/>
                  </a:lnTo>
                  <a:close/>
                </a:path>
                <a:path w="5888355" h="4713605">
                  <a:moveTo>
                    <a:pt x="513016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5130165" y="1950085"/>
                  </a:lnTo>
                  <a:lnTo>
                    <a:pt x="5130165" y="1788160"/>
                  </a:lnTo>
                  <a:close/>
                </a:path>
                <a:path w="5888355" h="4713605">
                  <a:moveTo>
                    <a:pt x="513143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5131435" y="1299845"/>
                  </a:lnTo>
                  <a:lnTo>
                    <a:pt x="5131435" y="1137920"/>
                  </a:lnTo>
                  <a:close/>
                </a:path>
                <a:path w="5888355" h="4713605">
                  <a:moveTo>
                    <a:pt x="538289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5382895" y="2437765"/>
                  </a:lnTo>
                  <a:lnTo>
                    <a:pt x="5382895" y="2275840"/>
                  </a:lnTo>
                  <a:close/>
                </a:path>
                <a:path w="5888355" h="4713605">
                  <a:moveTo>
                    <a:pt x="5384165" y="4389120"/>
                  </a:moveTo>
                  <a:lnTo>
                    <a:pt x="0" y="4389120"/>
                  </a:lnTo>
                  <a:lnTo>
                    <a:pt x="0" y="4551045"/>
                  </a:lnTo>
                  <a:lnTo>
                    <a:pt x="5384165" y="4551045"/>
                  </a:lnTo>
                  <a:lnTo>
                    <a:pt x="5384165" y="4389120"/>
                  </a:lnTo>
                  <a:close/>
                </a:path>
                <a:path w="5888355" h="4713605">
                  <a:moveTo>
                    <a:pt x="5384165" y="3576320"/>
                  </a:moveTo>
                  <a:lnTo>
                    <a:pt x="0" y="3576320"/>
                  </a:lnTo>
                  <a:lnTo>
                    <a:pt x="0" y="3738245"/>
                  </a:lnTo>
                  <a:lnTo>
                    <a:pt x="5384165" y="3738245"/>
                  </a:lnTo>
                  <a:lnTo>
                    <a:pt x="5384165" y="3576320"/>
                  </a:lnTo>
                  <a:close/>
                </a:path>
                <a:path w="5888355" h="4713605">
                  <a:moveTo>
                    <a:pt x="5467985" y="4064000"/>
                  </a:moveTo>
                  <a:lnTo>
                    <a:pt x="0" y="4064000"/>
                  </a:lnTo>
                  <a:lnTo>
                    <a:pt x="0" y="4225925"/>
                  </a:lnTo>
                  <a:lnTo>
                    <a:pt x="5467985" y="4225925"/>
                  </a:lnTo>
                  <a:lnTo>
                    <a:pt x="5467985" y="4064000"/>
                  </a:lnTo>
                  <a:close/>
                </a:path>
                <a:path w="5888355" h="4713605">
                  <a:moveTo>
                    <a:pt x="555180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5551805" y="974725"/>
                  </a:lnTo>
                  <a:lnTo>
                    <a:pt x="5551805" y="812800"/>
                  </a:lnTo>
                  <a:close/>
                </a:path>
                <a:path w="5888355" h="4713605">
                  <a:moveTo>
                    <a:pt x="563562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5635625" y="2600325"/>
                  </a:lnTo>
                  <a:lnTo>
                    <a:pt x="5635625" y="2438400"/>
                  </a:lnTo>
                  <a:close/>
                </a:path>
                <a:path w="5888355" h="4713605">
                  <a:moveTo>
                    <a:pt x="5719445" y="3251200"/>
                  </a:moveTo>
                  <a:lnTo>
                    <a:pt x="0" y="3251200"/>
                  </a:lnTo>
                  <a:lnTo>
                    <a:pt x="0" y="3413125"/>
                  </a:lnTo>
                  <a:lnTo>
                    <a:pt x="5719445" y="3413125"/>
                  </a:lnTo>
                  <a:lnTo>
                    <a:pt x="5719445" y="3251200"/>
                  </a:lnTo>
                  <a:close/>
                </a:path>
                <a:path w="5888355" h="4713605">
                  <a:moveTo>
                    <a:pt x="571944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5719445" y="2925445"/>
                  </a:lnTo>
                  <a:lnTo>
                    <a:pt x="5719445" y="2763520"/>
                  </a:lnTo>
                  <a:close/>
                </a:path>
                <a:path w="5888355" h="4713605">
                  <a:moveTo>
                    <a:pt x="571944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5719445" y="1624965"/>
                  </a:lnTo>
                  <a:lnTo>
                    <a:pt x="5719445" y="1463040"/>
                  </a:lnTo>
                  <a:close/>
                </a:path>
                <a:path w="5888355" h="4713605">
                  <a:moveTo>
                    <a:pt x="5803265" y="2926080"/>
                  </a:moveTo>
                  <a:lnTo>
                    <a:pt x="0" y="2926080"/>
                  </a:lnTo>
                  <a:lnTo>
                    <a:pt x="0" y="3088005"/>
                  </a:lnTo>
                  <a:lnTo>
                    <a:pt x="5803265" y="3088005"/>
                  </a:lnTo>
                  <a:lnTo>
                    <a:pt x="5803265" y="2926080"/>
                  </a:lnTo>
                  <a:close/>
                </a:path>
                <a:path w="5888355" h="4713605">
                  <a:moveTo>
                    <a:pt x="580326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5803265" y="2275205"/>
                  </a:lnTo>
                  <a:lnTo>
                    <a:pt x="5803265" y="2113280"/>
                  </a:lnTo>
                  <a:close/>
                </a:path>
                <a:path w="5888355" h="4713605">
                  <a:moveTo>
                    <a:pt x="580453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5804535" y="649605"/>
                  </a:lnTo>
                  <a:lnTo>
                    <a:pt x="5804535" y="487680"/>
                  </a:lnTo>
                  <a:close/>
                </a:path>
                <a:path w="5888355" h="4713605">
                  <a:moveTo>
                    <a:pt x="5887085" y="3413760"/>
                  </a:moveTo>
                  <a:lnTo>
                    <a:pt x="0" y="3413760"/>
                  </a:lnTo>
                  <a:lnTo>
                    <a:pt x="0" y="3575685"/>
                  </a:lnTo>
                  <a:lnTo>
                    <a:pt x="5887085" y="3575685"/>
                  </a:lnTo>
                  <a:lnTo>
                    <a:pt x="5887085" y="3413760"/>
                  </a:lnTo>
                  <a:close/>
                </a:path>
                <a:path w="5888355" h="4713605">
                  <a:moveTo>
                    <a:pt x="588835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5888355" y="324485"/>
                  </a:lnTo>
                  <a:lnTo>
                    <a:pt x="5888355" y="1625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02969" y="3234690"/>
            <a:ext cx="5913120" cy="572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types of fields:</a:t>
            </a:r>
            <a:endParaRPr sz="1100">
              <a:latin typeface="Courier New"/>
              <a:cs typeface="Courier New"/>
            </a:endParaRPr>
          </a:p>
          <a:p>
            <a:pPr marL="12700" marR="51117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['Complaint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ID'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'Submitted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via'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submitted'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received'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'State'</a:t>
            </a:r>
            <a:endParaRPr sz="1100">
              <a:latin typeface="Courier New"/>
              <a:cs typeface="Courier New"/>
            </a:endParaRPr>
          </a:p>
          <a:p>
            <a:pPr marL="96520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'Product'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'Sub-product'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'Issue'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'Sub-issue'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public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response'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 consumer'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'Timely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response?']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Descriptions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fields: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identification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number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endParaRPr sz="1100">
              <a:latin typeface="Courier New"/>
              <a:cs typeface="Courier New"/>
            </a:endParaRPr>
          </a:p>
          <a:p>
            <a:pPr marL="12700" marR="889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How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endParaRPr sz="1100">
              <a:latin typeface="Courier New"/>
              <a:cs typeface="Courier New"/>
            </a:endParaRPr>
          </a:p>
          <a:p>
            <a:pPr marL="12700" marR="3416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endParaRPr sz="1100">
              <a:latin typeface="Courier New"/>
              <a:cs typeface="Courier New"/>
            </a:endParaRPr>
          </a:p>
          <a:p>
            <a:pPr marL="12700" marR="76263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sent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endParaRPr sz="1100">
              <a:latin typeface="Courier New"/>
              <a:cs typeface="Courier New"/>
            </a:endParaRPr>
          </a:p>
          <a:p>
            <a:pPr marL="12700" marR="17462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mailing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address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  <a:p>
            <a:pPr marL="12700" marR="76263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type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identified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 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endParaRPr sz="1100">
              <a:latin typeface="Courier New"/>
              <a:cs typeface="Courier New"/>
            </a:endParaRPr>
          </a:p>
          <a:p>
            <a:pPr marL="12700" marR="8953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Sub-product,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type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sub-product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identified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Sub-products)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Issue,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issue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identified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(possible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are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dependent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Product)</a:t>
            </a:r>
            <a:endParaRPr sz="1100">
              <a:latin typeface="Courier New"/>
              <a:cs typeface="Courier New"/>
            </a:endParaRPr>
          </a:p>
          <a:p>
            <a:pPr marL="12700" marR="8953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Sub-issue,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sub-issue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identified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(oossible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are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dependent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Issue,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Issues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have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corresponding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Sub-issues)</a:t>
            </a:r>
            <a:endParaRPr sz="1100">
              <a:latin typeface="Courier New"/>
              <a:cs typeface="Courier New"/>
            </a:endParaRPr>
          </a:p>
          <a:p>
            <a:pPr marL="12700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public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company's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optional,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public-facing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consumer's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complaint.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Companies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choose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select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from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pre-set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list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options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that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will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posted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public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database.</a:t>
            </a:r>
            <a:r>
              <a:rPr dirty="0" sz="1100" spc="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example,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"Company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 isolated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error."</a:t>
            </a:r>
            <a:endParaRPr sz="1100">
              <a:latin typeface="Courier New"/>
              <a:cs typeface="Courier New"/>
            </a:endParaRPr>
          </a:p>
          <a:p>
            <a:pPr marL="12700" marR="42608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This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how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responded.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example,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"Closed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explanation."</a:t>
            </a:r>
            <a:endParaRPr sz="1100">
              <a:latin typeface="Courier New"/>
              <a:cs typeface="Courier New"/>
            </a:endParaRPr>
          </a:p>
          <a:p>
            <a:pPr marL="12700" marR="50927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Field: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Whether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gave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(Yes/No)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5419725"/>
            <a:ext cx="6076950" cy="2409190"/>
          </a:xfrm>
          <a:custGeom>
            <a:avLst/>
            <a:gdLst/>
            <a:ahLst/>
            <a:cxnLst/>
            <a:rect l="l" t="t" r="r" b="b"/>
            <a:pathLst>
              <a:path w="6076950" h="2409190">
                <a:moveTo>
                  <a:pt x="6076950" y="0"/>
                </a:moveTo>
                <a:lnTo>
                  <a:pt x="0" y="0"/>
                </a:lnTo>
                <a:lnTo>
                  <a:pt x="0" y="2409190"/>
                </a:lnTo>
                <a:lnTo>
                  <a:pt x="6076950" y="240919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953" y="983416"/>
            <a:ext cx="5864708" cy="42782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5486400"/>
            <a:ext cx="30270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Number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Characters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Names: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5648959"/>
          <a:ext cx="673100" cy="195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335915"/>
              </a:tblGrid>
              <a:tr h="162457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14400" y="7599680"/>
            <a:ext cx="21139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360" y="5420359"/>
            <a:ext cx="6076315" cy="2408555"/>
          </a:xfrm>
          <a:custGeom>
            <a:avLst/>
            <a:gdLst/>
            <a:ahLst/>
            <a:cxnLst/>
            <a:rect l="l" t="t" r="r" b="b"/>
            <a:pathLst>
              <a:path w="6076315" h="2408554">
                <a:moveTo>
                  <a:pt x="0" y="1904"/>
                </a:moveTo>
                <a:lnTo>
                  <a:pt x="6076315" y="1904"/>
                </a:lnTo>
              </a:path>
              <a:path w="6076315" h="2408554">
                <a:moveTo>
                  <a:pt x="6075045" y="0"/>
                </a:moveTo>
                <a:lnTo>
                  <a:pt x="6075045" y="2408554"/>
                </a:lnTo>
              </a:path>
              <a:path w="6076315" h="2408554">
                <a:moveTo>
                  <a:pt x="6076315" y="2407285"/>
                </a:moveTo>
                <a:lnTo>
                  <a:pt x="0" y="2407285"/>
                </a:lnTo>
              </a:path>
              <a:path w="6076315" h="2408554">
                <a:moveTo>
                  <a:pt x="1905" y="2408554"/>
                </a:moveTo>
                <a:lnTo>
                  <a:pt x="1905" y="0"/>
                </a:lnTo>
              </a:path>
              <a:path w="6076315" h="2408554">
                <a:moveTo>
                  <a:pt x="0" y="1904"/>
                </a:moveTo>
                <a:lnTo>
                  <a:pt x="6076315" y="1904"/>
                </a:lnTo>
              </a:path>
              <a:path w="6076315" h="2408554">
                <a:moveTo>
                  <a:pt x="6075045" y="0"/>
                </a:moveTo>
                <a:lnTo>
                  <a:pt x="6075045" y="2408554"/>
                </a:lnTo>
              </a:path>
              <a:path w="6076315" h="2408554">
                <a:moveTo>
                  <a:pt x="6076315" y="2407285"/>
                </a:moveTo>
                <a:lnTo>
                  <a:pt x="0" y="2407285"/>
                </a:lnTo>
              </a:path>
              <a:path w="6076315" h="2408554">
                <a:moveTo>
                  <a:pt x="1905" y="240855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5733414"/>
            <a:ext cx="6076950" cy="3333750"/>
          </a:xfrm>
          <a:custGeom>
            <a:avLst/>
            <a:gdLst/>
            <a:ahLst/>
            <a:cxnLst/>
            <a:rect l="l" t="t" r="r" b="b"/>
            <a:pathLst>
              <a:path w="6076950" h="3333750">
                <a:moveTo>
                  <a:pt x="6076950" y="0"/>
                </a:moveTo>
                <a:lnTo>
                  <a:pt x="0" y="0"/>
                </a:lnTo>
                <a:lnTo>
                  <a:pt x="0" y="1041400"/>
                </a:lnTo>
                <a:lnTo>
                  <a:pt x="0" y="3333750"/>
                </a:lnTo>
                <a:lnTo>
                  <a:pt x="6076950" y="3333750"/>
                </a:lnTo>
                <a:lnTo>
                  <a:pt x="6076950" y="104140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552" y="1000397"/>
            <a:ext cx="5778937" cy="45148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5777229"/>
            <a:ext cx="465518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 marR="202755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tabLst>
                <a:tab pos="1527175" algn="l"/>
              </a:tabLst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pd.read_excel(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(df.head())	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Display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first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few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rows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(df.info())	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Summary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6902450"/>
          <a:ext cx="5665470" cy="97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/>
                <a:gridCol w="1144270"/>
                <a:gridCol w="1136014"/>
                <a:gridCol w="1229994"/>
                <a:gridCol w="1187450"/>
                <a:gridCol w="590550"/>
              </a:tblGrid>
              <a:tr h="325017">
                <a:tc gridSpan="2">
                  <a:txBody>
                    <a:bodyPr/>
                    <a:lstStyle/>
                    <a:p>
                      <a:pPr marL="25336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Complaint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ID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 marR="3175">
                        <a:lnSpc>
                          <a:spcPts val="1240"/>
                        </a:lnSpc>
                        <a:tabLst>
                          <a:tab pos="67373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4848023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bmitted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submitted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52729" marR="3175">
                        <a:lnSpc>
                          <a:spcPts val="1240"/>
                        </a:lnSpc>
                        <a:tabLst>
                          <a:tab pos="134556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Referral	2021-10-24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ate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 marR="317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2021-10-27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tabLst>
                          <a:tab pos="50419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67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3621464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2020-04-24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2020-04-24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5818349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7233015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2023-07-10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2023-07-11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5820224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14400" y="8026400"/>
            <a:ext cx="4627245" cy="974725"/>
          </a:xfrm>
          <a:custGeom>
            <a:avLst/>
            <a:gdLst/>
            <a:ahLst/>
            <a:cxnLst/>
            <a:rect l="l" t="t" r="r" b="b"/>
            <a:pathLst>
              <a:path w="4627245" h="974725">
                <a:moveTo>
                  <a:pt x="437324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373245" y="974725"/>
                </a:lnTo>
                <a:lnTo>
                  <a:pt x="4373245" y="812800"/>
                </a:lnTo>
                <a:close/>
              </a:path>
              <a:path w="4627245" h="974725">
                <a:moveTo>
                  <a:pt x="43732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373245" y="812165"/>
                </a:lnTo>
                <a:lnTo>
                  <a:pt x="4373245" y="650240"/>
                </a:lnTo>
                <a:close/>
              </a:path>
              <a:path w="4627245" h="974725">
                <a:moveTo>
                  <a:pt x="43732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373245" y="649605"/>
                </a:lnTo>
                <a:lnTo>
                  <a:pt x="4373245" y="487680"/>
                </a:lnTo>
                <a:close/>
              </a:path>
              <a:path w="4627245" h="974725">
                <a:moveTo>
                  <a:pt x="43732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373245" y="487045"/>
                </a:lnTo>
                <a:lnTo>
                  <a:pt x="4373245" y="325120"/>
                </a:lnTo>
                <a:close/>
              </a:path>
              <a:path w="4627245" h="974725">
                <a:moveTo>
                  <a:pt x="43732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373245" y="324485"/>
                </a:lnTo>
                <a:lnTo>
                  <a:pt x="4373245" y="162560"/>
                </a:lnTo>
                <a:close/>
              </a:path>
              <a:path w="4627245" h="974725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5669" y="8003540"/>
            <a:ext cx="463804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3965">
              <a:lnSpc>
                <a:spcPts val="1300"/>
              </a:lnSpc>
              <a:spcBef>
                <a:spcPts val="100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3700145" indent="-3700779">
              <a:lnSpc>
                <a:spcPts val="1280"/>
              </a:lnSpc>
              <a:buAutoNum type="arabicPlain"/>
              <a:tabLst>
                <a:tab pos="3700145" algn="l"/>
                <a:tab pos="3700779" algn="l"/>
              </a:tabLst>
            </a:pP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o...</a:t>
            </a:r>
            <a:endParaRPr sz="1100">
              <a:latin typeface="Courier New"/>
              <a:cs typeface="Courier New"/>
            </a:endParaRPr>
          </a:p>
          <a:p>
            <a:pPr marL="2101850" indent="-2102485">
              <a:lnSpc>
                <a:spcPts val="1280"/>
              </a:lnSpc>
              <a:buAutoNum type="arabicPlain"/>
              <a:tabLst>
                <a:tab pos="2101850" algn="l"/>
                <a:tab pos="2102485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2101850" indent="-2102485">
              <a:lnSpc>
                <a:spcPts val="1300"/>
              </a:lnSpc>
              <a:buAutoNum type="arabicPlain"/>
              <a:tabLst>
                <a:tab pos="2101850" algn="l"/>
                <a:tab pos="2102485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8360" y="5734050"/>
            <a:ext cx="6076315" cy="3333115"/>
          </a:xfrm>
          <a:custGeom>
            <a:avLst/>
            <a:gdLst/>
            <a:ahLst/>
            <a:cxnLst/>
            <a:rect l="l" t="t" r="r" b="b"/>
            <a:pathLst>
              <a:path w="6076315" h="3333115">
                <a:moveTo>
                  <a:pt x="0" y="1904"/>
                </a:moveTo>
                <a:lnTo>
                  <a:pt x="6076315" y="1904"/>
                </a:lnTo>
              </a:path>
              <a:path w="6076315" h="3333115">
                <a:moveTo>
                  <a:pt x="6075045" y="0"/>
                </a:moveTo>
                <a:lnTo>
                  <a:pt x="6075045" y="1168400"/>
                </a:lnTo>
              </a:path>
              <a:path w="6076315" h="3333115">
                <a:moveTo>
                  <a:pt x="1905" y="1168400"/>
                </a:moveTo>
                <a:lnTo>
                  <a:pt x="1905" y="0"/>
                </a:lnTo>
              </a:path>
              <a:path w="6076315" h="3333115">
                <a:moveTo>
                  <a:pt x="6075045" y="1041400"/>
                </a:moveTo>
                <a:lnTo>
                  <a:pt x="6075045" y="3333115"/>
                </a:lnTo>
              </a:path>
              <a:path w="6076315" h="3333115">
                <a:moveTo>
                  <a:pt x="6076315" y="3331845"/>
                </a:moveTo>
                <a:lnTo>
                  <a:pt x="0" y="3331845"/>
                </a:lnTo>
              </a:path>
              <a:path w="6076315" h="3333115">
                <a:moveTo>
                  <a:pt x="1905" y="3333115"/>
                </a:moveTo>
                <a:lnTo>
                  <a:pt x="1905" y="1041400"/>
                </a:lnTo>
              </a:path>
              <a:path w="6076315" h="3333115">
                <a:moveTo>
                  <a:pt x="0" y="1904"/>
                </a:moveTo>
                <a:lnTo>
                  <a:pt x="6076315" y="1904"/>
                </a:lnTo>
              </a:path>
              <a:path w="6076315" h="3333115">
                <a:moveTo>
                  <a:pt x="6075045" y="0"/>
                </a:moveTo>
                <a:lnTo>
                  <a:pt x="6075045" y="1168400"/>
                </a:lnTo>
              </a:path>
              <a:path w="6076315" h="3333115">
                <a:moveTo>
                  <a:pt x="1905" y="1168400"/>
                </a:moveTo>
                <a:lnTo>
                  <a:pt x="1905" y="0"/>
                </a:lnTo>
              </a:path>
              <a:path w="6076315" h="3333115">
                <a:moveTo>
                  <a:pt x="6075045" y="1041400"/>
                </a:moveTo>
                <a:lnTo>
                  <a:pt x="6075045" y="3333115"/>
                </a:lnTo>
              </a:path>
              <a:path w="6076315" h="3333115">
                <a:moveTo>
                  <a:pt x="6076315" y="3331845"/>
                </a:moveTo>
                <a:lnTo>
                  <a:pt x="0" y="3331845"/>
                </a:lnTo>
              </a:path>
              <a:path w="6076315" h="3333115">
                <a:moveTo>
                  <a:pt x="1905" y="3333115"/>
                </a:moveTo>
                <a:lnTo>
                  <a:pt x="1905" y="104140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88959"/>
            <a:chOff x="847725" y="913764"/>
            <a:chExt cx="6076950" cy="8188959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88959"/>
            </a:xfrm>
            <a:custGeom>
              <a:avLst/>
              <a:gdLst/>
              <a:ahLst/>
              <a:cxnLst/>
              <a:rect l="l" t="t" r="r" b="b"/>
              <a:pathLst>
                <a:path w="6076950" h="8188959">
                  <a:moveTo>
                    <a:pt x="6076950" y="0"/>
                  </a:moveTo>
                  <a:lnTo>
                    <a:pt x="0" y="0"/>
                  </a:lnTo>
                  <a:lnTo>
                    <a:pt x="0" y="8188959"/>
                  </a:lnTo>
                  <a:lnTo>
                    <a:pt x="6076950" y="818895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1129029"/>
              <a:ext cx="4037965" cy="161925"/>
            </a:xfrm>
            <a:custGeom>
              <a:avLst/>
              <a:gdLst/>
              <a:ahLst/>
              <a:cxnLst/>
              <a:rect l="l" t="t" r="r" b="b"/>
              <a:pathLst>
                <a:path w="4037965" h="161925">
                  <a:moveTo>
                    <a:pt x="403796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037965" y="161925"/>
                  </a:lnTo>
                  <a:lnTo>
                    <a:pt x="40379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761790" y="1106169"/>
            <a:ext cx="12039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6170" algn="l"/>
              </a:tabLst>
            </a:pPr>
            <a:r>
              <a:rPr dirty="0" sz="1100" spc="-5">
                <a:latin typeface="Courier New"/>
                <a:cs typeface="Courier New"/>
              </a:rPr>
              <a:t>Sub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produ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291589"/>
            <a:ext cx="3783965" cy="324485"/>
          </a:xfrm>
          <a:custGeom>
            <a:avLst/>
            <a:gdLst/>
            <a:ahLst/>
            <a:cxnLst/>
            <a:rect l="l" t="t" r="r" b="b"/>
            <a:pathLst>
              <a:path w="3783965" h="324484">
                <a:moveTo>
                  <a:pt x="37839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783965" y="324485"/>
                </a:lnTo>
                <a:lnTo>
                  <a:pt x="3783965" y="162560"/>
                </a:lnTo>
                <a:close/>
              </a:path>
              <a:path w="3783965" h="324484">
                <a:moveTo>
                  <a:pt x="3783965" y="0"/>
                </a:moveTo>
                <a:lnTo>
                  <a:pt x="0" y="0"/>
                </a:lnTo>
                <a:lnTo>
                  <a:pt x="0" y="161925"/>
                </a:lnTo>
                <a:lnTo>
                  <a:pt x="3783965" y="161925"/>
                </a:lnTo>
                <a:lnTo>
                  <a:pt x="37839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01138" y="1268730"/>
            <a:ext cx="221107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96520" marR="5080" indent="-8382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Refund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anticipation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616709"/>
            <a:ext cx="3785235" cy="487045"/>
          </a:xfrm>
          <a:custGeom>
            <a:avLst/>
            <a:gdLst/>
            <a:ahLst/>
            <a:cxnLst/>
            <a:rect l="l" t="t" r="r" b="b"/>
            <a:pathLst>
              <a:path w="3785235" h="487044">
                <a:moveTo>
                  <a:pt x="3783965" y="0"/>
                </a:moveTo>
                <a:lnTo>
                  <a:pt x="0" y="0"/>
                </a:lnTo>
                <a:lnTo>
                  <a:pt x="0" y="161925"/>
                </a:lnTo>
                <a:lnTo>
                  <a:pt x="3783965" y="161925"/>
                </a:lnTo>
                <a:lnTo>
                  <a:pt x="3783965" y="0"/>
                </a:lnTo>
                <a:close/>
              </a:path>
              <a:path w="3785235" h="487044">
                <a:moveTo>
                  <a:pt x="378523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785235" y="487045"/>
                </a:lnTo>
                <a:lnTo>
                  <a:pt x="3785235" y="325120"/>
                </a:lnTo>
                <a:close/>
              </a:path>
              <a:path w="3785235" h="487044">
                <a:moveTo>
                  <a:pt x="378523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785235" y="324485"/>
                </a:lnTo>
                <a:lnTo>
                  <a:pt x="378523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969" y="1268730"/>
            <a:ext cx="380936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2451100" indent="-2439035">
              <a:lnSpc>
                <a:spcPts val="1280"/>
              </a:lnSpc>
              <a:buAutoNum type="arabicPlain" startAt="2"/>
              <a:tabLst>
                <a:tab pos="2451100" algn="l"/>
                <a:tab pos="2451735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</a:t>
            </a:r>
            <a:endParaRPr sz="1100">
              <a:latin typeface="Courier New"/>
              <a:cs typeface="Courier New"/>
            </a:endParaRPr>
          </a:p>
          <a:p>
            <a:pPr marL="1442085" indent="-1430020">
              <a:lnSpc>
                <a:spcPts val="1280"/>
              </a:lnSpc>
              <a:buAutoNum type="arabicPlain" startAt="2"/>
              <a:tabLst>
                <a:tab pos="1441450" algn="l"/>
                <a:tab pos="1442720" algn="l"/>
              </a:tabLst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264795" indent="-252729">
              <a:lnSpc>
                <a:spcPts val="1300"/>
              </a:lnSpc>
              <a:buAutoNum type="arabicPlain" startAt="2"/>
              <a:tabLst>
                <a:tab pos="264795" algn="l"/>
                <a:tab pos="265430" algn="l"/>
              </a:tabLst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252979"/>
            <a:ext cx="4627245" cy="3531235"/>
          </a:xfrm>
          <a:custGeom>
            <a:avLst/>
            <a:gdLst/>
            <a:ahLst/>
            <a:cxnLst/>
            <a:rect l="l" t="t" r="r" b="b"/>
            <a:pathLst>
              <a:path w="4627245" h="3531235">
                <a:moveTo>
                  <a:pt x="3952875" y="3369310"/>
                </a:moveTo>
                <a:lnTo>
                  <a:pt x="0" y="3369310"/>
                </a:lnTo>
                <a:lnTo>
                  <a:pt x="0" y="3531235"/>
                </a:lnTo>
                <a:lnTo>
                  <a:pt x="3952875" y="3531235"/>
                </a:lnTo>
                <a:lnTo>
                  <a:pt x="3952875" y="3369310"/>
                </a:lnTo>
                <a:close/>
              </a:path>
              <a:path w="4627245" h="3531235">
                <a:moveTo>
                  <a:pt x="4373245" y="1935480"/>
                </a:moveTo>
                <a:lnTo>
                  <a:pt x="0" y="1935480"/>
                </a:lnTo>
                <a:lnTo>
                  <a:pt x="0" y="2097405"/>
                </a:lnTo>
                <a:lnTo>
                  <a:pt x="4373245" y="2097405"/>
                </a:lnTo>
                <a:lnTo>
                  <a:pt x="4373245" y="1935480"/>
                </a:lnTo>
                <a:close/>
              </a:path>
              <a:path w="4627245" h="3531235">
                <a:moveTo>
                  <a:pt x="4373245" y="1610360"/>
                </a:moveTo>
                <a:lnTo>
                  <a:pt x="0" y="1610360"/>
                </a:lnTo>
                <a:lnTo>
                  <a:pt x="0" y="1772285"/>
                </a:lnTo>
                <a:lnTo>
                  <a:pt x="4373245" y="1772285"/>
                </a:lnTo>
                <a:lnTo>
                  <a:pt x="4373245" y="1610360"/>
                </a:lnTo>
                <a:close/>
              </a:path>
              <a:path w="4627245" h="3531235">
                <a:moveTo>
                  <a:pt x="437324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373245" y="974725"/>
                </a:lnTo>
                <a:lnTo>
                  <a:pt x="4373245" y="812800"/>
                </a:lnTo>
                <a:close/>
              </a:path>
              <a:path w="4627245" h="3531235">
                <a:moveTo>
                  <a:pt x="43732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373245" y="812165"/>
                </a:lnTo>
                <a:lnTo>
                  <a:pt x="4373245" y="650240"/>
                </a:lnTo>
                <a:close/>
              </a:path>
              <a:path w="4627245" h="3531235">
                <a:moveTo>
                  <a:pt x="43732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373245" y="649605"/>
                </a:lnTo>
                <a:lnTo>
                  <a:pt x="4373245" y="487680"/>
                </a:lnTo>
                <a:close/>
              </a:path>
              <a:path w="4627245" h="3531235">
                <a:moveTo>
                  <a:pt x="43732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373245" y="487045"/>
                </a:lnTo>
                <a:lnTo>
                  <a:pt x="4373245" y="325120"/>
                </a:lnTo>
                <a:close/>
              </a:path>
              <a:path w="4627245" h="3531235">
                <a:moveTo>
                  <a:pt x="43732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373245" y="324485"/>
                </a:lnTo>
                <a:lnTo>
                  <a:pt x="4373245" y="162560"/>
                </a:lnTo>
                <a:close/>
              </a:path>
              <a:path w="4627245" h="3531235">
                <a:moveTo>
                  <a:pt x="4374515" y="3059430"/>
                </a:moveTo>
                <a:lnTo>
                  <a:pt x="0" y="3059430"/>
                </a:lnTo>
                <a:lnTo>
                  <a:pt x="0" y="3221355"/>
                </a:lnTo>
                <a:lnTo>
                  <a:pt x="4374515" y="3221355"/>
                </a:lnTo>
                <a:lnTo>
                  <a:pt x="4374515" y="3059430"/>
                </a:lnTo>
                <a:close/>
              </a:path>
              <a:path w="4627245" h="3531235">
                <a:moveTo>
                  <a:pt x="4374515" y="2896870"/>
                </a:moveTo>
                <a:lnTo>
                  <a:pt x="0" y="2896870"/>
                </a:lnTo>
                <a:lnTo>
                  <a:pt x="0" y="3058795"/>
                </a:lnTo>
                <a:lnTo>
                  <a:pt x="4374515" y="3058795"/>
                </a:lnTo>
                <a:lnTo>
                  <a:pt x="4374515" y="2896870"/>
                </a:lnTo>
                <a:close/>
              </a:path>
              <a:path w="4627245" h="3531235">
                <a:moveTo>
                  <a:pt x="4374515" y="2734310"/>
                </a:moveTo>
                <a:lnTo>
                  <a:pt x="0" y="2734310"/>
                </a:lnTo>
                <a:lnTo>
                  <a:pt x="0" y="2896235"/>
                </a:lnTo>
                <a:lnTo>
                  <a:pt x="4374515" y="2896235"/>
                </a:lnTo>
                <a:lnTo>
                  <a:pt x="4374515" y="2734310"/>
                </a:lnTo>
                <a:close/>
              </a:path>
              <a:path w="4627245" h="3531235">
                <a:moveTo>
                  <a:pt x="4374515" y="2571750"/>
                </a:moveTo>
                <a:lnTo>
                  <a:pt x="0" y="2571750"/>
                </a:lnTo>
                <a:lnTo>
                  <a:pt x="0" y="2733675"/>
                </a:lnTo>
                <a:lnTo>
                  <a:pt x="4374515" y="2733675"/>
                </a:lnTo>
                <a:lnTo>
                  <a:pt x="4374515" y="2571750"/>
                </a:lnTo>
                <a:close/>
              </a:path>
              <a:path w="4627245" h="3531235">
                <a:moveTo>
                  <a:pt x="4374515" y="2409190"/>
                </a:moveTo>
                <a:lnTo>
                  <a:pt x="0" y="2409190"/>
                </a:lnTo>
                <a:lnTo>
                  <a:pt x="0" y="2571115"/>
                </a:lnTo>
                <a:lnTo>
                  <a:pt x="4374515" y="2571115"/>
                </a:lnTo>
                <a:lnTo>
                  <a:pt x="4374515" y="2409190"/>
                </a:lnTo>
                <a:close/>
              </a:path>
              <a:path w="4627245" h="3531235">
                <a:moveTo>
                  <a:pt x="4374515" y="1772920"/>
                </a:moveTo>
                <a:lnTo>
                  <a:pt x="0" y="1772920"/>
                </a:lnTo>
                <a:lnTo>
                  <a:pt x="0" y="1934845"/>
                </a:lnTo>
                <a:lnTo>
                  <a:pt x="4374515" y="1934845"/>
                </a:lnTo>
                <a:lnTo>
                  <a:pt x="4374515" y="1772920"/>
                </a:lnTo>
                <a:close/>
              </a:path>
              <a:path w="4627245" h="3531235">
                <a:moveTo>
                  <a:pt x="4374515" y="1447800"/>
                </a:moveTo>
                <a:lnTo>
                  <a:pt x="0" y="1447800"/>
                </a:lnTo>
                <a:lnTo>
                  <a:pt x="0" y="1609725"/>
                </a:lnTo>
                <a:lnTo>
                  <a:pt x="4374515" y="1609725"/>
                </a:lnTo>
                <a:lnTo>
                  <a:pt x="4374515" y="1447800"/>
                </a:lnTo>
                <a:close/>
              </a:path>
              <a:path w="4627245" h="3531235">
                <a:moveTo>
                  <a:pt x="4374515" y="1285240"/>
                </a:moveTo>
                <a:lnTo>
                  <a:pt x="0" y="1285240"/>
                </a:lnTo>
                <a:lnTo>
                  <a:pt x="0" y="1447165"/>
                </a:lnTo>
                <a:lnTo>
                  <a:pt x="4374515" y="1447165"/>
                </a:lnTo>
                <a:lnTo>
                  <a:pt x="4374515" y="1285240"/>
                </a:lnTo>
                <a:close/>
              </a:path>
              <a:path w="4627245" h="3531235">
                <a:moveTo>
                  <a:pt x="4627245" y="2246630"/>
                </a:moveTo>
                <a:lnTo>
                  <a:pt x="0" y="2246630"/>
                </a:lnTo>
                <a:lnTo>
                  <a:pt x="0" y="2408555"/>
                </a:lnTo>
                <a:lnTo>
                  <a:pt x="4627245" y="2408555"/>
                </a:lnTo>
                <a:lnTo>
                  <a:pt x="4627245" y="2246630"/>
                </a:lnTo>
                <a:close/>
              </a:path>
              <a:path w="4627245" h="3531235">
                <a:moveTo>
                  <a:pt x="4627245" y="1122680"/>
                </a:moveTo>
                <a:lnTo>
                  <a:pt x="0" y="1122680"/>
                </a:lnTo>
                <a:lnTo>
                  <a:pt x="0" y="1284605"/>
                </a:lnTo>
                <a:lnTo>
                  <a:pt x="4627245" y="1284605"/>
                </a:lnTo>
                <a:lnTo>
                  <a:pt x="4627245" y="1122680"/>
                </a:lnTo>
                <a:close/>
              </a:path>
              <a:path w="4627245" h="3531235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5669" y="2230119"/>
            <a:ext cx="4638040" cy="356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52875">
              <a:lnSpc>
                <a:spcPts val="1300"/>
              </a:lnSpc>
              <a:spcBef>
                <a:spcPts val="100"/>
              </a:spcBef>
              <a:tabLst>
                <a:tab pos="4540250" algn="l"/>
              </a:tabLst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Applying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refinancing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exis...</a:t>
            </a:r>
            <a:endParaRPr sz="1100">
              <a:latin typeface="Courier New"/>
              <a:cs typeface="Courier New"/>
            </a:endParaRPr>
          </a:p>
          <a:p>
            <a:pPr marL="2690495" indent="-2690495">
              <a:lnSpc>
                <a:spcPts val="1280"/>
              </a:lnSpc>
              <a:buAutoNum type="arabicPlain"/>
              <a:tabLst>
                <a:tab pos="2690495" algn="l"/>
                <a:tab pos="2691765" algn="l"/>
              </a:tabLst>
            </a:pPr>
            <a:r>
              <a:rPr dirty="0" sz="1100" spc="-5">
                <a:latin typeface="Courier New"/>
                <a:cs typeface="Courier New"/>
              </a:rPr>
              <a:t>Lost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stolen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  <a:p>
            <a:pPr marL="1344930" indent="-1344930">
              <a:lnSpc>
                <a:spcPts val="1280"/>
              </a:lnSpc>
              <a:buAutoNum type="arabicPlain"/>
              <a:tabLst>
                <a:tab pos="1344930" algn="l"/>
                <a:tab pos="1346200" algn="l"/>
              </a:tabLst>
            </a:pPr>
            <a:r>
              <a:rPr dirty="0" sz="1100" spc="-5">
                <a:latin typeface="Courier New"/>
                <a:cs typeface="Courier New"/>
              </a:rPr>
              <a:t>Incorrect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endParaRPr sz="1100">
              <a:latin typeface="Courier New"/>
              <a:cs typeface="Courier New"/>
            </a:endParaRPr>
          </a:p>
          <a:p>
            <a:pPr marL="672465" indent="-673100">
              <a:lnSpc>
                <a:spcPts val="1280"/>
              </a:lnSpc>
              <a:buAutoNum type="arabicPlain"/>
              <a:tabLst>
                <a:tab pos="672465" algn="l"/>
                <a:tab pos="673100" algn="l"/>
              </a:tabLst>
            </a:pP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getting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 card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L="2690495" indent="-2690495">
              <a:lnSpc>
                <a:spcPts val="1300"/>
              </a:lnSpc>
              <a:buAutoNum type="arabicPlain"/>
              <a:tabLst>
                <a:tab pos="2690495" algn="l"/>
                <a:tab pos="2691765" algn="l"/>
              </a:tabLst>
            </a:pPr>
            <a:r>
              <a:rPr dirty="0" sz="1100" spc="-5">
                <a:latin typeface="Courier New"/>
                <a:cs typeface="Courier New"/>
              </a:rPr>
              <a:t>Closing your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  <a:spcBef>
                <a:spcPts val="1120"/>
              </a:spcBef>
              <a:tabLst>
                <a:tab pos="923925" algn="l"/>
              </a:tabLst>
            </a:pPr>
            <a:r>
              <a:rPr dirty="0" sz="1100" spc="-5">
                <a:latin typeface="Courier New"/>
                <a:cs typeface="Courier New"/>
              </a:rPr>
              <a:t>Sub-issue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4120515" indent="-4121150">
              <a:lnSpc>
                <a:spcPts val="1280"/>
              </a:lnSpc>
              <a:buAutoNum type="arabicPlain"/>
              <a:tabLst>
                <a:tab pos="4120515" algn="l"/>
                <a:tab pos="4121150" algn="l"/>
              </a:tabLst>
            </a:pPr>
            <a:r>
              <a:rPr dirty="0" sz="1100" spc="-5">
                <a:latin typeface="Courier New"/>
                <a:cs typeface="Courier New"/>
              </a:rPr>
              <a:t>NaN</a:t>
            </a:r>
            <a:endParaRPr sz="1100">
              <a:latin typeface="Courier New"/>
              <a:cs typeface="Courier New"/>
            </a:endParaRPr>
          </a:p>
          <a:p>
            <a:pPr marL="4120515" indent="-4121150">
              <a:lnSpc>
                <a:spcPts val="1280"/>
              </a:lnSpc>
              <a:buAutoNum type="arabicPlain"/>
              <a:tabLst>
                <a:tab pos="4120515" algn="l"/>
                <a:tab pos="4121150" algn="l"/>
              </a:tabLst>
            </a:pPr>
            <a:r>
              <a:rPr dirty="0" sz="1100" spc="-5">
                <a:latin typeface="Courier New"/>
                <a:cs typeface="Courier New"/>
              </a:rPr>
              <a:t>NaN</a:t>
            </a:r>
            <a:endParaRPr sz="1100">
              <a:latin typeface="Courier New"/>
              <a:cs typeface="Courier New"/>
            </a:endParaRPr>
          </a:p>
          <a:p>
            <a:pPr marL="1934210" indent="-1934845">
              <a:lnSpc>
                <a:spcPts val="1280"/>
              </a:lnSpc>
              <a:buAutoNum type="arabicPlain"/>
              <a:tabLst>
                <a:tab pos="1934210" algn="l"/>
                <a:tab pos="1934845" algn="l"/>
              </a:tabLst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Trouble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getting,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activating,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registering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101850" indent="-2102485">
              <a:lnSpc>
                <a:spcPts val="1300"/>
              </a:lnSpc>
              <a:buAutoNum type="arabicPlain"/>
              <a:tabLst>
                <a:tab pos="2101850" algn="l"/>
                <a:tab pos="2102485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L="2438400">
              <a:lnSpc>
                <a:spcPts val="1300"/>
              </a:lnSpc>
              <a:spcBef>
                <a:spcPts val="1130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Compan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4120515" indent="-4121150">
              <a:lnSpc>
                <a:spcPts val="1280"/>
              </a:lnSpc>
              <a:buAutoNum type="arabicPlain"/>
              <a:tabLst>
                <a:tab pos="4120515" algn="l"/>
                <a:tab pos="4121150" algn="l"/>
              </a:tabLst>
            </a:pPr>
            <a:r>
              <a:rPr dirty="0" sz="1100" spc="-5">
                <a:latin typeface="Courier New"/>
                <a:cs typeface="Courier New"/>
              </a:rPr>
              <a:t>NaN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30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  <a:spcBef>
                <a:spcPts val="1120"/>
              </a:spcBef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5784850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03343" y="576199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5947409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03483" y="59245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6109970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03343" y="60871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6272529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2969" y="5761990"/>
            <a:ext cx="2547620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1345" indent="-589280">
              <a:lnSpc>
                <a:spcPts val="1300"/>
              </a:lnSpc>
              <a:spcBef>
                <a:spcPts val="100"/>
              </a:spcBef>
              <a:buAutoNum type="arabicPlain"/>
              <a:tabLst>
                <a:tab pos="601345" algn="l"/>
                <a:tab pos="601980" algn="l"/>
              </a:tabLst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  <a:p>
            <a:pPr marL="264795" indent="-252729">
              <a:lnSpc>
                <a:spcPts val="1280"/>
              </a:lnSpc>
              <a:buAutoNum type="arabicPlain"/>
              <a:tabLst>
                <a:tab pos="264795" algn="l"/>
                <a:tab pos="265430" algn="l"/>
              </a:tabLst>
            </a:pPr>
            <a:r>
              <a:rPr dirty="0" sz="1100" spc="-5">
                <a:latin typeface="Courier New"/>
                <a:cs typeface="Courier New"/>
              </a:rPr>
              <a:t>Closed with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  <a:p>
            <a:pPr marL="601345" indent="-589280">
              <a:lnSpc>
                <a:spcPts val="1280"/>
              </a:lnSpc>
              <a:buAutoNum type="arabicPlain"/>
              <a:tabLst>
                <a:tab pos="601345" algn="l"/>
                <a:tab pos="601980" algn="l"/>
              </a:tabLst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  <a:p>
            <a:pPr marL="1610360" indent="-1598295">
              <a:lnSpc>
                <a:spcPts val="1300"/>
              </a:lnSpc>
              <a:buAutoNum type="arabicPlain"/>
              <a:tabLst>
                <a:tab pos="1610360" algn="l"/>
                <a:tab pos="1610995" algn="l"/>
              </a:tabLst>
            </a:pP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03343" y="624967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6435090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2969" y="6412229"/>
            <a:ext cx="25476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1345" algn="l"/>
              </a:tabLst>
            </a:pPr>
            <a:r>
              <a:rPr dirty="0" sz="1100">
                <a:latin typeface="Courier New"/>
                <a:cs typeface="Courier New"/>
              </a:rPr>
              <a:t>4	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3343" y="641222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6597650"/>
            <a:ext cx="3110865" cy="487045"/>
          </a:xfrm>
          <a:custGeom>
            <a:avLst/>
            <a:gdLst/>
            <a:ahLst/>
            <a:cxnLst/>
            <a:rect l="l" t="t" r="r" b="b"/>
            <a:pathLst>
              <a:path w="3110865" h="487045">
                <a:moveTo>
                  <a:pt x="269049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690495" y="487045"/>
                </a:lnTo>
                <a:lnTo>
                  <a:pt x="2690495" y="325120"/>
                </a:lnTo>
                <a:close/>
              </a:path>
              <a:path w="3110865" h="487045">
                <a:moveTo>
                  <a:pt x="31108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110865" y="324485"/>
                </a:lnTo>
                <a:lnTo>
                  <a:pt x="3110865" y="162560"/>
                </a:lnTo>
                <a:close/>
              </a:path>
              <a:path w="3110865" h="487045">
                <a:moveTo>
                  <a:pt x="3110865" y="0"/>
                </a:moveTo>
                <a:lnTo>
                  <a:pt x="0" y="0"/>
                </a:lnTo>
                <a:lnTo>
                  <a:pt x="0" y="161925"/>
                </a:lnTo>
                <a:lnTo>
                  <a:pt x="3110865" y="161925"/>
                </a:lnTo>
                <a:lnTo>
                  <a:pt x="31108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6574790"/>
            <a:ext cx="3136265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&lt;class 'pandas.core.frame.DataFrame'&gt;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RangeIndex: 62516 entries, </a:t>
            </a:r>
            <a:r>
              <a:rPr dirty="0" sz="1100">
                <a:latin typeface="Courier New"/>
                <a:cs typeface="Courier New"/>
              </a:rPr>
              <a:t>0 </a:t>
            </a:r>
            <a:r>
              <a:rPr dirty="0" sz="1100" spc="-5">
                <a:latin typeface="Courier New"/>
                <a:cs typeface="Courier New"/>
              </a:rPr>
              <a:t>to 62515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(total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12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columns):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7085330"/>
            <a:ext cx="4709795" cy="161925"/>
          </a:xfrm>
          <a:custGeom>
            <a:avLst/>
            <a:gdLst/>
            <a:ahLst/>
            <a:cxnLst/>
            <a:rect l="l" t="t" r="r" b="b"/>
            <a:pathLst>
              <a:path w="4709795" h="161925">
                <a:moveTo>
                  <a:pt x="4709795" y="0"/>
                </a:moveTo>
                <a:lnTo>
                  <a:pt x="0" y="0"/>
                </a:lnTo>
                <a:lnTo>
                  <a:pt x="0" y="161925"/>
                </a:lnTo>
                <a:lnTo>
                  <a:pt x="4709795" y="161925"/>
                </a:lnTo>
                <a:lnTo>
                  <a:pt x="47097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86789" y="7062469"/>
            <a:ext cx="40620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  <a:tab pos="2872105" algn="l"/>
              </a:tabLst>
            </a:pPr>
            <a:r>
              <a:rPr dirty="0" sz="1100">
                <a:latin typeface="Courier New"/>
                <a:cs typeface="Courier New"/>
              </a:rPr>
              <a:t>#	</a:t>
            </a:r>
            <a:r>
              <a:rPr dirty="0" sz="1100" spc="-5">
                <a:latin typeface="Courier New"/>
                <a:cs typeface="Courier New"/>
              </a:rPr>
              <a:t>Column	Non-Null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92458" y="7062469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Dtyp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09955" y="7247890"/>
            <a:ext cx="4721860" cy="324485"/>
            <a:chOff x="909955" y="7247890"/>
            <a:chExt cx="4721860" cy="324485"/>
          </a:xfrm>
        </p:grpSpPr>
        <p:sp>
          <p:nvSpPr>
            <p:cNvPr id="30" name="object 30"/>
            <p:cNvSpPr/>
            <p:nvPr/>
          </p:nvSpPr>
          <p:spPr>
            <a:xfrm>
              <a:off x="914400" y="7247890"/>
              <a:ext cx="4711065" cy="161925"/>
            </a:xfrm>
            <a:custGeom>
              <a:avLst/>
              <a:gdLst/>
              <a:ahLst/>
              <a:cxnLst/>
              <a:rect l="l" t="t" r="r" b="b"/>
              <a:pathLst>
                <a:path w="4711065" h="161925">
                  <a:moveTo>
                    <a:pt x="4711065" y="0"/>
                  </a:moveTo>
                  <a:lnTo>
                    <a:pt x="0" y="0"/>
                  </a:lnTo>
                  <a:lnTo>
                    <a:pt x="0" y="161924"/>
                  </a:lnTo>
                  <a:lnTo>
                    <a:pt x="4711065" y="161924"/>
                  </a:lnTo>
                  <a:lnTo>
                    <a:pt x="47110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15670" y="7339152"/>
              <a:ext cx="924560" cy="0"/>
            </a:xfrm>
            <a:custGeom>
              <a:avLst/>
              <a:gdLst/>
              <a:ahLst/>
              <a:cxnLst/>
              <a:rect l="l" t="t" r="r" b="b"/>
              <a:pathLst>
                <a:path w="924560" h="0">
                  <a:moveTo>
                    <a:pt x="0" y="0"/>
                  </a:moveTo>
                  <a:lnTo>
                    <a:pt x="251746" y="0"/>
                  </a:lnTo>
                </a:path>
                <a:path w="924560" h="0">
                  <a:moveTo>
                    <a:pt x="420217" y="0"/>
                  </a:moveTo>
                  <a:lnTo>
                    <a:pt x="924541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59428" y="7339152"/>
              <a:ext cx="1766570" cy="0"/>
            </a:xfrm>
            <a:custGeom>
              <a:avLst/>
              <a:gdLst/>
              <a:ahLst/>
              <a:cxnLst/>
              <a:rect l="l" t="t" r="r" b="b"/>
              <a:pathLst>
                <a:path w="1766570" h="0">
                  <a:moveTo>
                    <a:pt x="0" y="0"/>
                  </a:moveTo>
                  <a:lnTo>
                    <a:pt x="1177119" y="0"/>
                  </a:lnTo>
                </a:path>
                <a:path w="1766570" h="0">
                  <a:moveTo>
                    <a:pt x="1345590" y="0"/>
                  </a:moveTo>
                  <a:lnTo>
                    <a:pt x="1766094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14400" y="7410450"/>
              <a:ext cx="4709795" cy="161925"/>
            </a:xfrm>
            <a:custGeom>
              <a:avLst/>
              <a:gdLst/>
              <a:ahLst/>
              <a:cxnLst/>
              <a:rect l="l" t="t" r="r" b="b"/>
              <a:pathLst>
                <a:path w="4709795" h="161925">
                  <a:moveTo>
                    <a:pt x="470979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709795" y="161925"/>
                  </a:lnTo>
                  <a:lnTo>
                    <a:pt x="47097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986789" y="7387590"/>
            <a:ext cx="40614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  <a:tab pos="2872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	62516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92319" y="738759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int6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7573009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5"/>
                </a:lnTo>
                <a:lnTo>
                  <a:pt x="4793615" y="161925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86789" y="7550150"/>
            <a:ext cx="40614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  <a:tab pos="287210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	62516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92319" y="755015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400" y="7735569"/>
            <a:ext cx="5466715" cy="161925"/>
          </a:xfrm>
          <a:custGeom>
            <a:avLst/>
            <a:gdLst/>
            <a:ahLst/>
            <a:cxnLst/>
            <a:rect l="l" t="t" r="r" b="b"/>
            <a:pathLst>
              <a:path w="5466715" h="161925">
                <a:moveTo>
                  <a:pt x="5466715" y="0"/>
                </a:moveTo>
                <a:lnTo>
                  <a:pt x="0" y="0"/>
                </a:lnTo>
                <a:lnTo>
                  <a:pt x="0" y="161924"/>
                </a:lnTo>
                <a:lnTo>
                  <a:pt x="5466715" y="161924"/>
                </a:lnTo>
                <a:lnTo>
                  <a:pt x="54667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192458" y="7712709"/>
            <a:ext cx="12014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datetime64[ns]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400" y="7898130"/>
            <a:ext cx="5466715" cy="161925"/>
          </a:xfrm>
          <a:custGeom>
            <a:avLst/>
            <a:gdLst/>
            <a:ahLst/>
            <a:cxnLst/>
            <a:rect l="l" t="t" r="r" b="b"/>
            <a:pathLst>
              <a:path w="5466715" h="161925">
                <a:moveTo>
                  <a:pt x="5466715" y="0"/>
                </a:moveTo>
                <a:lnTo>
                  <a:pt x="0" y="0"/>
                </a:lnTo>
                <a:lnTo>
                  <a:pt x="0" y="161925"/>
                </a:lnTo>
                <a:lnTo>
                  <a:pt x="5466715" y="161925"/>
                </a:lnTo>
                <a:lnTo>
                  <a:pt x="54667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86789" y="7712709"/>
            <a:ext cx="153797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ts val="1300"/>
              </a:lnSpc>
              <a:spcBef>
                <a:spcPts val="100"/>
              </a:spcBef>
              <a:buAutoNum type="arabicPlain" startAt="2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300"/>
              </a:lnSpc>
              <a:buAutoNum type="arabicPlain" startAt="2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46728" y="7712709"/>
            <a:ext cx="12020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92319" y="7875269"/>
            <a:ext cx="12014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datetime64[ns]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8060690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4"/>
                </a:lnTo>
                <a:lnTo>
                  <a:pt x="4793615" y="161924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192319" y="803783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4400" y="8223250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5"/>
                </a:lnTo>
                <a:lnTo>
                  <a:pt x="4793615" y="161925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192458" y="820039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14400" y="8385809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5"/>
                </a:lnTo>
                <a:lnTo>
                  <a:pt x="4793615" y="161925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192458" y="836295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14400" y="8548369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4"/>
                </a:lnTo>
                <a:lnTo>
                  <a:pt x="4793615" y="161924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192319" y="852550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14400" y="8710930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5"/>
                </a:lnTo>
                <a:lnTo>
                  <a:pt x="4793615" y="161925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192319" y="868806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14400" y="8873490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4"/>
                </a:lnTo>
                <a:lnTo>
                  <a:pt x="4793615" y="161924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86789" y="8037830"/>
            <a:ext cx="229489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ts val="1300"/>
              </a:lnSpc>
              <a:spcBef>
                <a:spcPts val="100"/>
              </a:spcBef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State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Sub-issue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30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46728" y="8037830"/>
            <a:ext cx="120205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62509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51658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60341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92738" y="885063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90230"/>
            <a:chOff x="847725" y="913764"/>
            <a:chExt cx="6076950" cy="81902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90230"/>
            </a:xfrm>
            <a:custGeom>
              <a:avLst/>
              <a:gdLst/>
              <a:ahLst/>
              <a:cxnLst/>
              <a:rect l="l" t="t" r="r" b="b"/>
              <a:pathLst>
                <a:path w="6076950" h="8190230">
                  <a:moveTo>
                    <a:pt x="6076950" y="0"/>
                  </a:moveTo>
                  <a:lnTo>
                    <a:pt x="0" y="0"/>
                  </a:lnTo>
                  <a:lnTo>
                    <a:pt x="0" y="879475"/>
                  </a:lnTo>
                  <a:lnTo>
                    <a:pt x="0" y="880110"/>
                  </a:lnTo>
                  <a:lnTo>
                    <a:pt x="0" y="2957195"/>
                  </a:lnTo>
                  <a:lnTo>
                    <a:pt x="0" y="2957830"/>
                  </a:lnTo>
                  <a:lnTo>
                    <a:pt x="0" y="8190230"/>
                  </a:lnTo>
                  <a:lnTo>
                    <a:pt x="6076950" y="8190230"/>
                  </a:lnTo>
                  <a:lnTo>
                    <a:pt x="6076950" y="2957830"/>
                  </a:lnTo>
                  <a:lnTo>
                    <a:pt x="6076950" y="2957195"/>
                  </a:lnTo>
                  <a:lnTo>
                    <a:pt x="6076950" y="880110"/>
                  </a:lnTo>
                  <a:lnTo>
                    <a:pt x="6076950" y="87947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793615" cy="324485"/>
            </a:xfrm>
            <a:custGeom>
              <a:avLst/>
              <a:gdLst/>
              <a:ahLst/>
              <a:cxnLst/>
              <a:rect l="l" t="t" r="r" b="b"/>
              <a:pathLst>
                <a:path w="4793615" h="324484">
                  <a:moveTo>
                    <a:pt x="479361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4793615" y="324485"/>
                  </a:lnTo>
                  <a:lnTo>
                    <a:pt x="4793615" y="162560"/>
                  </a:lnTo>
                  <a:close/>
                </a:path>
                <a:path w="4793615" h="324484">
                  <a:moveTo>
                    <a:pt x="47936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793615" y="161925"/>
                  </a:lnTo>
                  <a:lnTo>
                    <a:pt x="479361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86789" y="958850"/>
            <a:ext cx="406209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ts val="1300"/>
              </a:lnSpc>
              <a:spcBef>
                <a:spcPts val="100"/>
              </a:spcBef>
              <a:buAutoNum type="arabicPlain" startAt="10"/>
              <a:tabLst>
                <a:tab pos="348615" algn="l"/>
                <a:tab pos="349250" algn="l"/>
                <a:tab pos="2872105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	62516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300"/>
              </a:lnSpc>
              <a:buAutoNum type="arabicPlain" startAt="10"/>
              <a:tabLst>
                <a:tab pos="348615" algn="l"/>
                <a:tab pos="349250" algn="l"/>
                <a:tab pos="2872105" algn="l"/>
              </a:tabLst>
            </a:pP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	61022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2458" y="958850"/>
            <a:ext cx="52895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306829"/>
            <a:ext cx="3867785" cy="487045"/>
          </a:xfrm>
          <a:custGeom>
            <a:avLst/>
            <a:gdLst/>
            <a:ahLst/>
            <a:cxnLst/>
            <a:rect l="l" t="t" r="r" b="b"/>
            <a:pathLst>
              <a:path w="3867785" h="487044">
                <a:moveTo>
                  <a:pt x="3346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34645" y="487045"/>
                </a:lnTo>
                <a:lnTo>
                  <a:pt x="334645" y="325120"/>
                </a:lnTo>
                <a:close/>
              </a:path>
              <a:path w="3867785" h="487044">
                <a:moveTo>
                  <a:pt x="176593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765935" y="324485"/>
                </a:lnTo>
                <a:lnTo>
                  <a:pt x="1765935" y="162560"/>
                </a:lnTo>
                <a:close/>
              </a:path>
              <a:path w="3867785" h="487044">
                <a:moveTo>
                  <a:pt x="3867785" y="0"/>
                </a:moveTo>
                <a:lnTo>
                  <a:pt x="0" y="0"/>
                </a:lnTo>
                <a:lnTo>
                  <a:pt x="0" y="161925"/>
                </a:lnTo>
                <a:lnTo>
                  <a:pt x="3867785" y="161925"/>
                </a:lnTo>
                <a:lnTo>
                  <a:pt x="38677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283969"/>
            <a:ext cx="3893185" cy="25958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dtypes: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datetime64[ns](2),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int64(1),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object(9)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memory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usage: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5.7+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MB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None</a:t>
            </a:r>
            <a:endParaRPr sz="1100">
              <a:latin typeface="Courier New"/>
              <a:cs typeface="Courier New"/>
            </a:endParaRPr>
          </a:p>
          <a:p>
            <a:pPr marL="12700" marR="424180">
              <a:lnSpc>
                <a:spcPts val="1280"/>
              </a:lnSpc>
              <a:spcBef>
                <a:spcPts val="103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Example: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state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state_counts</a:t>
            </a:r>
            <a:r>
              <a:rPr dirty="0" sz="1100" spc="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(state_counts)</a:t>
            </a:r>
            <a:endParaRPr sz="1100">
              <a:latin typeface="Courier New"/>
              <a:cs typeface="Courier New"/>
            </a:endParaRPr>
          </a:p>
          <a:p>
            <a:pPr marL="12700" marR="34163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Example: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state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sns.countplot(data=df,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x=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order=df[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].value_counts().index)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010919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4400" y="3999229"/>
          <a:ext cx="924560" cy="5038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/>
                <a:gridCol w="461645"/>
              </a:tblGrid>
              <a:tr h="162457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13709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6488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4686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4442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NJ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2270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2141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1959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1676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1530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AZ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1395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NV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758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674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576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382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48360" y="914400"/>
            <a:ext cx="6076315" cy="8189595"/>
          </a:xfrm>
          <a:custGeom>
            <a:avLst/>
            <a:gdLst/>
            <a:ahLst/>
            <a:cxnLst/>
            <a:rect l="l" t="t" r="r" b="b"/>
            <a:pathLst>
              <a:path w="6076315" h="8189595">
                <a:moveTo>
                  <a:pt x="0" y="1904"/>
                </a:moveTo>
                <a:lnTo>
                  <a:pt x="6076315" y="1904"/>
                </a:lnTo>
              </a:path>
              <a:path w="6076315" h="8189595">
                <a:moveTo>
                  <a:pt x="6075045" y="0"/>
                </a:moveTo>
                <a:lnTo>
                  <a:pt x="6075045" y="1006475"/>
                </a:lnTo>
              </a:path>
              <a:path w="6076315" h="8189595">
                <a:moveTo>
                  <a:pt x="1905" y="1006475"/>
                </a:moveTo>
                <a:lnTo>
                  <a:pt x="1905" y="0"/>
                </a:lnTo>
              </a:path>
              <a:path w="6076315" h="8189595">
                <a:moveTo>
                  <a:pt x="6075045" y="879475"/>
                </a:moveTo>
                <a:lnTo>
                  <a:pt x="6075045" y="3084195"/>
                </a:lnTo>
              </a:path>
              <a:path w="6076315" h="8189595">
                <a:moveTo>
                  <a:pt x="1905" y="3084195"/>
                </a:moveTo>
                <a:lnTo>
                  <a:pt x="1905" y="879475"/>
                </a:lnTo>
              </a:path>
              <a:path w="6076315" h="8189595">
                <a:moveTo>
                  <a:pt x="6075045" y="2957195"/>
                </a:moveTo>
                <a:lnTo>
                  <a:pt x="6075045" y="8189595"/>
                </a:lnTo>
              </a:path>
              <a:path w="6076315" h="8189595">
                <a:moveTo>
                  <a:pt x="6076315" y="8188325"/>
                </a:moveTo>
                <a:lnTo>
                  <a:pt x="0" y="8188325"/>
                </a:lnTo>
              </a:path>
              <a:path w="6076315" h="8189595">
                <a:moveTo>
                  <a:pt x="1905" y="8189595"/>
                </a:moveTo>
                <a:lnTo>
                  <a:pt x="1905" y="2957195"/>
                </a:lnTo>
              </a:path>
              <a:path w="6076315" h="8189595">
                <a:moveTo>
                  <a:pt x="0" y="1904"/>
                </a:moveTo>
                <a:lnTo>
                  <a:pt x="6076315" y="1904"/>
                </a:lnTo>
              </a:path>
              <a:path w="6076315" h="8189595">
                <a:moveTo>
                  <a:pt x="6075045" y="0"/>
                </a:moveTo>
                <a:lnTo>
                  <a:pt x="6075045" y="1006475"/>
                </a:lnTo>
              </a:path>
              <a:path w="6076315" h="8189595">
                <a:moveTo>
                  <a:pt x="1905" y="1006475"/>
                </a:moveTo>
                <a:lnTo>
                  <a:pt x="1905" y="0"/>
                </a:lnTo>
              </a:path>
              <a:path w="6076315" h="8189595">
                <a:moveTo>
                  <a:pt x="6075045" y="879475"/>
                </a:moveTo>
                <a:lnTo>
                  <a:pt x="6075045" y="3084195"/>
                </a:lnTo>
              </a:path>
              <a:path w="6076315" h="8189595">
                <a:moveTo>
                  <a:pt x="1905" y="3084195"/>
                </a:moveTo>
                <a:lnTo>
                  <a:pt x="1905" y="879475"/>
                </a:lnTo>
              </a:path>
              <a:path w="6076315" h="8189595">
                <a:moveTo>
                  <a:pt x="6075045" y="2957195"/>
                </a:moveTo>
                <a:lnTo>
                  <a:pt x="6075045" y="8189595"/>
                </a:lnTo>
              </a:path>
              <a:path w="6076315" h="8189595">
                <a:moveTo>
                  <a:pt x="6076315" y="8188325"/>
                </a:moveTo>
                <a:lnTo>
                  <a:pt x="0" y="8188325"/>
                </a:lnTo>
              </a:path>
              <a:path w="6076315" h="8189595">
                <a:moveTo>
                  <a:pt x="1905" y="8189595"/>
                </a:moveTo>
                <a:lnTo>
                  <a:pt x="1905" y="295719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3709670"/>
            <a:chOff x="847725" y="913764"/>
            <a:chExt cx="6076950" cy="370967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3709670"/>
            </a:xfrm>
            <a:custGeom>
              <a:avLst/>
              <a:gdLst/>
              <a:ahLst/>
              <a:cxnLst/>
              <a:rect l="l" t="t" r="r" b="b"/>
              <a:pathLst>
                <a:path w="6076950" h="3709670">
                  <a:moveTo>
                    <a:pt x="6076950" y="0"/>
                  </a:moveTo>
                  <a:lnTo>
                    <a:pt x="0" y="0"/>
                  </a:lnTo>
                  <a:lnTo>
                    <a:pt x="0" y="3709669"/>
                  </a:lnTo>
                  <a:lnTo>
                    <a:pt x="6076950" y="370966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925194" cy="3250565"/>
            </a:xfrm>
            <a:custGeom>
              <a:avLst/>
              <a:gdLst/>
              <a:ahLst/>
              <a:cxnLst/>
              <a:rect l="l" t="t" r="r" b="b"/>
              <a:pathLst>
                <a:path w="925194" h="3250565">
                  <a:moveTo>
                    <a:pt x="92392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923925" y="2275205"/>
                  </a:lnTo>
                  <a:lnTo>
                    <a:pt x="923925" y="2113280"/>
                  </a:lnTo>
                  <a:close/>
                </a:path>
                <a:path w="925194" h="3250565">
                  <a:moveTo>
                    <a:pt x="92392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923925" y="2112645"/>
                  </a:lnTo>
                  <a:lnTo>
                    <a:pt x="923925" y="1950720"/>
                  </a:lnTo>
                  <a:close/>
                </a:path>
                <a:path w="925194" h="3250565">
                  <a:moveTo>
                    <a:pt x="92392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923925" y="1950085"/>
                  </a:lnTo>
                  <a:lnTo>
                    <a:pt x="923925" y="1788160"/>
                  </a:lnTo>
                  <a:close/>
                </a:path>
                <a:path w="925194" h="3250565">
                  <a:moveTo>
                    <a:pt x="92392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923925" y="1787525"/>
                  </a:lnTo>
                  <a:lnTo>
                    <a:pt x="923925" y="1625600"/>
                  </a:lnTo>
                  <a:close/>
                </a:path>
                <a:path w="925194" h="3250565">
                  <a:moveTo>
                    <a:pt x="92392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923925" y="1624965"/>
                  </a:lnTo>
                  <a:lnTo>
                    <a:pt x="923925" y="1463040"/>
                  </a:lnTo>
                  <a:close/>
                </a:path>
                <a:path w="925194" h="3250565">
                  <a:moveTo>
                    <a:pt x="92392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923925" y="1462405"/>
                  </a:lnTo>
                  <a:lnTo>
                    <a:pt x="923925" y="1300480"/>
                  </a:lnTo>
                  <a:close/>
                </a:path>
                <a:path w="925194" h="3250565">
                  <a:moveTo>
                    <a:pt x="92392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923925" y="1299845"/>
                  </a:lnTo>
                  <a:lnTo>
                    <a:pt x="923925" y="1137920"/>
                  </a:lnTo>
                  <a:close/>
                </a:path>
                <a:path w="925194" h="3250565">
                  <a:moveTo>
                    <a:pt x="92392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923925" y="1137285"/>
                  </a:lnTo>
                  <a:lnTo>
                    <a:pt x="923925" y="975360"/>
                  </a:lnTo>
                  <a:close/>
                </a:path>
                <a:path w="925194" h="3250565">
                  <a:moveTo>
                    <a:pt x="92392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923925" y="974725"/>
                  </a:lnTo>
                  <a:lnTo>
                    <a:pt x="923925" y="812800"/>
                  </a:lnTo>
                  <a:close/>
                </a:path>
                <a:path w="925194" h="3250565">
                  <a:moveTo>
                    <a:pt x="92392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923925" y="812165"/>
                  </a:lnTo>
                  <a:lnTo>
                    <a:pt x="923925" y="650240"/>
                  </a:lnTo>
                  <a:close/>
                </a:path>
                <a:path w="925194" h="3250565">
                  <a:moveTo>
                    <a:pt x="92392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923925" y="649605"/>
                  </a:lnTo>
                  <a:lnTo>
                    <a:pt x="923925" y="487680"/>
                  </a:lnTo>
                  <a:close/>
                </a:path>
                <a:path w="925194" h="3250565">
                  <a:moveTo>
                    <a:pt x="92392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923925" y="487045"/>
                  </a:lnTo>
                  <a:lnTo>
                    <a:pt x="923925" y="325120"/>
                  </a:lnTo>
                  <a:close/>
                </a:path>
                <a:path w="925194" h="3250565">
                  <a:moveTo>
                    <a:pt x="92392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923925" y="324485"/>
                  </a:lnTo>
                  <a:lnTo>
                    <a:pt x="923925" y="162560"/>
                  </a:lnTo>
                  <a:close/>
                </a:path>
                <a:path w="925194" h="3250565">
                  <a:moveTo>
                    <a:pt x="9239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923925" y="161925"/>
                  </a:lnTo>
                  <a:lnTo>
                    <a:pt x="923925" y="0"/>
                  </a:lnTo>
                  <a:close/>
                </a:path>
                <a:path w="925194" h="3250565">
                  <a:moveTo>
                    <a:pt x="925195" y="3088640"/>
                  </a:moveTo>
                  <a:lnTo>
                    <a:pt x="0" y="3088640"/>
                  </a:lnTo>
                  <a:lnTo>
                    <a:pt x="0" y="3250565"/>
                  </a:lnTo>
                  <a:lnTo>
                    <a:pt x="925195" y="3250565"/>
                  </a:lnTo>
                  <a:lnTo>
                    <a:pt x="925195" y="3088640"/>
                  </a:lnTo>
                  <a:close/>
                </a:path>
                <a:path w="925194" h="3250565">
                  <a:moveTo>
                    <a:pt x="925195" y="2926080"/>
                  </a:moveTo>
                  <a:lnTo>
                    <a:pt x="0" y="2926080"/>
                  </a:lnTo>
                  <a:lnTo>
                    <a:pt x="0" y="3088005"/>
                  </a:lnTo>
                  <a:lnTo>
                    <a:pt x="925195" y="3088005"/>
                  </a:lnTo>
                  <a:lnTo>
                    <a:pt x="925195" y="2926080"/>
                  </a:lnTo>
                  <a:close/>
                </a:path>
                <a:path w="925194" h="3250565">
                  <a:moveTo>
                    <a:pt x="92519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925195" y="2925445"/>
                  </a:lnTo>
                  <a:lnTo>
                    <a:pt x="925195" y="2763520"/>
                  </a:lnTo>
                  <a:close/>
                </a:path>
                <a:path w="925194" h="3250565">
                  <a:moveTo>
                    <a:pt x="92519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925195" y="2762885"/>
                  </a:lnTo>
                  <a:lnTo>
                    <a:pt x="925195" y="2600960"/>
                  </a:lnTo>
                  <a:close/>
                </a:path>
                <a:path w="925194" h="3250565">
                  <a:moveTo>
                    <a:pt x="92519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925195" y="2600325"/>
                  </a:lnTo>
                  <a:lnTo>
                    <a:pt x="925195" y="2438400"/>
                  </a:lnTo>
                  <a:close/>
                </a:path>
                <a:path w="925194" h="3250565">
                  <a:moveTo>
                    <a:pt x="92519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925195" y="2437765"/>
                  </a:lnTo>
                  <a:lnTo>
                    <a:pt x="925195" y="227584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5669" y="958850"/>
            <a:ext cx="180975" cy="328167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R  </a:t>
            </a:r>
            <a:r>
              <a:rPr dirty="0" sz="1100" spc="-5">
                <a:latin typeface="Courier New"/>
                <a:cs typeface="Courier New"/>
              </a:rPr>
              <a:t>R</a:t>
            </a:r>
            <a:r>
              <a:rPr dirty="0" sz="1100">
                <a:latin typeface="Courier New"/>
                <a:cs typeface="Courier New"/>
              </a:rPr>
              <a:t>I  </a:t>
            </a:r>
            <a:r>
              <a:rPr dirty="0" sz="1100" spc="-5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A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M  </a:t>
            </a:r>
            <a:r>
              <a:rPr dirty="0" sz="1100" spc="-5">
                <a:latin typeface="Courier New"/>
                <a:cs typeface="Courier New"/>
              </a:rPr>
              <a:t>U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H  </a:t>
            </a:r>
            <a:r>
              <a:rPr dirty="0" sz="1100" spc="-5">
                <a:latin typeface="Courier New"/>
                <a:cs typeface="Courier New"/>
              </a:rPr>
              <a:t>K</a:t>
            </a:r>
            <a:r>
              <a:rPr dirty="0" sz="1100">
                <a:latin typeface="Courier New"/>
                <a:cs typeface="Courier New"/>
              </a:rPr>
              <a:t>Y  </a:t>
            </a:r>
            <a:r>
              <a:rPr dirty="0" sz="1100" spc="-5">
                <a:latin typeface="Courier New"/>
                <a:cs typeface="Courier New"/>
              </a:rPr>
              <a:t>I</a:t>
            </a:r>
            <a:r>
              <a:rPr dirty="0" sz="1100">
                <a:latin typeface="Courier New"/>
                <a:cs typeface="Courier New"/>
              </a:rPr>
              <a:t>A  </a:t>
            </a:r>
            <a:r>
              <a:rPr dirty="0" sz="1100" spc="-5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S  </a:t>
            </a:r>
            <a:r>
              <a:rPr dirty="0" sz="1100" spc="-5">
                <a:latin typeface="Courier New"/>
                <a:cs typeface="Courier New"/>
              </a:rPr>
              <a:t>I</a:t>
            </a:r>
            <a:r>
              <a:rPr dirty="0" sz="1100">
                <a:latin typeface="Courier New"/>
                <a:cs typeface="Courier New"/>
              </a:rPr>
              <a:t>D  </a:t>
            </a:r>
            <a:r>
              <a:rPr dirty="0" sz="1100" spc="-5">
                <a:latin typeface="Courier New"/>
                <a:cs typeface="Courier New"/>
              </a:rPr>
              <a:t>H</a:t>
            </a:r>
            <a:r>
              <a:rPr dirty="0" sz="1100">
                <a:latin typeface="Courier New"/>
                <a:cs typeface="Courier New"/>
              </a:rPr>
              <a:t>I  </a:t>
            </a: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K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V  </a:t>
            </a:r>
            <a:r>
              <a:rPr dirty="0" sz="1100" spc="-5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V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D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8465" y="958850"/>
            <a:ext cx="264795" cy="3281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26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26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24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24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21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19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15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15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15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12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11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83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232909"/>
            <a:ext cx="2101215" cy="324485"/>
          </a:xfrm>
          <a:custGeom>
            <a:avLst/>
            <a:gdLst/>
            <a:ahLst/>
            <a:cxnLst/>
            <a:rect l="l" t="t" r="r" b="b"/>
            <a:pathLst>
              <a:path w="2101215" h="324485">
                <a:moveTo>
                  <a:pt x="925195" y="0"/>
                </a:moveTo>
                <a:lnTo>
                  <a:pt x="0" y="0"/>
                </a:lnTo>
                <a:lnTo>
                  <a:pt x="0" y="161925"/>
                </a:lnTo>
                <a:lnTo>
                  <a:pt x="925195" y="161925"/>
                </a:lnTo>
                <a:lnTo>
                  <a:pt x="925195" y="0"/>
                </a:lnTo>
                <a:close/>
              </a:path>
              <a:path w="2101215" h="324485">
                <a:moveTo>
                  <a:pt x="2101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101215" y="324485"/>
                </a:lnTo>
                <a:lnTo>
                  <a:pt x="210121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5669" y="4210050"/>
            <a:ext cx="211455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  <a:tabLst>
                <a:tab pos="756285" algn="l"/>
              </a:tabLst>
            </a:pPr>
            <a:r>
              <a:rPr dirty="0" sz="1100" spc="-5">
                <a:latin typeface="Courier New"/>
                <a:cs typeface="Courier New"/>
              </a:rPr>
              <a:t>WY	22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218" y="4819160"/>
            <a:ext cx="5792580" cy="36557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0264" y="8673465"/>
            <a:ext cx="6073140" cy="454659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34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360" y="914400"/>
            <a:ext cx="6076315" cy="3709035"/>
          </a:xfrm>
          <a:custGeom>
            <a:avLst/>
            <a:gdLst/>
            <a:ahLst/>
            <a:cxnLst/>
            <a:rect l="l" t="t" r="r" b="b"/>
            <a:pathLst>
              <a:path w="6076315" h="3709035">
                <a:moveTo>
                  <a:pt x="0" y="1904"/>
                </a:moveTo>
                <a:lnTo>
                  <a:pt x="6076315" y="1904"/>
                </a:lnTo>
              </a:path>
              <a:path w="6076315" h="3709035">
                <a:moveTo>
                  <a:pt x="6075045" y="0"/>
                </a:moveTo>
                <a:lnTo>
                  <a:pt x="6075045" y="3709035"/>
                </a:lnTo>
              </a:path>
              <a:path w="6076315" h="3709035">
                <a:moveTo>
                  <a:pt x="6076315" y="3707765"/>
                </a:moveTo>
                <a:lnTo>
                  <a:pt x="0" y="3707765"/>
                </a:lnTo>
              </a:path>
              <a:path w="6076315" h="3709035">
                <a:moveTo>
                  <a:pt x="1905" y="3709035"/>
                </a:moveTo>
                <a:lnTo>
                  <a:pt x="1905" y="0"/>
                </a:lnTo>
              </a:path>
              <a:path w="6076315" h="3709035">
                <a:moveTo>
                  <a:pt x="0" y="1904"/>
                </a:moveTo>
                <a:lnTo>
                  <a:pt x="6076315" y="1904"/>
                </a:lnTo>
              </a:path>
              <a:path w="6076315" h="3709035">
                <a:moveTo>
                  <a:pt x="6075045" y="0"/>
                </a:moveTo>
                <a:lnTo>
                  <a:pt x="6075045" y="3709035"/>
                </a:lnTo>
              </a:path>
              <a:path w="6076315" h="3709035">
                <a:moveTo>
                  <a:pt x="6076315" y="3707765"/>
                </a:moveTo>
                <a:lnTo>
                  <a:pt x="0" y="3707765"/>
                </a:lnTo>
              </a:path>
              <a:path w="6076315" h="3709035">
                <a:moveTo>
                  <a:pt x="1905" y="370903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30540"/>
          </a:xfrm>
          <a:custGeom>
            <a:avLst/>
            <a:gdLst/>
            <a:ahLst/>
            <a:cxnLst/>
            <a:rect l="l" t="t" r="r" b="b"/>
            <a:pathLst>
              <a:path w="6076950" h="8130540">
                <a:moveTo>
                  <a:pt x="6076950" y="0"/>
                </a:moveTo>
                <a:lnTo>
                  <a:pt x="0" y="0"/>
                </a:lnTo>
                <a:lnTo>
                  <a:pt x="0" y="8130539"/>
                </a:lnTo>
                <a:lnTo>
                  <a:pt x="6076950" y="813053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850"/>
            <a:ext cx="5914390" cy="802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Read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Excel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pd.read_excel(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 Exploration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(df.head())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(df.info())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Convert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'Date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received'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datetime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format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pd.to_datetime(df[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year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month</a:t>
            </a:r>
            <a:endParaRPr sz="1100">
              <a:latin typeface="Courier New"/>
              <a:cs typeface="Courier New"/>
            </a:endParaRPr>
          </a:p>
          <a:p>
            <a:pPr marL="12700" marR="42545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'YearMonth'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 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].dt.to_period(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'M'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complaints_by_month</a:t>
            </a:r>
            <a:r>
              <a:rPr dirty="0" sz="1100" spc="9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8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'YearMonth'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].value_counts().sort_index()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most common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top_issues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].value_counts().head(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state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complaints_by_state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endParaRPr sz="1100">
              <a:latin typeface="Courier New"/>
              <a:cs typeface="Courier New"/>
            </a:endParaRPr>
          </a:p>
          <a:p>
            <a:pPr marL="12700" marR="2778760">
              <a:lnSpc>
                <a:spcPts val="1280"/>
              </a:lnSpc>
              <a:spcBef>
                <a:spcPts val="5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over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ts_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b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y_m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o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nth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.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plo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(ki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d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'line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Over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Time'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'Year-Month'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69494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Top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10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most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common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top_issues.plot(kind=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'Top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Most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Common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Issues'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03149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state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sns.barplot(x=complaints_by_state.values,</a:t>
            </a:r>
            <a:r>
              <a:rPr dirty="0" sz="1100" spc="1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y=complaints_by_state.index,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orient=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03149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" y="914400"/>
            <a:ext cx="6076315" cy="8129905"/>
          </a:xfrm>
          <a:custGeom>
            <a:avLst/>
            <a:gdLst/>
            <a:ahLst/>
            <a:cxnLst/>
            <a:rect l="l" t="t" r="r" b="b"/>
            <a:pathLst>
              <a:path w="6076315" h="8129905">
                <a:moveTo>
                  <a:pt x="0" y="1904"/>
                </a:moveTo>
                <a:lnTo>
                  <a:pt x="6076315" y="1904"/>
                </a:lnTo>
              </a:path>
              <a:path w="6076315" h="8129905">
                <a:moveTo>
                  <a:pt x="6075045" y="0"/>
                </a:moveTo>
                <a:lnTo>
                  <a:pt x="6075045" y="8129905"/>
                </a:lnTo>
              </a:path>
              <a:path w="6076315" h="8129905">
                <a:moveTo>
                  <a:pt x="6076315" y="8128634"/>
                </a:moveTo>
                <a:lnTo>
                  <a:pt x="0" y="8128634"/>
                </a:lnTo>
              </a:path>
              <a:path w="6076315" h="8129905">
                <a:moveTo>
                  <a:pt x="1905" y="8129905"/>
                </a:moveTo>
                <a:lnTo>
                  <a:pt x="1905" y="0"/>
                </a:lnTo>
              </a:path>
              <a:path w="6076315" h="8129905">
                <a:moveTo>
                  <a:pt x="0" y="1904"/>
                </a:moveTo>
                <a:lnTo>
                  <a:pt x="6076315" y="1904"/>
                </a:lnTo>
              </a:path>
              <a:path w="6076315" h="8129905">
                <a:moveTo>
                  <a:pt x="6075045" y="0"/>
                </a:moveTo>
                <a:lnTo>
                  <a:pt x="6075045" y="8129905"/>
                </a:lnTo>
              </a:path>
              <a:path w="6076315" h="8129905">
                <a:moveTo>
                  <a:pt x="6076315" y="8128634"/>
                </a:moveTo>
                <a:lnTo>
                  <a:pt x="0" y="8128634"/>
                </a:lnTo>
              </a:path>
              <a:path w="6076315" h="8129905">
                <a:moveTo>
                  <a:pt x="1905" y="812990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07680"/>
          </a:xfrm>
          <a:custGeom>
            <a:avLst/>
            <a:gdLst/>
            <a:ahLst/>
            <a:cxnLst/>
            <a:rect l="l" t="t" r="r" b="b"/>
            <a:pathLst>
              <a:path w="6076950" h="8107680">
                <a:moveTo>
                  <a:pt x="6076950" y="0"/>
                </a:moveTo>
                <a:lnTo>
                  <a:pt x="0" y="0"/>
                </a:lnTo>
                <a:lnTo>
                  <a:pt x="0" y="8107680"/>
                </a:lnTo>
                <a:lnTo>
                  <a:pt x="6076950" y="810768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5729605" cy="1040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379729"/>
                <a:gridCol w="1144270"/>
                <a:gridCol w="1136015"/>
                <a:gridCol w="1229995"/>
                <a:gridCol w="1187450"/>
                <a:gridCol w="590550"/>
              </a:tblGrid>
              <a:tr h="65404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2501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336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Complaint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ID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 marR="3175">
                        <a:lnSpc>
                          <a:spcPts val="1240"/>
                        </a:lnSpc>
                        <a:tabLst>
                          <a:tab pos="67373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4848023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bmitted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submitted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52729" marR="3175">
                        <a:lnSpc>
                          <a:spcPts val="1240"/>
                        </a:lnSpc>
                        <a:tabLst>
                          <a:tab pos="134556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Referral	2021-10-24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ate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 marR="317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2021-10-27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tabLst>
                          <a:tab pos="50419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67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3621464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2020-04-24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2020-04-24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5818349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7233015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2023-07-10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2023-07-11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5820224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14400" y="2104389"/>
            <a:ext cx="4627245" cy="974725"/>
          </a:xfrm>
          <a:custGeom>
            <a:avLst/>
            <a:gdLst/>
            <a:ahLst/>
            <a:cxnLst/>
            <a:rect l="l" t="t" r="r" b="b"/>
            <a:pathLst>
              <a:path w="4627245" h="974725">
                <a:moveTo>
                  <a:pt x="437324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373245" y="974725"/>
                </a:lnTo>
                <a:lnTo>
                  <a:pt x="4373245" y="812800"/>
                </a:lnTo>
                <a:close/>
              </a:path>
              <a:path w="4627245" h="974725">
                <a:moveTo>
                  <a:pt x="43732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373245" y="812165"/>
                </a:lnTo>
                <a:lnTo>
                  <a:pt x="4373245" y="650240"/>
                </a:lnTo>
                <a:close/>
              </a:path>
              <a:path w="4627245" h="974725">
                <a:moveTo>
                  <a:pt x="43732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373245" y="649605"/>
                </a:lnTo>
                <a:lnTo>
                  <a:pt x="4373245" y="487680"/>
                </a:lnTo>
                <a:close/>
              </a:path>
              <a:path w="4627245" h="974725">
                <a:moveTo>
                  <a:pt x="43732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373245" y="487045"/>
                </a:lnTo>
                <a:lnTo>
                  <a:pt x="4373245" y="325120"/>
                </a:lnTo>
                <a:close/>
              </a:path>
              <a:path w="4627245" h="974725">
                <a:moveTo>
                  <a:pt x="43732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373245" y="324485"/>
                </a:lnTo>
                <a:lnTo>
                  <a:pt x="4373245" y="162560"/>
                </a:lnTo>
                <a:close/>
              </a:path>
              <a:path w="4627245" h="974725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5669" y="2081530"/>
            <a:ext cx="463804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3965">
              <a:lnSpc>
                <a:spcPts val="1300"/>
              </a:lnSpc>
              <a:spcBef>
                <a:spcPts val="100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3700145" indent="-3700779">
              <a:lnSpc>
                <a:spcPts val="1280"/>
              </a:lnSpc>
              <a:buAutoNum type="arabicPlain"/>
              <a:tabLst>
                <a:tab pos="3700145" algn="l"/>
                <a:tab pos="3700779" algn="l"/>
              </a:tabLst>
            </a:pP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o...</a:t>
            </a:r>
            <a:endParaRPr sz="1100">
              <a:latin typeface="Courier New"/>
              <a:cs typeface="Courier New"/>
            </a:endParaRPr>
          </a:p>
          <a:p>
            <a:pPr marL="2101850" indent="-2102485">
              <a:lnSpc>
                <a:spcPts val="1280"/>
              </a:lnSpc>
              <a:buAutoNum type="arabicPlain"/>
              <a:tabLst>
                <a:tab pos="2101850" algn="l"/>
                <a:tab pos="2102485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2101850" indent="-2102485">
              <a:lnSpc>
                <a:spcPts val="1300"/>
              </a:lnSpc>
              <a:buAutoNum type="arabicPlain"/>
              <a:tabLst>
                <a:tab pos="2101850" algn="l"/>
                <a:tab pos="2102485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228339"/>
            <a:ext cx="40506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240"/>
              </a:lnSpc>
              <a:tabLst>
                <a:tab pos="1093470" algn="l"/>
              </a:tabLst>
            </a:pPr>
            <a:r>
              <a:rPr dirty="0" sz="1100" spc="-5">
                <a:latin typeface="Courier New"/>
                <a:cs typeface="Courier New"/>
              </a:rPr>
              <a:t>Sub-product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3390900"/>
            <a:ext cx="3785235" cy="81216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598930" indent="-1598930">
              <a:lnSpc>
                <a:spcPts val="1220"/>
              </a:lnSpc>
              <a:buAutoNum type="arabicPlain"/>
              <a:tabLst>
                <a:tab pos="1598930" algn="l"/>
                <a:tab pos="1599565" algn="l"/>
              </a:tabLst>
            </a:pP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L="1682750" indent="-1682750">
              <a:lnSpc>
                <a:spcPts val="1280"/>
              </a:lnSpc>
              <a:buAutoNum type="arabicPlain"/>
              <a:tabLst>
                <a:tab pos="1682750" algn="l"/>
                <a:tab pos="1683385" algn="l"/>
              </a:tabLst>
            </a:pPr>
            <a:r>
              <a:rPr dirty="0" sz="1100" spc="-5">
                <a:latin typeface="Courier New"/>
                <a:cs typeface="Courier New"/>
              </a:rPr>
              <a:t>Refund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anticipation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  <a:p>
            <a:pPr marL="2439670" indent="-2439670">
              <a:lnSpc>
                <a:spcPts val="1280"/>
              </a:lnSpc>
              <a:buAutoNum type="arabicPlain"/>
              <a:tabLst>
                <a:tab pos="2439670" algn="l"/>
                <a:tab pos="2440305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</a:t>
            </a:r>
            <a:endParaRPr sz="1100">
              <a:latin typeface="Courier New"/>
              <a:cs typeface="Courier New"/>
            </a:endParaRPr>
          </a:p>
          <a:p>
            <a:pPr marL="1430020" indent="-1430020">
              <a:lnSpc>
                <a:spcPts val="1280"/>
              </a:lnSpc>
              <a:buAutoNum type="arabicPlain"/>
              <a:tabLst>
                <a:tab pos="1430020" algn="l"/>
                <a:tab pos="1431290" algn="l"/>
              </a:tabLst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300"/>
              </a:lnSpc>
              <a:buAutoNum type="arabicPlain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4351019"/>
            <a:ext cx="4627245" cy="3532504"/>
          </a:xfrm>
          <a:custGeom>
            <a:avLst/>
            <a:gdLst/>
            <a:ahLst/>
            <a:cxnLst/>
            <a:rect l="l" t="t" r="r" b="b"/>
            <a:pathLst>
              <a:path w="4627245" h="3532504">
                <a:moveTo>
                  <a:pt x="3952875" y="3370580"/>
                </a:moveTo>
                <a:lnTo>
                  <a:pt x="0" y="3370580"/>
                </a:lnTo>
                <a:lnTo>
                  <a:pt x="0" y="3532505"/>
                </a:lnTo>
                <a:lnTo>
                  <a:pt x="3952875" y="3532505"/>
                </a:lnTo>
                <a:lnTo>
                  <a:pt x="3952875" y="3370580"/>
                </a:lnTo>
                <a:close/>
              </a:path>
              <a:path w="4627245" h="3532504">
                <a:moveTo>
                  <a:pt x="4373245" y="1936750"/>
                </a:moveTo>
                <a:lnTo>
                  <a:pt x="0" y="1936750"/>
                </a:lnTo>
                <a:lnTo>
                  <a:pt x="0" y="2098675"/>
                </a:lnTo>
                <a:lnTo>
                  <a:pt x="4373245" y="2098675"/>
                </a:lnTo>
                <a:lnTo>
                  <a:pt x="4373245" y="1936750"/>
                </a:lnTo>
                <a:close/>
              </a:path>
              <a:path w="4627245" h="3532504">
                <a:moveTo>
                  <a:pt x="4373245" y="1611630"/>
                </a:moveTo>
                <a:lnTo>
                  <a:pt x="0" y="1611630"/>
                </a:lnTo>
                <a:lnTo>
                  <a:pt x="0" y="1773555"/>
                </a:lnTo>
                <a:lnTo>
                  <a:pt x="4373245" y="1773555"/>
                </a:lnTo>
                <a:lnTo>
                  <a:pt x="4373245" y="1611630"/>
                </a:lnTo>
                <a:close/>
              </a:path>
              <a:path w="4627245" h="3532504">
                <a:moveTo>
                  <a:pt x="437324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373245" y="974725"/>
                </a:lnTo>
                <a:lnTo>
                  <a:pt x="4373245" y="812800"/>
                </a:lnTo>
                <a:close/>
              </a:path>
              <a:path w="4627245" h="3532504">
                <a:moveTo>
                  <a:pt x="43732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373245" y="812165"/>
                </a:lnTo>
                <a:lnTo>
                  <a:pt x="4373245" y="650240"/>
                </a:lnTo>
                <a:close/>
              </a:path>
              <a:path w="4627245" h="3532504">
                <a:moveTo>
                  <a:pt x="43732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373245" y="649605"/>
                </a:lnTo>
                <a:lnTo>
                  <a:pt x="4373245" y="487680"/>
                </a:lnTo>
                <a:close/>
              </a:path>
              <a:path w="4627245" h="3532504">
                <a:moveTo>
                  <a:pt x="43732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373245" y="487045"/>
                </a:lnTo>
                <a:lnTo>
                  <a:pt x="4373245" y="325120"/>
                </a:lnTo>
                <a:close/>
              </a:path>
              <a:path w="4627245" h="3532504">
                <a:moveTo>
                  <a:pt x="43732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373245" y="324485"/>
                </a:lnTo>
                <a:lnTo>
                  <a:pt x="4373245" y="162560"/>
                </a:lnTo>
                <a:close/>
              </a:path>
              <a:path w="4627245" h="3532504">
                <a:moveTo>
                  <a:pt x="4374515" y="3059430"/>
                </a:moveTo>
                <a:lnTo>
                  <a:pt x="0" y="3059430"/>
                </a:lnTo>
                <a:lnTo>
                  <a:pt x="0" y="3221355"/>
                </a:lnTo>
                <a:lnTo>
                  <a:pt x="4374515" y="3221355"/>
                </a:lnTo>
                <a:lnTo>
                  <a:pt x="4374515" y="3059430"/>
                </a:lnTo>
                <a:close/>
              </a:path>
              <a:path w="4627245" h="3532504">
                <a:moveTo>
                  <a:pt x="4374515" y="2896870"/>
                </a:moveTo>
                <a:lnTo>
                  <a:pt x="0" y="2896870"/>
                </a:lnTo>
                <a:lnTo>
                  <a:pt x="0" y="3058795"/>
                </a:lnTo>
                <a:lnTo>
                  <a:pt x="4374515" y="3058795"/>
                </a:lnTo>
                <a:lnTo>
                  <a:pt x="4374515" y="2896870"/>
                </a:lnTo>
                <a:close/>
              </a:path>
              <a:path w="4627245" h="3532504">
                <a:moveTo>
                  <a:pt x="4374515" y="2734310"/>
                </a:moveTo>
                <a:lnTo>
                  <a:pt x="0" y="2734310"/>
                </a:lnTo>
                <a:lnTo>
                  <a:pt x="0" y="2896235"/>
                </a:lnTo>
                <a:lnTo>
                  <a:pt x="4374515" y="2896235"/>
                </a:lnTo>
                <a:lnTo>
                  <a:pt x="4374515" y="2734310"/>
                </a:lnTo>
                <a:close/>
              </a:path>
              <a:path w="4627245" h="3532504">
                <a:moveTo>
                  <a:pt x="4374515" y="2571750"/>
                </a:moveTo>
                <a:lnTo>
                  <a:pt x="0" y="2571750"/>
                </a:lnTo>
                <a:lnTo>
                  <a:pt x="0" y="2733675"/>
                </a:lnTo>
                <a:lnTo>
                  <a:pt x="4374515" y="2733675"/>
                </a:lnTo>
                <a:lnTo>
                  <a:pt x="4374515" y="2571750"/>
                </a:lnTo>
                <a:close/>
              </a:path>
              <a:path w="4627245" h="3532504">
                <a:moveTo>
                  <a:pt x="4374515" y="2409190"/>
                </a:moveTo>
                <a:lnTo>
                  <a:pt x="0" y="2409190"/>
                </a:lnTo>
                <a:lnTo>
                  <a:pt x="0" y="2571115"/>
                </a:lnTo>
                <a:lnTo>
                  <a:pt x="4374515" y="2571115"/>
                </a:lnTo>
                <a:lnTo>
                  <a:pt x="4374515" y="2409190"/>
                </a:lnTo>
                <a:close/>
              </a:path>
              <a:path w="4627245" h="3532504">
                <a:moveTo>
                  <a:pt x="4374515" y="1774190"/>
                </a:moveTo>
                <a:lnTo>
                  <a:pt x="0" y="1774190"/>
                </a:lnTo>
                <a:lnTo>
                  <a:pt x="0" y="1936115"/>
                </a:lnTo>
                <a:lnTo>
                  <a:pt x="4374515" y="1936115"/>
                </a:lnTo>
                <a:lnTo>
                  <a:pt x="4374515" y="1774190"/>
                </a:lnTo>
                <a:close/>
              </a:path>
              <a:path w="4627245" h="3532504">
                <a:moveTo>
                  <a:pt x="4374515" y="1449070"/>
                </a:moveTo>
                <a:lnTo>
                  <a:pt x="0" y="1449070"/>
                </a:lnTo>
                <a:lnTo>
                  <a:pt x="0" y="1610995"/>
                </a:lnTo>
                <a:lnTo>
                  <a:pt x="4374515" y="1610995"/>
                </a:lnTo>
                <a:lnTo>
                  <a:pt x="4374515" y="1449070"/>
                </a:lnTo>
                <a:close/>
              </a:path>
              <a:path w="4627245" h="3532504">
                <a:moveTo>
                  <a:pt x="4374515" y="1286510"/>
                </a:moveTo>
                <a:lnTo>
                  <a:pt x="0" y="1286510"/>
                </a:lnTo>
                <a:lnTo>
                  <a:pt x="0" y="1448435"/>
                </a:lnTo>
                <a:lnTo>
                  <a:pt x="4374515" y="1448435"/>
                </a:lnTo>
                <a:lnTo>
                  <a:pt x="4374515" y="1286510"/>
                </a:lnTo>
                <a:close/>
              </a:path>
              <a:path w="4627245" h="3532504">
                <a:moveTo>
                  <a:pt x="4627245" y="2246630"/>
                </a:moveTo>
                <a:lnTo>
                  <a:pt x="0" y="2246630"/>
                </a:lnTo>
                <a:lnTo>
                  <a:pt x="0" y="2408555"/>
                </a:lnTo>
                <a:lnTo>
                  <a:pt x="4627245" y="2408555"/>
                </a:lnTo>
                <a:lnTo>
                  <a:pt x="4627245" y="2246630"/>
                </a:lnTo>
                <a:close/>
              </a:path>
              <a:path w="4627245" h="3532504">
                <a:moveTo>
                  <a:pt x="4627245" y="1123950"/>
                </a:moveTo>
                <a:lnTo>
                  <a:pt x="0" y="1123950"/>
                </a:lnTo>
                <a:lnTo>
                  <a:pt x="0" y="1285875"/>
                </a:lnTo>
                <a:lnTo>
                  <a:pt x="4627245" y="1285875"/>
                </a:lnTo>
                <a:lnTo>
                  <a:pt x="4627245" y="1123950"/>
                </a:lnTo>
                <a:close/>
              </a:path>
              <a:path w="4627245" h="3532504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5669" y="4328159"/>
            <a:ext cx="4638040" cy="356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52875">
              <a:lnSpc>
                <a:spcPts val="1300"/>
              </a:lnSpc>
              <a:spcBef>
                <a:spcPts val="100"/>
              </a:spcBef>
              <a:tabLst>
                <a:tab pos="4540250" algn="l"/>
              </a:tabLst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Applying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refinancing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exis...</a:t>
            </a:r>
            <a:endParaRPr sz="1100">
              <a:latin typeface="Courier New"/>
              <a:cs typeface="Courier New"/>
            </a:endParaRPr>
          </a:p>
          <a:p>
            <a:pPr marL="2690495" indent="-2690495">
              <a:lnSpc>
                <a:spcPts val="1280"/>
              </a:lnSpc>
              <a:buAutoNum type="arabicPlain"/>
              <a:tabLst>
                <a:tab pos="2690495" algn="l"/>
                <a:tab pos="2691765" algn="l"/>
              </a:tabLst>
            </a:pPr>
            <a:r>
              <a:rPr dirty="0" sz="1100" spc="-5">
                <a:latin typeface="Courier New"/>
                <a:cs typeface="Courier New"/>
              </a:rPr>
              <a:t>Lost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stolen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  <a:p>
            <a:pPr marL="1344930" indent="-1344930">
              <a:lnSpc>
                <a:spcPts val="1280"/>
              </a:lnSpc>
              <a:buAutoNum type="arabicPlain"/>
              <a:tabLst>
                <a:tab pos="1344930" algn="l"/>
                <a:tab pos="1346200" algn="l"/>
              </a:tabLst>
            </a:pPr>
            <a:r>
              <a:rPr dirty="0" sz="1100" spc="-5">
                <a:latin typeface="Courier New"/>
                <a:cs typeface="Courier New"/>
              </a:rPr>
              <a:t>Incorrect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endParaRPr sz="1100">
              <a:latin typeface="Courier New"/>
              <a:cs typeface="Courier New"/>
            </a:endParaRPr>
          </a:p>
          <a:p>
            <a:pPr marL="672465" indent="-673100">
              <a:lnSpc>
                <a:spcPts val="1280"/>
              </a:lnSpc>
              <a:buAutoNum type="arabicPlain"/>
              <a:tabLst>
                <a:tab pos="672465" algn="l"/>
                <a:tab pos="673100" algn="l"/>
              </a:tabLst>
            </a:pP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getting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 card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L="2690495" indent="-2690495">
              <a:lnSpc>
                <a:spcPts val="1300"/>
              </a:lnSpc>
              <a:buAutoNum type="arabicPlain"/>
              <a:tabLst>
                <a:tab pos="2690495" algn="l"/>
                <a:tab pos="2691765" algn="l"/>
              </a:tabLst>
            </a:pPr>
            <a:r>
              <a:rPr dirty="0" sz="1100" spc="-5">
                <a:latin typeface="Courier New"/>
                <a:cs typeface="Courier New"/>
              </a:rPr>
              <a:t>Closing your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  <a:spcBef>
                <a:spcPts val="1130"/>
              </a:spcBef>
              <a:tabLst>
                <a:tab pos="923925" algn="l"/>
              </a:tabLst>
            </a:pPr>
            <a:r>
              <a:rPr dirty="0" sz="1100" spc="-5">
                <a:latin typeface="Courier New"/>
                <a:cs typeface="Courier New"/>
              </a:rPr>
              <a:t>Sub-issue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4120515" indent="-4121150">
              <a:lnSpc>
                <a:spcPts val="1280"/>
              </a:lnSpc>
              <a:buAutoNum type="arabicPlain"/>
              <a:tabLst>
                <a:tab pos="4120515" algn="l"/>
                <a:tab pos="4121150" algn="l"/>
              </a:tabLst>
            </a:pPr>
            <a:r>
              <a:rPr dirty="0" sz="1100" spc="-5">
                <a:latin typeface="Courier New"/>
                <a:cs typeface="Courier New"/>
              </a:rPr>
              <a:t>NaN</a:t>
            </a:r>
            <a:endParaRPr sz="1100">
              <a:latin typeface="Courier New"/>
              <a:cs typeface="Courier New"/>
            </a:endParaRPr>
          </a:p>
          <a:p>
            <a:pPr marL="4120515" indent="-4121150">
              <a:lnSpc>
                <a:spcPts val="1280"/>
              </a:lnSpc>
              <a:buAutoNum type="arabicPlain"/>
              <a:tabLst>
                <a:tab pos="4120515" algn="l"/>
                <a:tab pos="4121150" algn="l"/>
              </a:tabLst>
            </a:pPr>
            <a:r>
              <a:rPr dirty="0" sz="1100" spc="-5">
                <a:latin typeface="Courier New"/>
                <a:cs typeface="Courier New"/>
              </a:rPr>
              <a:t>NaN</a:t>
            </a:r>
            <a:endParaRPr sz="1100">
              <a:latin typeface="Courier New"/>
              <a:cs typeface="Courier New"/>
            </a:endParaRPr>
          </a:p>
          <a:p>
            <a:pPr marL="1934210" indent="-1934845">
              <a:lnSpc>
                <a:spcPts val="1280"/>
              </a:lnSpc>
              <a:buAutoNum type="arabicPlain"/>
              <a:tabLst>
                <a:tab pos="1934210" algn="l"/>
                <a:tab pos="1934845" algn="l"/>
              </a:tabLst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Trouble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getting,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activating,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registering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101850" indent="-2102485">
              <a:lnSpc>
                <a:spcPts val="1300"/>
              </a:lnSpc>
              <a:buAutoNum type="arabicPlain"/>
              <a:tabLst>
                <a:tab pos="2101850" algn="l"/>
                <a:tab pos="2102485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L="2438400">
              <a:lnSpc>
                <a:spcPts val="1300"/>
              </a:lnSpc>
              <a:spcBef>
                <a:spcPts val="1120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Compan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4120515" indent="-4121150">
              <a:lnSpc>
                <a:spcPts val="1280"/>
              </a:lnSpc>
              <a:buAutoNum type="arabicPlain"/>
              <a:tabLst>
                <a:tab pos="4120515" algn="l"/>
                <a:tab pos="4121150" algn="l"/>
              </a:tabLst>
            </a:pPr>
            <a:r>
              <a:rPr dirty="0" sz="1100" spc="-5">
                <a:latin typeface="Courier New"/>
                <a:cs typeface="Courier New"/>
              </a:rPr>
              <a:t>NaN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30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7884159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03343" y="786130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8046719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4"/>
                </a:lnTo>
                <a:lnTo>
                  <a:pt x="3952875" y="161924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03483" y="802385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8209280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03343" y="818641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8371840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4"/>
                </a:lnTo>
                <a:lnTo>
                  <a:pt x="3952875" y="161924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03343" y="834898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8534400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2969" y="7861300"/>
            <a:ext cx="254762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1345" indent="-589280">
              <a:lnSpc>
                <a:spcPts val="1300"/>
              </a:lnSpc>
              <a:spcBef>
                <a:spcPts val="100"/>
              </a:spcBef>
              <a:buAutoNum type="arabicPlain"/>
              <a:tabLst>
                <a:tab pos="601345" algn="l"/>
                <a:tab pos="601980" algn="l"/>
              </a:tabLst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  <a:p>
            <a:pPr marL="264795" indent="-252729">
              <a:lnSpc>
                <a:spcPts val="1280"/>
              </a:lnSpc>
              <a:buAutoNum type="arabicPlain"/>
              <a:tabLst>
                <a:tab pos="264795" algn="l"/>
                <a:tab pos="265430" algn="l"/>
              </a:tabLst>
            </a:pPr>
            <a:r>
              <a:rPr dirty="0" sz="1100" spc="-5">
                <a:latin typeface="Courier New"/>
                <a:cs typeface="Courier New"/>
              </a:rPr>
              <a:t>Closed with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  <a:p>
            <a:pPr marL="601345" indent="-589280">
              <a:lnSpc>
                <a:spcPts val="1280"/>
              </a:lnSpc>
              <a:buAutoNum type="arabicPlain"/>
              <a:tabLst>
                <a:tab pos="601345" algn="l"/>
                <a:tab pos="601980" algn="l"/>
              </a:tabLst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  <a:p>
            <a:pPr marL="1610360" indent="-1598295">
              <a:lnSpc>
                <a:spcPts val="1280"/>
              </a:lnSpc>
              <a:buAutoNum type="arabicPlain"/>
              <a:tabLst>
                <a:tab pos="1610360" algn="l"/>
                <a:tab pos="1610995" algn="l"/>
              </a:tabLst>
            </a:pP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  <a:p>
            <a:pPr marL="601345" indent="-589280">
              <a:lnSpc>
                <a:spcPts val="1300"/>
              </a:lnSpc>
              <a:buAutoNum type="arabicPlain"/>
              <a:tabLst>
                <a:tab pos="601345" algn="l"/>
                <a:tab pos="601980" algn="l"/>
              </a:tabLst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03343" y="851154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8696959"/>
            <a:ext cx="3110865" cy="324485"/>
          </a:xfrm>
          <a:custGeom>
            <a:avLst/>
            <a:gdLst/>
            <a:ahLst/>
            <a:cxnLst/>
            <a:rect l="l" t="t" r="r" b="b"/>
            <a:pathLst>
              <a:path w="3110865" h="324484">
                <a:moveTo>
                  <a:pt x="31108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110865" y="324485"/>
                </a:lnTo>
                <a:lnTo>
                  <a:pt x="3110865" y="162560"/>
                </a:lnTo>
                <a:close/>
              </a:path>
              <a:path w="3110865" h="324484">
                <a:moveTo>
                  <a:pt x="3110865" y="0"/>
                </a:moveTo>
                <a:lnTo>
                  <a:pt x="0" y="0"/>
                </a:lnTo>
                <a:lnTo>
                  <a:pt x="0" y="161925"/>
                </a:lnTo>
                <a:lnTo>
                  <a:pt x="3110865" y="161925"/>
                </a:lnTo>
                <a:lnTo>
                  <a:pt x="31108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2969" y="8674100"/>
            <a:ext cx="313626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&lt;class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'pandas.core.frame.DataFrame'&gt;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RangeIndex: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entries,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62515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8360" y="914400"/>
            <a:ext cx="6076315" cy="8107045"/>
          </a:xfrm>
          <a:custGeom>
            <a:avLst/>
            <a:gdLst/>
            <a:ahLst/>
            <a:cxnLst/>
            <a:rect l="l" t="t" r="r" b="b"/>
            <a:pathLst>
              <a:path w="6076315" h="8107045">
                <a:moveTo>
                  <a:pt x="0" y="1904"/>
                </a:moveTo>
                <a:lnTo>
                  <a:pt x="6076315" y="1904"/>
                </a:lnTo>
              </a:path>
              <a:path w="6076315" h="8107045">
                <a:moveTo>
                  <a:pt x="6075045" y="0"/>
                </a:moveTo>
                <a:lnTo>
                  <a:pt x="6075045" y="8107045"/>
                </a:lnTo>
              </a:path>
              <a:path w="6076315" h="8107045">
                <a:moveTo>
                  <a:pt x="6076315" y="8105775"/>
                </a:moveTo>
                <a:lnTo>
                  <a:pt x="0" y="8105775"/>
                </a:lnTo>
              </a:path>
              <a:path w="6076315" h="8107045">
                <a:moveTo>
                  <a:pt x="1905" y="8107045"/>
                </a:moveTo>
                <a:lnTo>
                  <a:pt x="1905" y="0"/>
                </a:lnTo>
              </a:path>
              <a:path w="6076315" h="8107045">
                <a:moveTo>
                  <a:pt x="0" y="1904"/>
                </a:moveTo>
                <a:lnTo>
                  <a:pt x="6076315" y="1904"/>
                </a:lnTo>
              </a:path>
              <a:path w="6076315" h="8107045">
                <a:moveTo>
                  <a:pt x="6075045" y="0"/>
                </a:moveTo>
                <a:lnTo>
                  <a:pt x="6075045" y="8107045"/>
                </a:lnTo>
              </a:path>
              <a:path w="6076315" h="8107045">
                <a:moveTo>
                  <a:pt x="6076315" y="8105775"/>
                </a:moveTo>
                <a:lnTo>
                  <a:pt x="0" y="8105775"/>
                </a:lnTo>
              </a:path>
              <a:path w="6076315" h="8107045">
                <a:moveTo>
                  <a:pt x="1905" y="810704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3059430"/>
            <a:chOff x="847725" y="913764"/>
            <a:chExt cx="6076950" cy="30594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3059430"/>
            </a:xfrm>
            <a:custGeom>
              <a:avLst/>
              <a:gdLst/>
              <a:ahLst/>
              <a:cxnLst/>
              <a:rect l="l" t="t" r="r" b="b"/>
              <a:pathLst>
                <a:path w="6076950" h="3059429">
                  <a:moveTo>
                    <a:pt x="6076950" y="0"/>
                  </a:moveTo>
                  <a:lnTo>
                    <a:pt x="0" y="0"/>
                  </a:lnTo>
                  <a:lnTo>
                    <a:pt x="0" y="3059429"/>
                  </a:lnTo>
                  <a:lnTo>
                    <a:pt x="6076950" y="305942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709795" cy="324485"/>
            </a:xfrm>
            <a:custGeom>
              <a:avLst/>
              <a:gdLst/>
              <a:ahLst/>
              <a:cxnLst/>
              <a:rect l="l" t="t" r="r" b="b"/>
              <a:pathLst>
                <a:path w="4709795" h="324484">
                  <a:moveTo>
                    <a:pt x="269049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690495" y="161925"/>
                  </a:lnTo>
                  <a:lnTo>
                    <a:pt x="2690495" y="0"/>
                  </a:lnTo>
                  <a:close/>
                </a:path>
                <a:path w="4709795" h="324484">
                  <a:moveTo>
                    <a:pt x="470979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4709795" y="324485"/>
                  </a:lnTo>
                  <a:lnTo>
                    <a:pt x="4709795" y="1625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5669" y="958850"/>
            <a:ext cx="270256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83820" marR="5080" indent="-83820">
              <a:lnSpc>
                <a:spcPts val="1280"/>
              </a:lnSpc>
              <a:spcBef>
                <a:spcPts val="175"/>
              </a:spcBef>
              <a:tabLst>
                <a:tab pos="419734" algn="l"/>
              </a:tabLst>
            </a:pP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(total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columns):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#	</a:t>
            </a:r>
            <a:r>
              <a:rPr dirty="0" sz="1100" spc="-5">
                <a:latin typeface="Courier New"/>
                <a:cs typeface="Courier New"/>
              </a:rPr>
              <a:t>Column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568" y="1121409"/>
            <a:ext cx="17780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Non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Nul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Dtyp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9955" y="1306830"/>
            <a:ext cx="5471160" cy="1950085"/>
            <a:chOff x="909955" y="1306830"/>
            <a:chExt cx="5471160" cy="1950085"/>
          </a:xfrm>
        </p:grpSpPr>
        <p:sp>
          <p:nvSpPr>
            <p:cNvPr id="8" name="object 8"/>
            <p:cNvSpPr/>
            <p:nvPr/>
          </p:nvSpPr>
          <p:spPr>
            <a:xfrm>
              <a:off x="914400" y="1306830"/>
              <a:ext cx="4711065" cy="161925"/>
            </a:xfrm>
            <a:custGeom>
              <a:avLst/>
              <a:gdLst/>
              <a:ahLst/>
              <a:cxnLst/>
              <a:rect l="l" t="t" r="r" b="b"/>
              <a:pathLst>
                <a:path w="4711065" h="161925">
                  <a:moveTo>
                    <a:pt x="471106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711065" y="161925"/>
                  </a:lnTo>
                  <a:lnTo>
                    <a:pt x="47110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5670" y="1398091"/>
              <a:ext cx="924560" cy="0"/>
            </a:xfrm>
            <a:custGeom>
              <a:avLst/>
              <a:gdLst/>
              <a:ahLst/>
              <a:cxnLst/>
              <a:rect l="l" t="t" r="r" b="b"/>
              <a:pathLst>
                <a:path w="924560" h="0">
                  <a:moveTo>
                    <a:pt x="0" y="0"/>
                  </a:moveTo>
                  <a:lnTo>
                    <a:pt x="251746" y="0"/>
                  </a:lnTo>
                </a:path>
                <a:path w="924560" h="0">
                  <a:moveTo>
                    <a:pt x="420217" y="0"/>
                  </a:moveTo>
                  <a:lnTo>
                    <a:pt x="924541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59428" y="1398091"/>
              <a:ext cx="1766570" cy="0"/>
            </a:xfrm>
            <a:custGeom>
              <a:avLst/>
              <a:gdLst/>
              <a:ahLst/>
              <a:cxnLst/>
              <a:rect l="l" t="t" r="r" b="b"/>
              <a:pathLst>
                <a:path w="1766570" h="0">
                  <a:moveTo>
                    <a:pt x="0" y="0"/>
                  </a:moveTo>
                  <a:lnTo>
                    <a:pt x="1177119" y="0"/>
                  </a:lnTo>
                </a:path>
                <a:path w="1766570" h="0">
                  <a:moveTo>
                    <a:pt x="1345590" y="0"/>
                  </a:moveTo>
                  <a:lnTo>
                    <a:pt x="1766094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4400" y="1469389"/>
              <a:ext cx="5466715" cy="1787525"/>
            </a:xfrm>
            <a:custGeom>
              <a:avLst/>
              <a:gdLst/>
              <a:ahLst/>
              <a:cxnLst/>
              <a:rect l="l" t="t" r="r" b="b"/>
              <a:pathLst>
                <a:path w="5466715" h="1787525">
                  <a:moveTo>
                    <a:pt x="470979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709795" y="161925"/>
                  </a:lnTo>
                  <a:lnTo>
                    <a:pt x="4709795" y="0"/>
                  </a:lnTo>
                  <a:close/>
                </a:path>
                <a:path w="5466715" h="1787525">
                  <a:moveTo>
                    <a:pt x="479361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4793615" y="1787525"/>
                  </a:lnTo>
                  <a:lnTo>
                    <a:pt x="4793615" y="1625600"/>
                  </a:lnTo>
                  <a:close/>
                </a:path>
                <a:path w="5466715" h="1787525">
                  <a:moveTo>
                    <a:pt x="479361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4793615" y="1624965"/>
                  </a:lnTo>
                  <a:lnTo>
                    <a:pt x="4793615" y="1463040"/>
                  </a:lnTo>
                  <a:close/>
                </a:path>
                <a:path w="5466715" h="1787525">
                  <a:moveTo>
                    <a:pt x="479361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4793615" y="1462405"/>
                  </a:lnTo>
                  <a:lnTo>
                    <a:pt x="4793615" y="1300480"/>
                  </a:lnTo>
                  <a:close/>
                </a:path>
                <a:path w="5466715" h="1787525">
                  <a:moveTo>
                    <a:pt x="479361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4793615" y="1299845"/>
                  </a:lnTo>
                  <a:lnTo>
                    <a:pt x="4793615" y="1137920"/>
                  </a:lnTo>
                  <a:close/>
                </a:path>
                <a:path w="5466715" h="1787525">
                  <a:moveTo>
                    <a:pt x="479361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4793615" y="1137285"/>
                  </a:lnTo>
                  <a:lnTo>
                    <a:pt x="4793615" y="975360"/>
                  </a:lnTo>
                  <a:close/>
                </a:path>
                <a:path w="5466715" h="1787525">
                  <a:moveTo>
                    <a:pt x="479361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4793615" y="974725"/>
                  </a:lnTo>
                  <a:lnTo>
                    <a:pt x="4793615" y="812800"/>
                  </a:lnTo>
                  <a:close/>
                </a:path>
                <a:path w="5466715" h="1787525">
                  <a:moveTo>
                    <a:pt x="479361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4793615" y="812165"/>
                  </a:lnTo>
                  <a:lnTo>
                    <a:pt x="4793615" y="650240"/>
                  </a:lnTo>
                  <a:close/>
                </a:path>
                <a:path w="5466715" h="1787525">
                  <a:moveTo>
                    <a:pt x="479361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4793615" y="324485"/>
                  </a:lnTo>
                  <a:lnTo>
                    <a:pt x="4793615" y="162560"/>
                  </a:lnTo>
                  <a:close/>
                </a:path>
                <a:path w="5466715" h="1787525">
                  <a:moveTo>
                    <a:pt x="546671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5466715" y="649605"/>
                  </a:lnTo>
                  <a:lnTo>
                    <a:pt x="5466715" y="487680"/>
                  </a:lnTo>
                  <a:close/>
                </a:path>
                <a:path w="5466715" h="1787525">
                  <a:moveTo>
                    <a:pt x="546671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5466715" y="487045"/>
                  </a:lnTo>
                  <a:lnTo>
                    <a:pt x="5466715" y="32512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99489" y="1446530"/>
            <a:ext cx="404939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indent="-336550">
              <a:lnSpc>
                <a:spcPts val="1300"/>
              </a:lnSpc>
              <a:spcBef>
                <a:spcPts val="100"/>
              </a:spcBef>
              <a:buAutoNum type="arabicPlain"/>
              <a:tabLst>
                <a:tab pos="335915" algn="l"/>
                <a:tab pos="336550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	62516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/>
              <a:tabLst>
                <a:tab pos="335915" algn="l"/>
                <a:tab pos="336550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	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/>
              <a:tabLst>
                <a:tab pos="335915" algn="l"/>
                <a:tab pos="336550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	62516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/>
              <a:tabLst>
                <a:tab pos="335915" algn="l"/>
                <a:tab pos="336550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	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/>
              <a:tabLst>
                <a:tab pos="335915" algn="l"/>
                <a:tab pos="336550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State	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/>
              <a:tabLst>
                <a:tab pos="335915" algn="l"/>
                <a:tab pos="336550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Product	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/>
              <a:tabLst>
                <a:tab pos="335915" algn="l"/>
                <a:tab pos="336550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Sub-product	62509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/>
              <a:tabLst>
                <a:tab pos="335915" algn="l"/>
                <a:tab pos="336550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Issue	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/>
              <a:tabLst>
                <a:tab pos="335915" algn="l"/>
                <a:tab pos="336550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Sub-issue	51658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/>
              <a:tabLst>
                <a:tab pos="335915" algn="l"/>
                <a:tab pos="336550" algn="l"/>
                <a:tab pos="2860040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public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	60341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300"/>
              </a:lnSpc>
              <a:buAutoNum type="arabicPlain"/>
              <a:tabLst>
                <a:tab pos="335915" algn="l"/>
                <a:tab pos="336550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	62516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3257550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5"/>
                </a:lnTo>
                <a:lnTo>
                  <a:pt x="4793615" y="161925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99489" y="3234690"/>
            <a:ext cx="40493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35915" algn="l"/>
                <a:tab pos="2859405" algn="l"/>
              </a:tabLst>
            </a:pPr>
            <a:r>
              <a:rPr dirty="0" sz="1100" spc="-5">
                <a:latin typeface="Courier New"/>
                <a:cs typeface="Courier New"/>
              </a:rPr>
              <a:t>11	Timely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	61022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5019" y="1446530"/>
            <a:ext cx="1189355" cy="19812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67754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int64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  <a:p>
            <a:pPr algn="just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datetime</a:t>
            </a:r>
            <a:r>
              <a:rPr dirty="0" sz="1100" spc="5">
                <a:latin typeface="Courier New"/>
                <a:cs typeface="Courier New"/>
              </a:rPr>
              <a:t>6</a:t>
            </a:r>
            <a:r>
              <a:rPr dirty="0" sz="1100" spc="-5">
                <a:latin typeface="Courier New"/>
                <a:cs typeface="Courier New"/>
              </a:rPr>
              <a:t>4[n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]  </a:t>
            </a:r>
            <a:r>
              <a:rPr dirty="0" sz="1100" spc="-5">
                <a:latin typeface="Courier New"/>
                <a:cs typeface="Courier New"/>
              </a:rPr>
              <a:t>datetime</a:t>
            </a:r>
            <a:r>
              <a:rPr dirty="0" sz="1100" spc="5">
                <a:latin typeface="Courier New"/>
                <a:cs typeface="Courier New"/>
              </a:rPr>
              <a:t>6</a:t>
            </a:r>
            <a:r>
              <a:rPr dirty="0" sz="1100" spc="-5">
                <a:latin typeface="Courier New"/>
                <a:cs typeface="Courier New"/>
              </a:rPr>
              <a:t>4[n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]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algn="just" marR="6775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3420109"/>
            <a:ext cx="3867785" cy="487045"/>
          </a:xfrm>
          <a:custGeom>
            <a:avLst/>
            <a:gdLst/>
            <a:ahLst/>
            <a:cxnLst/>
            <a:rect l="l" t="t" r="r" b="b"/>
            <a:pathLst>
              <a:path w="3867785" h="487045">
                <a:moveTo>
                  <a:pt x="3346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34645" y="487045"/>
                </a:lnTo>
                <a:lnTo>
                  <a:pt x="334645" y="325120"/>
                </a:lnTo>
                <a:close/>
              </a:path>
              <a:path w="3867785" h="487045">
                <a:moveTo>
                  <a:pt x="176593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765935" y="324485"/>
                </a:lnTo>
                <a:lnTo>
                  <a:pt x="1765935" y="162560"/>
                </a:lnTo>
                <a:close/>
              </a:path>
              <a:path w="3867785" h="487045">
                <a:moveTo>
                  <a:pt x="3867785" y="0"/>
                </a:moveTo>
                <a:lnTo>
                  <a:pt x="0" y="0"/>
                </a:lnTo>
                <a:lnTo>
                  <a:pt x="0" y="161925"/>
                </a:lnTo>
                <a:lnTo>
                  <a:pt x="3867785" y="161925"/>
                </a:lnTo>
                <a:lnTo>
                  <a:pt x="38677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5669" y="3397250"/>
            <a:ext cx="3880485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dtypes: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datetime64[ns](2),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int64(1),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object(9)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memory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usage: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5.7+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MB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None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299" y="4156173"/>
            <a:ext cx="5886988" cy="381869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48360" y="914400"/>
            <a:ext cx="6076315" cy="3058795"/>
          </a:xfrm>
          <a:custGeom>
            <a:avLst/>
            <a:gdLst/>
            <a:ahLst/>
            <a:cxnLst/>
            <a:rect l="l" t="t" r="r" b="b"/>
            <a:pathLst>
              <a:path w="6076315" h="3058795">
                <a:moveTo>
                  <a:pt x="0" y="1904"/>
                </a:moveTo>
                <a:lnTo>
                  <a:pt x="6076315" y="1904"/>
                </a:lnTo>
              </a:path>
              <a:path w="6076315" h="3058795">
                <a:moveTo>
                  <a:pt x="6075045" y="0"/>
                </a:moveTo>
                <a:lnTo>
                  <a:pt x="6075045" y="3058795"/>
                </a:lnTo>
              </a:path>
              <a:path w="6076315" h="3058795">
                <a:moveTo>
                  <a:pt x="6076315" y="3057525"/>
                </a:moveTo>
                <a:lnTo>
                  <a:pt x="0" y="3057525"/>
                </a:lnTo>
              </a:path>
              <a:path w="6076315" h="3058795">
                <a:moveTo>
                  <a:pt x="1905" y="3058795"/>
                </a:moveTo>
                <a:lnTo>
                  <a:pt x="1905" y="0"/>
                </a:lnTo>
              </a:path>
              <a:path w="6076315" h="3058795">
                <a:moveTo>
                  <a:pt x="0" y="1904"/>
                </a:moveTo>
                <a:lnTo>
                  <a:pt x="6076315" y="1904"/>
                </a:lnTo>
              </a:path>
              <a:path w="6076315" h="3058795">
                <a:moveTo>
                  <a:pt x="6075045" y="0"/>
                </a:moveTo>
                <a:lnTo>
                  <a:pt x="6075045" y="3058795"/>
                </a:lnTo>
              </a:path>
              <a:path w="6076315" h="3058795">
                <a:moveTo>
                  <a:pt x="6076315" y="3057525"/>
                </a:moveTo>
                <a:lnTo>
                  <a:pt x="0" y="3057525"/>
                </a:lnTo>
              </a:path>
              <a:path w="6076315" h="3058795">
                <a:moveTo>
                  <a:pt x="1905" y="30587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77" y="960440"/>
            <a:ext cx="5844537" cy="53391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5186045"/>
            <a:ext cx="6076950" cy="3947160"/>
          </a:xfrm>
          <a:custGeom>
            <a:avLst/>
            <a:gdLst/>
            <a:ahLst/>
            <a:cxnLst/>
            <a:rect l="l" t="t" r="r" b="b"/>
            <a:pathLst>
              <a:path w="6076950" h="3947159">
                <a:moveTo>
                  <a:pt x="6076950" y="0"/>
                </a:moveTo>
                <a:lnTo>
                  <a:pt x="0" y="0"/>
                </a:lnTo>
                <a:lnTo>
                  <a:pt x="0" y="3947159"/>
                </a:lnTo>
                <a:lnTo>
                  <a:pt x="6076950" y="394715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192" y="973705"/>
            <a:ext cx="5835581" cy="40446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5231129"/>
            <a:ext cx="5494020" cy="3844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 marR="286512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Read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Excel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pd.read_excel(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 Exploration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(df.head())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(df.info())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Convert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'Date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received'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datetime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format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pd.to_datetime(df[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year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month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'YearMonth'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 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].dt.to_period(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'M'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complaints_by_month</a:t>
            </a:r>
            <a:r>
              <a:rPr dirty="0" sz="1100" spc="9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8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'YearMonth'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].value_counts().sort_index()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most common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top_issues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].value_counts().head(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state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complaints_by_state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8360" y="5186679"/>
            <a:ext cx="6076315" cy="3946525"/>
          </a:xfrm>
          <a:custGeom>
            <a:avLst/>
            <a:gdLst/>
            <a:ahLst/>
            <a:cxnLst/>
            <a:rect l="l" t="t" r="r" b="b"/>
            <a:pathLst>
              <a:path w="6076315" h="3946525">
                <a:moveTo>
                  <a:pt x="0" y="1905"/>
                </a:moveTo>
                <a:lnTo>
                  <a:pt x="6076315" y="1905"/>
                </a:lnTo>
              </a:path>
              <a:path w="6076315" h="3946525">
                <a:moveTo>
                  <a:pt x="6075045" y="0"/>
                </a:moveTo>
                <a:lnTo>
                  <a:pt x="6075045" y="3946525"/>
                </a:lnTo>
              </a:path>
              <a:path w="6076315" h="3946525">
                <a:moveTo>
                  <a:pt x="6076315" y="3945255"/>
                </a:moveTo>
                <a:lnTo>
                  <a:pt x="0" y="3945255"/>
                </a:lnTo>
              </a:path>
              <a:path w="6076315" h="3946525">
                <a:moveTo>
                  <a:pt x="1905" y="3946525"/>
                </a:moveTo>
                <a:lnTo>
                  <a:pt x="1905" y="0"/>
                </a:lnTo>
              </a:path>
              <a:path w="6076315" h="3946525">
                <a:moveTo>
                  <a:pt x="0" y="1905"/>
                </a:moveTo>
                <a:lnTo>
                  <a:pt x="6076315" y="1905"/>
                </a:lnTo>
              </a:path>
              <a:path w="6076315" h="3946525">
                <a:moveTo>
                  <a:pt x="6075045" y="0"/>
                </a:moveTo>
                <a:lnTo>
                  <a:pt x="6075045" y="3946525"/>
                </a:lnTo>
              </a:path>
              <a:path w="6076315" h="3946525">
                <a:moveTo>
                  <a:pt x="6076315" y="3945255"/>
                </a:moveTo>
                <a:lnTo>
                  <a:pt x="0" y="3945255"/>
                </a:lnTo>
              </a:path>
              <a:path w="6076315" h="3946525">
                <a:moveTo>
                  <a:pt x="1905" y="39465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78470"/>
          </a:xfrm>
          <a:custGeom>
            <a:avLst/>
            <a:gdLst/>
            <a:ahLst/>
            <a:cxnLst/>
            <a:rect l="l" t="t" r="r" b="b"/>
            <a:pathLst>
              <a:path w="6076950" h="8078470">
                <a:moveTo>
                  <a:pt x="6076950" y="0"/>
                </a:moveTo>
                <a:lnTo>
                  <a:pt x="0" y="0"/>
                </a:lnTo>
                <a:lnTo>
                  <a:pt x="0" y="8078469"/>
                </a:lnTo>
                <a:lnTo>
                  <a:pt x="6076950" y="807846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850"/>
            <a:ext cx="5659120" cy="804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 marR="303022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Load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CSV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8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pd.read_csv(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'/content/ConsumerComplaints_DataDictionary.csv'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Analyze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length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names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 spc="-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apply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len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algn="just" marL="12700" marR="109347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Display descriptive statistics of field name lengths </a:t>
            </a:r>
            <a:r>
              <a:rPr dirty="0" sz="1100" spc="-6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"Descriptive statistics of field name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lengths:"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Length'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].describe())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  <a:tabLst>
                <a:tab pos="3461385" algn="l"/>
              </a:tabLst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u="dash" sz="1100">
                <a:solidFill>
                  <a:srgbClr val="007F00"/>
                </a:solidFill>
                <a:uFill>
                  <a:solidFill>
                    <a:srgbClr val="007E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68656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Word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frequency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all_descriptions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 spc="-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.join(df[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'Description'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words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all_descriptions.split()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word_freq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pd.Series(words).value_counts()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Visualize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frequency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top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10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words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</a:t>
            </a:r>
            <a:endParaRPr sz="1100">
              <a:latin typeface="Courier New"/>
              <a:cs typeface="Courier New"/>
            </a:endParaRPr>
          </a:p>
          <a:p>
            <a:pPr marL="12700" marR="505459">
              <a:lnSpc>
                <a:spcPts val="1280"/>
              </a:lnSpc>
              <a:spcBef>
                <a:spcPts val="60"/>
              </a:spcBef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word_freq.head(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).plot(kind=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color=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'skyblue'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'Top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Most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Frequent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Words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Descriptions'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'Word'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algn="just" marL="12700" marR="370205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b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el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'Freque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plt.xti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c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ks(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r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ota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io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 marR="924560">
              <a:lnSpc>
                <a:spcPts val="1280"/>
              </a:lnSpc>
              <a:spcBef>
                <a:spcPts val="117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Find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most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common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words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most_common_words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word_freq.head(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).index.tolist()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"Top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most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common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words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descriptions:"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(most_common_words)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  <a:tabLst>
                <a:tab pos="3461385" algn="l"/>
              </a:tabLst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u="dash" sz="1100">
                <a:solidFill>
                  <a:srgbClr val="007F00"/>
                </a:solidFill>
                <a:uFill>
                  <a:solidFill>
                    <a:srgbClr val="007E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3528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Visualize</a:t>
            </a:r>
            <a:r>
              <a:rPr dirty="0" sz="1100" spc="7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7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frequency</a:t>
            </a:r>
            <a:r>
              <a:rPr dirty="0" sz="1100" spc="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7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7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names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].value_counts().plot(kind=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color=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'lightgreen'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'Frequency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Field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Names'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618229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'Field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Name'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126428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Visualize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word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cloud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WordCloud(width=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800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height=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400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background_color=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'white'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).generate(all_descriptions)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168275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plt.imshow(wordcloud,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interpolation=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'bilinear'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'Word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Cloud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Descriptions'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" y="914400"/>
            <a:ext cx="6076315" cy="8077834"/>
          </a:xfrm>
          <a:custGeom>
            <a:avLst/>
            <a:gdLst/>
            <a:ahLst/>
            <a:cxnLst/>
            <a:rect l="l" t="t" r="r" b="b"/>
            <a:pathLst>
              <a:path w="6076315" h="8077834">
                <a:moveTo>
                  <a:pt x="0" y="1904"/>
                </a:moveTo>
                <a:lnTo>
                  <a:pt x="6076315" y="1904"/>
                </a:lnTo>
              </a:path>
              <a:path w="6076315" h="8077834">
                <a:moveTo>
                  <a:pt x="6075045" y="0"/>
                </a:moveTo>
                <a:lnTo>
                  <a:pt x="6075045" y="8077834"/>
                </a:lnTo>
              </a:path>
              <a:path w="6076315" h="8077834">
                <a:moveTo>
                  <a:pt x="6076315" y="8076565"/>
                </a:moveTo>
                <a:lnTo>
                  <a:pt x="0" y="8076565"/>
                </a:lnTo>
              </a:path>
              <a:path w="6076315" h="8077834">
                <a:moveTo>
                  <a:pt x="1905" y="8077834"/>
                </a:moveTo>
                <a:lnTo>
                  <a:pt x="1905" y="0"/>
                </a:lnTo>
              </a:path>
              <a:path w="6076315" h="8077834">
                <a:moveTo>
                  <a:pt x="0" y="1904"/>
                </a:moveTo>
                <a:lnTo>
                  <a:pt x="6076315" y="1904"/>
                </a:lnTo>
              </a:path>
              <a:path w="6076315" h="8077834">
                <a:moveTo>
                  <a:pt x="6075045" y="0"/>
                </a:moveTo>
                <a:lnTo>
                  <a:pt x="6075045" y="8077834"/>
                </a:lnTo>
              </a:path>
              <a:path w="6076315" h="8077834">
                <a:moveTo>
                  <a:pt x="6076315" y="8076565"/>
                </a:moveTo>
                <a:lnTo>
                  <a:pt x="0" y="8076565"/>
                </a:lnTo>
              </a:path>
              <a:path w="6076315" h="8077834">
                <a:moveTo>
                  <a:pt x="1905" y="807783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53400"/>
          </a:xfrm>
          <a:custGeom>
            <a:avLst/>
            <a:gdLst/>
            <a:ahLst/>
            <a:cxnLst/>
            <a:rect l="l" t="t" r="r" b="b"/>
            <a:pathLst>
              <a:path w="6076950" h="8153400">
                <a:moveTo>
                  <a:pt x="6076950" y="0"/>
                </a:moveTo>
                <a:lnTo>
                  <a:pt x="0" y="0"/>
                </a:lnTo>
                <a:lnTo>
                  <a:pt x="0" y="5062220"/>
                </a:lnTo>
                <a:lnTo>
                  <a:pt x="0" y="8153400"/>
                </a:lnTo>
                <a:lnTo>
                  <a:pt x="6076950" y="8153400"/>
                </a:lnTo>
                <a:lnTo>
                  <a:pt x="6076950" y="506222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1106169"/>
            <a:ext cx="5914390" cy="487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endParaRPr sz="1100">
              <a:latin typeface="Courier New"/>
              <a:cs typeface="Courier New"/>
            </a:endParaRPr>
          </a:p>
          <a:p>
            <a:pPr marL="12700" marR="2778760">
              <a:lnSpc>
                <a:spcPts val="1280"/>
              </a:lnSpc>
              <a:spcBef>
                <a:spcPts val="5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over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ts_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b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y_m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o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nth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.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plo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(ki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d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'line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Over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Time'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'Year-Month'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plt.grid(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69494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Top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10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most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common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top_issues.plot(kind=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'Top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Most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Common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Issues'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03149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plt.grid(axis=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state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sns.barplot(x=complaints_by_state.values,</a:t>
            </a:r>
            <a:r>
              <a:rPr dirty="0" sz="1100" spc="1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y=complaints_by_state.index,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orient=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03149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plt.grid(axis=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6103620"/>
          <a:ext cx="5665470" cy="97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/>
                <a:gridCol w="1144270"/>
                <a:gridCol w="1136014"/>
                <a:gridCol w="1229994"/>
                <a:gridCol w="1187450"/>
                <a:gridCol w="590550"/>
              </a:tblGrid>
              <a:tr h="325017">
                <a:tc gridSpan="2">
                  <a:txBody>
                    <a:bodyPr/>
                    <a:lstStyle/>
                    <a:p>
                      <a:pPr marL="25336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Complaint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ID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 marR="3175">
                        <a:lnSpc>
                          <a:spcPts val="1240"/>
                        </a:lnSpc>
                        <a:tabLst>
                          <a:tab pos="67373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4848023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bmitted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submitted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52729" marR="3175">
                        <a:lnSpc>
                          <a:spcPts val="1240"/>
                        </a:lnSpc>
                        <a:tabLst>
                          <a:tab pos="134556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Referral	2021-10-24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ate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 marR="317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2021-10-27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tabLst>
                          <a:tab pos="50419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67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3621464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2020-04-24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2020-04-24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5818349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7233015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2023-07-10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2023-07-11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5820224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2022-07-28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400" y="7227569"/>
            <a:ext cx="4627245" cy="974725"/>
          </a:xfrm>
          <a:custGeom>
            <a:avLst/>
            <a:gdLst/>
            <a:ahLst/>
            <a:cxnLst/>
            <a:rect l="l" t="t" r="r" b="b"/>
            <a:pathLst>
              <a:path w="4627245" h="974725">
                <a:moveTo>
                  <a:pt x="437324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373245" y="974725"/>
                </a:lnTo>
                <a:lnTo>
                  <a:pt x="4373245" y="812800"/>
                </a:lnTo>
                <a:close/>
              </a:path>
              <a:path w="4627245" h="974725">
                <a:moveTo>
                  <a:pt x="43732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373245" y="812165"/>
                </a:lnTo>
                <a:lnTo>
                  <a:pt x="4373245" y="650240"/>
                </a:lnTo>
                <a:close/>
              </a:path>
              <a:path w="4627245" h="974725">
                <a:moveTo>
                  <a:pt x="43732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373245" y="649605"/>
                </a:lnTo>
                <a:lnTo>
                  <a:pt x="4373245" y="487680"/>
                </a:lnTo>
                <a:close/>
              </a:path>
              <a:path w="4627245" h="974725">
                <a:moveTo>
                  <a:pt x="43732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373245" y="487045"/>
                </a:lnTo>
                <a:lnTo>
                  <a:pt x="4373245" y="325120"/>
                </a:lnTo>
                <a:close/>
              </a:path>
              <a:path w="4627245" h="974725">
                <a:moveTo>
                  <a:pt x="43732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373245" y="324485"/>
                </a:lnTo>
                <a:lnTo>
                  <a:pt x="4373245" y="162560"/>
                </a:lnTo>
                <a:close/>
              </a:path>
              <a:path w="4627245" h="974725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5669" y="7204709"/>
            <a:ext cx="463804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3965">
              <a:lnSpc>
                <a:spcPts val="1300"/>
              </a:lnSpc>
              <a:spcBef>
                <a:spcPts val="100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3700145" indent="-3700779">
              <a:lnSpc>
                <a:spcPts val="1280"/>
              </a:lnSpc>
              <a:buAutoNum type="arabicPlain"/>
              <a:tabLst>
                <a:tab pos="3700145" algn="l"/>
                <a:tab pos="3700779" algn="l"/>
              </a:tabLst>
            </a:pP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o...</a:t>
            </a:r>
            <a:endParaRPr sz="1100">
              <a:latin typeface="Courier New"/>
              <a:cs typeface="Courier New"/>
            </a:endParaRPr>
          </a:p>
          <a:p>
            <a:pPr marL="2101850" indent="-2102485">
              <a:lnSpc>
                <a:spcPts val="1280"/>
              </a:lnSpc>
              <a:buAutoNum type="arabicPlain"/>
              <a:tabLst>
                <a:tab pos="2101850" algn="l"/>
                <a:tab pos="2102485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2101850" indent="-2102485">
              <a:lnSpc>
                <a:spcPts val="1300"/>
              </a:lnSpc>
              <a:buAutoNum type="arabicPlain"/>
              <a:tabLst>
                <a:tab pos="2101850" algn="l"/>
                <a:tab pos="2102485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8350250"/>
            <a:ext cx="4037965" cy="649605"/>
          </a:xfrm>
          <a:custGeom>
            <a:avLst/>
            <a:gdLst/>
            <a:ahLst/>
            <a:cxnLst/>
            <a:rect l="l" t="t" r="r" b="b"/>
            <a:pathLst>
              <a:path w="4037965" h="649604">
                <a:moveTo>
                  <a:pt x="37839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3783965" y="649605"/>
                </a:lnTo>
                <a:lnTo>
                  <a:pt x="3783965" y="487680"/>
                </a:lnTo>
                <a:close/>
              </a:path>
              <a:path w="4037965" h="649604">
                <a:moveTo>
                  <a:pt x="37839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783965" y="487045"/>
                </a:lnTo>
                <a:lnTo>
                  <a:pt x="3783965" y="325120"/>
                </a:lnTo>
                <a:close/>
              </a:path>
              <a:path w="4037965" h="649604">
                <a:moveTo>
                  <a:pt x="37839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783965" y="324485"/>
                </a:lnTo>
                <a:lnTo>
                  <a:pt x="3783965" y="162560"/>
                </a:lnTo>
                <a:close/>
              </a:path>
              <a:path w="4037965" h="649604">
                <a:moveTo>
                  <a:pt x="4037965" y="0"/>
                </a:moveTo>
                <a:lnTo>
                  <a:pt x="0" y="0"/>
                </a:lnTo>
                <a:lnTo>
                  <a:pt x="0" y="161925"/>
                </a:lnTo>
                <a:lnTo>
                  <a:pt x="4037965" y="161925"/>
                </a:lnTo>
                <a:lnTo>
                  <a:pt x="40379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5669" y="8489950"/>
            <a:ext cx="9715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3838" y="8327390"/>
            <a:ext cx="2451735" cy="680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 indent="1260475">
              <a:lnSpc>
                <a:spcPts val="1280"/>
              </a:lnSpc>
              <a:spcBef>
                <a:spcPts val="175"/>
              </a:spcBef>
              <a:tabLst>
                <a:tab pos="2354580" algn="l"/>
              </a:tabLst>
            </a:pPr>
            <a:r>
              <a:rPr dirty="0" sz="1100" spc="-5">
                <a:latin typeface="Courier New"/>
                <a:cs typeface="Courier New"/>
              </a:rPr>
              <a:t>Sub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produ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  </a:t>
            </a: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algn="r" marR="258445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Refund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anticipation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  <a:p>
            <a:pPr algn="r" marR="258445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360" y="914400"/>
            <a:ext cx="6076315" cy="8152765"/>
          </a:xfrm>
          <a:custGeom>
            <a:avLst/>
            <a:gdLst/>
            <a:ahLst/>
            <a:cxnLst/>
            <a:rect l="l" t="t" r="r" b="b"/>
            <a:pathLst>
              <a:path w="6076315" h="8152765">
                <a:moveTo>
                  <a:pt x="0" y="1904"/>
                </a:moveTo>
                <a:lnTo>
                  <a:pt x="6076315" y="1904"/>
                </a:lnTo>
              </a:path>
              <a:path w="6076315" h="8152765">
                <a:moveTo>
                  <a:pt x="6075045" y="0"/>
                </a:moveTo>
                <a:lnTo>
                  <a:pt x="6075045" y="5189220"/>
                </a:lnTo>
              </a:path>
              <a:path w="6076315" h="8152765">
                <a:moveTo>
                  <a:pt x="1905" y="5189220"/>
                </a:moveTo>
                <a:lnTo>
                  <a:pt x="1905" y="0"/>
                </a:lnTo>
              </a:path>
              <a:path w="6076315" h="8152765">
                <a:moveTo>
                  <a:pt x="6075045" y="5062220"/>
                </a:moveTo>
                <a:lnTo>
                  <a:pt x="6075045" y="8152765"/>
                </a:lnTo>
              </a:path>
              <a:path w="6076315" h="8152765">
                <a:moveTo>
                  <a:pt x="6076315" y="8151495"/>
                </a:moveTo>
                <a:lnTo>
                  <a:pt x="0" y="8151495"/>
                </a:lnTo>
              </a:path>
              <a:path w="6076315" h="8152765">
                <a:moveTo>
                  <a:pt x="1905" y="8152765"/>
                </a:moveTo>
                <a:lnTo>
                  <a:pt x="1905" y="5062220"/>
                </a:lnTo>
              </a:path>
              <a:path w="6076315" h="8152765">
                <a:moveTo>
                  <a:pt x="0" y="1904"/>
                </a:moveTo>
                <a:lnTo>
                  <a:pt x="6076315" y="1904"/>
                </a:lnTo>
              </a:path>
              <a:path w="6076315" h="8152765">
                <a:moveTo>
                  <a:pt x="6075045" y="0"/>
                </a:moveTo>
                <a:lnTo>
                  <a:pt x="6075045" y="5189220"/>
                </a:lnTo>
              </a:path>
              <a:path w="6076315" h="8152765">
                <a:moveTo>
                  <a:pt x="1905" y="5189220"/>
                </a:moveTo>
                <a:lnTo>
                  <a:pt x="1905" y="0"/>
                </a:lnTo>
              </a:path>
              <a:path w="6076315" h="8152765">
                <a:moveTo>
                  <a:pt x="6075045" y="5062220"/>
                </a:moveTo>
                <a:lnTo>
                  <a:pt x="6075045" y="8152765"/>
                </a:lnTo>
              </a:path>
              <a:path w="6076315" h="8152765">
                <a:moveTo>
                  <a:pt x="6076315" y="8151495"/>
                </a:moveTo>
                <a:lnTo>
                  <a:pt x="0" y="8151495"/>
                </a:lnTo>
              </a:path>
              <a:path w="6076315" h="8152765">
                <a:moveTo>
                  <a:pt x="1905" y="8152765"/>
                </a:moveTo>
                <a:lnTo>
                  <a:pt x="1905" y="506222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202930"/>
          </a:xfrm>
          <a:custGeom>
            <a:avLst/>
            <a:gdLst/>
            <a:ahLst/>
            <a:cxnLst/>
            <a:rect l="l" t="t" r="r" b="b"/>
            <a:pathLst>
              <a:path w="6076950" h="8202930">
                <a:moveTo>
                  <a:pt x="6076950" y="0"/>
                </a:moveTo>
                <a:lnTo>
                  <a:pt x="0" y="0"/>
                </a:lnTo>
                <a:lnTo>
                  <a:pt x="0" y="8202930"/>
                </a:lnTo>
                <a:lnTo>
                  <a:pt x="6076950" y="820293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3785235" cy="3244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430020" indent="-1430020">
              <a:lnSpc>
                <a:spcPts val="1220"/>
              </a:lnSpc>
              <a:buAutoNum type="arabicPlain" startAt="3"/>
              <a:tabLst>
                <a:tab pos="1430020" algn="l"/>
                <a:tab pos="1431290" algn="l"/>
              </a:tabLst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300"/>
              </a:lnSpc>
              <a:buAutoNum type="arabicPlain" startAt="3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454149"/>
            <a:ext cx="4627245" cy="3532504"/>
          </a:xfrm>
          <a:custGeom>
            <a:avLst/>
            <a:gdLst/>
            <a:ahLst/>
            <a:cxnLst/>
            <a:rect l="l" t="t" r="r" b="b"/>
            <a:pathLst>
              <a:path w="4627245" h="3532504">
                <a:moveTo>
                  <a:pt x="3952875" y="3370580"/>
                </a:moveTo>
                <a:lnTo>
                  <a:pt x="0" y="3370580"/>
                </a:lnTo>
                <a:lnTo>
                  <a:pt x="0" y="3532505"/>
                </a:lnTo>
                <a:lnTo>
                  <a:pt x="3952875" y="3532505"/>
                </a:lnTo>
                <a:lnTo>
                  <a:pt x="3952875" y="3370580"/>
                </a:lnTo>
                <a:close/>
              </a:path>
              <a:path w="4627245" h="3532504">
                <a:moveTo>
                  <a:pt x="4373245" y="1936750"/>
                </a:moveTo>
                <a:lnTo>
                  <a:pt x="0" y="1936750"/>
                </a:lnTo>
                <a:lnTo>
                  <a:pt x="0" y="2098675"/>
                </a:lnTo>
                <a:lnTo>
                  <a:pt x="4373245" y="2098675"/>
                </a:lnTo>
                <a:lnTo>
                  <a:pt x="4373245" y="1936750"/>
                </a:lnTo>
                <a:close/>
              </a:path>
              <a:path w="4627245" h="3532504">
                <a:moveTo>
                  <a:pt x="4373245" y="1611630"/>
                </a:moveTo>
                <a:lnTo>
                  <a:pt x="0" y="1611630"/>
                </a:lnTo>
                <a:lnTo>
                  <a:pt x="0" y="1773555"/>
                </a:lnTo>
                <a:lnTo>
                  <a:pt x="4373245" y="1773555"/>
                </a:lnTo>
                <a:lnTo>
                  <a:pt x="4373245" y="1611630"/>
                </a:lnTo>
                <a:close/>
              </a:path>
              <a:path w="4627245" h="3532504">
                <a:moveTo>
                  <a:pt x="437324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373245" y="974725"/>
                </a:lnTo>
                <a:lnTo>
                  <a:pt x="4373245" y="812800"/>
                </a:lnTo>
                <a:close/>
              </a:path>
              <a:path w="4627245" h="3532504">
                <a:moveTo>
                  <a:pt x="43732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373245" y="812165"/>
                </a:lnTo>
                <a:lnTo>
                  <a:pt x="4373245" y="650240"/>
                </a:lnTo>
                <a:close/>
              </a:path>
              <a:path w="4627245" h="3532504">
                <a:moveTo>
                  <a:pt x="43732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373245" y="649605"/>
                </a:lnTo>
                <a:lnTo>
                  <a:pt x="4373245" y="487680"/>
                </a:lnTo>
                <a:close/>
              </a:path>
              <a:path w="4627245" h="3532504">
                <a:moveTo>
                  <a:pt x="43732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373245" y="487045"/>
                </a:lnTo>
                <a:lnTo>
                  <a:pt x="4373245" y="325120"/>
                </a:lnTo>
                <a:close/>
              </a:path>
              <a:path w="4627245" h="3532504">
                <a:moveTo>
                  <a:pt x="43732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373245" y="324485"/>
                </a:lnTo>
                <a:lnTo>
                  <a:pt x="4373245" y="162560"/>
                </a:lnTo>
                <a:close/>
              </a:path>
              <a:path w="4627245" h="3532504">
                <a:moveTo>
                  <a:pt x="4374515" y="3059430"/>
                </a:moveTo>
                <a:lnTo>
                  <a:pt x="0" y="3059430"/>
                </a:lnTo>
                <a:lnTo>
                  <a:pt x="0" y="3221355"/>
                </a:lnTo>
                <a:lnTo>
                  <a:pt x="4374515" y="3221355"/>
                </a:lnTo>
                <a:lnTo>
                  <a:pt x="4374515" y="3059430"/>
                </a:lnTo>
                <a:close/>
              </a:path>
              <a:path w="4627245" h="3532504">
                <a:moveTo>
                  <a:pt x="4374515" y="2896870"/>
                </a:moveTo>
                <a:lnTo>
                  <a:pt x="0" y="2896870"/>
                </a:lnTo>
                <a:lnTo>
                  <a:pt x="0" y="3058795"/>
                </a:lnTo>
                <a:lnTo>
                  <a:pt x="4374515" y="3058795"/>
                </a:lnTo>
                <a:lnTo>
                  <a:pt x="4374515" y="2896870"/>
                </a:lnTo>
                <a:close/>
              </a:path>
              <a:path w="4627245" h="3532504">
                <a:moveTo>
                  <a:pt x="4374515" y="2734310"/>
                </a:moveTo>
                <a:lnTo>
                  <a:pt x="0" y="2734310"/>
                </a:lnTo>
                <a:lnTo>
                  <a:pt x="0" y="2896235"/>
                </a:lnTo>
                <a:lnTo>
                  <a:pt x="4374515" y="2896235"/>
                </a:lnTo>
                <a:lnTo>
                  <a:pt x="4374515" y="2734310"/>
                </a:lnTo>
                <a:close/>
              </a:path>
              <a:path w="4627245" h="3532504">
                <a:moveTo>
                  <a:pt x="4374515" y="2571750"/>
                </a:moveTo>
                <a:lnTo>
                  <a:pt x="0" y="2571750"/>
                </a:lnTo>
                <a:lnTo>
                  <a:pt x="0" y="2733675"/>
                </a:lnTo>
                <a:lnTo>
                  <a:pt x="4374515" y="2733675"/>
                </a:lnTo>
                <a:lnTo>
                  <a:pt x="4374515" y="2571750"/>
                </a:lnTo>
                <a:close/>
              </a:path>
              <a:path w="4627245" h="3532504">
                <a:moveTo>
                  <a:pt x="4374515" y="2409190"/>
                </a:moveTo>
                <a:lnTo>
                  <a:pt x="0" y="2409190"/>
                </a:lnTo>
                <a:lnTo>
                  <a:pt x="0" y="2571115"/>
                </a:lnTo>
                <a:lnTo>
                  <a:pt x="4374515" y="2571115"/>
                </a:lnTo>
                <a:lnTo>
                  <a:pt x="4374515" y="2409190"/>
                </a:lnTo>
                <a:close/>
              </a:path>
              <a:path w="4627245" h="3532504">
                <a:moveTo>
                  <a:pt x="4374515" y="1774190"/>
                </a:moveTo>
                <a:lnTo>
                  <a:pt x="0" y="1774190"/>
                </a:lnTo>
                <a:lnTo>
                  <a:pt x="0" y="1936115"/>
                </a:lnTo>
                <a:lnTo>
                  <a:pt x="4374515" y="1936115"/>
                </a:lnTo>
                <a:lnTo>
                  <a:pt x="4374515" y="1774190"/>
                </a:lnTo>
                <a:close/>
              </a:path>
              <a:path w="4627245" h="3532504">
                <a:moveTo>
                  <a:pt x="4374515" y="1449070"/>
                </a:moveTo>
                <a:lnTo>
                  <a:pt x="0" y="1449070"/>
                </a:lnTo>
                <a:lnTo>
                  <a:pt x="0" y="1610995"/>
                </a:lnTo>
                <a:lnTo>
                  <a:pt x="4374515" y="1610995"/>
                </a:lnTo>
                <a:lnTo>
                  <a:pt x="4374515" y="1449070"/>
                </a:lnTo>
                <a:close/>
              </a:path>
              <a:path w="4627245" h="3532504">
                <a:moveTo>
                  <a:pt x="4374515" y="1286510"/>
                </a:moveTo>
                <a:lnTo>
                  <a:pt x="0" y="1286510"/>
                </a:lnTo>
                <a:lnTo>
                  <a:pt x="0" y="1448435"/>
                </a:lnTo>
                <a:lnTo>
                  <a:pt x="4374515" y="1448435"/>
                </a:lnTo>
                <a:lnTo>
                  <a:pt x="4374515" y="1286510"/>
                </a:lnTo>
                <a:close/>
              </a:path>
              <a:path w="4627245" h="3532504">
                <a:moveTo>
                  <a:pt x="4627245" y="2246630"/>
                </a:moveTo>
                <a:lnTo>
                  <a:pt x="0" y="2246630"/>
                </a:lnTo>
                <a:lnTo>
                  <a:pt x="0" y="2408555"/>
                </a:lnTo>
                <a:lnTo>
                  <a:pt x="4627245" y="2408555"/>
                </a:lnTo>
                <a:lnTo>
                  <a:pt x="4627245" y="2246630"/>
                </a:lnTo>
                <a:close/>
              </a:path>
              <a:path w="4627245" h="3532504">
                <a:moveTo>
                  <a:pt x="4627245" y="1123950"/>
                </a:moveTo>
                <a:lnTo>
                  <a:pt x="0" y="1123950"/>
                </a:lnTo>
                <a:lnTo>
                  <a:pt x="0" y="1285875"/>
                </a:lnTo>
                <a:lnTo>
                  <a:pt x="4627245" y="1285875"/>
                </a:lnTo>
                <a:lnTo>
                  <a:pt x="4627245" y="1123950"/>
                </a:lnTo>
                <a:close/>
              </a:path>
              <a:path w="4627245" h="3532504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5669" y="1431290"/>
            <a:ext cx="4638040" cy="356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52875">
              <a:lnSpc>
                <a:spcPts val="1300"/>
              </a:lnSpc>
              <a:spcBef>
                <a:spcPts val="100"/>
              </a:spcBef>
              <a:tabLst>
                <a:tab pos="4540250" algn="l"/>
              </a:tabLst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Applying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refinancing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exis...</a:t>
            </a:r>
            <a:endParaRPr sz="1100">
              <a:latin typeface="Courier New"/>
              <a:cs typeface="Courier New"/>
            </a:endParaRPr>
          </a:p>
          <a:p>
            <a:pPr marL="2690495" indent="-2690495">
              <a:lnSpc>
                <a:spcPts val="1280"/>
              </a:lnSpc>
              <a:buAutoNum type="arabicPlain"/>
              <a:tabLst>
                <a:tab pos="2690495" algn="l"/>
                <a:tab pos="2691765" algn="l"/>
              </a:tabLst>
            </a:pPr>
            <a:r>
              <a:rPr dirty="0" sz="1100" spc="-5">
                <a:latin typeface="Courier New"/>
                <a:cs typeface="Courier New"/>
              </a:rPr>
              <a:t>Lost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stolen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  <a:p>
            <a:pPr marL="1344930" indent="-1344930">
              <a:lnSpc>
                <a:spcPts val="1280"/>
              </a:lnSpc>
              <a:buAutoNum type="arabicPlain"/>
              <a:tabLst>
                <a:tab pos="1344930" algn="l"/>
                <a:tab pos="1346200" algn="l"/>
              </a:tabLst>
            </a:pPr>
            <a:r>
              <a:rPr dirty="0" sz="1100" spc="-5">
                <a:latin typeface="Courier New"/>
                <a:cs typeface="Courier New"/>
              </a:rPr>
              <a:t>Incorrect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endParaRPr sz="1100">
              <a:latin typeface="Courier New"/>
              <a:cs typeface="Courier New"/>
            </a:endParaRPr>
          </a:p>
          <a:p>
            <a:pPr marL="672465" indent="-673100">
              <a:lnSpc>
                <a:spcPts val="1280"/>
              </a:lnSpc>
              <a:buAutoNum type="arabicPlain"/>
              <a:tabLst>
                <a:tab pos="672465" algn="l"/>
                <a:tab pos="673100" algn="l"/>
              </a:tabLst>
            </a:pP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getting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 card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L="2690495" indent="-2690495">
              <a:lnSpc>
                <a:spcPts val="1300"/>
              </a:lnSpc>
              <a:buAutoNum type="arabicPlain"/>
              <a:tabLst>
                <a:tab pos="2690495" algn="l"/>
                <a:tab pos="2691765" algn="l"/>
              </a:tabLst>
            </a:pPr>
            <a:r>
              <a:rPr dirty="0" sz="1100" spc="-5">
                <a:latin typeface="Courier New"/>
                <a:cs typeface="Courier New"/>
              </a:rPr>
              <a:t>Closing your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  <a:spcBef>
                <a:spcPts val="1130"/>
              </a:spcBef>
              <a:tabLst>
                <a:tab pos="923925" algn="l"/>
              </a:tabLst>
            </a:pPr>
            <a:r>
              <a:rPr dirty="0" sz="1100" spc="-5">
                <a:latin typeface="Courier New"/>
                <a:cs typeface="Courier New"/>
              </a:rPr>
              <a:t>Sub-issue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4120515" indent="-4121150">
              <a:lnSpc>
                <a:spcPts val="1280"/>
              </a:lnSpc>
              <a:buAutoNum type="arabicPlain"/>
              <a:tabLst>
                <a:tab pos="4120515" algn="l"/>
                <a:tab pos="4121150" algn="l"/>
              </a:tabLst>
            </a:pPr>
            <a:r>
              <a:rPr dirty="0" sz="1100" spc="-5">
                <a:latin typeface="Courier New"/>
                <a:cs typeface="Courier New"/>
              </a:rPr>
              <a:t>NaN</a:t>
            </a:r>
            <a:endParaRPr sz="1100">
              <a:latin typeface="Courier New"/>
              <a:cs typeface="Courier New"/>
            </a:endParaRPr>
          </a:p>
          <a:p>
            <a:pPr marL="4120515" indent="-4121150">
              <a:lnSpc>
                <a:spcPts val="1280"/>
              </a:lnSpc>
              <a:buAutoNum type="arabicPlain"/>
              <a:tabLst>
                <a:tab pos="4120515" algn="l"/>
                <a:tab pos="4121150" algn="l"/>
              </a:tabLst>
            </a:pPr>
            <a:r>
              <a:rPr dirty="0" sz="1100" spc="-5">
                <a:latin typeface="Courier New"/>
                <a:cs typeface="Courier New"/>
              </a:rPr>
              <a:t>NaN</a:t>
            </a:r>
            <a:endParaRPr sz="1100">
              <a:latin typeface="Courier New"/>
              <a:cs typeface="Courier New"/>
            </a:endParaRPr>
          </a:p>
          <a:p>
            <a:pPr marL="1934210" indent="-1934845">
              <a:lnSpc>
                <a:spcPts val="1280"/>
              </a:lnSpc>
              <a:buAutoNum type="arabicPlain"/>
              <a:tabLst>
                <a:tab pos="1934210" algn="l"/>
                <a:tab pos="1934845" algn="l"/>
              </a:tabLst>
            </a:pPr>
            <a:r>
              <a:rPr dirty="0" sz="1100" spc="-5">
                <a:latin typeface="Courier New"/>
                <a:cs typeface="Courier New"/>
              </a:rPr>
              <a:t>Account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incorrect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Trouble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getting,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activating,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registering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101850" indent="-2102485">
              <a:lnSpc>
                <a:spcPts val="1300"/>
              </a:lnSpc>
              <a:buAutoNum type="arabicPlain"/>
              <a:tabLst>
                <a:tab pos="2101850" algn="l"/>
                <a:tab pos="2102485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L="2438400">
              <a:lnSpc>
                <a:spcPts val="1300"/>
              </a:lnSpc>
              <a:spcBef>
                <a:spcPts val="1120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Compan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4120515" indent="-4121150">
              <a:lnSpc>
                <a:spcPts val="1280"/>
              </a:lnSpc>
              <a:buAutoNum type="arabicPlain"/>
              <a:tabLst>
                <a:tab pos="4120515" algn="l"/>
                <a:tab pos="4121150" algn="l"/>
              </a:tabLst>
            </a:pPr>
            <a:r>
              <a:rPr dirty="0" sz="1100" spc="-5">
                <a:latin typeface="Courier New"/>
                <a:cs typeface="Courier New"/>
              </a:rPr>
              <a:t>NaN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30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4987290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03343" y="496442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5149850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03483" y="512699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5312409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03343" y="52895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5474970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03343" y="54521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5637529"/>
            <a:ext cx="3952875" cy="161925"/>
          </a:xfrm>
          <a:custGeom>
            <a:avLst/>
            <a:gdLst/>
            <a:ahLst/>
            <a:cxnLst/>
            <a:rect l="l" t="t" r="r" b="b"/>
            <a:pathLst>
              <a:path w="3952875" h="161925">
                <a:moveTo>
                  <a:pt x="3952875" y="0"/>
                </a:moveTo>
                <a:lnTo>
                  <a:pt x="0" y="0"/>
                </a:lnTo>
                <a:lnTo>
                  <a:pt x="0" y="161925"/>
                </a:lnTo>
                <a:lnTo>
                  <a:pt x="3952875" y="161925"/>
                </a:lnTo>
                <a:lnTo>
                  <a:pt x="39528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969" y="4964429"/>
            <a:ext cx="254762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1345" indent="-589280">
              <a:lnSpc>
                <a:spcPts val="1300"/>
              </a:lnSpc>
              <a:spcBef>
                <a:spcPts val="100"/>
              </a:spcBef>
              <a:buAutoNum type="arabicPlain"/>
              <a:tabLst>
                <a:tab pos="601345" algn="l"/>
                <a:tab pos="601980" algn="l"/>
              </a:tabLst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  <a:p>
            <a:pPr marL="264795" indent="-252729">
              <a:lnSpc>
                <a:spcPts val="1280"/>
              </a:lnSpc>
              <a:buAutoNum type="arabicPlain"/>
              <a:tabLst>
                <a:tab pos="264795" algn="l"/>
                <a:tab pos="265430" algn="l"/>
              </a:tabLst>
            </a:pPr>
            <a:r>
              <a:rPr dirty="0" sz="1100" spc="-5">
                <a:latin typeface="Courier New"/>
                <a:cs typeface="Courier New"/>
              </a:rPr>
              <a:t>Closed with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  <a:p>
            <a:pPr marL="601345" indent="-589280">
              <a:lnSpc>
                <a:spcPts val="1280"/>
              </a:lnSpc>
              <a:buAutoNum type="arabicPlain"/>
              <a:tabLst>
                <a:tab pos="601345" algn="l"/>
                <a:tab pos="601980" algn="l"/>
              </a:tabLst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  <a:p>
            <a:pPr marL="1610360" indent="-1598295">
              <a:lnSpc>
                <a:spcPts val="1280"/>
              </a:lnSpc>
              <a:buAutoNum type="arabicPlain"/>
              <a:tabLst>
                <a:tab pos="1610360" algn="l"/>
                <a:tab pos="1610995" algn="l"/>
              </a:tabLst>
            </a:pP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  <a:p>
            <a:pPr marL="601345" indent="-589280">
              <a:lnSpc>
                <a:spcPts val="1300"/>
              </a:lnSpc>
              <a:buAutoNum type="arabicPlain"/>
              <a:tabLst>
                <a:tab pos="601345" algn="l"/>
                <a:tab pos="601980" algn="l"/>
              </a:tabLst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3343" y="561467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5800089"/>
            <a:ext cx="3110865" cy="487045"/>
          </a:xfrm>
          <a:custGeom>
            <a:avLst/>
            <a:gdLst/>
            <a:ahLst/>
            <a:cxnLst/>
            <a:rect l="l" t="t" r="r" b="b"/>
            <a:pathLst>
              <a:path w="3110865" h="487045">
                <a:moveTo>
                  <a:pt x="269049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690495" y="487045"/>
                </a:lnTo>
                <a:lnTo>
                  <a:pt x="2690495" y="325120"/>
                </a:lnTo>
                <a:close/>
              </a:path>
              <a:path w="3110865" h="487045">
                <a:moveTo>
                  <a:pt x="31108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110865" y="324485"/>
                </a:lnTo>
                <a:lnTo>
                  <a:pt x="3110865" y="162560"/>
                </a:lnTo>
                <a:close/>
              </a:path>
              <a:path w="3110865" h="487045">
                <a:moveTo>
                  <a:pt x="3110865" y="0"/>
                </a:moveTo>
                <a:lnTo>
                  <a:pt x="0" y="0"/>
                </a:lnTo>
                <a:lnTo>
                  <a:pt x="0" y="161925"/>
                </a:lnTo>
                <a:lnTo>
                  <a:pt x="3110865" y="161925"/>
                </a:lnTo>
                <a:lnTo>
                  <a:pt x="31108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969" y="5777229"/>
            <a:ext cx="3136265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&lt;class 'pandas.core.frame.DataFrame'&gt;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RangeIndex: 62516 entries, </a:t>
            </a:r>
            <a:r>
              <a:rPr dirty="0" sz="1100">
                <a:latin typeface="Courier New"/>
                <a:cs typeface="Courier New"/>
              </a:rPr>
              <a:t>0 </a:t>
            </a:r>
            <a:r>
              <a:rPr dirty="0" sz="1100" spc="-5">
                <a:latin typeface="Courier New"/>
                <a:cs typeface="Courier New"/>
              </a:rPr>
              <a:t>to 62515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(total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12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columns):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6287770"/>
            <a:ext cx="4709795" cy="161925"/>
          </a:xfrm>
          <a:custGeom>
            <a:avLst/>
            <a:gdLst/>
            <a:ahLst/>
            <a:cxnLst/>
            <a:rect l="l" t="t" r="r" b="b"/>
            <a:pathLst>
              <a:path w="4709795" h="161925">
                <a:moveTo>
                  <a:pt x="4709795" y="0"/>
                </a:moveTo>
                <a:lnTo>
                  <a:pt x="0" y="0"/>
                </a:lnTo>
                <a:lnTo>
                  <a:pt x="0" y="161925"/>
                </a:lnTo>
                <a:lnTo>
                  <a:pt x="4709795" y="161925"/>
                </a:lnTo>
                <a:lnTo>
                  <a:pt x="47097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86789" y="6264909"/>
            <a:ext cx="40620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  <a:tab pos="2872105" algn="l"/>
              </a:tabLst>
            </a:pPr>
            <a:r>
              <a:rPr dirty="0" sz="1100">
                <a:latin typeface="Courier New"/>
                <a:cs typeface="Courier New"/>
              </a:rPr>
              <a:t>#	</a:t>
            </a:r>
            <a:r>
              <a:rPr dirty="0" sz="1100" spc="-5">
                <a:latin typeface="Courier New"/>
                <a:cs typeface="Courier New"/>
              </a:rPr>
              <a:t>Column	Non-Null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92458" y="6264909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Dtyp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09955" y="6450329"/>
            <a:ext cx="4721860" cy="324485"/>
            <a:chOff x="909955" y="6450329"/>
            <a:chExt cx="4721860" cy="324485"/>
          </a:xfrm>
        </p:grpSpPr>
        <p:sp>
          <p:nvSpPr>
            <p:cNvPr id="23" name="object 23"/>
            <p:cNvSpPr/>
            <p:nvPr/>
          </p:nvSpPr>
          <p:spPr>
            <a:xfrm>
              <a:off x="914400" y="6450329"/>
              <a:ext cx="4711065" cy="161925"/>
            </a:xfrm>
            <a:custGeom>
              <a:avLst/>
              <a:gdLst/>
              <a:ahLst/>
              <a:cxnLst/>
              <a:rect l="l" t="t" r="r" b="b"/>
              <a:pathLst>
                <a:path w="4711065" h="161925">
                  <a:moveTo>
                    <a:pt x="471106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711065" y="161925"/>
                  </a:lnTo>
                  <a:lnTo>
                    <a:pt x="47110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15670" y="6541592"/>
              <a:ext cx="924560" cy="0"/>
            </a:xfrm>
            <a:custGeom>
              <a:avLst/>
              <a:gdLst/>
              <a:ahLst/>
              <a:cxnLst/>
              <a:rect l="l" t="t" r="r" b="b"/>
              <a:pathLst>
                <a:path w="924560" h="0">
                  <a:moveTo>
                    <a:pt x="0" y="0"/>
                  </a:moveTo>
                  <a:lnTo>
                    <a:pt x="251746" y="0"/>
                  </a:lnTo>
                </a:path>
                <a:path w="924560" h="0">
                  <a:moveTo>
                    <a:pt x="420217" y="0"/>
                  </a:moveTo>
                  <a:lnTo>
                    <a:pt x="924541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59428" y="6541592"/>
              <a:ext cx="1766570" cy="0"/>
            </a:xfrm>
            <a:custGeom>
              <a:avLst/>
              <a:gdLst/>
              <a:ahLst/>
              <a:cxnLst/>
              <a:rect l="l" t="t" r="r" b="b"/>
              <a:pathLst>
                <a:path w="1766570" h="0">
                  <a:moveTo>
                    <a:pt x="0" y="0"/>
                  </a:moveTo>
                  <a:lnTo>
                    <a:pt x="1177119" y="0"/>
                  </a:lnTo>
                </a:path>
                <a:path w="1766570" h="0">
                  <a:moveTo>
                    <a:pt x="1345590" y="0"/>
                  </a:moveTo>
                  <a:lnTo>
                    <a:pt x="1766094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14400" y="6612889"/>
              <a:ext cx="4709795" cy="161925"/>
            </a:xfrm>
            <a:custGeom>
              <a:avLst/>
              <a:gdLst/>
              <a:ahLst/>
              <a:cxnLst/>
              <a:rect l="l" t="t" r="r" b="b"/>
              <a:pathLst>
                <a:path w="4709795" h="161925">
                  <a:moveTo>
                    <a:pt x="4709795" y="0"/>
                  </a:moveTo>
                  <a:lnTo>
                    <a:pt x="0" y="0"/>
                  </a:lnTo>
                  <a:lnTo>
                    <a:pt x="0" y="161924"/>
                  </a:lnTo>
                  <a:lnTo>
                    <a:pt x="4709795" y="161924"/>
                  </a:lnTo>
                  <a:lnTo>
                    <a:pt x="47097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86789" y="6590030"/>
            <a:ext cx="40614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  <a:tab pos="2872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	62516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92319" y="659003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int6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6775450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5"/>
                </a:lnTo>
                <a:lnTo>
                  <a:pt x="4793615" y="161925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86789" y="6752590"/>
            <a:ext cx="40614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  <a:tab pos="287210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	62516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92319" y="675259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6938009"/>
            <a:ext cx="5466715" cy="161925"/>
          </a:xfrm>
          <a:custGeom>
            <a:avLst/>
            <a:gdLst/>
            <a:ahLst/>
            <a:cxnLst/>
            <a:rect l="l" t="t" r="r" b="b"/>
            <a:pathLst>
              <a:path w="5466715" h="161925">
                <a:moveTo>
                  <a:pt x="5466715" y="0"/>
                </a:moveTo>
                <a:lnTo>
                  <a:pt x="0" y="0"/>
                </a:lnTo>
                <a:lnTo>
                  <a:pt x="0" y="161925"/>
                </a:lnTo>
                <a:lnTo>
                  <a:pt x="5466715" y="161925"/>
                </a:lnTo>
                <a:lnTo>
                  <a:pt x="54667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192458" y="6915150"/>
            <a:ext cx="12014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datetime64[ns]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7100569"/>
            <a:ext cx="5466715" cy="161925"/>
          </a:xfrm>
          <a:custGeom>
            <a:avLst/>
            <a:gdLst/>
            <a:ahLst/>
            <a:cxnLst/>
            <a:rect l="l" t="t" r="r" b="b"/>
            <a:pathLst>
              <a:path w="5466715" h="161925">
                <a:moveTo>
                  <a:pt x="5466715" y="0"/>
                </a:moveTo>
                <a:lnTo>
                  <a:pt x="0" y="0"/>
                </a:lnTo>
                <a:lnTo>
                  <a:pt x="0" y="161924"/>
                </a:lnTo>
                <a:lnTo>
                  <a:pt x="5466715" y="161924"/>
                </a:lnTo>
                <a:lnTo>
                  <a:pt x="54667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86789" y="6915150"/>
            <a:ext cx="153797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ts val="1300"/>
              </a:lnSpc>
              <a:spcBef>
                <a:spcPts val="100"/>
              </a:spcBef>
              <a:buAutoNum type="arabicPlain" startAt="2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300"/>
              </a:lnSpc>
              <a:buAutoNum type="arabicPlain" startAt="2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46728" y="6915150"/>
            <a:ext cx="12020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92319" y="7077709"/>
            <a:ext cx="12014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datetime64[ns]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7263129"/>
            <a:ext cx="4793615" cy="812165"/>
          </a:xfrm>
          <a:custGeom>
            <a:avLst/>
            <a:gdLst/>
            <a:ahLst/>
            <a:cxnLst/>
            <a:rect l="l" t="t" r="r" b="b"/>
            <a:pathLst>
              <a:path w="4793615" h="812165">
                <a:moveTo>
                  <a:pt x="479361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793615" y="812165"/>
                </a:lnTo>
                <a:lnTo>
                  <a:pt x="4793615" y="650240"/>
                </a:lnTo>
                <a:close/>
              </a:path>
              <a:path w="4793615" h="812165">
                <a:moveTo>
                  <a:pt x="479361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793615" y="649605"/>
                </a:lnTo>
                <a:lnTo>
                  <a:pt x="4793615" y="487680"/>
                </a:lnTo>
                <a:close/>
              </a:path>
              <a:path w="4793615" h="812165">
                <a:moveTo>
                  <a:pt x="479361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793615" y="487045"/>
                </a:lnTo>
                <a:lnTo>
                  <a:pt x="4793615" y="325120"/>
                </a:lnTo>
                <a:close/>
              </a:path>
              <a:path w="4793615" h="812165">
                <a:moveTo>
                  <a:pt x="47936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793615" y="324485"/>
                </a:lnTo>
                <a:lnTo>
                  <a:pt x="4793615" y="162560"/>
                </a:lnTo>
                <a:close/>
              </a:path>
              <a:path w="4793615" h="812165">
                <a:moveTo>
                  <a:pt x="4793615" y="0"/>
                </a:moveTo>
                <a:lnTo>
                  <a:pt x="0" y="0"/>
                </a:lnTo>
                <a:lnTo>
                  <a:pt x="0" y="161925"/>
                </a:lnTo>
                <a:lnTo>
                  <a:pt x="4793615" y="161925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192319" y="7240269"/>
            <a:ext cx="528955" cy="843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8075930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5"/>
                </a:lnTo>
                <a:lnTo>
                  <a:pt x="4793615" y="161925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192738" y="805306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8238490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4"/>
                </a:lnTo>
                <a:lnTo>
                  <a:pt x="4793615" y="161924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86789" y="7240269"/>
            <a:ext cx="271589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ts val="1300"/>
              </a:lnSpc>
              <a:spcBef>
                <a:spcPts val="100"/>
              </a:spcBef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State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Sub-issue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Company public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300"/>
              </a:lnSpc>
              <a:buAutoNum type="arabicPlain" startAt="4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46728" y="7240269"/>
            <a:ext cx="120205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62509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51658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60341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62516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8401050"/>
            <a:ext cx="4793615" cy="161925"/>
          </a:xfrm>
          <a:custGeom>
            <a:avLst/>
            <a:gdLst/>
            <a:ahLst/>
            <a:cxnLst/>
            <a:rect l="l" t="t" r="r" b="b"/>
            <a:pathLst>
              <a:path w="4793615" h="161925">
                <a:moveTo>
                  <a:pt x="4793615" y="0"/>
                </a:moveTo>
                <a:lnTo>
                  <a:pt x="0" y="0"/>
                </a:lnTo>
                <a:lnTo>
                  <a:pt x="0" y="161925"/>
                </a:lnTo>
                <a:lnTo>
                  <a:pt x="4793615" y="161925"/>
                </a:lnTo>
                <a:lnTo>
                  <a:pt x="4793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86789" y="8378190"/>
            <a:ext cx="40620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  <a:tab pos="2872105" algn="l"/>
              </a:tabLst>
            </a:pPr>
            <a:r>
              <a:rPr dirty="0" sz="1100" spc="-5">
                <a:latin typeface="Courier New"/>
                <a:cs typeface="Courier New"/>
              </a:rPr>
              <a:t>11	Timely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	61022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92458" y="8215630"/>
            <a:ext cx="52895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8563609"/>
            <a:ext cx="3867785" cy="487045"/>
          </a:xfrm>
          <a:custGeom>
            <a:avLst/>
            <a:gdLst/>
            <a:ahLst/>
            <a:cxnLst/>
            <a:rect l="l" t="t" r="r" b="b"/>
            <a:pathLst>
              <a:path w="3867785" h="487045">
                <a:moveTo>
                  <a:pt x="3346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34645" y="487045"/>
                </a:lnTo>
                <a:lnTo>
                  <a:pt x="334645" y="325120"/>
                </a:lnTo>
                <a:close/>
              </a:path>
              <a:path w="3867785" h="487045">
                <a:moveTo>
                  <a:pt x="176593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765935" y="324485"/>
                </a:lnTo>
                <a:lnTo>
                  <a:pt x="1765935" y="162560"/>
                </a:lnTo>
                <a:close/>
              </a:path>
              <a:path w="3867785" h="487045">
                <a:moveTo>
                  <a:pt x="3867785" y="0"/>
                </a:moveTo>
                <a:lnTo>
                  <a:pt x="0" y="0"/>
                </a:lnTo>
                <a:lnTo>
                  <a:pt x="0" y="161925"/>
                </a:lnTo>
                <a:lnTo>
                  <a:pt x="3867785" y="161925"/>
                </a:lnTo>
                <a:lnTo>
                  <a:pt x="38677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02969" y="8540750"/>
            <a:ext cx="3893185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dtypes: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datetime64[ns](2),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int64(1),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object(9)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memory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usage: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5.7+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MB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None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299" y="969743"/>
            <a:ext cx="5886988" cy="381869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77" y="960440"/>
            <a:ext cx="5844537" cy="533916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192" y="973705"/>
            <a:ext cx="5835581" cy="40446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5188584"/>
            <a:ext cx="6073140" cy="270129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34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complaints_by_product</a:t>
            </a:r>
            <a:r>
              <a:rPr dirty="0" sz="1100" spc="6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Pie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44894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plt.pie(complaints_by_product,</a:t>
            </a:r>
            <a:r>
              <a:rPr dirty="0" sz="1100" spc="16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labels=complaints_by_product.index,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autopct=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%1.1f%%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startangle=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140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2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110489">
              <a:lnSpc>
                <a:spcPts val="1280"/>
              </a:lnSpc>
              <a:spcBef>
                <a:spcPts val="55"/>
              </a:spcBef>
              <a:tabLst>
                <a:tab pos="1664970" algn="l"/>
              </a:tabLst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plt.axis(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'equal'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	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Equal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aspect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ratio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ensures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pie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drawn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circle.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64769" marR="230124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Written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Findings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"Written</a:t>
            </a:r>
            <a:r>
              <a:rPr dirty="0" sz="1100" spc="130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Findings:"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"Complaints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Product:"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(complaints_by_product)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4050664"/>
            <a:ext cx="6076950" cy="4959350"/>
          </a:xfrm>
          <a:custGeom>
            <a:avLst/>
            <a:gdLst/>
            <a:ahLst/>
            <a:cxnLst/>
            <a:rect l="l" t="t" r="r" b="b"/>
            <a:pathLst>
              <a:path w="6076950" h="4959350">
                <a:moveTo>
                  <a:pt x="6076950" y="0"/>
                </a:moveTo>
                <a:lnTo>
                  <a:pt x="0" y="0"/>
                </a:lnTo>
                <a:lnTo>
                  <a:pt x="0" y="3642360"/>
                </a:lnTo>
                <a:lnTo>
                  <a:pt x="0" y="4959350"/>
                </a:lnTo>
                <a:lnTo>
                  <a:pt x="6076950" y="4959350"/>
                </a:lnTo>
                <a:lnTo>
                  <a:pt x="6076950" y="364236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695" y="951133"/>
            <a:ext cx="5878038" cy="283307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" y="4117339"/>
            <a:ext cx="5719445" cy="3575685"/>
          </a:xfrm>
          <a:custGeom>
            <a:avLst/>
            <a:gdLst/>
            <a:ahLst/>
            <a:cxnLst/>
            <a:rect l="l" t="t" r="r" b="b"/>
            <a:pathLst>
              <a:path w="5719445" h="3575684">
                <a:moveTo>
                  <a:pt x="167005" y="3251200"/>
                </a:moveTo>
                <a:lnTo>
                  <a:pt x="0" y="3251200"/>
                </a:lnTo>
                <a:lnTo>
                  <a:pt x="0" y="3413125"/>
                </a:lnTo>
                <a:lnTo>
                  <a:pt x="167005" y="3413125"/>
                </a:lnTo>
                <a:lnTo>
                  <a:pt x="167005" y="3251200"/>
                </a:lnTo>
                <a:close/>
              </a:path>
              <a:path w="5719445" h="3575684">
                <a:moveTo>
                  <a:pt x="250825" y="2926080"/>
                </a:moveTo>
                <a:lnTo>
                  <a:pt x="0" y="2926080"/>
                </a:lnTo>
                <a:lnTo>
                  <a:pt x="0" y="3088005"/>
                </a:lnTo>
                <a:lnTo>
                  <a:pt x="250825" y="3088005"/>
                </a:lnTo>
                <a:lnTo>
                  <a:pt x="250825" y="2926080"/>
                </a:lnTo>
                <a:close/>
              </a:path>
              <a:path w="5719445" h="3575684">
                <a:moveTo>
                  <a:pt x="250825" y="2600960"/>
                </a:moveTo>
                <a:lnTo>
                  <a:pt x="0" y="2600960"/>
                </a:lnTo>
                <a:lnTo>
                  <a:pt x="0" y="2762885"/>
                </a:lnTo>
                <a:lnTo>
                  <a:pt x="250825" y="2762885"/>
                </a:lnTo>
                <a:lnTo>
                  <a:pt x="250825" y="2600960"/>
                </a:lnTo>
                <a:close/>
              </a:path>
              <a:path w="5719445" h="3575684">
                <a:moveTo>
                  <a:pt x="334645" y="2275840"/>
                </a:moveTo>
                <a:lnTo>
                  <a:pt x="0" y="2275840"/>
                </a:lnTo>
                <a:lnTo>
                  <a:pt x="0" y="2437765"/>
                </a:lnTo>
                <a:lnTo>
                  <a:pt x="334645" y="2437765"/>
                </a:lnTo>
                <a:lnTo>
                  <a:pt x="334645" y="2275840"/>
                </a:lnTo>
                <a:close/>
              </a:path>
              <a:path w="5719445" h="3575684">
                <a:moveTo>
                  <a:pt x="334645" y="1950720"/>
                </a:moveTo>
                <a:lnTo>
                  <a:pt x="0" y="1950720"/>
                </a:lnTo>
                <a:lnTo>
                  <a:pt x="0" y="2112645"/>
                </a:lnTo>
                <a:lnTo>
                  <a:pt x="334645" y="2112645"/>
                </a:lnTo>
                <a:lnTo>
                  <a:pt x="334645" y="1950720"/>
                </a:lnTo>
                <a:close/>
              </a:path>
              <a:path w="5719445" h="3575684">
                <a:moveTo>
                  <a:pt x="33464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334645" y="1787525"/>
                </a:lnTo>
                <a:lnTo>
                  <a:pt x="334645" y="1625600"/>
                </a:lnTo>
                <a:close/>
              </a:path>
              <a:path w="5719445" h="3575684">
                <a:moveTo>
                  <a:pt x="41846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418465" y="1137285"/>
                </a:lnTo>
                <a:lnTo>
                  <a:pt x="418465" y="975360"/>
                </a:lnTo>
                <a:close/>
              </a:path>
              <a:path w="5719445" h="3575684">
                <a:moveTo>
                  <a:pt x="4184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18465" y="812165"/>
                </a:lnTo>
                <a:lnTo>
                  <a:pt x="418465" y="650240"/>
                </a:lnTo>
                <a:close/>
              </a:path>
              <a:path w="5719445" h="3575684">
                <a:moveTo>
                  <a:pt x="58737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87375" y="487045"/>
                </a:lnTo>
                <a:lnTo>
                  <a:pt x="587375" y="325120"/>
                </a:lnTo>
                <a:close/>
              </a:path>
              <a:path w="5719445" h="3575684">
                <a:moveTo>
                  <a:pt x="67119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671195" y="1624965"/>
                </a:lnTo>
                <a:lnTo>
                  <a:pt x="671195" y="1463040"/>
                </a:lnTo>
                <a:close/>
              </a:path>
              <a:path w="5719445" h="3575684">
                <a:moveTo>
                  <a:pt x="1007745" y="3088640"/>
                </a:moveTo>
                <a:lnTo>
                  <a:pt x="0" y="3088640"/>
                </a:lnTo>
                <a:lnTo>
                  <a:pt x="0" y="3250565"/>
                </a:lnTo>
                <a:lnTo>
                  <a:pt x="1007745" y="3250565"/>
                </a:lnTo>
                <a:lnTo>
                  <a:pt x="1007745" y="3088640"/>
                </a:lnTo>
                <a:close/>
              </a:path>
              <a:path w="5719445" h="3575684">
                <a:moveTo>
                  <a:pt x="1260475" y="2113280"/>
                </a:moveTo>
                <a:lnTo>
                  <a:pt x="0" y="2113280"/>
                </a:lnTo>
                <a:lnTo>
                  <a:pt x="0" y="2275205"/>
                </a:lnTo>
                <a:lnTo>
                  <a:pt x="1260475" y="2275205"/>
                </a:lnTo>
                <a:lnTo>
                  <a:pt x="1260475" y="2113280"/>
                </a:lnTo>
                <a:close/>
              </a:path>
              <a:path w="5719445" h="3575684">
                <a:moveTo>
                  <a:pt x="134429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1344295" y="1462405"/>
                </a:lnTo>
                <a:lnTo>
                  <a:pt x="1344295" y="1300480"/>
                </a:lnTo>
                <a:close/>
              </a:path>
              <a:path w="5719445" h="3575684">
                <a:moveTo>
                  <a:pt x="1428115" y="0"/>
                </a:moveTo>
                <a:lnTo>
                  <a:pt x="0" y="0"/>
                </a:lnTo>
                <a:lnTo>
                  <a:pt x="0" y="161925"/>
                </a:lnTo>
                <a:lnTo>
                  <a:pt x="1428115" y="161925"/>
                </a:lnTo>
                <a:lnTo>
                  <a:pt x="1428115" y="0"/>
                </a:lnTo>
                <a:close/>
              </a:path>
              <a:path w="5719445" h="3575684">
                <a:moveTo>
                  <a:pt x="1764665" y="2438400"/>
                </a:moveTo>
                <a:lnTo>
                  <a:pt x="0" y="2438400"/>
                </a:lnTo>
                <a:lnTo>
                  <a:pt x="0" y="2600325"/>
                </a:lnTo>
                <a:lnTo>
                  <a:pt x="1764665" y="2600325"/>
                </a:lnTo>
                <a:lnTo>
                  <a:pt x="1764665" y="2438400"/>
                </a:lnTo>
                <a:close/>
              </a:path>
              <a:path w="5719445" h="3575684">
                <a:moveTo>
                  <a:pt x="18484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848485" y="324485"/>
                </a:lnTo>
                <a:lnTo>
                  <a:pt x="1848485" y="162560"/>
                </a:lnTo>
                <a:close/>
              </a:path>
              <a:path w="5719445" h="3575684">
                <a:moveTo>
                  <a:pt x="2101215" y="3413760"/>
                </a:moveTo>
                <a:lnTo>
                  <a:pt x="0" y="3413760"/>
                </a:lnTo>
                <a:lnTo>
                  <a:pt x="0" y="3575685"/>
                </a:lnTo>
                <a:lnTo>
                  <a:pt x="2101215" y="3575685"/>
                </a:lnTo>
                <a:lnTo>
                  <a:pt x="2101215" y="3413760"/>
                </a:lnTo>
                <a:close/>
              </a:path>
              <a:path w="5719445" h="3575684">
                <a:moveTo>
                  <a:pt x="227012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2270125" y="974725"/>
                </a:lnTo>
                <a:lnTo>
                  <a:pt x="2270125" y="812800"/>
                </a:lnTo>
                <a:close/>
              </a:path>
              <a:path w="5719445" h="3575684">
                <a:moveTo>
                  <a:pt x="227012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2270125" y="649605"/>
                </a:lnTo>
                <a:lnTo>
                  <a:pt x="2270125" y="487680"/>
                </a:lnTo>
                <a:close/>
              </a:path>
              <a:path w="5719445" h="3575684">
                <a:moveTo>
                  <a:pt x="3448685" y="2763520"/>
                </a:moveTo>
                <a:lnTo>
                  <a:pt x="0" y="2763520"/>
                </a:lnTo>
                <a:lnTo>
                  <a:pt x="0" y="2925445"/>
                </a:lnTo>
                <a:lnTo>
                  <a:pt x="3448685" y="2925445"/>
                </a:lnTo>
                <a:lnTo>
                  <a:pt x="3448685" y="2763520"/>
                </a:lnTo>
                <a:close/>
              </a:path>
              <a:path w="5719445" h="3575684">
                <a:moveTo>
                  <a:pt x="420433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4204335" y="1950085"/>
                </a:lnTo>
                <a:lnTo>
                  <a:pt x="4204335" y="1788160"/>
                </a:lnTo>
                <a:close/>
              </a:path>
              <a:path w="5719445" h="3575684">
                <a:moveTo>
                  <a:pt x="571944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719445" y="1299845"/>
                </a:lnTo>
                <a:lnTo>
                  <a:pt x="5719445" y="11379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0264" y="4053204"/>
            <a:ext cx="6073140" cy="495554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25"/>
              </a:spcBef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Findings: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Complaints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Product: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64769" marR="373062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24814</a:t>
            </a:r>
            <a:endParaRPr sz="1100">
              <a:latin typeface="Courier New"/>
              <a:cs typeface="Courier New"/>
            </a:endParaRPr>
          </a:p>
          <a:p>
            <a:pPr marL="64769" marR="372935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16197</a:t>
            </a:r>
            <a:endParaRPr sz="1100">
              <a:latin typeface="Courier New"/>
              <a:cs typeface="Courier New"/>
            </a:endParaRPr>
          </a:p>
          <a:p>
            <a:pPr marL="64769" marR="282575">
              <a:lnSpc>
                <a:spcPts val="1280"/>
              </a:lnSpc>
              <a:tabLst>
                <a:tab pos="1074420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reports	7710</a:t>
            </a:r>
            <a:endParaRPr sz="1100">
              <a:latin typeface="Courier New"/>
              <a:cs typeface="Courier New"/>
            </a:endParaRPr>
          </a:p>
          <a:p>
            <a:pPr marL="64769" marR="53289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6601</a:t>
            </a:r>
            <a:endParaRPr sz="1100">
              <a:latin typeface="Courier New"/>
              <a:cs typeface="Courier New"/>
            </a:endParaRPr>
          </a:p>
          <a:p>
            <a:pPr marL="64769" marR="17957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3453</a:t>
            </a:r>
            <a:endParaRPr sz="1100">
              <a:latin typeface="Courier New"/>
              <a:cs typeface="Courier New"/>
            </a:endParaRPr>
          </a:p>
          <a:p>
            <a:pPr marL="64769" marR="474027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2736</a:t>
            </a:r>
            <a:endParaRPr sz="1100">
              <a:latin typeface="Courier New"/>
              <a:cs typeface="Courier New"/>
            </a:endParaRPr>
          </a:p>
          <a:p>
            <a:pPr marL="64769" marR="42348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Vehicle loan or lease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633</a:t>
            </a:r>
            <a:endParaRPr sz="1100">
              <a:latin typeface="Courier New"/>
              <a:cs typeface="Courier New"/>
            </a:endParaRPr>
          </a:p>
          <a:p>
            <a:pPr marL="64769" marR="255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333</a:t>
            </a:r>
            <a:endParaRPr sz="1100">
              <a:latin typeface="Courier New"/>
              <a:cs typeface="Courier New"/>
            </a:endParaRPr>
          </a:p>
          <a:p>
            <a:pPr marL="64769" marR="49911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39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complaints_by_subproduct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'Sub-product'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].value_counts().head(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64769" marR="45021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Horizontal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sub-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64769" marR="2131695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sns.barplot(x=complaints_by_subproduct.values,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5951854"/>
            <a:ext cx="6076950" cy="3172460"/>
            <a:chOff x="847725" y="5951854"/>
            <a:chExt cx="6076950" cy="3172460"/>
          </a:xfrm>
        </p:grpSpPr>
        <p:sp>
          <p:nvSpPr>
            <p:cNvPr id="3" name="object 3"/>
            <p:cNvSpPr/>
            <p:nvPr/>
          </p:nvSpPr>
          <p:spPr>
            <a:xfrm>
              <a:off x="847725" y="5951854"/>
              <a:ext cx="6076950" cy="3172460"/>
            </a:xfrm>
            <a:custGeom>
              <a:avLst/>
              <a:gdLst/>
              <a:ahLst/>
              <a:cxnLst/>
              <a:rect l="l" t="t" r="r" b="b"/>
              <a:pathLst>
                <a:path w="6076950" h="3172459">
                  <a:moveTo>
                    <a:pt x="6076950" y="0"/>
                  </a:moveTo>
                  <a:lnTo>
                    <a:pt x="0" y="0"/>
                  </a:lnTo>
                  <a:lnTo>
                    <a:pt x="0" y="2490470"/>
                  </a:lnTo>
                  <a:lnTo>
                    <a:pt x="0" y="3172460"/>
                  </a:lnTo>
                  <a:lnTo>
                    <a:pt x="6076950" y="3172460"/>
                  </a:lnTo>
                  <a:lnTo>
                    <a:pt x="6076950" y="249047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6167119"/>
              <a:ext cx="4289425" cy="2112645"/>
            </a:xfrm>
            <a:custGeom>
              <a:avLst/>
              <a:gdLst/>
              <a:ahLst/>
              <a:cxnLst/>
              <a:rect l="l" t="t" r="r" b="b"/>
              <a:pathLst>
                <a:path w="4289425" h="2112645">
                  <a:moveTo>
                    <a:pt x="92392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923925" y="487045"/>
                  </a:lnTo>
                  <a:lnTo>
                    <a:pt x="923925" y="325120"/>
                  </a:lnTo>
                  <a:close/>
                </a:path>
                <a:path w="4289425" h="2112645">
                  <a:moveTo>
                    <a:pt x="14281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428115" y="161925"/>
                  </a:lnTo>
                  <a:lnTo>
                    <a:pt x="1428115" y="0"/>
                  </a:lnTo>
                  <a:close/>
                </a:path>
                <a:path w="4289425" h="2112645">
                  <a:moveTo>
                    <a:pt x="395287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3952875" y="324485"/>
                  </a:lnTo>
                  <a:lnTo>
                    <a:pt x="3952875" y="162560"/>
                  </a:lnTo>
                  <a:close/>
                </a:path>
                <a:path w="4289425" h="2112645">
                  <a:moveTo>
                    <a:pt x="428942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4289425" y="2112645"/>
                  </a:lnTo>
                  <a:lnTo>
                    <a:pt x="4289425" y="1950720"/>
                  </a:lnTo>
                  <a:close/>
                </a:path>
                <a:path w="4289425" h="2112645">
                  <a:moveTo>
                    <a:pt x="428942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4289425" y="1950085"/>
                  </a:lnTo>
                  <a:lnTo>
                    <a:pt x="4289425" y="1788160"/>
                  </a:lnTo>
                  <a:close/>
                </a:path>
                <a:path w="4289425" h="2112645">
                  <a:moveTo>
                    <a:pt x="428942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4289425" y="1787525"/>
                  </a:lnTo>
                  <a:lnTo>
                    <a:pt x="4289425" y="1625600"/>
                  </a:lnTo>
                  <a:close/>
                </a:path>
                <a:path w="4289425" h="2112645">
                  <a:moveTo>
                    <a:pt x="428942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4289425" y="1624965"/>
                  </a:lnTo>
                  <a:lnTo>
                    <a:pt x="4289425" y="1463040"/>
                  </a:lnTo>
                  <a:close/>
                </a:path>
                <a:path w="4289425" h="2112645">
                  <a:moveTo>
                    <a:pt x="428942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4289425" y="1462405"/>
                  </a:lnTo>
                  <a:lnTo>
                    <a:pt x="4289425" y="1300480"/>
                  </a:lnTo>
                  <a:close/>
                </a:path>
                <a:path w="4289425" h="2112645">
                  <a:moveTo>
                    <a:pt x="428942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4289425" y="1299845"/>
                  </a:lnTo>
                  <a:lnTo>
                    <a:pt x="4289425" y="1137920"/>
                  </a:lnTo>
                  <a:close/>
                </a:path>
                <a:path w="4289425" h="2112645">
                  <a:moveTo>
                    <a:pt x="428942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4289425" y="1137285"/>
                  </a:lnTo>
                  <a:lnTo>
                    <a:pt x="4289425" y="975360"/>
                  </a:lnTo>
                  <a:close/>
                </a:path>
                <a:path w="4289425" h="2112645">
                  <a:moveTo>
                    <a:pt x="428942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4289425" y="974725"/>
                  </a:lnTo>
                  <a:lnTo>
                    <a:pt x="4289425" y="812800"/>
                  </a:lnTo>
                  <a:close/>
                </a:path>
                <a:path w="4289425" h="2112645">
                  <a:moveTo>
                    <a:pt x="428942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4289425" y="812165"/>
                  </a:lnTo>
                  <a:lnTo>
                    <a:pt x="4289425" y="650240"/>
                  </a:lnTo>
                  <a:close/>
                </a:path>
                <a:path w="4289425" h="2112645">
                  <a:moveTo>
                    <a:pt x="428942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4289425" y="649605"/>
                  </a:lnTo>
                  <a:lnTo>
                    <a:pt x="4289425" y="48768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50264" y="916305"/>
            <a:ext cx="6073140" cy="190373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64769" marR="1035050">
              <a:lnSpc>
                <a:spcPts val="1280"/>
              </a:lnSpc>
              <a:spcBef>
                <a:spcPts val="509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y=complaints_by_subproduct.index,</a:t>
            </a:r>
            <a:r>
              <a:rPr dirty="0" sz="1100" spc="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orient=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'Top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Most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Common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Sub-Products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89509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b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el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-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plt.grid(axis=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Written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Findings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Written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Findings:"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128651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"Top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Most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Common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Sub-Products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(complaints_by_subproduct)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777" y="3001748"/>
            <a:ext cx="5847252" cy="27882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83963" y="6631940"/>
            <a:ext cx="433705" cy="165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2076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1340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7340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3767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2568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2429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1773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1697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1239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1105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8280400"/>
            <a:ext cx="2101215" cy="161925"/>
          </a:xfrm>
          <a:custGeom>
            <a:avLst/>
            <a:gdLst/>
            <a:ahLst/>
            <a:cxnLst/>
            <a:rect l="l" t="t" r="r" b="b"/>
            <a:pathLst>
              <a:path w="2101215" h="16192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5669" y="6144259"/>
            <a:ext cx="3964304" cy="259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Findings: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Top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10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Common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Sub-Products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Complaints: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R="42481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R="126682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Government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benefit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R="160274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Domestic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(US) money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Savings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equity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(HELOC)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669" y="8709659"/>
            <a:ext cx="413512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company_response_counts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3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360" y="5952490"/>
            <a:ext cx="6076315" cy="3171825"/>
          </a:xfrm>
          <a:custGeom>
            <a:avLst/>
            <a:gdLst/>
            <a:ahLst/>
            <a:cxnLst/>
            <a:rect l="l" t="t" r="r" b="b"/>
            <a:pathLst>
              <a:path w="6076315" h="3171825">
                <a:moveTo>
                  <a:pt x="0" y="1905"/>
                </a:moveTo>
                <a:lnTo>
                  <a:pt x="6076315" y="1905"/>
                </a:lnTo>
              </a:path>
              <a:path w="6076315" h="3171825">
                <a:moveTo>
                  <a:pt x="6075045" y="0"/>
                </a:moveTo>
                <a:lnTo>
                  <a:pt x="6075045" y="2617470"/>
                </a:lnTo>
              </a:path>
              <a:path w="6076315" h="3171825">
                <a:moveTo>
                  <a:pt x="1905" y="2617470"/>
                </a:moveTo>
                <a:lnTo>
                  <a:pt x="1905" y="0"/>
                </a:lnTo>
              </a:path>
              <a:path w="6076315" h="3171825">
                <a:moveTo>
                  <a:pt x="6075045" y="2490470"/>
                </a:moveTo>
                <a:lnTo>
                  <a:pt x="6075045" y="3171825"/>
                </a:lnTo>
              </a:path>
              <a:path w="6076315" h="3171825">
                <a:moveTo>
                  <a:pt x="6076315" y="3170555"/>
                </a:moveTo>
                <a:lnTo>
                  <a:pt x="0" y="3170555"/>
                </a:lnTo>
              </a:path>
              <a:path w="6076315" h="3171825">
                <a:moveTo>
                  <a:pt x="1905" y="3171825"/>
                </a:moveTo>
                <a:lnTo>
                  <a:pt x="1905" y="2490470"/>
                </a:lnTo>
              </a:path>
              <a:path w="6076315" h="3171825">
                <a:moveTo>
                  <a:pt x="0" y="1905"/>
                </a:moveTo>
                <a:lnTo>
                  <a:pt x="6076315" y="1905"/>
                </a:lnTo>
              </a:path>
              <a:path w="6076315" h="3171825">
                <a:moveTo>
                  <a:pt x="6075045" y="0"/>
                </a:moveTo>
                <a:lnTo>
                  <a:pt x="6075045" y="2617470"/>
                </a:lnTo>
              </a:path>
              <a:path w="6076315" h="3171825">
                <a:moveTo>
                  <a:pt x="1905" y="2617470"/>
                </a:moveTo>
                <a:lnTo>
                  <a:pt x="1905" y="0"/>
                </a:lnTo>
              </a:path>
              <a:path w="6076315" h="3171825">
                <a:moveTo>
                  <a:pt x="6075045" y="2490470"/>
                </a:moveTo>
                <a:lnTo>
                  <a:pt x="6075045" y="3171825"/>
                </a:lnTo>
              </a:path>
              <a:path w="6076315" h="3171825">
                <a:moveTo>
                  <a:pt x="6076315" y="3170555"/>
                </a:moveTo>
                <a:lnTo>
                  <a:pt x="0" y="3170555"/>
                </a:lnTo>
              </a:path>
              <a:path w="6076315" h="3171825">
                <a:moveTo>
                  <a:pt x="1905" y="3171825"/>
                </a:moveTo>
                <a:lnTo>
                  <a:pt x="1905" y="249047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44509"/>
          </a:xfrm>
          <a:custGeom>
            <a:avLst/>
            <a:gdLst/>
            <a:ahLst/>
            <a:cxnLst/>
            <a:rect l="l" t="t" r="r" b="b"/>
            <a:pathLst>
              <a:path w="6076950" h="8144509">
                <a:moveTo>
                  <a:pt x="6076950" y="0"/>
                </a:moveTo>
                <a:lnTo>
                  <a:pt x="0" y="0"/>
                </a:lnTo>
                <a:lnTo>
                  <a:pt x="0" y="8144509"/>
                </a:lnTo>
                <a:lnTo>
                  <a:pt x="6076950" y="814450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1106169"/>
            <a:ext cx="5915025" cy="789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118046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sns.countplot(data=df,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x=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4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order=company_response_counts.index)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03212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plt.grid(axis=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Written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Findings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 marR="252666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"Written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Findings:"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(company_response_counts)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timely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timely_response_counts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5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response?'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Pie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17462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plt.pie(timely_response_counts,</a:t>
            </a:r>
            <a:r>
              <a:rPr dirty="0" sz="1100" spc="17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labels=timely_response_counts.index,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autopct=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%1.1f%%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startangle=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140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tabLst>
                <a:tab pos="1612265" algn="l"/>
              </a:tabLst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plt.axis(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'equal'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	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Equal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aspect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ratio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ensures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pie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drawn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circle.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Written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Findings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Timely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Written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Findings:"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26555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"Distribution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(timely_response_counts)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160337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company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public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company_public_response_counts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 marR="91440">
              <a:lnSpc>
                <a:spcPts val="1280"/>
              </a:lnSpc>
              <a:spcBef>
                <a:spcPts val="11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Horizontal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public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 marR="1520825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sns.barplot(x=company_public_response_counts.values,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y=company_public_response_counts.index,</a:t>
            </a:r>
            <a:r>
              <a:rPr dirty="0" sz="1100" spc="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orient=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plt.grid(axis=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Written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Findings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Public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" y="914400"/>
            <a:ext cx="6076315" cy="8143875"/>
          </a:xfrm>
          <a:custGeom>
            <a:avLst/>
            <a:gdLst/>
            <a:ahLst/>
            <a:cxnLst/>
            <a:rect l="l" t="t" r="r" b="b"/>
            <a:pathLst>
              <a:path w="6076315" h="8143875">
                <a:moveTo>
                  <a:pt x="0" y="1904"/>
                </a:moveTo>
                <a:lnTo>
                  <a:pt x="6076315" y="1904"/>
                </a:lnTo>
              </a:path>
              <a:path w="6076315" h="8143875">
                <a:moveTo>
                  <a:pt x="6075045" y="0"/>
                </a:moveTo>
                <a:lnTo>
                  <a:pt x="6075045" y="8143875"/>
                </a:lnTo>
              </a:path>
              <a:path w="6076315" h="8143875">
                <a:moveTo>
                  <a:pt x="6076315" y="8142605"/>
                </a:moveTo>
                <a:lnTo>
                  <a:pt x="0" y="8142605"/>
                </a:lnTo>
              </a:path>
              <a:path w="6076315" h="8143875">
                <a:moveTo>
                  <a:pt x="1905" y="8143875"/>
                </a:moveTo>
                <a:lnTo>
                  <a:pt x="1905" y="0"/>
                </a:lnTo>
              </a:path>
              <a:path w="6076315" h="8143875">
                <a:moveTo>
                  <a:pt x="0" y="1904"/>
                </a:moveTo>
                <a:lnTo>
                  <a:pt x="6076315" y="1904"/>
                </a:lnTo>
              </a:path>
              <a:path w="6076315" h="8143875">
                <a:moveTo>
                  <a:pt x="6075045" y="0"/>
                </a:moveTo>
                <a:lnTo>
                  <a:pt x="6075045" y="8143875"/>
                </a:lnTo>
              </a:path>
              <a:path w="6076315" h="8143875">
                <a:moveTo>
                  <a:pt x="6076315" y="8142605"/>
                </a:moveTo>
                <a:lnTo>
                  <a:pt x="0" y="8142605"/>
                </a:lnTo>
              </a:path>
              <a:path w="6076315" h="8143875">
                <a:moveTo>
                  <a:pt x="1905" y="814387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6576694"/>
            <a:ext cx="6076950" cy="1596390"/>
            <a:chOff x="847725" y="6576694"/>
            <a:chExt cx="6076950" cy="1596390"/>
          </a:xfrm>
        </p:grpSpPr>
        <p:sp>
          <p:nvSpPr>
            <p:cNvPr id="3" name="object 3"/>
            <p:cNvSpPr/>
            <p:nvPr/>
          </p:nvSpPr>
          <p:spPr>
            <a:xfrm>
              <a:off x="847725" y="6576694"/>
              <a:ext cx="6076950" cy="1596390"/>
            </a:xfrm>
            <a:custGeom>
              <a:avLst/>
              <a:gdLst/>
              <a:ahLst/>
              <a:cxnLst/>
              <a:rect l="l" t="t" r="r" b="b"/>
              <a:pathLst>
                <a:path w="6076950" h="1596390">
                  <a:moveTo>
                    <a:pt x="6076950" y="0"/>
                  </a:moveTo>
                  <a:lnTo>
                    <a:pt x="0" y="0"/>
                  </a:lnTo>
                  <a:lnTo>
                    <a:pt x="0" y="1596389"/>
                  </a:lnTo>
                  <a:lnTo>
                    <a:pt x="6076950" y="15963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6643369"/>
              <a:ext cx="3364865" cy="1299845"/>
            </a:xfrm>
            <a:custGeom>
              <a:avLst/>
              <a:gdLst/>
              <a:ahLst/>
              <a:cxnLst/>
              <a:rect l="l" t="t" r="r" b="b"/>
              <a:pathLst>
                <a:path w="3364865" h="1299845">
                  <a:moveTo>
                    <a:pt x="1428115" y="0"/>
                  </a:moveTo>
                  <a:lnTo>
                    <a:pt x="0" y="0"/>
                  </a:lnTo>
                  <a:lnTo>
                    <a:pt x="0" y="161937"/>
                  </a:lnTo>
                  <a:lnTo>
                    <a:pt x="1428115" y="161937"/>
                  </a:lnTo>
                  <a:lnTo>
                    <a:pt x="1428115" y="0"/>
                  </a:lnTo>
                  <a:close/>
                </a:path>
                <a:path w="3364865" h="1299845">
                  <a:moveTo>
                    <a:pt x="235394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2353945" y="487045"/>
                  </a:lnTo>
                  <a:lnTo>
                    <a:pt x="2353945" y="325120"/>
                  </a:lnTo>
                  <a:close/>
                </a:path>
                <a:path w="3364865" h="1299845">
                  <a:moveTo>
                    <a:pt x="260667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2606675" y="324485"/>
                  </a:lnTo>
                  <a:lnTo>
                    <a:pt x="2606675" y="162560"/>
                  </a:lnTo>
                  <a:close/>
                </a:path>
                <a:path w="3364865" h="1299845">
                  <a:moveTo>
                    <a:pt x="336359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3363595" y="1137285"/>
                  </a:lnTo>
                  <a:lnTo>
                    <a:pt x="3363595" y="975360"/>
                  </a:lnTo>
                  <a:close/>
                </a:path>
                <a:path w="3364865" h="1299845">
                  <a:moveTo>
                    <a:pt x="336359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3363595" y="974725"/>
                  </a:lnTo>
                  <a:lnTo>
                    <a:pt x="3363595" y="812800"/>
                  </a:lnTo>
                  <a:close/>
                </a:path>
                <a:path w="3364865" h="1299845">
                  <a:moveTo>
                    <a:pt x="336359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3363595" y="812165"/>
                  </a:lnTo>
                  <a:lnTo>
                    <a:pt x="3363595" y="650240"/>
                  </a:lnTo>
                  <a:close/>
                </a:path>
                <a:path w="3364865" h="1299845">
                  <a:moveTo>
                    <a:pt x="336359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3363595" y="649605"/>
                  </a:lnTo>
                  <a:lnTo>
                    <a:pt x="3363595" y="487680"/>
                  </a:lnTo>
                  <a:close/>
                </a:path>
                <a:path w="3364865" h="1299845">
                  <a:moveTo>
                    <a:pt x="336486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3364865" y="1299845"/>
                  </a:lnTo>
                  <a:lnTo>
                    <a:pt x="3364865" y="113792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50264" y="916305"/>
            <a:ext cx="6073140" cy="61722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34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Written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Findings:"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204470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"Complaints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(company_public_response_counts)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725" y="1717213"/>
            <a:ext cx="5860177" cy="47103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59568" y="7108190"/>
            <a:ext cx="43307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4104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1469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5273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1494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7943850"/>
            <a:ext cx="2101215" cy="161925"/>
          </a:xfrm>
          <a:custGeom>
            <a:avLst/>
            <a:gdLst/>
            <a:ahLst/>
            <a:cxnLst/>
            <a:rect l="l" t="t" r="r" b="b"/>
            <a:pathLst>
              <a:path w="2101215" h="16192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5669" y="6620509"/>
            <a:ext cx="2618740" cy="149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Findings: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Complaints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Response: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monetary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360" y="6577330"/>
            <a:ext cx="6076315" cy="1595755"/>
          </a:xfrm>
          <a:custGeom>
            <a:avLst/>
            <a:gdLst/>
            <a:ahLst/>
            <a:cxnLst/>
            <a:rect l="l" t="t" r="r" b="b"/>
            <a:pathLst>
              <a:path w="6076315" h="1595754">
                <a:moveTo>
                  <a:pt x="0" y="1905"/>
                </a:moveTo>
                <a:lnTo>
                  <a:pt x="6076315" y="1905"/>
                </a:lnTo>
              </a:path>
              <a:path w="6076315" h="1595754">
                <a:moveTo>
                  <a:pt x="6075045" y="0"/>
                </a:moveTo>
                <a:lnTo>
                  <a:pt x="6075045" y="1595755"/>
                </a:lnTo>
              </a:path>
              <a:path w="6076315" h="1595754">
                <a:moveTo>
                  <a:pt x="6076315" y="1594485"/>
                </a:moveTo>
                <a:lnTo>
                  <a:pt x="0" y="1594485"/>
                </a:lnTo>
              </a:path>
              <a:path w="6076315" h="1595754">
                <a:moveTo>
                  <a:pt x="1905" y="1595755"/>
                </a:moveTo>
                <a:lnTo>
                  <a:pt x="1905" y="0"/>
                </a:lnTo>
              </a:path>
              <a:path w="6076315" h="1595754">
                <a:moveTo>
                  <a:pt x="0" y="1905"/>
                </a:moveTo>
                <a:lnTo>
                  <a:pt x="6076315" y="1905"/>
                </a:lnTo>
              </a:path>
              <a:path w="6076315" h="1595754">
                <a:moveTo>
                  <a:pt x="6075045" y="0"/>
                </a:moveTo>
                <a:lnTo>
                  <a:pt x="6075045" y="1595755"/>
                </a:lnTo>
              </a:path>
              <a:path w="6076315" h="1595754">
                <a:moveTo>
                  <a:pt x="6076315" y="1594485"/>
                </a:moveTo>
                <a:lnTo>
                  <a:pt x="0" y="1594485"/>
                </a:lnTo>
              </a:path>
              <a:path w="6076315" h="1595754">
                <a:moveTo>
                  <a:pt x="1905" y="15957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7106284"/>
            <a:ext cx="6076950" cy="1256030"/>
          </a:xfrm>
          <a:custGeom>
            <a:avLst/>
            <a:gdLst/>
            <a:ahLst/>
            <a:cxnLst/>
            <a:rect l="l" t="t" r="r" b="b"/>
            <a:pathLst>
              <a:path w="6076950" h="1256029">
                <a:moveTo>
                  <a:pt x="6076950" y="0"/>
                </a:moveTo>
                <a:lnTo>
                  <a:pt x="0" y="0"/>
                </a:lnTo>
                <a:lnTo>
                  <a:pt x="0" y="1256030"/>
                </a:lnTo>
                <a:lnTo>
                  <a:pt x="6076950" y="125603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486" y="988283"/>
            <a:ext cx="5328757" cy="56982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" y="7321550"/>
            <a:ext cx="3867785" cy="974725"/>
          </a:xfrm>
          <a:custGeom>
            <a:avLst/>
            <a:gdLst/>
            <a:ahLst/>
            <a:cxnLst/>
            <a:rect l="l" t="t" r="r" b="b"/>
            <a:pathLst>
              <a:path w="3867785" h="974725">
                <a:moveTo>
                  <a:pt x="10077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1007745" y="812165"/>
                </a:lnTo>
                <a:lnTo>
                  <a:pt x="1007745" y="650240"/>
                </a:lnTo>
                <a:close/>
              </a:path>
              <a:path w="3867785" h="974725">
                <a:moveTo>
                  <a:pt x="10077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1007745" y="649605"/>
                </a:lnTo>
                <a:lnTo>
                  <a:pt x="1007745" y="487680"/>
                </a:lnTo>
                <a:close/>
              </a:path>
              <a:path w="3867785" h="974725">
                <a:moveTo>
                  <a:pt x="134429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1344295" y="487045"/>
                </a:lnTo>
                <a:lnTo>
                  <a:pt x="1344295" y="325120"/>
                </a:lnTo>
                <a:close/>
              </a:path>
              <a:path w="3867785" h="974725">
                <a:moveTo>
                  <a:pt x="1428115" y="0"/>
                </a:moveTo>
                <a:lnTo>
                  <a:pt x="0" y="0"/>
                </a:lnTo>
                <a:lnTo>
                  <a:pt x="0" y="161925"/>
                </a:lnTo>
                <a:lnTo>
                  <a:pt x="1428115" y="161925"/>
                </a:lnTo>
                <a:lnTo>
                  <a:pt x="1428115" y="0"/>
                </a:lnTo>
                <a:close/>
              </a:path>
              <a:path w="3867785" h="974725">
                <a:moveTo>
                  <a:pt x="210121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2101215" y="974725"/>
                </a:lnTo>
                <a:lnTo>
                  <a:pt x="2101215" y="812800"/>
                </a:lnTo>
                <a:close/>
              </a:path>
              <a:path w="3867785" h="974725">
                <a:moveTo>
                  <a:pt x="38677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867785" y="324485"/>
                </a:lnTo>
                <a:lnTo>
                  <a:pt x="386778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0264" y="7108825"/>
            <a:ext cx="6073140" cy="12522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64769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Findings:</a:t>
            </a:r>
            <a:endParaRPr sz="1100">
              <a:latin typeface="Courier New"/>
              <a:cs typeface="Courier New"/>
            </a:endParaRPr>
          </a:p>
          <a:p>
            <a:pPr marL="64769" marR="213233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Distribution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Response: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25"/>
              </a:lnSpc>
              <a:tabLst>
                <a:tab pos="654050" algn="l"/>
              </a:tabLst>
            </a:pPr>
            <a:r>
              <a:rPr dirty="0" sz="1100" spc="-5">
                <a:latin typeface="Courier New"/>
                <a:cs typeface="Courier New"/>
              </a:rPr>
              <a:t>Yes	58619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  <a:tabLst>
                <a:tab pos="737870" algn="l"/>
              </a:tabLst>
            </a:pPr>
            <a:r>
              <a:rPr dirty="0" sz="1100" spc="-5">
                <a:latin typeface="Courier New"/>
                <a:cs typeface="Courier New"/>
              </a:rPr>
              <a:t>No	2403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2373630"/>
          </a:xfrm>
          <a:custGeom>
            <a:avLst/>
            <a:gdLst/>
            <a:ahLst/>
            <a:cxnLst/>
            <a:rect l="l" t="t" r="r" b="b"/>
            <a:pathLst>
              <a:path w="6076950" h="2373629">
                <a:moveTo>
                  <a:pt x="6076950" y="0"/>
                </a:moveTo>
                <a:lnTo>
                  <a:pt x="0" y="0"/>
                </a:lnTo>
                <a:lnTo>
                  <a:pt x="0" y="391795"/>
                </a:lnTo>
                <a:lnTo>
                  <a:pt x="0" y="392430"/>
                </a:lnTo>
                <a:lnTo>
                  <a:pt x="0" y="2373630"/>
                </a:lnTo>
                <a:lnTo>
                  <a:pt x="6076950" y="2373630"/>
                </a:lnTo>
                <a:lnTo>
                  <a:pt x="6076950" y="392430"/>
                </a:lnTo>
                <a:lnTo>
                  <a:pt x="6076950" y="39179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47725" y="7644765"/>
            <a:ext cx="6076950" cy="783590"/>
            <a:chOff x="847725" y="7644765"/>
            <a:chExt cx="6076950" cy="783590"/>
          </a:xfrm>
        </p:grpSpPr>
        <p:sp>
          <p:nvSpPr>
            <p:cNvPr id="4" name="object 4"/>
            <p:cNvSpPr/>
            <p:nvPr/>
          </p:nvSpPr>
          <p:spPr>
            <a:xfrm>
              <a:off x="847725" y="7644765"/>
              <a:ext cx="6076950" cy="783590"/>
            </a:xfrm>
            <a:custGeom>
              <a:avLst/>
              <a:gdLst/>
              <a:ahLst/>
              <a:cxnLst/>
              <a:rect l="l" t="t" r="r" b="b"/>
              <a:pathLst>
                <a:path w="6076950" h="783590">
                  <a:moveTo>
                    <a:pt x="6076950" y="0"/>
                  </a:moveTo>
                  <a:lnTo>
                    <a:pt x="0" y="0"/>
                  </a:lnTo>
                  <a:lnTo>
                    <a:pt x="0" y="783589"/>
                  </a:lnTo>
                  <a:lnTo>
                    <a:pt x="6076950" y="7835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400" y="7711440"/>
              <a:ext cx="5888355" cy="487045"/>
            </a:xfrm>
            <a:custGeom>
              <a:avLst/>
              <a:gdLst/>
              <a:ahLst/>
              <a:cxnLst/>
              <a:rect l="l" t="t" r="r" b="b"/>
              <a:pathLst>
                <a:path w="5888355" h="487045">
                  <a:moveTo>
                    <a:pt x="92392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923925" y="487045"/>
                  </a:lnTo>
                  <a:lnTo>
                    <a:pt x="923925" y="325120"/>
                  </a:lnTo>
                  <a:close/>
                </a:path>
                <a:path w="5888355" h="487045">
                  <a:moveTo>
                    <a:pt x="39528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952875" y="161925"/>
                  </a:lnTo>
                  <a:lnTo>
                    <a:pt x="3952875" y="0"/>
                  </a:lnTo>
                  <a:close/>
                </a:path>
                <a:path w="5888355" h="487045">
                  <a:moveTo>
                    <a:pt x="588835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5888355" y="324485"/>
                  </a:lnTo>
                  <a:lnTo>
                    <a:pt x="5888355" y="1625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50264" y="916305"/>
            <a:ext cx="6073140" cy="23698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64769" marR="4737100">
              <a:lnSpc>
                <a:spcPts val="1280"/>
              </a:lnSpc>
              <a:spcBef>
                <a:spcPts val="509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plt.axi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s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'off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433830"/>
            <a:ext cx="37966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Descriptive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statistics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name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lengths: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596389"/>
            <a:ext cx="1511935" cy="1299845"/>
          </a:xfrm>
          <a:custGeom>
            <a:avLst/>
            <a:gdLst/>
            <a:ahLst/>
            <a:cxnLst/>
            <a:rect l="l" t="t" r="r" b="b"/>
            <a:pathLst>
              <a:path w="1511935" h="1299845">
                <a:moveTo>
                  <a:pt x="151193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1511935" y="1299845"/>
                </a:lnTo>
                <a:lnTo>
                  <a:pt x="1511935" y="1137920"/>
                </a:lnTo>
                <a:close/>
              </a:path>
              <a:path w="1511935" h="1299845">
                <a:moveTo>
                  <a:pt x="151193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1511935" y="1137285"/>
                </a:lnTo>
                <a:lnTo>
                  <a:pt x="1511935" y="975360"/>
                </a:lnTo>
                <a:close/>
              </a:path>
              <a:path w="1511935" h="1299845">
                <a:moveTo>
                  <a:pt x="151193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1511935" y="974725"/>
                </a:lnTo>
                <a:lnTo>
                  <a:pt x="1511935" y="812800"/>
                </a:lnTo>
                <a:close/>
              </a:path>
              <a:path w="1511935" h="1299845">
                <a:moveTo>
                  <a:pt x="151193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1511935" y="812165"/>
                </a:lnTo>
                <a:lnTo>
                  <a:pt x="1511935" y="650240"/>
                </a:lnTo>
                <a:close/>
              </a:path>
              <a:path w="1511935" h="1299845">
                <a:moveTo>
                  <a:pt x="151193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1511935" y="649605"/>
                </a:lnTo>
                <a:lnTo>
                  <a:pt x="1511935" y="487680"/>
                </a:lnTo>
                <a:close/>
              </a:path>
              <a:path w="1511935" h="1299845">
                <a:moveTo>
                  <a:pt x="151193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1511935" y="487045"/>
                </a:lnTo>
                <a:lnTo>
                  <a:pt x="1511935" y="325120"/>
                </a:lnTo>
                <a:close/>
              </a:path>
              <a:path w="1511935" h="1299845">
                <a:moveTo>
                  <a:pt x="151193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511935" y="324485"/>
                </a:lnTo>
                <a:lnTo>
                  <a:pt x="1511935" y="162560"/>
                </a:lnTo>
                <a:close/>
              </a:path>
              <a:path w="1511935" h="1299845">
                <a:moveTo>
                  <a:pt x="1511935" y="0"/>
                </a:moveTo>
                <a:lnTo>
                  <a:pt x="0" y="0"/>
                </a:lnTo>
                <a:lnTo>
                  <a:pt x="0" y="161925"/>
                </a:lnTo>
                <a:lnTo>
                  <a:pt x="1511935" y="161925"/>
                </a:lnTo>
                <a:lnTo>
                  <a:pt x="151193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5669" y="1573530"/>
            <a:ext cx="432434" cy="13309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coun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mean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std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min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25%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50%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75%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max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285" y="1573530"/>
            <a:ext cx="768985" cy="133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12.000</a:t>
            </a:r>
            <a:r>
              <a:rPr dirty="0" sz="1100" spc="5"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13.000</a:t>
            </a:r>
            <a:r>
              <a:rPr dirty="0" sz="1100" spc="5"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6.875517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5.000000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8.500000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12.500</a:t>
            </a:r>
            <a:r>
              <a:rPr dirty="0" sz="1100" spc="5"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14.500</a:t>
            </a:r>
            <a:r>
              <a:rPr dirty="0" sz="1100" spc="5"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28.000</a:t>
            </a:r>
            <a:r>
              <a:rPr dirty="0" sz="1100" spc="5"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2896870"/>
            <a:ext cx="2858135" cy="161925"/>
          </a:xfrm>
          <a:custGeom>
            <a:avLst/>
            <a:gdLst/>
            <a:ahLst/>
            <a:cxnLst/>
            <a:rect l="l" t="t" r="r" b="b"/>
            <a:pathLst>
              <a:path w="2858135" h="161925">
                <a:moveTo>
                  <a:pt x="2858135" y="0"/>
                </a:moveTo>
                <a:lnTo>
                  <a:pt x="0" y="0"/>
                </a:lnTo>
                <a:lnTo>
                  <a:pt x="0" y="161925"/>
                </a:lnTo>
                <a:lnTo>
                  <a:pt x="2858135" y="161925"/>
                </a:lnTo>
                <a:lnTo>
                  <a:pt x="285813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4400" y="2896870"/>
            <a:ext cx="2860675" cy="324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Length,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float64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14400" y="3059429"/>
            <a:ext cx="2860675" cy="161925"/>
            <a:chOff x="914400" y="3059429"/>
            <a:chExt cx="2860675" cy="161925"/>
          </a:xfrm>
        </p:grpSpPr>
        <p:sp>
          <p:nvSpPr>
            <p:cNvPr id="14" name="object 14"/>
            <p:cNvSpPr/>
            <p:nvPr/>
          </p:nvSpPr>
          <p:spPr>
            <a:xfrm>
              <a:off x="914400" y="3059429"/>
              <a:ext cx="2860675" cy="161925"/>
            </a:xfrm>
            <a:custGeom>
              <a:avLst/>
              <a:gdLst/>
              <a:ahLst/>
              <a:cxnLst/>
              <a:rect l="l" t="t" r="r" b="b"/>
              <a:pathLst>
                <a:path w="2860675" h="161925">
                  <a:moveTo>
                    <a:pt x="28606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860675" y="161925"/>
                  </a:lnTo>
                  <a:lnTo>
                    <a:pt x="28606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15670" y="3150691"/>
              <a:ext cx="2859405" cy="0"/>
            </a:xfrm>
            <a:custGeom>
              <a:avLst/>
              <a:gdLst/>
              <a:ahLst/>
              <a:cxnLst/>
              <a:rect l="l" t="t" r="r" b="b"/>
              <a:pathLst>
                <a:path w="2859404" h="0">
                  <a:moveTo>
                    <a:pt x="0" y="0"/>
                  </a:moveTo>
                  <a:lnTo>
                    <a:pt x="2859107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558" y="3470635"/>
            <a:ext cx="5838078" cy="400358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0264" y="7647305"/>
            <a:ext cx="6073140" cy="779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25"/>
              </a:spcBef>
            </a:pPr>
            <a:r>
              <a:rPr dirty="0" sz="1100" spc="-5">
                <a:latin typeface="Courier New"/>
                <a:cs typeface="Courier New"/>
              </a:rPr>
              <a:t>Top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10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most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common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words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descriptions:</a:t>
            </a:r>
            <a:endParaRPr sz="1100">
              <a:latin typeface="Courier New"/>
              <a:cs typeface="Courier New"/>
            </a:endParaRPr>
          </a:p>
          <a:p>
            <a:pPr marL="64769" marR="113664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['the',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'The',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'complaint',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'of',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'consumer',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'identified',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'in',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'to',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'on']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4400" y="8199119"/>
            <a:ext cx="2860675" cy="161925"/>
            <a:chOff x="914400" y="8199119"/>
            <a:chExt cx="2860675" cy="161925"/>
          </a:xfrm>
        </p:grpSpPr>
        <p:sp>
          <p:nvSpPr>
            <p:cNvPr id="19" name="object 19"/>
            <p:cNvSpPr/>
            <p:nvPr/>
          </p:nvSpPr>
          <p:spPr>
            <a:xfrm>
              <a:off x="914400" y="8199119"/>
              <a:ext cx="2860675" cy="161925"/>
            </a:xfrm>
            <a:custGeom>
              <a:avLst/>
              <a:gdLst/>
              <a:ahLst/>
              <a:cxnLst/>
              <a:rect l="l" t="t" r="r" b="b"/>
              <a:pathLst>
                <a:path w="2860675" h="161925">
                  <a:moveTo>
                    <a:pt x="2860675" y="0"/>
                  </a:moveTo>
                  <a:lnTo>
                    <a:pt x="0" y="0"/>
                  </a:lnTo>
                  <a:lnTo>
                    <a:pt x="0" y="161924"/>
                  </a:lnTo>
                  <a:lnTo>
                    <a:pt x="2860675" y="161924"/>
                  </a:lnTo>
                  <a:lnTo>
                    <a:pt x="28606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15670" y="8290381"/>
              <a:ext cx="2859405" cy="0"/>
            </a:xfrm>
            <a:custGeom>
              <a:avLst/>
              <a:gdLst/>
              <a:ahLst/>
              <a:cxnLst/>
              <a:rect l="l" t="t" r="r" b="b"/>
              <a:pathLst>
                <a:path w="2859404" h="0">
                  <a:moveTo>
                    <a:pt x="0" y="0"/>
                  </a:moveTo>
                  <a:lnTo>
                    <a:pt x="2859107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2985134"/>
            <a:ext cx="6076950" cy="6054090"/>
          </a:xfrm>
          <a:custGeom>
            <a:avLst/>
            <a:gdLst/>
            <a:ahLst/>
            <a:cxnLst/>
            <a:rect l="l" t="t" r="r" b="b"/>
            <a:pathLst>
              <a:path w="6076950" h="6054090">
                <a:moveTo>
                  <a:pt x="6076950" y="0"/>
                </a:moveTo>
                <a:lnTo>
                  <a:pt x="0" y="0"/>
                </a:lnTo>
                <a:lnTo>
                  <a:pt x="0" y="2815590"/>
                </a:lnTo>
                <a:lnTo>
                  <a:pt x="0" y="6054090"/>
                </a:lnTo>
                <a:lnTo>
                  <a:pt x="6076950" y="6054090"/>
                </a:lnTo>
                <a:lnTo>
                  <a:pt x="6076950" y="281559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155" y="950191"/>
            <a:ext cx="5881511" cy="188845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" y="3200400"/>
            <a:ext cx="1428115" cy="161925"/>
          </a:xfrm>
          <a:custGeom>
            <a:avLst/>
            <a:gdLst/>
            <a:ahLst/>
            <a:cxnLst/>
            <a:rect l="l" t="t" r="r" b="b"/>
            <a:pathLst>
              <a:path w="1428114" h="161925">
                <a:moveTo>
                  <a:pt x="1428114" y="0"/>
                </a:moveTo>
                <a:lnTo>
                  <a:pt x="0" y="0"/>
                </a:lnTo>
                <a:lnTo>
                  <a:pt x="0" y="161925"/>
                </a:lnTo>
                <a:lnTo>
                  <a:pt x="1428114" y="161925"/>
                </a:lnTo>
                <a:lnTo>
                  <a:pt x="142811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3177540"/>
            <a:ext cx="14541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Findings: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3362959"/>
            <a:ext cx="316611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Complaints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Public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992" y="3525520"/>
            <a:ext cx="19050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992" y="3688079"/>
            <a:ext cx="576326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chooses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3850640"/>
            <a:ext cx="4878705" cy="161925"/>
          </a:xfrm>
          <a:custGeom>
            <a:avLst/>
            <a:gdLst/>
            <a:ahLst/>
            <a:cxnLst/>
            <a:rect l="l" t="t" r="r" b="b"/>
            <a:pathLst>
              <a:path w="4878705" h="161925">
                <a:moveTo>
                  <a:pt x="4878705" y="0"/>
                </a:moveTo>
                <a:lnTo>
                  <a:pt x="0" y="0"/>
                </a:lnTo>
                <a:lnTo>
                  <a:pt x="0" y="161925"/>
                </a:lnTo>
                <a:lnTo>
                  <a:pt x="4878705" y="161925"/>
                </a:lnTo>
                <a:lnTo>
                  <a:pt x="48787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5669" y="3827779"/>
            <a:ext cx="48895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dirty="0" sz="1100" spc="-5">
                <a:latin typeface="Courier New"/>
                <a:cs typeface="Courier New"/>
              </a:rPr>
              <a:t>provid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6031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92" y="4013200"/>
            <a:ext cx="53416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opportunity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answer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4175759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5669" y="4152900"/>
            <a:ext cx="53111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29530" algn="l"/>
              </a:tabLst>
            </a:pPr>
            <a:r>
              <a:rPr dirty="0" sz="1100" spc="-5">
                <a:latin typeface="Courier New"/>
                <a:cs typeface="Courier New"/>
              </a:rPr>
              <a:t>consume</a:t>
            </a:r>
            <a:r>
              <a:rPr dirty="0" sz="1100" spc="5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'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question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992" y="4338320"/>
            <a:ext cx="55219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misunderstanding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45008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2969" y="44780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992" y="4663440"/>
            <a:ext cx="567944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appropriately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authorized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contract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4826000"/>
            <a:ext cx="4963795" cy="161925"/>
          </a:xfrm>
          <a:custGeom>
            <a:avLst/>
            <a:gdLst/>
            <a:ahLst/>
            <a:cxnLst/>
            <a:rect l="l" t="t" r="r" b="b"/>
            <a:pathLst>
              <a:path w="4963795" h="161925">
                <a:moveTo>
                  <a:pt x="4963795" y="0"/>
                </a:moveTo>
                <a:lnTo>
                  <a:pt x="0" y="0"/>
                </a:lnTo>
                <a:lnTo>
                  <a:pt x="0" y="161925"/>
                </a:lnTo>
                <a:lnTo>
                  <a:pt x="4963795" y="161925"/>
                </a:lnTo>
                <a:lnTo>
                  <a:pt x="49637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15669" y="4803140"/>
            <a:ext cx="49745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876800" algn="l"/>
              </a:tabLst>
            </a:pPr>
            <a:r>
              <a:rPr dirty="0" sz="1100" spc="-5">
                <a:latin typeface="Courier New"/>
                <a:cs typeface="Courier New"/>
              </a:rPr>
              <a:t>la</a:t>
            </a:r>
            <a:r>
              <a:rPr dirty="0" sz="1100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992" y="4988559"/>
            <a:ext cx="543814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caused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principally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actions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third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5151120"/>
            <a:ext cx="5216525" cy="161925"/>
          </a:xfrm>
          <a:custGeom>
            <a:avLst/>
            <a:gdLst/>
            <a:ahLst/>
            <a:cxnLst/>
            <a:rect l="l" t="t" r="r" b="b"/>
            <a:pathLst>
              <a:path w="5216525" h="161925">
                <a:moveTo>
                  <a:pt x="5216525" y="0"/>
                </a:moveTo>
                <a:lnTo>
                  <a:pt x="0" y="0"/>
                </a:lnTo>
                <a:lnTo>
                  <a:pt x="0" y="161925"/>
                </a:lnTo>
                <a:lnTo>
                  <a:pt x="5216525" y="161925"/>
                </a:lnTo>
                <a:lnTo>
                  <a:pt x="5216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5669" y="5128259"/>
            <a:ext cx="5226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29530" algn="l"/>
              </a:tabLst>
            </a:pPr>
            <a:r>
              <a:rPr dirty="0" sz="1100" spc="-5">
                <a:latin typeface="Courier New"/>
                <a:cs typeface="Courier New"/>
              </a:rPr>
              <a:t>part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outsi</a:t>
            </a:r>
            <a:r>
              <a:rPr dirty="0" sz="1100" spc="5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contr</a:t>
            </a:r>
            <a:r>
              <a:rPr dirty="0" sz="1100" spc="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direct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f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5992" y="5313679"/>
            <a:ext cx="44284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disputes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presented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5476239"/>
            <a:ext cx="2101215" cy="324485"/>
          </a:xfrm>
          <a:custGeom>
            <a:avLst/>
            <a:gdLst/>
            <a:ahLst/>
            <a:cxnLst/>
            <a:rect l="l" t="t" r="r" b="b"/>
            <a:pathLst>
              <a:path w="2101215" h="32448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101215" h="324485">
                <a:moveTo>
                  <a:pt x="2101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101215" y="324485"/>
                </a:lnTo>
                <a:lnTo>
                  <a:pt x="210121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5453379"/>
            <a:ext cx="5914390" cy="352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 marR="3285490">
              <a:lnSpc>
                <a:spcPts val="1280"/>
              </a:lnSpc>
              <a:spcBef>
                <a:spcPts val="103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state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complaints_by_state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state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sns.barplot(x=complaints_by_state.values,</a:t>
            </a:r>
            <a:r>
              <a:rPr dirty="0" sz="1100" spc="1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y=complaints_by_state.index,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orient=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03149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plt.grid(axis=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3622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Written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Findings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State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Written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Findings:"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"Complaints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State:"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8360" y="2985770"/>
            <a:ext cx="6076315" cy="6053455"/>
          </a:xfrm>
          <a:custGeom>
            <a:avLst/>
            <a:gdLst/>
            <a:ahLst/>
            <a:cxnLst/>
            <a:rect l="l" t="t" r="r" b="b"/>
            <a:pathLst>
              <a:path w="6076315" h="6053455">
                <a:moveTo>
                  <a:pt x="0" y="1904"/>
                </a:moveTo>
                <a:lnTo>
                  <a:pt x="6076315" y="1904"/>
                </a:lnTo>
              </a:path>
              <a:path w="6076315" h="6053455">
                <a:moveTo>
                  <a:pt x="6075045" y="0"/>
                </a:moveTo>
                <a:lnTo>
                  <a:pt x="6075045" y="2942590"/>
                </a:lnTo>
              </a:path>
              <a:path w="6076315" h="6053455">
                <a:moveTo>
                  <a:pt x="1905" y="2942590"/>
                </a:moveTo>
                <a:lnTo>
                  <a:pt x="1905" y="0"/>
                </a:lnTo>
              </a:path>
              <a:path w="6076315" h="6053455">
                <a:moveTo>
                  <a:pt x="6075045" y="2815590"/>
                </a:moveTo>
                <a:lnTo>
                  <a:pt x="6075045" y="6053455"/>
                </a:lnTo>
              </a:path>
              <a:path w="6076315" h="6053455">
                <a:moveTo>
                  <a:pt x="6076315" y="6052184"/>
                </a:moveTo>
                <a:lnTo>
                  <a:pt x="0" y="6052184"/>
                </a:lnTo>
              </a:path>
              <a:path w="6076315" h="6053455">
                <a:moveTo>
                  <a:pt x="1905" y="6053455"/>
                </a:moveTo>
                <a:lnTo>
                  <a:pt x="1905" y="2815590"/>
                </a:lnTo>
              </a:path>
              <a:path w="6076315" h="6053455">
                <a:moveTo>
                  <a:pt x="0" y="1904"/>
                </a:moveTo>
                <a:lnTo>
                  <a:pt x="6076315" y="1904"/>
                </a:lnTo>
              </a:path>
              <a:path w="6076315" h="6053455">
                <a:moveTo>
                  <a:pt x="6075045" y="0"/>
                </a:moveTo>
                <a:lnTo>
                  <a:pt x="6075045" y="2942590"/>
                </a:lnTo>
              </a:path>
              <a:path w="6076315" h="6053455">
                <a:moveTo>
                  <a:pt x="1905" y="2942590"/>
                </a:moveTo>
                <a:lnTo>
                  <a:pt x="1905" y="0"/>
                </a:lnTo>
              </a:path>
              <a:path w="6076315" h="6053455">
                <a:moveTo>
                  <a:pt x="6075045" y="2815590"/>
                </a:moveTo>
                <a:lnTo>
                  <a:pt x="6075045" y="6053455"/>
                </a:lnTo>
              </a:path>
              <a:path w="6076315" h="6053455">
                <a:moveTo>
                  <a:pt x="6076315" y="6052184"/>
                </a:moveTo>
                <a:lnTo>
                  <a:pt x="0" y="6052184"/>
                </a:lnTo>
              </a:path>
              <a:path w="6076315" h="6053455">
                <a:moveTo>
                  <a:pt x="1905" y="6053455"/>
                </a:moveTo>
                <a:lnTo>
                  <a:pt x="1905" y="281559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44509"/>
          </a:xfrm>
          <a:custGeom>
            <a:avLst/>
            <a:gdLst/>
            <a:ahLst/>
            <a:cxnLst/>
            <a:rect l="l" t="t" r="r" b="b"/>
            <a:pathLst>
              <a:path w="6076950" h="8144509">
                <a:moveTo>
                  <a:pt x="6076950" y="0"/>
                </a:moveTo>
                <a:lnTo>
                  <a:pt x="0" y="0"/>
                </a:lnTo>
                <a:lnTo>
                  <a:pt x="0" y="8144509"/>
                </a:lnTo>
                <a:lnTo>
                  <a:pt x="6076950" y="814450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850"/>
            <a:ext cx="5915025" cy="804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(complaints_by_state)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complaints_by_product</a:t>
            </a:r>
            <a:r>
              <a:rPr dirty="0" sz="1100" spc="6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Pie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34290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plt.pie(complaints_by_product,</a:t>
            </a:r>
            <a:r>
              <a:rPr dirty="0" sz="1100" spc="16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labels=complaints_by_product.index,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autopct=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%1.1f%%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startangle=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140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  <a:tabLst>
                <a:tab pos="1612265" algn="l"/>
              </a:tabLst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plt.axis(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'equal'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	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Equal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aspect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ratio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ensures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pie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drawn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circle.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19519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Written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Findings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Written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Findings:"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"Complaints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Product:"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(complaints_by_product)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complaints_by_issue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].value_counts().head(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Horizontal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sns.barplot(x=complaints_by_issue.values,</a:t>
            </a:r>
            <a:r>
              <a:rPr dirty="0" sz="1100" spc="1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y=complaints_by_issue.index,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orient=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'h'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'Top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Most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Common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Issues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15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437832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plt.gri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d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(ax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i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s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'x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Written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Findings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Written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Findings:"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68592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"Top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Most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Common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Issues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(complaints_by_issue)</a:t>
            </a:r>
            <a:endParaRPr sz="1100">
              <a:latin typeface="Courier New"/>
              <a:cs typeface="Courier New"/>
            </a:endParaRPr>
          </a:p>
          <a:p>
            <a:pPr marL="12700" marR="1771650">
              <a:lnSpc>
                <a:spcPts val="1280"/>
              </a:lnSpc>
              <a:spcBef>
                <a:spcPts val="11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company_response_counts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3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118046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sns.countplot(data=df,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x=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4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order=company_response_counts.index)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03212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plt.grid(axis=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" y="914400"/>
            <a:ext cx="6076315" cy="8143875"/>
          </a:xfrm>
          <a:custGeom>
            <a:avLst/>
            <a:gdLst/>
            <a:ahLst/>
            <a:cxnLst/>
            <a:rect l="l" t="t" r="r" b="b"/>
            <a:pathLst>
              <a:path w="6076315" h="8143875">
                <a:moveTo>
                  <a:pt x="0" y="1904"/>
                </a:moveTo>
                <a:lnTo>
                  <a:pt x="6076315" y="1904"/>
                </a:lnTo>
              </a:path>
              <a:path w="6076315" h="8143875">
                <a:moveTo>
                  <a:pt x="6075045" y="0"/>
                </a:moveTo>
                <a:lnTo>
                  <a:pt x="6075045" y="8143875"/>
                </a:lnTo>
              </a:path>
              <a:path w="6076315" h="8143875">
                <a:moveTo>
                  <a:pt x="6076315" y="8142605"/>
                </a:moveTo>
                <a:lnTo>
                  <a:pt x="0" y="8142605"/>
                </a:lnTo>
              </a:path>
              <a:path w="6076315" h="8143875">
                <a:moveTo>
                  <a:pt x="1905" y="8143875"/>
                </a:moveTo>
                <a:lnTo>
                  <a:pt x="1905" y="0"/>
                </a:lnTo>
              </a:path>
              <a:path w="6076315" h="8143875">
                <a:moveTo>
                  <a:pt x="0" y="1904"/>
                </a:moveTo>
                <a:lnTo>
                  <a:pt x="6076315" y="1904"/>
                </a:lnTo>
              </a:path>
              <a:path w="6076315" h="8143875">
                <a:moveTo>
                  <a:pt x="6075045" y="0"/>
                </a:moveTo>
                <a:lnTo>
                  <a:pt x="6075045" y="8143875"/>
                </a:lnTo>
              </a:path>
              <a:path w="6076315" h="8143875">
                <a:moveTo>
                  <a:pt x="6076315" y="8142605"/>
                </a:moveTo>
                <a:lnTo>
                  <a:pt x="0" y="8142605"/>
                </a:lnTo>
              </a:path>
              <a:path w="6076315" h="8143875">
                <a:moveTo>
                  <a:pt x="1905" y="814387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6407784"/>
            <a:ext cx="6076950" cy="2719070"/>
            <a:chOff x="847725" y="6407784"/>
            <a:chExt cx="6076950" cy="2719070"/>
          </a:xfrm>
        </p:grpSpPr>
        <p:sp>
          <p:nvSpPr>
            <p:cNvPr id="3" name="object 3"/>
            <p:cNvSpPr/>
            <p:nvPr/>
          </p:nvSpPr>
          <p:spPr>
            <a:xfrm>
              <a:off x="847725" y="6407784"/>
              <a:ext cx="6076950" cy="2719070"/>
            </a:xfrm>
            <a:custGeom>
              <a:avLst/>
              <a:gdLst/>
              <a:ahLst/>
              <a:cxnLst/>
              <a:rect l="l" t="t" r="r" b="b"/>
              <a:pathLst>
                <a:path w="6076950" h="2719070">
                  <a:moveTo>
                    <a:pt x="6076950" y="0"/>
                  </a:moveTo>
                  <a:lnTo>
                    <a:pt x="0" y="0"/>
                  </a:lnTo>
                  <a:lnTo>
                    <a:pt x="0" y="2719070"/>
                  </a:lnTo>
                  <a:lnTo>
                    <a:pt x="6076950" y="271907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6623049"/>
              <a:ext cx="1680845" cy="324485"/>
            </a:xfrm>
            <a:custGeom>
              <a:avLst/>
              <a:gdLst/>
              <a:ahLst/>
              <a:cxnLst/>
              <a:rect l="l" t="t" r="r" b="b"/>
              <a:pathLst>
                <a:path w="1680845" h="324484">
                  <a:moveTo>
                    <a:pt x="14281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428115" y="161925"/>
                  </a:lnTo>
                  <a:lnTo>
                    <a:pt x="1428115" y="0"/>
                  </a:lnTo>
                  <a:close/>
                </a:path>
                <a:path w="1680845" h="324484">
                  <a:moveTo>
                    <a:pt x="168084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1680845" y="324485"/>
                  </a:lnTo>
                  <a:lnTo>
                    <a:pt x="1680845" y="1625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50264" y="916305"/>
            <a:ext cx="6073140" cy="109093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Written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Findings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64769" marR="263271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Written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Findings:"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(company_response_counts)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192" y="2195436"/>
            <a:ext cx="5835581" cy="40440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969" y="6600190"/>
            <a:ext cx="170561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Findings: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 by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State: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4400" y="6948169"/>
          <a:ext cx="923925" cy="211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/>
                <a:gridCol w="502920"/>
              </a:tblGrid>
              <a:tr h="162486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13709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6488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4686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4442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NJ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2270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2141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1959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1998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1676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48360" y="6408420"/>
            <a:ext cx="6076315" cy="2718435"/>
          </a:xfrm>
          <a:custGeom>
            <a:avLst/>
            <a:gdLst/>
            <a:ahLst/>
            <a:cxnLst/>
            <a:rect l="l" t="t" r="r" b="b"/>
            <a:pathLst>
              <a:path w="6076315" h="2718434">
                <a:moveTo>
                  <a:pt x="0" y="1904"/>
                </a:moveTo>
                <a:lnTo>
                  <a:pt x="6076315" y="1904"/>
                </a:lnTo>
              </a:path>
              <a:path w="6076315" h="2718434">
                <a:moveTo>
                  <a:pt x="6075045" y="0"/>
                </a:moveTo>
                <a:lnTo>
                  <a:pt x="6075045" y="2718435"/>
                </a:lnTo>
              </a:path>
              <a:path w="6076315" h="2718434">
                <a:moveTo>
                  <a:pt x="6076315" y="2717165"/>
                </a:moveTo>
                <a:lnTo>
                  <a:pt x="0" y="2717165"/>
                </a:lnTo>
              </a:path>
              <a:path w="6076315" h="2718434">
                <a:moveTo>
                  <a:pt x="1905" y="2718435"/>
                </a:moveTo>
                <a:lnTo>
                  <a:pt x="1905" y="0"/>
                </a:lnTo>
              </a:path>
              <a:path w="6076315" h="2718434">
                <a:moveTo>
                  <a:pt x="0" y="1904"/>
                </a:moveTo>
                <a:lnTo>
                  <a:pt x="6076315" y="1904"/>
                </a:lnTo>
              </a:path>
              <a:path w="6076315" h="2718434">
                <a:moveTo>
                  <a:pt x="6075045" y="0"/>
                </a:moveTo>
                <a:lnTo>
                  <a:pt x="6075045" y="2718435"/>
                </a:lnTo>
              </a:path>
              <a:path w="6076315" h="2718434">
                <a:moveTo>
                  <a:pt x="6076315" y="2717165"/>
                </a:moveTo>
                <a:lnTo>
                  <a:pt x="0" y="2717165"/>
                </a:lnTo>
              </a:path>
              <a:path w="6076315" h="2718434">
                <a:moveTo>
                  <a:pt x="1905" y="271843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6635750"/>
            <a:chOff x="847725" y="913764"/>
            <a:chExt cx="6076950" cy="663575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6635750"/>
            </a:xfrm>
            <a:custGeom>
              <a:avLst/>
              <a:gdLst/>
              <a:ahLst/>
              <a:cxnLst/>
              <a:rect l="l" t="t" r="r" b="b"/>
              <a:pathLst>
                <a:path w="6076950" h="6635750">
                  <a:moveTo>
                    <a:pt x="6076950" y="0"/>
                  </a:moveTo>
                  <a:lnTo>
                    <a:pt x="0" y="0"/>
                  </a:lnTo>
                  <a:lnTo>
                    <a:pt x="0" y="6635750"/>
                  </a:lnTo>
                  <a:lnTo>
                    <a:pt x="6076950" y="663575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923925" cy="161925"/>
            </a:xfrm>
            <a:custGeom>
              <a:avLst/>
              <a:gdLst/>
              <a:ahLst/>
              <a:cxnLst/>
              <a:rect l="l" t="t" r="r" b="b"/>
              <a:pathLst>
                <a:path w="923925" h="161925">
                  <a:moveTo>
                    <a:pt x="9239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923925" y="161925"/>
                  </a:lnTo>
                  <a:lnTo>
                    <a:pt x="9239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491945" y="95885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153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14426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91945" y="1121409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151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30683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91945" y="1283969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139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46938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91945" y="144653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122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163195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91945" y="160909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109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179451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75765" y="17716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82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195707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75765" y="19342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75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211962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75765" y="209676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73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228218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75765" y="225933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67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244475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75765" y="242189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62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260731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575765" y="25844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57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276987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75765" y="27470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38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293242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75765" y="290956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35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309498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575765" y="307213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31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325755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575765" y="323469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31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342010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575765" y="33972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29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358267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75765" y="35598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29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374522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575765" y="372237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26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390779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575765" y="388492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26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407035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575765" y="404749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26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400" y="423290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575765" y="42100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24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439547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575765" y="43726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24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455802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575765" y="453517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21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400" y="472059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575765" y="469772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20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14400" y="488315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575765" y="486029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19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14400" y="504570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575765" y="50228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15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14400" y="520827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575765" y="51854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15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14400" y="537082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575765" y="534797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15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4400" y="553339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575765" y="551052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14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14400" y="569595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575765" y="567309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12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14400" y="5858509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575765" y="58356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11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14400" y="602107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575765" y="59982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14400" y="6183629"/>
            <a:ext cx="925194" cy="161925"/>
          </a:xfrm>
          <a:custGeom>
            <a:avLst/>
            <a:gdLst/>
            <a:ahLst/>
            <a:cxnLst/>
            <a:rect l="l" t="t" r="r" b="b"/>
            <a:pathLst>
              <a:path w="925194" h="161925">
                <a:moveTo>
                  <a:pt x="925194" y="0"/>
                </a:moveTo>
                <a:lnTo>
                  <a:pt x="0" y="0"/>
                </a:lnTo>
                <a:lnTo>
                  <a:pt x="0" y="161925"/>
                </a:lnTo>
                <a:lnTo>
                  <a:pt x="925194" y="161925"/>
                </a:lnTo>
                <a:lnTo>
                  <a:pt x="92519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659585" y="616077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14400" y="6346190"/>
            <a:ext cx="925194" cy="161925"/>
          </a:xfrm>
          <a:custGeom>
            <a:avLst/>
            <a:gdLst/>
            <a:ahLst/>
            <a:cxnLst/>
            <a:rect l="l" t="t" r="r" b="b"/>
            <a:pathLst>
              <a:path w="925194" h="161925">
                <a:moveTo>
                  <a:pt x="925194" y="0"/>
                </a:moveTo>
                <a:lnTo>
                  <a:pt x="0" y="0"/>
                </a:lnTo>
                <a:lnTo>
                  <a:pt x="0" y="161925"/>
                </a:lnTo>
                <a:lnTo>
                  <a:pt x="925194" y="161925"/>
                </a:lnTo>
                <a:lnTo>
                  <a:pt x="92519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659585" y="632332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14400" y="6508750"/>
            <a:ext cx="925194" cy="161925"/>
          </a:xfrm>
          <a:custGeom>
            <a:avLst/>
            <a:gdLst/>
            <a:ahLst/>
            <a:cxnLst/>
            <a:rect l="l" t="t" r="r" b="b"/>
            <a:pathLst>
              <a:path w="925194" h="161925">
                <a:moveTo>
                  <a:pt x="925194" y="0"/>
                </a:moveTo>
                <a:lnTo>
                  <a:pt x="0" y="0"/>
                </a:lnTo>
                <a:lnTo>
                  <a:pt x="0" y="161925"/>
                </a:lnTo>
                <a:lnTo>
                  <a:pt x="925194" y="161925"/>
                </a:lnTo>
                <a:lnTo>
                  <a:pt x="92519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659585" y="648589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14400" y="6671309"/>
            <a:ext cx="925194" cy="161925"/>
          </a:xfrm>
          <a:custGeom>
            <a:avLst/>
            <a:gdLst/>
            <a:ahLst/>
            <a:cxnLst/>
            <a:rect l="l" t="t" r="r" b="b"/>
            <a:pathLst>
              <a:path w="925194" h="161925">
                <a:moveTo>
                  <a:pt x="925194" y="0"/>
                </a:moveTo>
                <a:lnTo>
                  <a:pt x="0" y="0"/>
                </a:lnTo>
                <a:lnTo>
                  <a:pt x="0" y="161925"/>
                </a:lnTo>
                <a:lnTo>
                  <a:pt x="925194" y="161925"/>
                </a:lnTo>
                <a:lnTo>
                  <a:pt x="92519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659585" y="664845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14400" y="6833869"/>
            <a:ext cx="925194" cy="161925"/>
          </a:xfrm>
          <a:custGeom>
            <a:avLst/>
            <a:gdLst/>
            <a:ahLst/>
            <a:cxnLst/>
            <a:rect l="l" t="t" r="r" b="b"/>
            <a:pathLst>
              <a:path w="925194" h="161925">
                <a:moveTo>
                  <a:pt x="925194" y="0"/>
                </a:moveTo>
                <a:lnTo>
                  <a:pt x="0" y="0"/>
                </a:lnTo>
                <a:lnTo>
                  <a:pt x="0" y="161924"/>
                </a:lnTo>
                <a:lnTo>
                  <a:pt x="925194" y="161924"/>
                </a:lnTo>
                <a:lnTo>
                  <a:pt x="92519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659585" y="681100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14400" y="6996430"/>
            <a:ext cx="925194" cy="161925"/>
          </a:xfrm>
          <a:custGeom>
            <a:avLst/>
            <a:gdLst/>
            <a:ahLst/>
            <a:cxnLst/>
            <a:rect l="l" t="t" r="r" b="b"/>
            <a:pathLst>
              <a:path w="925194" h="161925">
                <a:moveTo>
                  <a:pt x="925194" y="0"/>
                </a:moveTo>
                <a:lnTo>
                  <a:pt x="0" y="0"/>
                </a:lnTo>
                <a:lnTo>
                  <a:pt x="0" y="161925"/>
                </a:lnTo>
                <a:lnTo>
                  <a:pt x="925194" y="161925"/>
                </a:lnTo>
                <a:lnTo>
                  <a:pt x="92519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902969" y="958850"/>
            <a:ext cx="193675" cy="62077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A  </a:t>
            </a: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Z  </a:t>
            </a:r>
            <a:r>
              <a:rPr dirty="0" sz="1100" spc="-5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I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V  </a:t>
            </a:r>
            <a:r>
              <a:rPr dirty="0" sz="1100" spc="-5">
                <a:latin typeface="Courier New"/>
                <a:cs typeface="Courier New"/>
              </a:rPr>
              <a:t>C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C  </a:t>
            </a:r>
            <a:r>
              <a:rPr dirty="0" sz="1100" spc="-5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H  </a:t>
            </a:r>
            <a:r>
              <a:rPr dirty="0" sz="1100" spc="-5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O 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  </a:t>
            </a:r>
            <a:r>
              <a:rPr dirty="0" sz="1100" spc="-5">
                <a:latin typeface="Courier New"/>
                <a:cs typeface="Courier New"/>
              </a:rPr>
              <a:t>C</a:t>
            </a:r>
            <a:r>
              <a:rPr dirty="0" sz="1100">
                <a:latin typeface="Courier New"/>
                <a:cs typeface="Courier New"/>
              </a:rPr>
              <a:t>O  </a:t>
            </a:r>
            <a:r>
              <a:rPr dirty="0" sz="1100" spc="-5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 spc="-5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C  </a:t>
            </a:r>
            <a:r>
              <a:rPr dirty="0" sz="1100" spc="-5">
                <a:latin typeface="Courier New"/>
                <a:cs typeface="Courier New"/>
              </a:rPr>
              <a:t>I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 spc="-5">
                <a:latin typeface="Courier New"/>
                <a:cs typeface="Courier New"/>
              </a:rPr>
              <a:t>K</a:t>
            </a:r>
            <a:r>
              <a:rPr dirty="0" sz="1100">
                <a:latin typeface="Courier New"/>
                <a:cs typeface="Courier New"/>
              </a:rPr>
              <a:t>S 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K  </a:t>
            </a:r>
            <a:r>
              <a:rPr dirty="0" sz="1100" spc="-5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I  </a:t>
            </a: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L  </a:t>
            </a:r>
            <a:r>
              <a:rPr dirty="0" sz="1100" spc="-5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R  </a:t>
            </a:r>
            <a:r>
              <a:rPr dirty="0" sz="1100" spc="-5">
                <a:latin typeface="Courier New"/>
                <a:cs typeface="Courier New"/>
              </a:rPr>
              <a:t>R</a:t>
            </a:r>
            <a:r>
              <a:rPr dirty="0" sz="1100">
                <a:latin typeface="Courier New"/>
                <a:cs typeface="Courier New"/>
              </a:rPr>
              <a:t>I  </a:t>
            </a:r>
            <a:r>
              <a:rPr dirty="0" sz="1100" spc="-5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A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M  </a:t>
            </a:r>
            <a:r>
              <a:rPr dirty="0" sz="1100" spc="-5">
                <a:latin typeface="Courier New"/>
                <a:cs typeface="Courier New"/>
              </a:rPr>
              <a:t>U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H  </a:t>
            </a:r>
            <a:r>
              <a:rPr dirty="0" sz="1100" spc="-5">
                <a:latin typeface="Courier New"/>
                <a:cs typeface="Courier New"/>
              </a:rPr>
              <a:t>K</a:t>
            </a:r>
            <a:r>
              <a:rPr dirty="0" sz="1100">
                <a:latin typeface="Courier New"/>
                <a:cs typeface="Courier New"/>
              </a:rPr>
              <a:t>Y  </a:t>
            </a:r>
            <a:r>
              <a:rPr dirty="0" sz="1100" spc="-5">
                <a:latin typeface="Courier New"/>
                <a:cs typeface="Courier New"/>
              </a:rPr>
              <a:t>I</a:t>
            </a:r>
            <a:r>
              <a:rPr dirty="0" sz="1100">
                <a:latin typeface="Courier New"/>
                <a:cs typeface="Courier New"/>
              </a:rPr>
              <a:t>A  </a:t>
            </a:r>
            <a:r>
              <a:rPr dirty="0" sz="1100" spc="-5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S  </a:t>
            </a:r>
            <a:r>
              <a:rPr dirty="0" sz="1100" spc="-5">
                <a:latin typeface="Courier New"/>
                <a:cs typeface="Courier New"/>
              </a:rPr>
              <a:t>I</a:t>
            </a:r>
            <a:r>
              <a:rPr dirty="0" sz="1100">
                <a:latin typeface="Courier New"/>
                <a:cs typeface="Courier New"/>
              </a:rPr>
              <a:t>D  </a:t>
            </a:r>
            <a:r>
              <a:rPr dirty="0" sz="1100" spc="-5">
                <a:latin typeface="Courier New"/>
                <a:cs typeface="Courier New"/>
              </a:rPr>
              <a:t>H</a:t>
            </a:r>
            <a:r>
              <a:rPr dirty="0" sz="1100">
                <a:latin typeface="Courier New"/>
                <a:cs typeface="Courier New"/>
              </a:rPr>
              <a:t>I  </a:t>
            </a: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K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V  </a:t>
            </a:r>
            <a:r>
              <a:rPr dirty="0" sz="1100" spc="-5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V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D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59585" y="697356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14400" y="7158990"/>
            <a:ext cx="2101215" cy="324485"/>
          </a:xfrm>
          <a:custGeom>
            <a:avLst/>
            <a:gdLst/>
            <a:ahLst/>
            <a:cxnLst/>
            <a:rect l="l" t="t" r="r" b="b"/>
            <a:pathLst>
              <a:path w="2101215" h="324484">
                <a:moveTo>
                  <a:pt x="925195" y="0"/>
                </a:moveTo>
                <a:lnTo>
                  <a:pt x="0" y="0"/>
                </a:lnTo>
                <a:lnTo>
                  <a:pt x="0" y="161925"/>
                </a:lnTo>
                <a:lnTo>
                  <a:pt x="925195" y="161925"/>
                </a:lnTo>
                <a:lnTo>
                  <a:pt x="925195" y="0"/>
                </a:lnTo>
                <a:close/>
              </a:path>
              <a:path w="2101215" h="324484">
                <a:moveTo>
                  <a:pt x="2101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101215" y="324485"/>
                </a:lnTo>
                <a:lnTo>
                  <a:pt x="210121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902969" y="7136130"/>
            <a:ext cx="212725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768985" algn="l"/>
              </a:tabLst>
            </a:pPr>
            <a:r>
              <a:rPr dirty="0" sz="1100" spc="-5">
                <a:latin typeface="Courier New"/>
                <a:cs typeface="Courier New"/>
              </a:rPr>
              <a:t>WY	22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48360" y="914400"/>
            <a:ext cx="6076315" cy="6635115"/>
          </a:xfrm>
          <a:custGeom>
            <a:avLst/>
            <a:gdLst/>
            <a:ahLst/>
            <a:cxnLst/>
            <a:rect l="l" t="t" r="r" b="b"/>
            <a:pathLst>
              <a:path w="6076315" h="6635115">
                <a:moveTo>
                  <a:pt x="0" y="1904"/>
                </a:moveTo>
                <a:lnTo>
                  <a:pt x="6076315" y="1904"/>
                </a:lnTo>
              </a:path>
              <a:path w="6076315" h="6635115">
                <a:moveTo>
                  <a:pt x="6075045" y="0"/>
                </a:moveTo>
                <a:lnTo>
                  <a:pt x="6075045" y="6635115"/>
                </a:lnTo>
              </a:path>
              <a:path w="6076315" h="6635115">
                <a:moveTo>
                  <a:pt x="6076315" y="6633845"/>
                </a:moveTo>
                <a:lnTo>
                  <a:pt x="0" y="6633845"/>
                </a:lnTo>
              </a:path>
              <a:path w="6076315" h="6635115">
                <a:moveTo>
                  <a:pt x="1905" y="6635115"/>
                </a:moveTo>
                <a:lnTo>
                  <a:pt x="1905" y="0"/>
                </a:lnTo>
              </a:path>
              <a:path w="6076315" h="6635115">
                <a:moveTo>
                  <a:pt x="0" y="1904"/>
                </a:moveTo>
                <a:lnTo>
                  <a:pt x="6076315" y="1904"/>
                </a:lnTo>
              </a:path>
              <a:path w="6076315" h="6635115">
                <a:moveTo>
                  <a:pt x="6075045" y="0"/>
                </a:moveTo>
                <a:lnTo>
                  <a:pt x="6075045" y="6635115"/>
                </a:lnTo>
              </a:path>
              <a:path w="6076315" h="6635115">
                <a:moveTo>
                  <a:pt x="6076315" y="6633845"/>
                </a:moveTo>
                <a:lnTo>
                  <a:pt x="0" y="6633845"/>
                </a:lnTo>
              </a:path>
              <a:path w="6076315" h="6635115">
                <a:moveTo>
                  <a:pt x="1905" y="663511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4050665"/>
            <a:ext cx="6076950" cy="3856990"/>
          </a:xfrm>
          <a:custGeom>
            <a:avLst/>
            <a:gdLst/>
            <a:ahLst/>
            <a:cxnLst/>
            <a:rect l="l" t="t" r="r" b="b"/>
            <a:pathLst>
              <a:path w="6076950" h="3856990">
                <a:moveTo>
                  <a:pt x="6076950" y="0"/>
                </a:moveTo>
                <a:lnTo>
                  <a:pt x="0" y="0"/>
                </a:lnTo>
                <a:lnTo>
                  <a:pt x="0" y="3856990"/>
                </a:lnTo>
                <a:lnTo>
                  <a:pt x="6076950" y="385699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695" y="951133"/>
            <a:ext cx="5878038" cy="283307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" y="4265929"/>
            <a:ext cx="5719445" cy="3575685"/>
          </a:xfrm>
          <a:custGeom>
            <a:avLst/>
            <a:gdLst/>
            <a:ahLst/>
            <a:cxnLst/>
            <a:rect l="l" t="t" r="r" b="b"/>
            <a:pathLst>
              <a:path w="5719445" h="3575684">
                <a:moveTo>
                  <a:pt x="167005" y="3251200"/>
                </a:moveTo>
                <a:lnTo>
                  <a:pt x="0" y="3251200"/>
                </a:lnTo>
                <a:lnTo>
                  <a:pt x="0" y="3413125"/>
                </a:lnTo>
                <a:lnTo>
                  <a:pt x="167005" y="3413125"/>
                </a:lnTo>
                <a:lnTo>
                  <a:pt x="167005" y="3251200"/>
                </a:lnTo>
                <a:close/>
              </a:path>
              <a:path w="5719445" h="3575684">
                <a:moveTo>
                  <a:pt x="250825" y="2926080"/>
                </a:moveTo>
                <a:lnTo>
                  <a:pt x="0" y="2926080"/>
                </a:lnTo>
                <a:lnTo>
                  <a:pt x="0" y="3088005"/>
                </a:lnTo>
                <a:lnTo>
                  <a:pt x="250825" y="3088005"/>
                </a:lnTo>
                <a:lnTo>
                  <a:pt x="250825" y="2926080"/>
                </a:lnTo>
                <a:close/>
              </a:path>
              <a:path w="5719445" h="3575684">
                <a:moveTo>
                  <a:pt x="250825" y="2600960"/>
                </a:moveTo>
                <a:lnTo>
                  <a:pt x="0" y="2600960"/>
                </a:lnTo>
                <a:lnTo>
                  <a:pt x="0" y="2762885"/>
                </a:lnTo>
                <a:lnTo>
                  <a:pt x="250825" y="2762885"/>
                </a:lnTo>
                <a:lnTo>
                  <a:pt x="250825" y="2600960"/>
                </a:lnTo>
                <a:close/>
              </a:path>
              <a:path w="5719445" h="3575684">
                <a:moveTo>
                  <a:pt x="334645" y="2275840"/>
                </a:moveTo>
                <a:lnTo>
                  <a:pt x="0" y="2275840"/>
                </a:lnTo>
                <a:lnTo>
                  <a:pt x="0" y="2437765"/>
                </a:lnTo>
                <a:lnTo>
                  <a:pt x="334645" y="2437765"/>
                </a:lnTo>
                <a:lnTo>
                  <a:pt x="334645" y="2275840"/>
                </a:lnTo>
                <a:close/>
              </a:path>
              <a:path w="5719445" h="3575684">
                <a:moveTo>
                  <a:pt x="334645" y="1950720"/>
                </a:moveTo>
                <a:lnTo>
                  <a:pt x="0" y="1950720"/>
                </a:lnTo>
                <a:lnTo>
                  <a:pt x="0" y="2112645"/>
                </a:lnTo>
                <a:lnTo>
                  <a:pt x="334645" y="2112645"/>
                </a:lnTo>
                <a:lnTo>
                  <a:pt x="334645" y="1950720"/>
                </a:lnTo>
                <a:close/>
              </a:path>
              <a:path w="5719445" h="3575684">
                <a:moveTo>
                  <a:pt x="33464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334645" y="1787525"/>
                </a:lnTo>
                <a:lnTo>
                  <a:pt x="334645" y="1625600"/>
                </a:lnTo>
                <a:close/>
              </a:path>
              <a:path w="5719445" h="3575684">
                <a:moveTo>
                  <a:pt x="41846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418465" y="1137285"/>
                </a:lnTo>
                <a:lnTo>
                  <a:pt x="418465" y="975360"/>
                </a:lnTo>
                <a:close/>
              </a:path>
              <a:path w="5719445" h="3575684">
                <a:moveTo>
                  <a:pt x="4184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18465" y="812165"/>
                </a:lnTo>
                <a:lnTo>
                  <a:pt x="418465" y="650240"/>
                </a:lnTo>
                <a:close/>
              </a:path>
              <a:path w="5719445" h="3575684">
                <a:moveTo>
                  <a:pt x="58737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87375" y="487045"/>
                </a:lnTo>
                <a:lnTo>
                  <a:pt x="587375" y="325120"/>
                </a:lnTo>
                <a:close/>
              </a:path>
              <a:path w="5719445" h="3575684">
                <a:moveTo>
                  <a:pt x="67119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671195" y="1624965"/>
                </a:lnTo>
                <a:lnTo>
                  <a:pt x="671195" y="1463040"/>
                </a:lnTo>
                <a:close/>
              </a:path>
              <a:path w="5719445" h="3575684">
                <a:moveTo>
                  <a:pt x="1007745" y="3088640"/>
                </a:moveTo>
                <a:lnTo>
                  <a:pt x="0" y="3088640"/>
                </a:lnTo>
                <a:lnTo>
                  <a:pt x="0" y="3250565"/>
                </a:lnTo>
                <a:lnTo>
                  <a:pt x="1007745" y="3250565"/>
                </a:lnTo>
                <a:lnTo>
                  <a:pt x="1007745" y="3088640"/>
                </a:lnTo>
                <a:close/>
              </a:path>
              <a:path w="5719445" h="3575684">
                <a:moveTo>
                  <a:pt x="1260475" y="2113280"/>
                </a:moveTo>
                <a:lnTo>
                  <a:pt x="0" y="2113280"/>
                </a:lnTo>
                <a:lnTo>
                  <a:pt x="0" y="2275205"/>
                </a:lnTo>
                <a:lnTo>
                  <a:pt x="1260475" y="2275205"/>
                </a:lnTo>
                <a:lnTo>
                  <a:pt x="1260475" y="2113280"/>
                </a:lnTo>
                <a:close/>
              </a:path>
              <a:path w="5719445" h="3575684">
                <a:moveTo>
                  <a:pt x="134429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1344295" y="1462405"/>
                </a:lnTo>
                <a:lnTo>
                  <a:pt x="1344295" y="1300480"/>
                </a:lnTo>
                <a:close/>
              </a:path>
              <a:path w="5719445" h="3575684">
                <a:moveTo>
                  <a:pt x="1428115" y="0"/>
                </a:moveTo>
                <a:lnTo>
                  <a:pt x="0" y="0"/>
                </a:lnTo>
                <a:lnTo>
                  <a:pt x="0" y="161925"/>
                </a:lnTo>
                <a:lnTo>
                  <a:pt x="1428115" y="161925"/>
                </a:lnTo>
                <a:lnTo>
                  <a:pt x="1428115" y="0"/>
                </a:lnTo>
                <a:close/>
              </a:path>
              <a:path w="5719445" h="3575684">
                <a:moveTo>
                  <a:pt x="1764665" y="2438400"/>
                </a:moveTo>
                <a:lnTo>
                  <a:pt x="0" y="2438400"/>
                </a:lnTo>
                <a:lnTo>
                  <a:pt x="0" y="2600325"/>
                </a:lnTo>
                <a:lnTo>
                  <a:pt x="1764665" y="2600325"/>
                </a:lnTo>
                <a:lnTo>
                  <a:pt x="1764665" y="2438400"/>
                </a:lnTo>
                <a:close/>
              </a:path>
              <a:path w="5719445" h="3575684">
                <a:moveTo>
                  <a:pt x="18484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848485" y="324485"/>
                </a:lnTo>
                <a:lnTo>
                  <a:pt x="1848485" y="162560"/>
                </a:lnTo>
                <a:close/>
              </a:path>
              <a:path w="5719445" h="3575684">
                <a:moveTo>
                  <a:pt x="2101215" y="3413760"/>
                </a:moveTo>
                <a:lnTo>
                  <a:pt x="0" y="3413760"/>
                </a:lnTo>
                <a:lnTo>
                  <a:pt x="0" y="3575685"/>
                </a:lnTo>
                <a:lnTo>
                  <a:pt x="2101215" y="3575685"/>
                </a:lnTo>
                <a:lnTo>
                  <a:pt x="2101215" y="3413760"/>
                </a:lnTo>
                <a:close/>
              </a:path>
              <a:path w="5719445" h="3575684">
                <a:moveTo>
                  <a:pt x="227012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2270125" y="974725"/>
                </a:lnTo>
                <a:lnTo>
                  <a:pt x="2270125" y="812800"/>
                </a:lnTo>
                <a:close/>
              </a:path>
              <a:path w="5719445" h="3575684">
                <a:moveTo>
                  <a:pt x="227012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2270125" y="649605"/>
                </a:lnTo>
                <a:lnTo>
                  <a:pt x="2270125" y="487680"/>
                </a:lnTo>
                <a:close/>
              </a:path>
              <a:path w="5719445" h="3575684">
                <a:moveTo>
                  <a:pt x="3448685" y="2763520"/>
                </a:moveTo>
                <a:lnTo>
                  <a:pt x="0" y="2763520"/>
                </a:lnTo>
                <a:lnTo>
                  <a:pt x="0" y="2925445"/>
                </a:lnTo>
                <a:lnTo>
                  <a:pt x="3448685" y="2925445"/>
                </a:lnTo>
                <a:lnTo>
                  <a:pt x="3448685" y="2763520"/>
                </a:lnTo>
                <a:close/>
              </a:path>
              <a:path w="5719445" h="3575684">
                <a:moveTo>
                  <a:pt x="420433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4204335" y="1950085"/>
                </a:lnTo>
                <a:lnTo>
                  <a:pt x="4204335" y="1788160"/>
                </a:lnTo>
                <a:close/>
              </a:path>
              <a:path w="5719445" h="3575684">
                <a:moveTo>
                  <a:pt x="571944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719445" y="1299845"/>
                </a:lnTo>
                <a:lnTo>
                  <a:pt x="5719445" y="11379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0264" y="4053204"/>
            <a:ext cx="6073140" cy="3853179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64769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Findings: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Complaints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Product: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64769" marR="373062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24814</a:t>
            </a:r>
            <a:endParaRPr sz="1100">
              <a:latin typeface="Courier New"/>
              <a:cs typeface="Courier New"/>
            </a:endParaRPr>
          </a:p>
          <a:p>
            <a:pPr marL="64769" marR="372935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16197</a:t>
            </a:r>
            <a:endParaRPr sz="1100">
              <a:latin typeface="Courier New"/>
              <a:cs typeface="Courier New"/>
            </a:endParaRPr>
          </a:p>
          <a:p>
            <a:pPr marL="64769" marR="282575">
              <a:lnSpc>
                <a:spcPts val="1280"/>
              </a:lnSpc>
              <a:tabLst>
                <a:tab pos="1074420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reports	7710</a:t>
            </a:r>
            <a:endParaRPr sz="1100">
              <a:latin typeface="Courier New"/>
              <a:cs typeface="Courier New"/>
            </a:endParaRPr>
          </a:p>
          <a:p>
            <a:pPr marL="64769" marR="53289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6601</a:t>
            </a:r>
            <a:endParaRPr sz="1100">
              <a:latin typeface="Courier New"/>
              <a:cs typeface="Courier New"/>
            </a:endParaRPr>
          </a:p>
          <a:p>
            <a:pPr marL="64769" marR="17957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3453</a:t>
            </a:r>
            <a:endParaRPr sz="1100">
              <a:latin typeface="Courier New"/>
              <a:cs typeface="Courier New"/>
            </a:endParaRPr>
          </a:p>
          <a:p>
            <a:pPr marL="64769" marR="474027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2736</a:t>
            </a:r>
            <a:endParaRPr sz="1100">
              <a:latin typeface="Courier New"/>
              <a:cs typeface="Courier New"/>
            </a:endParaRPr>
          </a:p>
          <a:p>
            <a:pPr marL="64769" marR="42348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Vehicle loan or lease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633</a:t>
            </a:r>
            <a:endParaRPr sz="1100">
              <a:latin typeface="Courier New"/>
              <a:cs typeface="Courier New"/>
            </a:endParaRPr>
          </a:p>
          <a:p>
            <a:pPr marL="64769" marR="255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333</a:t>
            </a:r>
            <a:endParaRPr sz="1100">
              <a:latin typeface="Courier New"/>
              <a:cs typeface="Courier New"/>
            </a:endParaRPr>
          </a:p>
          <a:p>
            <a:pPr marL="64769" marR="49911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39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3369945"/>
            <a:ext cx="6076950" cy="4183379"/>
          </a:xfrm>
          <a:custGeom>
            <a:avLst/>
            <a:gdLst/>
            <a:ahLst/>
            <a:cxnLst/>
            <a:rect l="l" t="t" r="r" b="b"/>
            <a:pathLst>
              <a:path w="6076950" h="4183379">
                <a:moveTo>
                  <a:pt x="6076950" y="0"/>
                </a:moveTo>
                <a:lnTo>
                  <a:pt x="0" y="0"/>
                </a:lnTo>
                <a:lnTo>
                  <a:pt x="0" y="4183379"/>
                </a:lnTo>
                <a:lnTo>
                  <a:pt x="6076950" y="418337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050" y="957201"/>
            <a:ext cx="5860986" cy="225992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" y="3585209"/>
            <a:ext cx="5300345" cy="3900804"/>
          </a:xfrm>
          <a:custGeom>
            <a:avLst/>
            <a:gdLst/>
            <a:ahLst/>
            <a:cxnLst/>
            <a:rect l="l" t="t" r="r" b="b"/>
            <a:pathLst>
              <a:path w="5300345" h="3900804">
                <a:moveTo>
                  <a:pt x="334645" y="3251200"/>
                </a:moveTo>
                <a:lnTo>
                  <a:pt x="0" y="3251200"/>
                </a:lnTo>
                <a:lnTo>
                  <a:pt x="0" y="3413125"/>
                </a:lnTo>
                <a:lnTo>
                  <a:pt x="334645" y="3413125"/>
                </a:lnTo>
                <a:lnTo>
                  <a:pt x="334645" y="3251200"/>
                </a:lnTo>
                <a:close/>
              </a:path>
              <a:path w="5300345" h="3900804">
                <a:moveTo>
                  <a:pt x="334645" y="2926080"/>
                </a:moveTo>
                <a:lnTo>
                  <a:pt x="0" y="2926080"/>
                </a:lnTo>
                <a:lnTo>
                  <a:pt x="0" y="3088005"/>
                </a:lnTo>
                <a:lnTo>
                  <a:pt x="334645" y="3088005"/>
                </a:lnTo>
                <a:lnTo>
                  <a:pt x="334645" y="2926080"/>
                </a:lnTo>
                <a:close/>
              </a:path>
              <a:path w="5300345" h="3900804">
                <a:moveTo>
                  <a:pt x="334645" y="2600960"/>
                </a:moveTo>
                <a:lnTo>
                  <a:pt x="0" y="2600960"/>
                </a:lnTo>
                <a:lnTo>
                  <a:pt x="0" y="2762885"/>
                </a:lnTo>
                <a:lnTo>
                  <a:pt x="334645" y="2762885"/>
                </a:lnTo>
                <a:lnTo>
                  <a:pt x="334645" y="2600960"/>
                </a:lnTo>
                <a:close/>
              </a:path>
              <a:path w="5300345" h="3900804">
                <a:moveTo>
                  <a:pt x="334645" y="2275840"/>
                </a:moveTo>
                <a:lnTo>
                  <a:pt x="0" y="2275840"/>
                </a:lnTo>
                <a:lnTo>
                  <a:pt x="0" y="2437765"/>
                </a:lnTo>
                <a:lnTo>
                  <a:pt x="334645" y="2437765"/>
                </a:lnTo>
                <a:lnTo>
                  <a:pt x="334645" y="2275840"/>
                </a:lnTo>
                <a:close/>
              </a:path>
              <a:path w="5300345" h="3900804">
                <a:moveTo>
                  <a:pt x="334645" y="1950720"/>
                </a:moveTo>
                <a:lnTo>
                  <a:pt x="0" y="1950720"/>
                </a:lnTo>
                <a:lnTo>
                  <a:pt x="0" y="2112645"/>
                </a:lnTo>
                <a:lnTo>
                  <a:pt x="334645" y="2112645"/>
                </a:lnTo>
                <a:lnTo>
                  <a:pt x="334645" y="1950720"/>
                </a:lnTo>
                <a:close/>
              </a:path>
              <a:path w="5300345" h="3900804">
                <a:moveTo>
                  <a:pt x="33464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334645" y="1787525"/>
                </a:lnTo>
                <a:lnTo>
                  <a:pt x="334645" y="1625600"/>
                </a:lnTo>
                <a:close/>
              </a:path>
              <a:path w="5300345" h="3900804">
                <a:moveTo>
                  <a:pt x="33464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334645" y="1462405"/>
                </a:lnTo>
                <a:lnTo>
                  <a:pt x="334645" y="1300480"/>
                </a:lnTo>
                <a:close/>
              </a:path>
              <a:path w="5300345" h="3900804">
                <a:moveTo>
                  <a:pt x="33464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334645" y="1137285"/>
                </a:lnTo>
                <a:lnTo>
                  <a:pt x="334645" y="975360"/>
                </a:lnTo>
                <a:close/>
              </a:path>
              <a:path w="5300345" h="3900804">
                <a:moveTo>
                  <a:pt x="4184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18465" y="812165"/>
                </a:lnTo>
                <a:lnTo>
                  <a:pt x="418465" y="650240"/>
                </a:lnTo>
                <a:close/>
              </a:path>
              <a:path w="5300345" h="3900804">
                <a:moveTo>
                  <a:pt x="4184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18465" y="487045"/>
                </a:lnTo>
                <a:lnTo>
                  <a:pt x="418465" y="325120"/>
                </a:lnTo>
                <a:close/>
              </a:path>
              <a:path w="5300345" h="3900804">
                <a:moveTo>
                  <a:pt x="1092835" y="2763520"/>
                </a:moveTo>
                <a:lnTo>
                  <a:pt x="0" y="2763520"/>
                </a:lnTo>
                <a:lnTo>
                  <a:pt x="0" y="2925445"/>
                </a:lnTo>
                <a:lnTo>
                  <a:pt x="1092835" y="2925445"/>
                </a:lnTo>
                <a:lnTo>
                  <a:pt x="1092835" y="2763520"/>
                </a:lnTo>
                <a:close/>
              </a:path>
              <a:path w="5300345" h="3900804">
                <a:moveTo>
                  <a:pt x="1428115" y="0"/>
                </a:moveTo>
                <a:lnTo>
                  <a:pt x="0" y="0"/>
                </a:lnTo>
                <a:lnTo>
                  <a:pt x="0" y="161925"/>
                </a:lnTo>
                <a:lnTo>
                  <a:pt x="1428115" y="161925"/>
                </a:lnTo>
                <a:lnTo>
                  <a:pt x="1428115" y="0"/>
                </a:lnTo>
                <a:close/>
              </a:path>
              <a:path w="5300345" h="3900804">
                <a:moveTo>
                  <a:pt x="1511935" y="2113280"/>
                </a:moveTo>
                <a:lnTo>
                  <a:pt x="0" y="2113280"/>
                </a:lnTo>
                <a:lnTo>
                  <a:pt x="0" y="2275205"/>
                </a:lnTo>
                <a:lnTo>
                  <a:pt x="1511935" y="2275205"/>
                </a:lnTo>
                <a:lnTo>
                  <a:pt x="1511935" y="2113280"/>
                </a:lnTo>
                <a:close/>
              </a:path>
              <a:path w="5300345" h="3900804">
                <a:moveTo>
                  <a:pt x="151193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1511935" y="1624965"/>
                </a:lnTo>
                <a:lnTo>
                  <a:pt x="1511935" y="1463040"/>
                </a:lnTo>
                <a:close/>
              </a:path>
              <a:path w="5300345" h="3900804">
                <a:moveTo>
                  <a:pt x="159702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1597025" y="649605"/>
                </a:lnTo>
                <a:lnTo>
                  <a:pt x="1597025" y="487680"/>
                </a:lnTo>
                <a:close/>
              </a:path>
              <a:path w="5300345" h="3900804">
                <a:moveTo>
                  <a:pt x="2101215" y="3738880"/>
                </a:moveTo>
                <a:lnTo>
                  <a:pt x="0" y="3738880"/>
                </a:lnTo>
                <a:lnTo>
                  <a:pt x="0" y="3900805"/>
                </a:lnTo>
                <a:lnTo>
                  <a:pt x="2101215" y="3900805"/>
                </a:lnTo>
                <a:lnTo>
                  <a:pt x="2101215" y="3738880"/>
                </a:lnTo>
                <a:close/>
              </a:path>
              <a:path w="5300345" h="3900804">
                <a:moveTo>
                  <a:pt x="2102485" y="3576320"/>
                </a:moveTo>
                <a:lnTo>
                  <a:pt x="0" y="3576320"/>
                </a:lnTo>
                <a:lnTo>
                  <a:pt x="0" y="3738245"/>
                </a:lnTo>
                <a:lnTo>
                  <a:pt x="2102485" y="3738245"/>
                </a:lnTo>
                <a:lnTo>
                  <a:pt x="2102485" y="3576320"/>
                </a:lnTo>
                <a:close/>
              </a:path>
              <a:path w="5300345" h="3900804">
                <a:moveTo>
                  <a:pt x="2185035" y="3088640"/>
                </a:moveTo>
                <a:lnTo>
                  <a:pt x="0" y="3088640"/>
                </a:lnTo>
                <a:lnTo>
                  <a:pt x="0" y="3250565"/>
                </a:lnTo>
                <a:lnTo>
                  <a:pt x="2185035" y="3250565"/>
                </a:lnTo>
                <a:lnTo>
                  <a:pt x="2185035" y="3088640"/>
                </a:lnTo>
                <a:close/>
              </a:path>
              <a:path w="5300345" h="3900804">
                <a:moveTo>
                  <a:pt x="252158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2521585" y="1950085"/>
                </a:lnTo>
                <a:lnTo>
                  <a:pt x="2521585" y="1788160"/>
                </a:lnTo>
                <a:close/>
              </a:path>
              <a:path w="5300345" h="3900804">
                <a:moveTo>
                  <a:pt x="302704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3027045" y="974725"/>
                </a:lnTo>
                <a:lnTo>
                  <a:pt x="3027045" y="812800"/>
                </a:lnTo>
                <a:close/>
              </a:path>
              <a:path w="5300345" h="3900804">
                <a:moveTo>
                  <a:pt x="34474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447415" y="324485"/>
                </a:lnTo>
                <a:lnTo>
                  <a:pt x="3447415" y="162560"/>
                </a:lnTo>
                <a:close/>
              </a:path>
              <a:path w="5300345" h="3900804">
                <a:moveTo>
                  <a:pt x="395287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3952875" y="1299845"/>
                </a:lnTo>
                <a:lnTo>
                  <a:pt x="3952875" y="1137920"/>
                </a:lnTo>
                <a:close/>
              </a:path>
              <a:path w="5300345" h="3900804">
                <a:moveTo>
                  <a:pt x="5046345" y="2438400"/>
                </a:moveTo>
                <a:lnTo>
                  <a:pt x="0" y="2438400"/>
                </a:lnTo>
                <a:lnTo>
                  <a:pt x="0" y="2600325"/>
                </a:lnTo>
                <a:lnTo>
                  <a:pt x="5046345" y="2600325"/>
                </a:lnTo>
                <a:lnTo>
                  <a:pt x="5046345" y="2438400"/>
                </a:lnTo>
                <a:close/>
              </a:path>
              <a:path w="5300345" h="3900804">
                <a:moveTo>
                  <a:pt x="5300345" y="3413760"/>
                </a:moveTo>
                <a:lnTo>
                  <a:pt x="0" y="3413760"/>
                </a:lnTo>
                <a:lnTo>
                  <a:pt x="0" y="3575685"/>
                </a:lnTo>
                <a:lnTo>
                  <a:pt x="5300345" y="3575685"/>
                </a:lnTo>
                <a:lnTo>
                  <a:pt x="5300345" y="34137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0264" y="3372484"/>
            <a:ext cx="6073140" cy="417957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64769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Findings: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Top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10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Most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Common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Issues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Complaints: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64769" marR="440372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Managing an account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15109</a:t>
            </a:r>
            <a:endParaRPr sz="1100">
              <a:latin typeface="Courier New"/>
              <a:cs typeface="Courier New"/>
            </a:endParaRPr>
          </a:p>
          <a:p>
            <a:pPr marL="64769" marR="297434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Incorrect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4931</a:t>
            </a:r>
            <a:endParaRPr sz="1100">
              <a:latin typeface="Courier New"/>
              <a:cs typeface="Courier New"/>
            </a:endParaRPr>
          </a:p>
          <a:p>
            <a:pPr marL="64769" marR="204851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purchase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shown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statement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4415</a:t>
            </a:r>
            <a:endParaRPr sz="1100">
              <a:latin typeface="Courier New"/>
              <a:cs typeface="Courier New"/>
            </a:endParaRPr>
          </a:p>
          <a:p>
            <a:pPr marL="64769" marR="44875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Closing an account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2953</a:t>
            </a:r>
            <a:endParaRPr sz="1100">
              <a:latin typeface="Courier New"/>
              <a:cs typeface="Courier New"/>
            </a:endParaRPr>
          </a:p>
          <a:p>
            <a:pPr marL="64769" marR="34778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Trouble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during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payment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process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2827</a:t>
            </a:r>
            <a:endParaRPr sz="1100">
              <a:latin typeface="Courier New"/>
              <a:cs typeface="Courier New"/>
            </a:endParaRPr>
          </a:p>
          <a:p>
            <a:pPr marL="64769" marR="44875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Opening an account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2725</a:t>
            </a:r>
            <a:endParaRPr sz="1100">
              <a:latin typeface="Courier New"/>
              <a:cs typeface="Courier New"/>
            </a:endParaRPr>
          </a:p>
          <a:p>
            <a:pPr marL="64769" marR="95567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lender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2493</a:t>
            </a:r>
            <a:endParaRPr sz="1100">
              <a:latin typeface="Courier New"/>
              <a:cs typeface="Courier New"/>
            </a:endParaRPr>
          </a:p>
          <a:p>
            <a:pPr marL="64769" marR="49079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Fraud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scam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1987</a:t>
            </a:r>
            <a:endParaRPr sz="1100">
              <a:latin typeface="Courier New"/>
              <a:cs typeface="Courier New"/>
            </a:endParaRPr>
          </a:p>
          <a:p>
            <a:pPr marL="64769" marR="38144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Struggling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1904</a:t>
            </a:r>
            <a:endParaRPr sz="1100">
              <a:latin typeface="Courier New"/>
              <a:cs typeface="Courier New"/>
            </a:endParaRPr>
          </a:p>
          <a:p>
            <a:pPr marL="64769" marR="701675">
              <a:lnSpc>
                <a:spcPts val="1280"/>
              </a:lnSpc>
              <a:tabLst>
                <a:tab pos="1831339" algn="l"/>
              </a:tabLst>
            </a:pP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company's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investigation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into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existing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problem	1876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5828664"/>
            <a:ext cx="6076950" cy="3157220"/>
          </a:xfrm>
          <a:custGeom>
            <a:avLst/>
            <a:gdLst/>
            <a:ahLst/>
            <a:cxnLst/>
            <a:rect l="l" t="t" r="r" b="b"/>
            <a:pathLst>
              <a:path w="6076950" h="3157220">
                <a:moveTo>
                  <a:pt x="6076950" y="0"/>
                </a:moveTo>
                <a:lnTo>
                  <a:pt x="0" y="0"/>
                </a:lnTo>
                <a:lnTo>
                  <a:pt x="0" y="1677035"/>
                </a:lnTo>
                <a:lnTo>
                  <a:pt x="0" y="1677670"/>
                </a:lnTo>
                <a:lnTo>
                  <a:pt x="0" y="3157220"/>
                </a:lnTo>
                <a:lnTo>
                  <a:pt x="6076950" y="3157220"/>
                </a:lnTo>
                <a:lnTo>
                  <a:pt x="6076950" y="1677670"/>
                </a:lnTo>
                <a:lnTo>
                  <a:pt x="6076950" y="167703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725" y="969171"/>
            <a:ext cx="5860177" cy="471032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" y="6043929"/>
            <a:ext cx="3364865" cy="1299845"/>
          </a:xfrm>
          <a:custGeom>
            <a:avLst/>
            <a:gdLst/>
            <a:ahLst/>
            <a:cxnLst/>
            <a:rect l="l" t="t" r="r" b="b"/>
            <a:pathLst>
              <a:path w="3364865" h="1299845">
                <a:moveTo>
                  <a:pt x="1428115" y="0"/>
                </a:moveTo>
                <a:lnTo>
                  <a:pt x="0" y="0"/>
                </a:lnTo>
                <a:lnTo>
                  <a:pt x="0" y="161925"/>
                </a:lnTo>
                <a:lnTo>
                  <a:pt x="1428115" y="161925"/>
                </a:lnTo>
                <a:lnTo>
                  <a:pt x="1428115" y="0"/>
                </a:lnTo>
                <a:close/>
              </a:path>
              <a:path w="3364865" h="1299845">
                <a:moveTo>
                  <a:pt x="23539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353945" y="487045"/>
                </a:lnTo>
                <a:lnTo>
                  <a:pt x="2353945" y="325120"/>
                </a:lnTo>
                <a:close/>
              </a:path>
              <a:path w="3364865" h="1299845">
                <a:moveTo>
                  <a:pt x="260667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606675" y="324485"/>
                </a:lnTo>
                <a:lnTo>
                  <a:pt x="2606675" y="162560"/>
                </a:lnTo>
                <a:close/>
              </a:path>
              <a:path w="3364865" h="1299845">
                <a:moveTo>
                  <a:pt x="336359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3363595" y="1137285"/>
                </a:lnTo>
                <a:lnTo>
                  <a:pt x="3363595" y="975360"/>
                </a:lnTo>
                <a:close/>
              </a:path>
              <a:path w="3364865" h="1299845">
                <a:moveTo>
                  <a:pt x="336359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3363595" y="974725"/>
                </a:lnTo>
                <a:lnTo>
                  <a:pt x="3363595" y="812800"/>
                </a:lnTo>
                <a:close/>
              </a:path>
              <a:path w="3364865" h="1299845">
                <a:moveTo>
                  <a:pt x="336359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3363595" y="812165"/>
                </a:lnTo>
                <a:lnTo>
                  <a:pt x="3363595" y="650240"/>
                </a:lnTo>
                <a:close/>
              </a:path>
              <a:path w="3364865" h="1299845">
                <a:moveTo>
                  <a:pt x="336359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3363595" y="649605"/>
                </a:lnTo>
                <a:lnTo>
                  <a:pt x="3363595" y="487680"/>
                </a:lnTo>
                <a:close/>
              </a:path>
              <a:path w="3364865" h="1299845">
                <a:moveTo>
                  <a:pt x="336486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3364865" y="1299845"/>
                </a:lnTo>
                <a:lnTo>
                  <a:pt x="3364865" y="11379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59568" y="6508750"/>
            <a:ext cx="43307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4104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1469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5273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1494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7344409"/>
            <a:ext cx="2101215" cy="161925"/>
          </a:xfrm>
          <a:custGeom>
            <a:avLst/>
            <a:gdLst/>
            <a:ahLst/>
            <a:cxnLst/>
            <a:rect l="l" t="t" r="r" b="b"/>
            <a:pathLst>
              <a:path w="2101215" h="16192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5669" y="6021070"/>
            <a:ext cx="2620645" cy="210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Findings:</a:t>
            </a:r>
            <a:endParaRPr sz="1100">
              <a:latin typeface="Courier New"/>
              <a:cs typeface="Courier New"/>
            </a:endParaRPr>
          </a:p>
          <a:p>
            <a:pPr marR="698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Complaints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Response: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  <a:p>
            <a:pPr marR="69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monetary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96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669" y="8246109"/>
            <a:ext cx="5816600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Provided data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data</a:t>
            </a:r>
            <a:r>
              <a:rPr dirty="0" sz="1100" spc="-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endParaRPr sz="1100">
              <a:latin typeface="Courier New"/>
              <a:cs typeface="Courier New"/>
            </a:endParaRPr>
          </a:p>
          <a:p>
            <a:pPr marR="5080" indent="33591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"Checking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account"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"Managing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account"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"Deposits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withdrawals"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"Company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has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responded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CFPB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8360" y="5829300"/>
            <a:ext cx="6076315" cy="3156585"/>
          </a:xfrm>
          <a:custGeom>
            <a:avLst/>
            <a:gdLst/>
            <a:ahLst/>
            <a:cxnLst/>
            <a:rect l="l" t="t" r="r" b="b"/>
            <a:pathLst>
              <a:path w="6076315" h="3156584">
                <a:moveTo>
                  <a:pt x="0" y="1904"/>
                </a:moveTo>
                <a:lnTo>
                  <a:pt x="6076315" y="1904"/>
                </a:lnTo>
              </a:path>
              <a:path w="6076315" h="3156584">
                <a:moveTo>
                  <a:pt x="6075045" y="0"/>
                </a:moveTo>
                <a:lnTo>
                  <a:pt x="6075045" y="1804035"/>
                </a:lnTo>
              </a:path>
              <a:path w="6076315" h="3156584">
                <a:moveTo>
                  <a:pt x="1905" y="1804035"/>
                </a:moveTo>
                <a:lnTo>
                  <a:pt x="1905" y="0"/>
                </a:lnTo>
              </a:path>
              <a:path w="6076315" h="3156584">
                <a:moveTo>
                  <a:pt x="6075045" y="1677035"/>
                </a:moveTo>
                <a:lnTo>
                  <a:pt x="6075045" y="3156585"/>
                </a:lnTo>
              </a:path>
              <a:path w="6076315" h="3156584">
                <a:moveTo>
                  <a:pt x="6076315" y="3155315"/>
                </a:moveTo>
                <a:lnTo>
                  <a:pt x="0" y="3155315"/>
                </a:lnTo>
              </a:path>
              <a:path w="6076315" h="3156584">
                <a:moveTo>
                  <a:pt x="1905" y="3156585"/>
                </a:moveTo>
                <a:lnTo>
                  <a:pt x="1905" y="1677035"/>
                </a:lnTo>
              </a:path>
              <a:path w="6076315" h="3156584">
                <a:moveTo>
                  <a:pt x="0" y="1904"/>
                </a:moveTo>
                <a:lnTo>
                  <a:pt x="6076315" y="1904"/>
                </a:lnTo>
              </a:path>
              <a:path w="6076315" h="3156584">
                <a:moveTo>
                  <a:pt x="6075045" y="0"/>
                </a:moveTo>
                <a:lnTo>
                  <a:pt x="6075045" y="1804035"/>
                </a:lnTo>
              </a:path>
              <a:path w="6076315" h="3156584">
                <a:moveTo>
                  <a:pt x="1905" y="1804035"/>
                </a:moveTo>
                <a:lnTo>
                  <a:pt x="1905" y="0"/>
                </a:lnTo>
              </a:path>
              <a:path w="6076315" h="3156584">
                <a:moveTo>
                  <a:pt x="6075045" y="1677035"/>
                </a:moveTo>
                <a:lnTo>
                  <a:pt x="6075045" y="3156585"/>
                </a:lnTo>
              </a:path>
              <a:path w="6076315" h="3156584">
                <a:moveTo>
                  <a:pt x="6076315" y="3155315"/>
                </a:moveTo>
                <a:lnTo>
                  <a:pt x="0" y="3155315"/>
                </a:lnTo>
              </a:path>
              <a:path w="6076315" h="3156584">
                <a:moveTo>
                  <a:pt x="1905" y="3156585"/>
                </a:moveTo>
                <a:lnTo>
                  <a:pt x="1905" y="167703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30540"/>
          </a:xfrm>
          <a:custGeom>
            <a:avLst/>
            <a:gdLst/>
            <a:ahLst/>
            <a:cxnLst/>
            <a:rect l="l" t="t" r="r" b="b"/>
            <a:pathLst>
              <a:path w="6076950" h="8130540">
                <a:moveTo>
                  <a:pt x="6076950" y="0"/>
                </a:moveTo>
                <a:lnTo>
                  <a:pt x="0" y="0"/>
                </a:lnTo>
                <a:lnTo>
                  <a:pt x="0" y="8130539"/>
                </a:lnTo>
                <a:lnTo>
                  <a:pt x="6076950" y="813053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850"/>
            <a:ext cx="5916295" cy="80264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8953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chooses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not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provide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"Closed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with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explanation"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"Yes"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12700" marR="5080" indent="33591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"General-purpose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credit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card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charge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card"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"Fees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interest"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"Problem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with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fees"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has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responded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CFPB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chooses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not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provide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 public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"Closed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with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monetary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relief"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"Yes"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12700" marR="174625" indent="33591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"Conventional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home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mortgage"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"Trouble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during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payment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process"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"Company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has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responded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CFPB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chooses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not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provide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"Closed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with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monetary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relief"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"Yes"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ts val="1225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Add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 the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here...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Define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names</a:t>
            </a:r>
            <a:endParaRPr sz="1100">
              <a:latin typeface="Courier New"/>
              <a:cs typeface="Courier New"/>
            </a:endParaRPr>
          </a:p>
          <a:p>
            <a:pPr marL="12700" marR="59372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'Sub-issue'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'Company_response'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'Consumer_response'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'Timely_response'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Create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pd.DataFrame(data,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columns=columns)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 Exploration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(df.head())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(df.info())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complaints_by_product</a:t>
            </a:r>
            <a:r>
              <a:rPr dirty="0" sz="1100" spc="6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complaints_by_issue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complaints_by_company_response</a:t>
            </a:r>
            <a:r>
              <a:rPr dirty="0" sz="1100" spc="9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8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'Company_response'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61683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consumer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complaints_by_consumer_response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'Consumer_response'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timely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complaints_by_timely_response</a:t>
            </a:r>
            <a:r>
              <a:rPr dirty="0" sz="1100" spc="9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7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'Timely_response'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endParaRPr sz="1100">
              <a:latin typeface="Courier New"/>
              <a:cs typeface="Courier New"/>
            </a:endParaRPr>
          </a:p>
          <a:p>
            <a:pPr marL="12700" marR="2364105">
              <a:lnSpc>
                <a:spcPts val="1280"/>
              </a:lnSpc>
              <a:spcBef>
                <a:spcPts val="5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sns.barplot(x=complaints_by_product.index,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y=complaints_by_product.values)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03466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" y="914400"/>
            <a:ext cx="6076315" cy="8129905"/>
          </a:xfrm>
          <a:custGeom>
            <a:avLst/>
            <a:gdLst/>
            <a:ahLst/>
            <a:cxnLst/>
            <a:rect l="l" t="t" r="r" b="b"/>
            <a:pathLst>
              <a:path w="6076315" h="8129905">
                <a:moveTo>
                  <a:pt x="0" y="1904"/>
                </a:moveTo>
                <a:lnTo>
                  <a:pt x="6076315" y="1904"/>
                </a:lnTo>
              </a:path>
              <a:path w="6076315" h="8129905">
                <a:moveTo>
                  <a:pt x="6075045" y="0"/>
                </a:moveTo>
                <a:lnTo>
                  <a:pt x="6075045" y="8129905"/>
                </a:lnTo>
              </a:path>
              <a:path w="6076315" h="8129905">
                <a:moveTo>
                  <a:pt x="6076315" y="8128634"/>
                </a:moveTo>
                <a:lnTo>
                  <a:pt x="0" y="8128634"/>
                </a:lnTo>
              </a:path>
              <a:path w="6076315" h="8129905">
                <a:moveTo>
                  <a:pt x="1905" y="8129905"/>
                </a:moveTo>
                <a:lnTo>
                  <a:pt x="1905" y="0"/>
                </a:lnTo>
              </a:path>
              <a:path w="6076315" h="8129905">
                <a:moveTo>
                  <a:pt x="0" y="1904"/>
                </a:moveTo>
                <a:lnTo>
                  <a:pt x="6076315" y="1904"/>
                </a:lnTo>
              </a:path>
              <a:path w="6076315" h="8129905">
                <a:moveTo>
                  <a:pt x="6075045" y="0"/>
                </a:moveTo>
                <a:lnTo>
                  <a:pt x="6075045" y="8129905"/>
                </a:lnTo>
              </a:path>
              <a:path w="6076315" h="8129905">
                <a:moveTo>
                  <a:pt x="6076315" y="8128634"/>
                </a:moveTo>
                <a:lnTo>
                  <a:pt x="0" y="8128634"/>
                </a:lnTo>
              </a:path>
              <a:path w="6076315" h="8129905">
                <a:moveTo>
                  <a:pt x="1905" y="812990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53400"/>
            <a:chOff x="847725" y="913764"/>
            <a:chExt cx="6076950" cy="815340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53400"/>
            </a:xfrm>
            <a:custGeom>
              <a:avLst/>
              <a:gdLst/>
              <a:ahLst/>
              <a:cxnLst/>
              <a:rect l="l" t="t" r="r" b="b"/>
              <a:pathLst>
                <a:path w="6076950" h="8153400">
                  <a:moveTo>
                    <a:pt x="6076950" y="0"/>
                  </a:moveTo>
                  <a:lnTo>
                    <a:pt x="0" y="0"/>
                  </a:lnTo>
                  <a:lnTo>
                    <a:pt x="0" y="6022975"/>
                  </a:lnTo>
                  <a:lnTo>
                    <a:pt x="0" y="6023610"/>
                  </a:lnTo>
                  <a:lnTo>
                    <a:pt x="0" y="8153400"/>
                  </a:lnTo>
                  <a:lnTo>
                    <a:pt x="6076950" y="8153400"/>
                  </a:lnTo>
                  <a:lnTo>
                    <a:pt x="6076950" y="6023610"/>
                  </a:lnTo>
                  <a:lnTo>
                    <a:pt x="6076950" y="602297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7065010"/>
              <a:ext cx="3783965" cy="161925"/>
            </a:xfrm>
            <a:custGeom>
              <a:avLst/>
              <a:gdLst/>
              <a:ahLst/>
              <a:cxnLst/>
              <a:rect l="l" t="t" r="r" b="b"/>
              <a:pathLst>
                <a:path w="3783965" h="161925">
                  <a:moveTo>
                    <a:pt x="378396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783965" y="161925"/>
                  </a:lnTo>
                  <a:lnTo>
                    <a:pt x="37839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5914390" cy="627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issue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sns.barplot(x=complaints_by_issue.index,</a:t>
            </a:r>
            <a:r>
              <a:rPr dirty="0" sz="1100" spc="19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y=complaints_by_issue.values)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03149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93802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ts_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b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y_c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o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mpa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y_r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spo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se.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p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lot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kin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d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'bar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852930">
              <a:lnSpc>
                <a:spcPts val="1280"/>
              </a:lnSpc>
              <a:spcBef>
                <a:spcPts val="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consumer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ts_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b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y_c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o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nsu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m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er_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r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esp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o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nse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.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plo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(ki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d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'bar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'Consumer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021839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ts_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b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y_t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i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mel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y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_re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s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pon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s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e.p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l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ot(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k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in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d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'bar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algn="ctr" marL="108966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7227569"/>
            <a:ext cx="6845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9915" algn="l"/>
              </a:tabLst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7390130"/>
            <a:ext cx="5804535" cy="161925"/>
          </a:xfrm>
          <a:custGeom>
            <a:avLst/>
            <a:gdLst/>
            <a:ahLst/>
            <a:cxnLst/>
            <a:rect l="l" t="t" r="r" b="b"/>
            <a:pathLst>
              <a:path w="5804534" h="161925">
                <a:moveTo>
                  <a:pt x="5804534" y="0"/>
                </a:moveTo>
                <a:lnTo>
                  <a:pt x="0" y="0"/>
                </a:lnTo>
                <a:lnTo>
                  <a:pt x="0" y="161925"/>
                </a:lnTo>
                <a:lnTo>
                  <a:pt x="5804534" y="161925"/>
                </a:lnTo>
                <a:lnTo>
                  <a:pt x="580453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5669" y="7367269"/>
            <a:ext cx="37966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438400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2876" y="7367269"/>
            <a:ext cx="9385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Managing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7552690"/>
            <a:ext cx="600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7715250"/>
            <a:ext cx="5720715" cy="161925"/>
          </a:xfrm>
          <a:custGeom>
            <a:avLst/>
            <a:gdLst/>
            <a:ahLst/>
            <a:cxnLst/>
            <a:rect l="l" t="t" r="r" b="b"/>
            <a:pathLst>
              <a:path w="5720715" h="161925">
                <a:moveTo>
                  <a:pt x="5720715" y="0"/>
                </a:moveTo>
                <a:lnTo>
                  <a:pt x="0" y="0"/>
                </a:lnTo>
                <a:lnTo>
                  <a:pt x="0" y="161925"/>
                </a:lnTo>
                <a:lnTo>
                  <a:pt x="5720715" y="161925"/>
                </a:lnTo>
                <a:lnTo>
                  <a:pt x="57207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5669" y="7692390"/>
            <a:ext cx="57315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5129530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	Fees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7877809"/>
            <a:ext cx="6845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interes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8040369"/>
            <a:ext cx="5803265" cy="634365"/>
          </a:xfrm>
          <a:custGeom>
            <a:avLst/>
            <a:gdLst/>
            <a:ahLst/>
            <a:cxnLst/>
            <a:rect l="l" t="t" r="r" b="b"/>
            <a:pathLst>
              <a:path w="5803265" h="634365">
                <a:moveTo>
                  <a:pt x="58737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87375" y="324485"/>
                </a:lnTo>
                <a:lnTo>
                  <a:pt x="587375" y="162560"/>
                </a:lnTo>
                <a:close/>
              </a:path>
              <a:path w="5803265" h="634365">
                <a:moveTo>
                  <a:pt x="2524125" y="472440"/>
                </a:moveTo>
                <a:lnTo>
                  <a:pt x="0" y="472440"/>
                </a:lnTo>
                <a:lnTo>
                  <a:pt x="0" y="634365"/>
                </a:lnTo>
                <a:lnTo>
                  <a:pt x="2524125" y="634365"/>
                </a:lnTo>
                <a:lnTo>
                  <a:pt x="2524125" y="472440"/>
                </a:lnTo>
                <a:close/>
              </a:path>
              <a:path w="5803265" h="634365">
                <a:moveTo>
                  <a:pt x="5803265" y="0"/>
                </a:moveTo>
                <a:lnTo>
                  <a:pt x="0" y="0"/>
                </a:lnTo>
                <a:lnTo>
                  <a:pt x="0" y="161925"/>
                </a:lnTo>
                <a:lnTo>
                  <a:pt x="5803265" y="161925"/>
                </a:lnTo>
                <a:lnTo>
                  <a:pt x="58032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969" y="8017509"/>
            <a:ext cx="5827395" cy="6654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1610360" algn="l"/>
                <a:tab pos="3965575" algn="l"/>
              </a:tabLst>
            </a:pPr>
            <a:r>
              <a:rPr dirty="0" sz="1100">
                <a:latin typeface="Courier New"/>
                <a:cs typeface="Courier New"/>
              </a:rPr>
              <a:t>2	</a:t>
            </a: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	Trouble during payment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process</a:t>
            </a:r>
            <a:endParaRPr sz="1100">
              <a:latin typeface="Courier New"/>
              <a:cs typeface="Courier New"/>
            </a:endParaRPr>
          </a:p>
          <a:p>
            <a:pPr marL="1525905">
              <a:lnSpc>
                <a:spcPct val="100000"/>
              </a:lnSpc>
              <a:spcBef>
                <a:spcPts val="1085"/>
              </a:spcBef>
              <a:tabLst>
                <a:tab pos="2451100" algn="l"/>
              </a:tabLst>
            </a:pPr>
            <a:r>
              <a:rPr dirty="0" sz="1100" spc="-5">
                <a:latin typeface="Courier New"/>
                <a:cs typeface="Courier New"/>
              </a:rPr>
              <a:t>Sub-issue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8675369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4">
                <a:moveTo>
                  <a:pt x="227012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270125" y="324485"/>
                </a:lnTo>
                <a:lnTo>
                  <a:pt x="2270125" y="162560"/>
                </a:lnTo>
                <a:close/>
              </a:path>
              <a:path w="2270125" h="324484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8652509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26479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Deposits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withdrawals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3405" y="8815069"/>
            <a:ext cx="14554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fees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8360" y="914400"/>
            <a:ext cx="6076315" cy="8152765"/>
          </a:xfrm>
          <a:custGeom>
            <a:avLst/>
            <a:gdLst/>
            <a:ahLst/>
            <a:cxnLst/>
            <a:rect l="l" t="t" r="r" b="b"/>
            <a:pathLst>
              <a:path w="6076315" h="8152765">
                <a:moveTo>
                  <a:pt x="0" y="1904"/>
                </a:moveTo>
                <a:lnTo>
                  <a:pt x="6076315" y="1904"/>
                </a:lnTo>
              </a:path>
              <a:path w="6076315" h="8152765">
                <a:moveTo>
                  <a:pt x="6075045" y="0"/>
                </a:moveTo>
                <a:lnTo>
                  <a:pt x="6075045" y="6149975"/>
                </a:lnTo>
              </a:path>
              <a:path w="6076315" h="8152765">
                <a:moveTo>
                  <a:pt x="1905" y="6149975"/>
                </a:moveTo>
                <a:lnTo>
                  <a:pt x="1905" y="0"/>
                </a:lnTo>
              </a:path>
              <a:path w="6076315" h="8152765">
                <a:moveTo>
                  <a:pt x="6075045" y="6022975"/>
                </a:moveTo>
                <a:lnTo>
                  <a:pt x="6075045" y="8152765"/>
                </a:lnTo>
              </a:path>
              <a:path w="6076315" h="8152765">
                <a:moveTo>
                  <a:pt x="6076315" y="8151495"/>
                </a:moveTo>
                <a:lnTo>
                  <a:pt x="0" y="8151495"/>
                </a:lnTo>
              </a:path>
              <a:path w="6076315" h="8152765">
                <a:moveTo>
                  <a:pt x="1905" y="8152765"/>
                </a:moveTo>
                <a:lnTo>
                  <a:pt x="1905" y="6022975"/>
                </a:lnTo>
              </a:path>
              <a:path w="6076315" h="8152765">
                <a:moveTo>
                  <a:pt x="0" y="1904"/>
                </a:moveTo>
                <a:lnTo>
                  <a:pt x="6076315" y="1904"/>
                </a:lnTo>
              </a:path>
              <a:path w="6076315" h="8152765">
                <a:moveTo>
                  <a:pt x="6075045" y="0"/>
                </a:moveTo>
                <a:lnTo>
                  <a:pt x="6075045" y="6149975"/>
                </a:lnTo>
              </a:path>
              <a:path w="6076315" h="8152765">
                <a:moveTo>
                  <a:pt x="1905" y="6149975"/>
                </a:moveTo>
                <a:lnTo>
                  <a:pt x="1905" y="0"/>
                </a:lnTo>
              </a:path>
              <a:path w="6076315" h="8152765">
                <a:moveTo>
                  <a:pt x="6075045" y="6022975"/>
                </a:moveTo>
                <a:lnTo>
                  <a:pt x="6075045" y="8152765"/>
                </a:lnTo>
              </a:path>
              <a:path w="6076315" h="8152765">
                <a:moveTo>
                  <a:pt x="6076315" y="8151495"/>
                </a:moveTo>
                <a:lnTo>
                  <a:pt x="0" y="8151495"/>
                </a:lnTo>
              </a:path>
              <a:path w="6076315" h="8152765">
                <a:moveTo>
                  <a:pt x="1905" y="8152765"/>
                </a:moveTo>
                <a:lnTo>
                  <a:pt x="1905" y="602297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4168140"/>
            <a:chOff x="847725" y="913764"/>
            <a:chExt cx="6076950" cy="416814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4168140"/>
            </a:xfrm>
            <a:custGeom>
              <a:avLst/>
              <a:gdLst/>
              <a:ahLst/>
              <a:cxnLst/>
              <a:rect l="l" t="t" r="r" b="b"/>
              <a:pathLst>
                <a:path w="6076950" h="4168140">
                  <a:moveTo>
                    <a:pt x="6076950" y="0"/>
                  </a:moveTo>
                  <a:lnTo>
                    <a:pt x="0" y="0"/>
                  </a:lnTo>
                  <a:lnTo>
                    <a:pt x="0" y="4168139"/>
                  </a:lnTo>
                  <a:lnTo>
                    <a:pt x="6076950" y="416813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627245" cy="1270635"/>
            </a:xfrm>
            <a:custGeom>
              <a:avLst/>
              <a:gdLst/>
              <a:ahLst/>
              <a:cxnLst/>
              <a:rect l="l" t="t" r="r" b="b"/>
              <a:pathLst>
                <a:path w="4627245" h="1270635">
                  <a:moveTo>
                    <a:pt x="8318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83185" y="161925"/>
                  </a:lnTo>
                  <a:lnTo>
                    <a:pt x="83185" y="0"/>
                  </a:lnTo>
                  <a:close/>
                </a:path>
                <a:path w="4627245" h="1270635">
                  <a:moveTo>
                    <a:pt x="3867785" y="1108710"/>
                  </a:moveTo>
                  <a:lnTo>
                    <a:pt x="0" y="1108710"/>
                  </a:lnTo>
                  <a:lnTo>
                    <a:pt x="0" y="1270635"/>
                  </a:lnTo>
                  <a:lnTo>
                    <a:pt x="3867785" y="1270635"/>
                  </a:lnTo>
                  <a:lnTo>
                    <a:pt x="3867785" y="1108710"/>
                  </a:lnTo>
                  <a:close/>
                </a:path>
                <a:path w="4627245" h="1270635">
                  <a:moveTo>
                    <a:pt x="4374515" y="797560"/>
                  </a:moveTo>
                  <a:lnTo>
                    <a:pt x="0" y="797560"/>
                  </a:lnTo>
                  <a:lnTo>
                    <a:pt x="0" y="959485"/>
                  </a:lnTo>
                  <a:lnTo>
                    <a:pt x="4374515" y="959485"/>
                  </a:lnTo>
                  <a:lnTo>
                    <a:pt x="4374515" y="797560"/>
                  </a:lnTo>
                  <a:close/>
                </a:path>
                <a:path w="4627245" h="1270635">
                  <a:moveTo>
                    <a:pt x="4374515" y="635000"/>
                  </a:moveTo>
                  <a:lnTo>
                    <a:pt x="0" y="635000"/>
                  </a:lnTo>
                  <a:lnTo>
                    <a:pt x="0" y="796925"/>
                  </a:lnTo>
                  <a:lnTo>
                    <a:pt x="4374515" y="796925"/>
                  </a:lnTo>
                  <a:lnTo>
                    <a:pt x="4374515" y="635000"/>
                  </a:lnTo>
                  <a:close/>
                </a:path>
                <a:path w="4627245" h="1270635">
                  <a:moveTo>
                    <a:pt x="4374515" y="472440"/>
                  </a:moveTo>
                  <a:lnTo>
                    <a:pt x="0" y="472440"/>
                  </a:lnTo>
                  <a:lnTo>
                    <a:pt x="0" y="634365"/>
                  </a:lnTo>
                  <a:lnTo>
                    <a:pt x="4374515" y="634365"/>
                  </a:lnTo>
                  <a:lnTo>
                    <a:pt x="4374515" y="472440"/>
                  </a:lnTo>
                  <a:close/>
                </a:path>
                <a:path w="4627245" h="1270635">
                  <a:moveTo>
                    <a:pt x="4627245" y="309880"/>
                  </a:moveTo>
                  <a:lnTo>
                    <a:pt x="0" y="309880"/>
                  </a:lnTo>
                  <a:lnTo>
                    <a:pt x="0" y="471805"/>
                  </a:lnTo>
                  <a:lnTo>
                    <a:pt x="4627245" y="471805"/>
                  </a:lnTo>
                  <a:lnTo>
                    <a:pt x="4627245" y="30988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4650740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3039745">
              <a:lnSpc>
                <a:spcPts val="1300"/>
              </a:lnSpc>
              <a:spcBef>
                <a:spcPts val="1120"/>
              </a:spcBef>
              <a:tabLst>
                <a:tab pos="4553585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_</a:t>
            </a:r>
            <a:r>
              <a:rPr dirty="0" sz="1100" spc="-5">
                <a:latin typeface="Courier New"/>
                <a:cs typeface="Courier New"/>
              </a:rPr>
              <a:t>res</a:t>
            </a:r>
            <a:r>
              <a:rPr dirty="0" sz="1100" spc="5">
                <a:latin typeface="Courier New"/>
                <a:cs typeface="Courier New"/>
              </a:rPr>
              <a:t>p</a:t>
            </a:r>
            <a:r>
              <a:rPr dirty="0" sz="1100" spc="-5">
                <a:latin typeface="Courier New"/>
                <a:cs typeface="Courier New"/>
              </a:rPr>
              <a:t>ons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64795" indent="-252729">
              <a:lnSpc>
                <a:spcPts val="1280"/>
              </a:lnSpc>
              <a:buAutoNum type="arabicPlain"/>
              <a:tabLst>
                <a:tab pos="264795" algn="l"/>
                <a:tab pos="265430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64795" indent="-252729">
              <a:lnSpc>
                <a:spcPts val="1280"/>
              </a:lnSpc>
              <a:buAutoNum type="arabicPlain"/>
              <a:tabLst>
                <a:tab pos="264795" algn="l"/>
                <a:tab pos="265430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64795" indent="-252729">
              <a:lnSpc>
                <a:spcPts val="1300"/>
              </a:lnSpc>
              <a:buAutoNum type="arabicPlain"/>
              <a:tabLst>
                <a:tab pos="264795" algn="l"/>
                <a:tab pos="265430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Courier New"/>
                <a:cs typeface="Courier New"/>
              </a:rPr>
              <a:t>Consumer_response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Timely_response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2252979"/>
            <a:ext cx="3869054" cy="161925"/>
          </a:xfrm>
          <a:custGeom>
            <a:avLst/>
            <a:gdLst/>
            <a:ahLst/>
            <a:cxnLst/>
            <a:rect l="l" t="t" r="r" b="b"/>
            <a:pathLst>
              <a:path w="3869054" h="161925">
                <a:moveTo>
                  <a:pt x="3869054" y="0"/>
                </a:moveTo>
                <a:lnTo>
                  <a:pt x="0" y="0"/>
                </a:lnTo>
                <a:lnTo>
                  <a:pt x="0" y="161925"/>
                </a:lnTo>
                <a:lnTo>
                  <a:pt x="3869054" y="161925"/>
                </a:lnTo>
                <a:lnTo>
                  <a:pt x="386905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969" y="22301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1945" y="2230119"/>
            <a:ext cx="3305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9745" algn="l"/>
              </a:tabLst>
            </a:pPr>
            <a:r>
              <a:rPr dirty="0" sz="1100" spc="-5">
                <a:latin typeface="Courier New"/>
                <a:cs typeface="Courier New"/>
              </a:rPr>
              <a:t>Close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</a:t>
            </a:r>
            <a:r>
              <a:rPr dirty="0" sz="1100">
                <a:latin typeface="Courier New"/>
                <a:cs typeface="Courier New"/>
              </a:rPr>
              <a:t>h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415539"/>
            <a:ext cx="3869054" cy="812165"/>
          </a:xfrm>
          <a:custGeom>
            <a:avLst/>
            <a:gdLst/>
            <a:ahLst/>
            <a:cxnLst/>
            <a:rect l="l" t="t" r="r" b="b"/>
            <a:pathLst>
              <a:path w="3869054" h="812164">
                <a:moveTo>
                  <a:pt x="243903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2439035" y="649605"/>
                </a:lnTo>
                <a:lnTo>
                  <a:pt x="2439035" y="487680"/>
                </a:lnTo>
                <a:close/>
              </a:path>
              <a:path w="3869054" h="812164">
                <a:moveTo>
                  <a:pt x="260667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2606675" y="812165"/>
                </a:lnTo>
                <a:lnTo>
                  <a:pt x="2606675" y="650240"/>
                </a:lnTo>
                <a:close/>
              </a:path>
              <a:path w="3869054" h="812164">
                <a:moveTo>
                  <a:pt x="31108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110865" y="487045"/>
                </a:lnTo>
                <a:lnTo>
                  <a:pt x="3110865" y="325120"/>
                </a:lnTo>
                <a:close/>
              </a:path>
              <a:path w="3869054" h="812164">
                <a:moveTo>
                  <a:pt x="386905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869055" y="324485"/>
                </a:lnTo>
                <a:lnTo>
                  <a:pt x="3869055" y="162560"/>
                </a:lnTo>
                <a:close/>
              </a:path>
              <a:path w="3869054" h="812164">
                <a:moveTo>
                  <a:pt x="3869055" y="0"/>
                </a:moveTo>
                <a:lnTo>
                  <a:pt x="0" y="0"/>
                </a:lnTo>
                <a:lnTo>
                  <a:pt x="0" y="161925"/>
                </a:lnTo>
                <a:lnTo>
                  <a:pt x="3869055" y="161925"/>
                </a:lnTo>
                <a:lnTo>
                  <a:pt x="38690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969" y="2392680"/>
            <a:ext cx="3894454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795" indent="-252729">
              <a:lnSpc>
                <a:spcPts val="1300"/>
              </a:lnSpc>
              <a:spcBef>
                <a:spcPts val="100"/>
              </a:spcBef>
              <a:buAutoNum type="arabicPlain"/>
              <a:tabLst>
                <a:tab pos="264795" algn="l"/>
                <a:tab pos="265430" algn="l"/>
                <a:tab pos="3629025" algn="l"/>
              </a:tabLst>
            </a:pPr>
            <a:r>
              <a:rPr dirty="0" sz="1100" spc="-5">
                <a:latin typeface="Courier New"/>
                <a:cs typeface="Courier New"/>
              </a:rPr>
              <a:t>Close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</a:t>
            </a:r>
            <a:r>
              <a:rPr dirty="0" sz="1100">
                <a:latin typeface="Courier New"/>
                <a:cs typeface="Courier New"/>
              </a:rPr>
              <a:t>h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monetar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</a:t>
            </a:r>
            <a:r>
              <a:rPr dirty="0" sz="1100">
                <a:latin typeface="Courier New"/>
                <a:cs typeface="Courier New"/>
              </a:rPr>
              <a:t>f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  <a:p>
            <a:pPr marL="264795" indent="-252729">
              <a:lnSpc>
                <a:spcPts val="1280"/>
              </a:lnSpc>
              <a:buAutoNum type="arabicPlain"/>
              <a:tabLst>
                <a:tab pos="264795" algn="l"/>
                <a:tab pos="265430" algn="l"/>
                <a:tab pos="3629025" algn="l"/>
              </a:tabLst>
            </a:pPr>
            <a:r>
              <a:rPr dirty="0" sz="1100" spc="-5">
                <a:latin typeface="Courier New"/>
                <a:cs typeface="Courier New"/>
              </a:rPr>
              <a:t>Close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</a:t>
            </a:r>
            <a:r>
              <a:rPr dirty="0" sz="1100">
                <a:latin typeface="Courier New"/>
                <a:cs typeface="Courier New"/>
              </a:rPr>
              <a:t>h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monetar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</a:t>
            </a:r>
            <a:r>
              <a:rPr dirty="0" sz="1100">
                <a:latin typeface="Courier New"/>
                <a:cs typeface="Courier New"/>
              </a:rPr>
              <a:t>f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  <a:p>
            <a:pPr marL="12700" marR="76263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&lt;class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'pandas.core.frame.DataFrame'&gt;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RangeIndex: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 spc="-5">
                <a:latin typeface="Courier New"/>
                <a:cs typeface="Courier New"/>
              </a:rPr>
              <a:t> entries,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 to</a:t>
            </a:r>
            <a:r>
              <a:rPr dirty="0" sz="1100">
                <a:latin typeface="Courier New"/>
                <a:cs typeface="Courier New"/>
              </a:rPr>
              <a:t> 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(total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6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columns):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3228339"/>
            <a:ext cx="3783965" cy="161925"/>
          </a:xfrm>
          <a:custGeom>
            <a:avLst/>
            <a:gdLst/>
            <a:ahLst/>
            <a:cxnLst/>
            <a:rect l="l" t="t" r="r" b="b"/>
            <a:pathLst>
              <a:path w="3783965" h="161925">
                <a:moveTo>
                  <a:pt x="3783965" y="0"/>
                </a:moveTo>
                <a:lnTo>
                  <a:pt x="0" y="0"/>
                </a:lnTo>
                <a:lnTo>
                  <a:pt x="0" y="161925"/>
                </a:lnTo>
                <a:lnTo>
                  <a:pt x="3783965" y="161925"/>
                </a:lnTo>
                <a:lnTo>
                  <a:pt x="37839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86789" y="3205480"/>
            <a:ext cx="31362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  <a:tab pos="1946910" algn="l"/>
              </a:tabLst>
            </a:pPr>
            <a:r>
              <a:rPr dirty="0" sz="1100">
                <a:latin typeface="Courier New"/>
                <a:cs typeface="Courier New"/>
              </a:rPr>
              <a:t>#	</a:t>
            </a:r>
            <a:r>
              <a:rPr dirty="0" sz="1100" spc="-5">
                <a:latin typeface="Courier New"/>
                <a:cs typeface="Courier New"/>
              </a:rPr>
              <a:t>Column	Non-Null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7086" y="320548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Dtyp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17098" y="3553459"/>
          <a:ext cx="3866515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760"/>
                <a:gridCol w="1176655"/>
                <a:gridCol w="168275"/>
                <a:gridCol w="503554"/>
              </a:tblGrid>
              <a:tr h="162457">
                <a:tc>
                  <a:txBody>
                    <a:bodyPr/>
                    <a:lstStyle/>
                    <a:p>
                      <a:pPr marL="81915">
                        <a:lnSpc>
                          <a:spcPts val="1180"/>
                        </a:lnSpc>
                        <a:tabLst>
                          <a:tab pos="41846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81915">
                        <a:lnSpc>
                          <a:spcPts val="1180"/>
                        </a:lnSpc>
                        <a:tabLst>
                          <a:tab pos="41846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Issue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81915">
                        <a:lnSpc>
                          <a:spcPts val="1180"/>
                        </a:lnSpc>
                        <a:tabLst>
                          <a:tab pos="41846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Sub-issue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81915">
                        <a:lnSpc>
                          <a:spcPts val="1180"/>
                        </a:lnSpc>
                        <a:tabLst>
                          <a:tab pos="41846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Company_response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81915">
                        <a:lnSpc>
                          <a:spcPts val="1180"/>
                        </a:lnSpc>
                        <a:tabLst>
                          <a:tab pos="41846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Consumer_response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662">
                <a:tc>
                  <a:txBody>
                    <a:bodyPr/>
                    <a:lstStyle/>
                    <a:p>
                      <a:pPr marL="81915">
                        <a:lnSpc>
                          <a:spcPts val="1180"/>
                        </a:lnSpc>
                        <a:tabLst>
                          <a:tab pos="41846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Timely_response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909955" y="3390900"/>
            <a:ext cx="3789679" cy="161925"/>
            <a:chOff x="909955" y="3390900"/>
            <a:chExt cx="3789679" cy="161925"/>
          </a:xfrm>
        </p:grpSpPr>
        <p:sp>
          <p:nvSpPr>
            <p:cNvPr id="16" name="object 16"/>
            <p:cNvSpPr/>
            <p:nvPr/>
          </p:nvSpPr>
          <p:spPr>
            <a:xfrm>
              <a:off x="914400" y="3390900"/>
              <a:ext cx="3785235" cy="161925"/>
            </a:xfrm>
            <a:custGeom>
              <a:avLst/>
              <a:gdLst/>
              <a:ahLst/>
              <a:cxnLst/>
              <a:rect l="l" t="t" r="r" b="b"/>
              <a:pathLst>
                <a:path w="3785235" h="161925">
                  <a:moveTo>
                    <a:pt x="378523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785235" y="161925"/>
                  </a:lnTo>
                  <a:lnTo>
                    <a:pt x="378523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15670" y="3482162"/>
              <a:ext cx="924560" cy="0"/>
            </a:xfrm>
            <a:custGeom>
              <a:avLst/>
              <a:gdLst/>
              <a:ahLst/>
              <a:cxnLst/>
              <a:rect l="l" t="t" r="r" b="b"/>
              <a:pathLst>
                <a:path w="924560" h="0">
                  <a:moveTo>
                    <a:pt x="0" y="0"/>
                  </a:moveTo>
                  <a:lnTo>
                    <a:pt x="251746" y="0"/>
                  </a:lnTo>
                </a:path>
                <a:path w="924560" h="0">
                  <a:moveTo>
                    <a:pt x="420217" y="0"/>
                  </a:moveTo>
                  <a:lnTo>
                    <a:pt x="924541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34055" y="3482162"/>
              <a:ext cx="1177290" cy="0"/>
            </a:xfrm>
            <a:custGeom>
              <a:avLst/>
              <a:gdLst/>
              <a:ahLst/>
              <a:cxnLst/>
              <a:rect l="l" t="t" r="r" b="b"/>
              <a:pathLst>
                <a:path w="1177289" h="0">
                  <a:moveTo>
                    <a:pt x="0" y="0"/>
                  </a:moveTo>
                  <a:lnTo>
                    <a:pt x="1177119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914400" y="4528819"/>
            <a:ext cx="2186305" cy="487045"/>
          </a:xfrm>
          <a:custGeom>
            <a:avLst/>
            <a:gdLst/>
            <a:ahLst/>
            <a:cxnLst/>
            <a:rect l="l" t="t" r="r" b="b"/>
            <a:pathLst>
              <a:path w="2186305" h="487045">
                <a:moveTo>
                  <a:pt x="3346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34645" y="487045"/>
                </a:lnTo>
                <a:lnTo>
                  <a:pt x="334645" y="325120"/>
                </a:lnTo>
                <a:close/>
              </a:path>
              <a:path w="2186305" h="487045">
                <a:moveTo>
                  <a:pt x="1428115" y="0"/>
                </a:moveTo>
                <a:lnTo>
                  <a:pt x="0" y="0"/>
                </a:lnTo>
                <a:lnTo>
                  <a:pt x="0" y="161925"/>
                </a:lnTo>
                <a:lnTo>
                  <a:pt x="1428115" y="161925"/>
                </a:lnTo>
                <a:lnTo>
                  <a:pt x="1428115" y="0"/>
                </a:lnTo>
                <a:close/>
              </a:path>
              <a:path w="2186305" h="487045">
                <a:moveTo>
                  <a:pt x="21863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186305" y="324485"/>
                </a:lnTo>
                <a:lnTo>
                  <a:pt x="218630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4505959"/>
            <a:ext cx="2211070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dtypes: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object(6)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memory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usage: 272.0+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bytes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360" y="914400"/>
            <a:ext cx="6076315" cy="4167504"/>
          </a:xfrm>
          <a:custGeom>
            <a:avLst/>
            <a:gdLst/>
            <a:ahLst/>
            <a:cxnLst/>
            <a:rect l="l" t="t" r="r" b="b"/>
            <a:pathLst>
              <a:path w="6076315" h="4167504">
                <a:moveTo>
                  <a:pt x="0" y="1904"/>
                </a:moveTo>
                <a:lnTo>
                  <a:pt x="6076315" y="1904"/>
                </a:lnTo>
              </a:path>
              <a:path w="6076315" h="4167504">
                <a:moveTo>
                  <a:pt x="6075045" y="0"/>
                </a:moveTo>
                <a:lnTo>
                  <a:pt x="6075045" y="4167504"/>
                </a:lnTo>
              </a:path>
              <a:path w="6076315" h="4167504">
                <a:moveTo>
                  <a:pt x="6076315" y="4166235"/>
                </a:moveTo>
                <a:lnTo>
                  <a:pt x="0" y="4166235"/>
                </a:lnTo>
              </a:path>
              <a:path w="6076315" h="4167504">
                <a:moveTo>
                  <a:pt x="1905" y="4167504"/>
                </a:moveTo>
                <a:lnTo>
                  <a:pt x="1905" y="0"/>
                </a:lnTo>
              </a:path>
              <a:path w="6076315" h="4167504">
                <a:moveTo>
                  <a:pt x="0" y="1904"/>
                </a:moveTo>
                <a:lnTo>
                  <a:pt x="6076315" y="1904"/>
                </a:lnTo>
              </a:path>
              <a:path w="6076315" h="4167504">
                <a:moveTo>
                  <a:pt x="6075045" y="0"/>
                </a:moveTo>
                <a:lnTo>
                  <a:pt x="6075045" y="4167504"/>
                </a:lnTo>
              </a:path>
              <a:path w="6076315" h="4167504">
                <a:moveTo>
                  <a:pt x="6076315" y="4166235"/>
                </a:moveTo>
                <a:lnTo>
                  <a:pt x="0" y="4166235"/>
                </a:lnTo>
              </a:path>
              <a:path w="6076315" h="4167504">
                <a:moveTo>
                  <a:pt x="1905" y="416750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170" y="969614"/>
            <a:ext cx="5797395" cy="47484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957" y="5925048"/>
            <a:ext cx="5911054" cy="305799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149" y="970608"/>
            <a:ext cx="5843993" cy="517000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149" y="970611"/>
            <a:ext cx="5843993" cy="483308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754" y="983195"/>
            <a:ext cx="5847734" cy="816080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869" y="982321"/>
            <a:ext cx="5840461" cy="495829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754" y="983201"/>
            <a:ext cx="5847734" cy="39904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5177154"/>
            <a:ext cx="6073140" cy="364744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marL="64769" marR="3138170">
              <a:lnSpc>
                <a:spcPts val="1280"/>
              </a:lnSpc>
              <a:spcBef>
                <a:spcPts val="5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1.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"1.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Product:"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(complaints_by_product)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ourier New"/>
              <a:cs typeface="Courier New"/>
            </a:endParaRPr>
          </a:p>
          <a:p>
            <a:pPr marL="64769" marR="330581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2.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"2.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Issue:"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(complaints_by_issue)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64769" marR="2381250">
              <a:lnSpc>
                <a:spcPts val="1280"/>
              </a:lnSpc>
              <a:spcBef>
                <a:spcPts val="11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3.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"3.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(complaints_by_company_response)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urier New"/>
              <a:cs typeface="Courier New"/>
            </a:endParaRPr>
          </a:p>
          <a:p>
            <a:pPr marL="64769" marR="221234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4.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Consumer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 Resolutions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"4.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Resolutions:"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(complaints_by_consumer_response)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5.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Timeliness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Responses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"5.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Timeliness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94040"/>
            <a:chOff x="847725" y="913764"/>
            <a:chExt cx="6076950" cy="819404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94040"/>
            </a:xfrm>
            <a:custGeom>
              <a:avLst/>
              <a:gdLst/>
              <a:ahLst/>
              <a:cxnLst/>
              <a:rect l="l" t="t" r="r" b="b"/>
              <a:pathLst>
                <a:path w="6076950" h="8194040">
                  <a:moveTo>
                    <a:pt x="6076950" y="0"/>
                  </a:moveTo>
                  <a:lnTo>
                    <a:pt x="0" y="0"/>
                  </a:lnTo>
                  <a:lnTo>
                    <a:pt x="0" y="391795"/>
                  </a:lnTo>
                  <a:lnTo>
                    <a:pt x="0" y="392430"/>
                  </a:lnTo>
                  <a:lnTo>
                    <a:pt x="0" y="5485130"/>
                  </a:lnTo>
                  <a:lnTo>
                    <a:pt x="0" y="6262370"/>
                  </a:lnTo>
                  <a:lnTo>
                    <a:pt x="0" y="7364730"/>
                  </a:lnTo>
                  <a:lnTo>
                    <a:pt x="0" y="8194040"/>
                  </a:lnTo>
                  <a:lnTo>
                    <a:pt x="6076950" y="8194040"/>
                  </a:lnTo>
                  <a:lnTo>
                    <a:pt x="6076950" y="39179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1433829"/>
              <a:ext cx="2101215" cy="161925"/>
            </a:xfrm>
            <a:custGeom>
              <a:avLst/>
              <a:gdLst/>
              <a:ahLst/>
              <a:cxnLst/>
              <a:rect l="l" t="t" r="r" b="b"/>
              <a:pathLst>
                <a:path w="2101215" h="161925">
                  <a:moveTo>
                    <a:pt x="21012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101215" y="161925"/>
                  </a:lnTo>
                  <a:lnTo>
                    <a:pt x="210121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3053080" cy="6451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(complaints_by_timely_response)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ourier New"/>
                <a:cs typeface="Courier New"/>
              </a:rPr>
              <a:t>1.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596389"/>
            <a:ext cx="600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758949"/>
            <a:ext cx="3954145" cy="487045"/>
          </a:xfrm>
          <a:custGeom>
            <a:avLst/>
            <a:gdLst/>
            <a:ahLst/>
            <a:cxnLst/>
            <a:rect l="l" t="t" r="r" b="b"/>
            <a:pathLst>
              <a:path w="3954145" h="487044">
                <a:moveTo>
                  <a:pt x="39541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954145" y="487045"/>
                </a:lnTo>
                <a:lnTo>
                  <a:pt x="3954145" y="325120"/>
                </a:lnTo>
                <a:close/>
              </a:path>
              <a:path w="3954145" h="487044">
                <a:moveTo>
                  <a:pt x="39541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954145" y="324485"/>
                </a:lnTo>
                <a:lnTo>
                  <a:pt x="3954145" y="162560"/>
                </a:lnTo>
                <a:close/>
              </a:path>
              <a:path w="3954145" h="487044">
                <a:moveTo>
                  <a:pt x="3954145" y="0"/>
                </a:moveTo>
                <a:lnTo>
                  <a:pt x="0" y="0"/>
                </a:lnTo>
                <a:lnTo>
                  <a:pt x="0" y="161925"/>
                </a:lnTo>
                <a:lnTo>
                  <a:pt x="3954145" y="161925"/>
                </a:lnTo>
                <a:lnTo>
                  <a:pt x="39541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5669" y="1736090"/>
            <a:ext cx="354393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3823" y="1736090"/>
            <a:ext cx="9715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246629"/>
            <a:ext cx="2101215" cy="471805"/>
          </a:xfrm>
          <a:custGeom>
            <a:avLst/>
            <a:gdLst/>
            <a:ahLst/>
            <a:cxnLst/>
            <a:rect l="l" t="t" r="r" b="b"/>
            <a:pathLst>
              <a:path w="2101215" h="471805">
                <a:moveTo>
                  <a:pt x="1933575" y="309880"/>
                </a:moveTo>
                <a:lnTo>
                  <a:pt x="0" y="309880"/>
                </a:lnTo>
                <a:lnTo>
                  <a:pt x="0" y="471805"/>
                </a:lnTo>
                <a:lnTo>
                  <a:pt x="1933575" y="471805"/>
                </a:lnTo>
                <a:lnTo>
                  <a:pt x="1933575" y="309880"/>
                </a:lnTo>
                <a:close/>
              </a:path>
              <a:path w="2101215" h="47180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2223769"/>
            <a:ext cx="2127250" cy="50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100" spc="-5">
                <a:latin typeface="Courier New"/>
                <a:cs typeface="Courier New"/>
              </a:rPr>
              <a:t>2. Complaints 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Issue: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719070"/>
            <a:ext cx="4311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881629"/>
            <a:ext cx="2944495" cy="487045"/>
          </a:xfrm>
          <a:custGeom>
            <a:avLst/>
            <a:gdLst/>
            <a:ahLst/>
            <a:cxnLst/>
            <a:rect l="l" t="t" r="r" b="b"/>
            <a:pathLst>
              <a:path w="2944495" h="487045">
                <a:moveTo>
                  <a:pt x="294449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944495" y="487045"/>
                </a:lnTo>
                <a:lnTo>
                  <a:pt x="2944495" y="325120"/>
                </a:lnTo>
                <a:close/>
              </a:path>
              <a:path w="2944495" h="487045">
                <a:moveTo>
                  <a:pt x="29444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944495" y="324485"/>
                </a:lnTo>
                <a:lnTo>
                  <a:pt x="2944495" y="162560"/>
                </a:lnTo>
                <a:close/>
              </a:path>
              <a:path w="2944495" h="487045">
                <a:moveTo>
                  <a:pt x="2944495" y="0"/>
                </a:moveTo>
                <a:lnTo>
                  <a:pt x="0" y="0"/>
                </a:lnTo>
                <a:lnTo>
                  <a:pt x="0" y="161925"/>
                </a:lnTo>
                <a:lnTo>
                  <a:pt x="2944495" y="161925"/>
                </a:lnTo>
                <a:lnTo>
                  <a:pt x="29444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5669" y="2858769"/>
            <a:ext cx="2534920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93027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Managing an account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Fees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interest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Trouble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during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payment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process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4630" y="2858769"/>
            <a:ext cx="9715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3369309"/>
            <a:ext cx="2858135" cy="473075"/>
          </a:xfrm>
          <a:custGeom>
            <a:avLst/>
            <a:gdLst/>
            <a:ahLst/>
            <a:cxnLst/>
            <a:rect l="l" t="t" r="r" b="b"/>
            <a:pathLst>
              <a:path w="2858135" h="47307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  <a:path w="2858135" h="473075">
                <a:moveTo>
                  <a:pt x="2858135" y="311150"/>
                </a:moveTo>
                <a:lnTo>
                  <a:pt x="0" y="311150"/>
                </a:lnTo>
                <a:lnTo>
                  <a:pt x="0" y="473075"/>
                </a:lnTo>
                <a:lnTo>
                  <a:pt x="2858135" y="473075"/>
                </a:lnTo>
                <a:lnTo>
                  <a:pt x="2858135" y="31115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3346450"/>
            <a:ext cx="2883535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Courier New"/>
                <a:cs typeface="Courier New"/>
              </a:rPr>
              <a:t>3.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3843020"/>
            <a:ext cx="13569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Company_response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4005579"/>
            <a:ext cx="58045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chooses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4168139"/>
            <a:ext cx="3027045" cy="634365"/>
          </a:xfrm>
          <a:custGeom>
            <a:avLst/>
            <a:gdLst/>
            <a:ahLst/>
            <a:cxnLst/>
            <a:rect l="l" t="t" r="r" b="b"/>
            <a:pathLst>
              <a:path w="3027045" h="634364">
                <a:moveTo>
                  <a:pt x="2101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101215" y="324485"/>
                </a:lnTo>
                <a:lnTo>
                  <a:pt x="2101215" y="162560"/>
                </a:lnTo>
                <a:close/>
              </a:path>
              <a:path w="3027045" h="634364">
                <a:moveTo>
                  <a:pt x="2524125" y="0"/>
                </a:moveTo>
                <a:lnTo>
                  <a:pt x="0" y="0"/>
                </a:lnTo>
                <a:lnTo>
                  <a:pt x="0" y="161925"/>
                </a:lnTo>
                <a:lnTo>
                  <a:pt x="2524125" y="161925"/>
                </a:lnTo>
                <a:lnTo>
                  <a:pt x="2524125" y="0"/>
                </a:lnTo>
                <a:close/>
              </a:path>
              <a:path w="3027045" h="634364">
                <a:moveTo>
                  <a:pt x="3027045" y="472440"/>
                </a:moveTo>
                <a:lnTo>
                  <a:pt x="0" y="472440"/>
                </a:lnTo>
                <a:lnTo>
                  <a:pt x="0" y="634365"/>
                </a:lnTo>
                <a:lnTo>
                  <a:pt x="3027045" y="634365"/>
                </a:lnTo>
                <a:lnTo>
                  <a:pt x="3027045" y="4724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2969" y="4145279"/>
            <a:ext cx="3051810" cy="6654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00">
              <a:lnSpc>
                <a:spcPts val="1280"/>
              </a:lnSpc>
              <a:spcBef>
                <a:spcPts val="175"/>
              </a:spcBef>
              <a:tabLst>
                <a:tab pos="2451100" algn="l"/>
              </a:tabLst>
            </a:pPr>
            <a:r>
              <a:rPr dirty="0" sz="1100" spc="-5">
                <a:latin typeface="Courier New"/>
                <a:cs typeface="Courier New"/>
              </a:rPr>
              <a:t>provid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3  </a:t>
            </a: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100" spc="-5">
                <a:latin typeface="Courier New"/>
                <a:cs typeface="Courier New"/>
              </a:rPr>
              <a:t>4.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Resolutions: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4803140"/>
            <a:ext cx="144081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Consumer_response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4965699"/>
            <a:ext cx="2691765" cy="324485"/>
          </a:xfrm>
          <a:custGeom>
            <a:avLst/>
            <a:gdLst/>
            <a:ahLst/>
            <a:cxnLst/>
            <a:rect l="l" t="t" r="r" b="b"/>
            <a:pathLst>
              <a:path w="2691765" h="324485">
                <a:moveTo>
                  <a:pt x="26917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691765" y="324485"/>
                </a:lnTo>
                <a:lnTo>
                  <a:pt x="2691765" y="162560"/>
                </a:lnTo>
                <a:close/>
              </a:path>
              <a:path w="2691765" h="324485">
                <a:moveTo>
                  <a:pt x="2691765" y="0"/>
                </a:moveTo>
                <a:lnTo>
                  <a:pt x="0" y="0"/>
                </a:lnTo>
                <a:lnTo>
                  <a:pt x="0" y="161925"/>
                </a:lnTo>
                <a:lnTo>
                  <a:pt x="2691765" y="161925"/>
                </a:lnTo>
                <a:lnTo>
                  <a:pt x="26917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15669" y="4942840"/>
            <a:ext cx="22821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23170" y="4942840"/>
            <a:ext cx="971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5290819"/>
            <a:ext cx="2270125" cy="473075"/>
          </a:xfrm>
          <a:custGeom>
            <a:avLst/>
            <a:gdLst/>
            <a:ahLst/>
            <a:cxnLst/>
            <a:rect l="l" t="t" r="r" b="b"/>
            <a:pathLst>
              <a:path w="2270125" h="47307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  <a:path w="2270125" h="473075">
                <a:moveTo>
                  <a:pt x="2270125" y="311150"/>
                </a:moveTo>
                <a:lnTo>
                  <a:pt x="0" y="311150"/>
                </a:lnTo>
                <a:lnTo>
                  <a:pt x="0" y="473075"/>
                </a:lnTo>
                <a:lnTo>
                  <a:pt x="2270125" y="473075"/>
                </a:lnTo>
                <a:lnTo>
                  <a:pt x="2270125" y="31115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5267959"/>
            <a:ext cx="2294890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Courier New"/>
                <a:cs typeface="Courier New"/>
              </a:rPr>
              <a:t>5.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Timeliness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" y="5764529"/>
            <a:ext cx="12731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Timely_response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5927089"/>
            <a:ext cx="5299075" cy="1538605"/>
          </a:xfrm>
          <a:custGeom>
            <a:avLst/>
            <a:gdLst/>
            <a:ahLst/>
            <a:cxnLst/>
            <a:rect l="l" t="t" r="r" b="b"/>
            <a:pathLst>
              <a:path w="5299075" h="1538604">
                <a:moveTo>
                  <a:pt x="672465" y="0"/>
                </a:moveTo>
                <a:lnTo>
                  <a:pt x="0" y="0"/>
                </a:lnTo>
                <a:lnTo>
                  <a:pt x="0" y="161925"/>
                </a:lnTo>
                <a:lnTo>
                  <a:pt x="672465" y="161925"/>
                </a:lnTo>
                <a:lnTo>
                  <a:pt x="672465" y="0"/>
                </a:lnTo>
                <a:close/>
              </a:path>
              <a:path w="5299075" h="1538604">
                <a:moveTo>
                  <a:pt x="2101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101215" y="324485"/>
                </a:lnTo>
                <a:lnTo>
                  <a:pt x="2101215" y="162560"/>
                </a:lnTo>
                <a:close/>
              </a:path>
              <a:path w="5299075" h="1538604">
                <a:moveTo>
                  <a:pt x="5299075" y="1376680"/>
                </a:moveTo>
                <a:lnTo>
                  <a:pt x="0" y="1376680"/>
                </a:lnTo>
                <a:lnTo>
                  <a:pt x="0" y="1538605"/>
                </a:lnTo>
                <a:lnTo>
                  <a:pt x="5299075" y="1538605"/>
                </a:lnTo>
                <a:lnTo>
                  <a:pt x="5299075" y="137668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969" y="5904229"/>
            <a:ext cx="5322570" cy="156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601345" algn="l"/>
              </a:tabLst>
            </a:pPr>
            <a:r>
              <a:rPr dirty="0" sz="1100" spc="-5">
                <a:latin typeface="Courier New"/>
                <a:cs typeface="Courier New"/>
              </a:rPr>
              <a:t>Yes	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pd.read_excel(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Assuming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df is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your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(df.columns)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Index(['Complaint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ID',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'Submitted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400" y="7466330"/>
            <a:ext cx="8515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5">
                <a:latin typeface="Courier New"/>
                <a:cs typeface="Courier New"/>
              </a:rPr>
              <a:t>d</a:t>
            </a:r>
            <a:r>
              <a:rPr dirty="0" sz="1100" spc="-5">
                <a:latin typeface="Courier New"/>
                <a:cs typeface="Courier New"/>
              </a:rPr>
              <a:t>'</a:t>
            </a:r>
            <a:r>
              <a:rPr dirty="0" sz="1100"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4400" y="7628890"/>
            <a:ext cx="5299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58991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'State',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'Product',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'Sub-product',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'Issue',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'Sub-issue',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400" y="7791450"/>
            <a:ext cx="547941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58991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'Company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public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consumer',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4400" y="7954009"/>
            <a:ext cx="22828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58991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'Timely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response?'],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8116569"/>
            <a:ext cx="1764664" cy="161925"/>
          </a:xfrm>
          <a:custGeom>
            <a:avLst/>
            <a:gdLst/>
            <a:ahLst/>
            <a:cxnLst/>
            <a:rect l="l" t="t" r="r" b="b"/>
            <a:pathLst>
              <a:path w="1764664" h="161925">
                <a:moveTo>
                  <a:pt x="1764664" y="0"/>
                </a:moveTo>
                <a:lnTo>
                  <a:pt x="0" y="0"/>
                </a:lnTo>
                <a:lnTo>
                  <a:pt x="0" y="161924"/>
                </a:lnTo>
                <a:lnTo>
                  <a:pt x="1764664" y="161924"/>
                </a:lnTo>
                <a:lnTo>
                  <a:pt x="1764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02969" y="8093709"/>
            <a:ext cx="17907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dtype='object')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2969" y="8694419"/>
            <a:ext cx="465518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Read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CSV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into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pd.read_excel(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01029" y="8856980"/>
            <a:ext cx="781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Replace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8360" y="914400"/>
            <a:ext cx="6076315" cy="8193405"/>
          </a:xfrm>
          <a:custGeom>
            <a:avLst/>
            <a:gdLst/>
            <a:ahLst/>
            <a:cxnLst/>
            <a:rect l="l" t="t" r="r" b="b"/>
            <a:pathLst>
              <a:path w="6076315" h="8193405">
                <a:moveTo>
                  <a:pt x="0" y="1904"/>
                </a:moveTo>
                <a:lnTo>
                  <a:pt x="6076315" y="1904"/>
                </a:lnTo>
              </a:path>
              <a:path w="6076315" h="8193405">
                <a:moveTo>
                  <a:pt x="6075045" y="0"/>
                </a:moveTo>
                <a:lnTo>
                  <a:pt x="6075045" y="518795"/>
                </a:lnTo>
              </a:path>
              <a:path w="6076315" h="8193405">
                <a:moveTo>
                  <a:pt x="1905" y="518795"/>
                </a:moveTo>
                <a:lnTo>
                  <a:pt x="1905" y="0"/>
                </a:lnTo>
              </a:path>
              <a:path w="6076315" h="8193405">
                <a:moveTo>
                  <a:pt x="6075045" y="391795"/>
                </a:moveTo>
                <a:lnTo>
                  <a:pt x="6075045" y="5612130"/>
                </a:lnTo>
              </a:path>
              <a:path w="6076315" h="8193405">
                <a:moveTo>
                  <a:pt x="1905" y="5612130"/>
                </a:moveTo>
                <a:lnTo>
                  <a:pt x="1905" y="391795"/>
                </a:lnTo>
              </a:path>
              <a:path w="6076315" h="8193405">
                <a:moveTo>
                  <a:pt x="6075045" y="5485130"/>
                </a:moveTo>
                <a:lnTo>
                  <a:pt x="6075045" y="6389370"/>
                </a:lnTo>
              </a:path>
              <a:path w="6076315" h="8193405">
                <a:moveTo>
                  <a:pt x="1905" y="6389370"/>
                </a:moveTo>
                <a:lnTo>
                  <a:pt x="1905" y="5485130"/>
                </a:lnTo>
              </a:path>
              <a:path w="6076315" h="8193405">
                <a:moveTo>
                  <a:pt x="6075045" y="6262370"/>
                </a:moveTo>
                <a:lnTo>
                  <a:pt x="6075045" y="7491730"/>
                </a:lnTo>
              </a:path>
              <a:path w="6076315" h="8193405">
                <a:moveTo>
                  <a:pt x="1905" y="7491730"/>
                </a:moveTo>
                <a:lnTo>
                  <a:pt x="1905" y="6262370"/>
                </a:lnTo>
              </a:path>
              <a:path w="6076315" h="8193405">
                <a:moveTo>
                  <a:pt x="6075045" y="7364730"/>
                </a:moveTo>
                <a:lnTo>
                  <a:pt x="6075045" y="8193405"/>
                </a:lnTo>
              </a:path>
              <a:path w="6076315" h="8193405">
                <a:moveTo>
                  <a:pt x="6076315" y="8192134"/>
                </a:moveTo>
                <a:lnTo>
                  <a:pt x="0" y="8192134"/>
                </a:lnTo>
              </a:path>
              <a:path w="6076315" h="8193405">
                <a:moveTo>
                  <a:pt x="1905" y="8193405"/>
                </a:moveTo>
                <a:lnTo>
                  <a:pt x="1905" y="7364730"/>
                </a:lnTo>
              </a:path>
              <a:path w="6076315" h="8193405">
                <a:moveTo>
                  <a:pt x="0" y="1904"/>
                </a:moveTo>
                <a:lnTo>
                  <a:pt x="6076315" y="1904"/>
                </a:lnTo>
              </a:path>
              <a:path w="6076315" h="8193405">
                <a:moveTo>
                  <a:pt x="6075045" y="0"/>
                </a:moveTo>
                <a:lnTo>
                  <a:pt x="6075045" y="518795"/>
                </a:lnTo>
              </a:path>
              <a:path w="6076315" h="8193405">
                <a:moveTo>
                  <a:pt x="1905" y="518795"/>
                </a:moveTo>
                <a:lnTo>
                  <a:pt x="1905" y="0"/>
                </a:lnTo>
              </a:path>
              <a:path w="6076315" h="8193405">
                <a:moveTo>
                  <a:pt x="6075045" y="391795"/>
                </a:moveTo>
                <a:lnTo>
                  <a:pt x="6075045" y="5612130"/>
                </a:lnTo>
              </a:path>
              <a:path w="6076315" h="8193405">
                <a:moveTo>
                  <a:pt x="1905" y="5612130"/>
                </a:moveTo>
                <a:lnTo>
                  <a:pt x="1905" y="391795"/>
                </a:lnTo>
              </a:path>
              <a:path w="6076315" h="8193405">
                <a:moveTo>
                  <a:pt x="6075045" y="5485130"/>
                </a:moveTo>
                <a:lnTo>
                  <a:pt x="6075045" y="6389370"/>
                </a:lnTo>
              </a:path>
              <a:path w="6076315" h="8193405">
                <a:moveTo>
                  <a:pt x="1905" y="6389370"/>
                </a:moveTo>
                <a:lnTo>
                  <a:pt x="1905" y="5485130"/>
                </a:lnTo>
              </a:path>
              <a:path w="6076315" h="8193405">
                <a:moveTo>
                  <a:pt x="6075045" y="6262370"/>
                </a:moveTo>
                <a:lnTo>
                  <a:pt x="6075045" y="7491730"/>
                </a:lnTo>
              </a:path>
              <a:path w="6076315" h="8193405">
                <a:moveTo>
                  <a:pt x="1905" y="7491730"/>
                </a:moveTo>
                <a:lnTo>
                  <a:pt x="1905" y="6262370"/>
                </a:lnTo>
              </a:path>
              <a:path w="6076315" h="8193405">
                <a:moveTo>
                  <a:pt x="6075045" y="7364730"/>
                </a:moveTo>
                <a:lnTo>
                  <a:pt x="6075045" y="8193405"/>
                </a:lnTo>
              </a:path>
              <a:path w="6076315" h="8193405">
                <a:moveTo>
                  <a:pt x="6076315" y="8192134"/>
                </a:moveTo>
                <a:lnTo>
                  <a:pt x="0" y="8192134"/>
                </a:lnTo>
              </a:path>
              <a:path w="6076315" h="8193405">
                <a:moveTo>
                  <a:pt x="1905" y="8193405"/>
                </a:moveTo>
                <a:lnTo>
                  <a:pt x="1905" y="736473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79740"/>
            <a:chOff x="847725" y="913764"/>
            <a:chExt cx="6076950" cy="807974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79740"/>
            </a:xfrm>
            <a:custGeom>
              <a:avLst/>
              <a:gdLst/>
              <a:ahLst/>
              <a:cxnLst/>
              <a:rect l="l" t="t" r="r" b="b"/>
              <a:pathLst>
                <a:path w="6076950" h="8079740">
                  <a:moveTo>
                    <a:pt x="6076950" y="0"/>
                  </a:moveTo>
                  <a:lnTo>
                    <a:pt x="0" y="0"/>
                  </a:lnTo>
                  <a:lnTo>
                    <a:pt x="0" y="6910705"/>
                  </a:lnTo>
                  <a:lnTo>
                    <a:pt x="0" y="6911340"/>
                  </a:lnTo>
                  <a:lnTo>
                    <a:pt x="0" y="8079740"/>
                  </a:lnTo>
                  <a:lnTo>
                    <a:pt x="6076950" y="8079740"/>
                  </a:lnTo>
                  <a:lnTo>
                    <a:pt x="6076950" y="6911340"/>
                  </a:lnTo>
                  <a:lnTo>
                    <a:pt x="6076950" y="691070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7952739"/>
              <a:ext cx="2101215" cy="161925"/>
            </a:xfrm>
            <a:custGeom>
              <a:avLst/>
              <a:gdLst/>
              <a:ahLst/>
              <a:cxnLst/>
              <a:rect l="l" t="t" r="r" b="b"/>
              <a:pathLst>
                <a:path w="2101215" h="161925">
                  <a:moveTo>
                    <a:pt x="2101215" y="0"/>
                  </a:moveTo>
                  <a:lnTo>
                    <a:pt x="0" y="0"/>
                  </a:lnTo>
                  <a:lnTo>
                    <a:pt x="0" y="161924"/>
                  </a:lnTo>
                  <a:lnTo>
                    <a:pt x="2101215" y="161924"/>
                  </a:lnTo>
                  <a:lnTo>
                    <a:pt x="210121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5829300" cy="7164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'your_file.csv'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actual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path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complaints_by_product</a:t>
            </a:r>
            <a:r>
              <a:rPr dirty="0" sz="1100" spc="6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19392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"1.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Product:"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(complaints_by_product)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complaints_by_issue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36156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 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"2.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Issue:"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(complaints_by_issue)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097280">
              <a:lnSpc>
                <a:spcPts val="1280"/>
              </a:lnSpc>
              <a:spcBef>
                <a:spcPts val="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company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complaints_by_company_response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4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3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 marR="1437005">
              <a:lnSpc>
                <a:spcPts val="1280"/>
              </a:lnSpc>
              <a:spcBef>
                <a:spcPts val="117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"3.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(complaints_by_company_response)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consumer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complaints_by_consumer_response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4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135191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consumer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"4.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Resolutions:"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(complaints_by_consumer_response)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timely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complaints_by_timely_response</a:t>
            </a:r>
            <a:r>
              <a:rPr dirty="0" sz="1100" spc="7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7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response?'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520825">
              <a:lnSpc>
                <a:spcPts val="1280"/>
              </a:lnSpc>
              <a:spcBef>
                <a:spcPts val="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"5.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Timeliness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(complaints_by_timely_response)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1.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8115300"/>
            <a:ext cx="600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8277859"/>
            <a:ext cx="22828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8440419"/>
            <a:ext cx="4311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2481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8602980"/>
            <a:ext cx="22828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8765540"/>
            <a:ext cx="418465" cy="161925"/>
          </a:xfrm>
          <a:custGeom>
            <a:avLst/>
            <a:gdLst/>
            <a:ahLst/>
            <a:cxnLst/>
            <a:rect l="l" t="t" r="r" b="b"/>
            <a:pathLst>
              <a:path w="418465" h="161925">
                <a:moveTo>
                  <a:pt x="418465" y="0"/>
                </a:moveTo>
                <a:lnTo>
                  <a:pt x="0" y="0"/>
                </a:lnTo>
                <a:lnTo>
                  <a:pt x="0" y="161924"/>
                </a:lnTo>
                <a:lnTo>
                  <a:pt x="418465" y="161924"/>
                </a:lnTo>
                <a:lnTo>
                  <a:pt x="4184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874268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1619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8360" y="914400"/>
            <a:ext cx="6076315" cy="8079105"/>
          </a:xfrm>
          <a:custGeom>
            <a:avLst/>
            <a:gdLst/>
            <a:ahLst/>
            <a:cxnLst/>
            <a:rect l="l" t="t" r="r" b="b"/>
            <a:pathLst>
              <a:path w="6076315" h="8079105">
                <a:moveTo>
                  <a:pt x="0" y="1904"/>
                </a:moveTo>
                <a:lnTo>
                  <a:pt x="6076315" y="1904"/>
                </a:lnTo>
              </a:path>
              <a:path w="6076315" h="8079105">
                <a:moveTo>
                  <a:pt x="6075045" y="0"/>
                </a:moveTo>
                <a:lnTo>
                  <a:pt x="6075045" y="7037705"/>
                </a:lnTo>
              </a:path>
              <a:path w="6076315" h="8079105">
                <a:moveTo>
                  <a:pt x="1905" y="7037705"/>
                </a:moveTo>
                <a:lnTo>
                  <a:pt x="1905" y="0"/>
                </a:lnTo>
              </a:path>
              <a:path w="6076315" h="8079105">
                <a:moveTo>
                  <a:pt x="6075045" y="6910705"/>
                </a:moveTo>
                <a:lnTo>
                  <a:pt x="6075045" y="8079105"/>
                </a:lnTo>
              </a:path>
              <a:path w="6076315" h="8079105">
                <a:moveTo>
                  <a:pt x="6076315" y="8077834"/>
                </a:moveTo>
                <a:lnTo>
                  <a:pt x="0" y="8077834"/>
                </a:lnTo>
              </a:path>
              <a:path w="6076315" h="8079105">
                <a:moveTo>
                  <a:pt x="1905" y="8079105"/>
                </a:moveTo>
                <a:lnTo>
                  <a:pt x="1905" y="6910705"/>
                </a:lnTo>
              </a:path>
              <a:path w="6076315" h="8079105">
                <a:moveTo>
                  <a:pt x="0" y="1904"/>
                </a:moveTo>
                <a:lnTo>
                  <a:pt x="6076315" y="1904"/>
                </a:lnTo>
              </a:path>
              <a:path w="6076315" h="8079105">
                <a:moveTo>
                  <a:pt x="6075045" y="0"/>
                </a:moveTo>
                <a:lnTo>
                  <a:pt x="6075045" y="7037705"/>
                </a:lnTo>
              </a:path>
              <a:path w="6076315" h="8079105">
                <a:moveTo>
                  <a:pt x="1905" y="7037705"/>
                </a:moveTo>
                <a:lnTo>
                  <a:pt x="1905" y="0"/>
                </a:lnTo>
              </a:path>
              <a:path w="6076315" h="8079105">
                <a:moveTo>
                  <a:pt x="6075045" y="6910705"/>
                </a:moveTo>
                <a:lnTo>
                  <a:pt x="6075045" y="8079105"/>
                </a:lnTo>
              </a:path>
              <a:path w="6076315" h="8079105">
                <a:moveTo>
                  <a:pt x="6076315" y="8077834"/>
                </a:moveTo>
                <a:lnTo>
                  <a:pt x="0" y="8077834"/>
                </a:lnTo>
              </a:path>
              <a:path w="6076315" h="8079105">
                <a:moveTo>
                  <a:pt x="1905" y="8079105"/>
                </a:moveTo>
                <a:lnTo>
                  <a:pt x="1905" y="691070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18170"/>
            <a:chOff x="847725" y="913764"/>
            <a:chExt cx="6076950" cy="821817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18170"/>
            </a:xfrm>
            <a:custGeom>
              <a:avLst/>
              <a:gdLst/>
              <a:ahLst/>
              <a:cxnLst/>
              <a:rect l="l" t="t" r="r" b="b"/>
              <a:pathLst>
                <a:path w="6076950" h="8218170">
                  <a:moveTo>
                    <a:pt x="6076950" y="0"/>
                  </a:moveTo>
                  <a:lnTo>
                    <a:pt x="0" y="0"/>
                  </a:lnTo>
                  <a:lnTo>
                    <a:pt x="0" y="8218169"/>
                  </a:lnTo>
                  <a:lnTo>
                    <a:pt x="6076950" y="821816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719445" cy="324485"/>
            </a:xfrm>
            <a:custGeom>
              <a:avLst/>
              <a:gdLst/>
              <a:ahLst/>
              <a:cxnLst/>
              <a:rect l="l" t="t" r="r" b="b"/>
              <a:pathLst>
                <a:path w="5719445" h="324484">
                  <a:moveTo>
                    <a:pt x="134429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1344295" y="324485"/>
                  </a:lnTo>
                  <a:lnTo>
                    <a:pt x="1344295" y="162560"/>
                  </a:lnTo>
                  <a:close/>
                </a:path>
                <a:path w="5719445" h="324484">
                  <a:moveTo>
                    <a:pt x="571944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719445" y="161925"/>
                  </a:lnTo>
                  <a:lnTo>
                    <a:pt x="571944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574294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1021715" algn="l"/>
              </a:tabLst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reports	7710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306830"/>
            <a:ext cx="6838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469389"/>
            <a:ext cx="347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660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631950"/>
            <a:ext cx="42170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794510"/>
            <a:ext cx="347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345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1957070"/>
            <a:ext cx="12731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119629"/>
            <a:ext cx="347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273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282189"/>
            <a:ext cx="1777364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2444750"/>
            <a:ext cx="2635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63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2607310"/>
            <a:ext cx="34486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769870"/>
            <a:ext cx="2635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33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2932429"/>
            <a:ext cx="1020444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3094989"/>
            <a:ext cx="1797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3257550"/>
            <a:ext cx="2101215" cy="161925"/>
          </a:xfrm>
          <a:custGeom>
            <a:avLst/>
            <a:gdLst/>
            <a:ahLst/>
            <a:cxnLst/>
            <a:rect l="l" t="t" r="r" b="b"/>
            <a:pathLst>
              <a:path w="2101215" h="16192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2969" y="3234690"/>
            <a:ext cx="2127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14400" y="3567429"/>
          <a:ext cx="4889500" cy="211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0390"/>
                <a:gridCol w="1094739"/>
                <a:gridCol w="674370"/>
              </a:tblGrid>
              <a:tr h="162486"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 Complaints by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Issue: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Issue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30"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Managing an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15109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Incorrect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information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4931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Problem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purchase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shown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statement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Closing an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89"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Trouble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during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payment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process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2827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974798">
                <a:tc gridSpan="3">
                  <a:txBody>
                    <a:bodyPr/>
                    <a:lstStyle/>
                    <a:p>
                      <a:pPr algn="r" marR="16192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just" marL="635">
                        <a:lnSpc>
                          <a:spcPts val="1280"/>
                        </a:lnSpc>
                        <a:spcBef>
                          <a:spcPts val="55"/>
                        </a:spcBef>
                        <a:tabLst>
                          <a:tab pos="479425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Can'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sto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withdraw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fro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m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ban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k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2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Was approved for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 but didn't receive money</a:t>
                      </a:r>
                      <a:r>
                        <a:rPr dirty="0" sz="1100" spc="6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Vehicl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damage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destroye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vehicl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just" marL="635">
                        <a:lnSpc>
                          <a:spcPts val="1225"/>
                        </a:lnSpc>
                        <a:tabLst>
                          <a:tab pos="479425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Proble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m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overdra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f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just" marL="635">
                        <a:lnSpc>
                          <a:spcPts val="1235"/>
                        </a:lnSpc>
                        <a:tabLst>
                          <a:tab pos="479488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reposse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vehicl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914400" y="3567429"/>
            <a:ext cx="1933575" cy="324485"/>
          </a:xfrm>
          <a:custGeom>
            <a:avLst/>
            <a:gdLst/>
            <a:ahLst/>
            <a:cxnLst/>
            <a:rect l="l" t="t" r="r" b="b"/>
            <a:pathLst>
              <a:path w="1933575" h="324485">
                <a:moveTo>
                  <a:pt x="4184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18465" y="324485"/>
                </a:lnTo>
                <a:lnTo>
                  <a:pt x="418465" y="162560"/>
                </a:lnTo>
                <a:close/>
              </a:path>
              <a:path w="1933575" h="324485">
                <a:moveTo>
                  <a:pt x="1933575" y="0"/>
                </a:moveTo>
                <a:lnTo>
                  <a:pt x="0" y="0"/>
                </a:lnTo>
                <a:lnTo>
                  <a:pt x="0" y="161925"/>
                </a:lnTo>
                <a:lnTo>
                  <a:pt x="1933575" y="161925"/>
                </a:lnTo>
                <a:lnTo>
                  <a:pt x="19335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4400" y="4705349"/>
            <a:ext cx="4879975" cy="974725"/>
          </a:xfrm>
          <a:custGeom>
            <a:avLst/>
            <a:gdLst/>
            <a:ahLst/>
            <a:cxnLst/>
            <a:rect l="l" t="t" r="r" b="b"/>
            <a:pathLst>
              <a:path w="4879975" h="9747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  <a:path w="4879975" h="974725">
                <a:moveTo>
                  <a:pt x="487997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879975" y="974725"/>
                </a:lnTo>
                <a:lnTo>
                  <a:pt x="4879975" y="812800"/>
                </a:lnTo>
                <a:close/>
              </a:path>
              <a:path w="4879975" h="974725">
                <a:moveTo>
                  <a:pt x="487997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879975" y="812165"/>
                </a:lnTo>
                <a:lnTo>
                  <a:pt x="4879975" y="650240"/>
                </a:lnTo>
                <a:close/>
              </a:path>
              <a:path w="4879975" h="974725">
                <a:moveTo>
                  <a:pt x="487997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879975" y="649605"/>
                </a:lnTo>
                <a:lnTo>
                  <a:pt x="4879975" y="487680"/>
                </a:lnTo>
                <a:close/>
              </a:path>
              <a:path w="4879975" h="974725">
                <a:moveTo>
                  <a:pt x="487997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879975" y="487045"/>
                </a:lnTo>
                <a:lnTo>
                  <a:pt x="4879975" y="325120"/>
                </a:lnTo>
                <a:close/>
              </a:path>
              <a:path w="4879975" h="974725">
                <a:moveTo>
                  <a:pt x="487997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879975" y="324485"/>
                </a:lnTo>
                <a:lnTo>
                  <a:pt x="487997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14400" y="5680709"/>
            <a:ext cx="31235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Length: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76,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" y="5991859"/>
            <a:ext cx="28708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6154420"/>
            <a:ext cx="2353945" cy="161925"/>
          </a:xfrm>
          <a:custGeom>
            <a:avLst/>
            <a:gdLst/>
            <a:ahLst/>
            <a:cxnLst/>
            <a:rect l="l" t="t" r="r" b="b"/>
            <a:pathLst>
              <a:path w="2353945" h="161925">
                <a:moveTo>
                  <a:pt x="2353945" y="0"/>
                </a:moveTo>
                <a:lnTo>
                  <a:pt x="0" y="0"/>
                </a:lnTo>
                <a:lnTo>
                  <a:pt x="0" y="161925"/>
                </a:lnTo>
                <a:lnTo>
                  <a:pt x="2353945" y="161925"/>
                </a:lnTo>
                <a:lnTo>
                  <a:pt x="23539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914400" y="6154420"/>
          <a:ext cx="3365500" cy="97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6220"/>
                <a:gridCol w="589280"/>
              </a:tblGrid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Company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response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 consumer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457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Closed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with explanation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41044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Closed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with monetary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relief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Closed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non-monetary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relief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5273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progress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Closed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914400" y="7129780"/>
            <a:ext cx="21139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7439659"/>
            <a:ext cx="3027045" cy="161925"/>
          </a:xfrm>
          <a:custGeom>
            <a:avLst/>
            <a:gdLst/>
            <a:ahLst/>
            <a:cxnLst/>
            <a:rect l="l" t="t" r="r" b="b"/>
            <a:pathLst>
              <a:path w="3027045" h="161925">
                <a:moveTo>
                  <a:pt x="3027045" y="0"/>
                </a:moveTo>
                <a:lnTo>
                  <a:pt x="0" y="0"/>
                </a:lnTo>
                <a:lnTo>
                  <a:pt x="0" y="161925"/>
                </a:lnTo>
                <a:lnTo>
                  <a:pt x="3027045" y="161925"/>
                </a:lnTo>
                <a:lnTo>
                  <a:pt x="30270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7416800"/>
            <a:ext cx="30518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4.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Resolutions: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992" y="7602219"/>
            <a:ext cx="19050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92" y="7764780"/>
            <a:ext cx="576326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chooses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7927340"/>
            <a:ext cx="4878705" cy="161925"/>
          </a:xfrm>
          <a:custGeom>
            <a:avLst/>
            <a:gdLst/>
            <a:ahLst/>
            <a:cxnLst/>
            <a:rect l="l" t="t" r="r" b="b"/>
            <a:pathLst>
              <a:path w="4878705" h="161925">
                <a:moveTo>
                  <a:pt x="4878705" y="0"/>
                </a:moveTo>
                <a:lnTo>
                  <a:pt x="0" y="0"/>
                </a:lnTo>
                <a:lnTo>
                  <a:pt x="0" y="161924"/>
                </a:lnTo>
                <a:lnTo>
                  <a:pt x="4878705" y="161924"/>
                </a:lnTo>
                <a:lnTo>
                  <a:pt x="48787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15669" y="7904480"/>
            <a:ext cx="48895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dirty="0" sz="1100" spc="-5">
                <a:latin typeface="Courier New"/>
                <a:cs typeface="Courier New"/>
              </a:rPr>
              <a:t>provid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6031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5992" y="8089900"/>
            <a:ext cx="53416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opportunity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answer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8252459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15669" y="8229600"/>
            <a:ext cx="53111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29530" algn="l"/>
              </a:tabLst>
            </a:pPr>
            <a:r>
              <a:rPr dirty="0" sz="1100" spc="-5">
                <a:latin typeface="Courier New"/>
                <a:cs typeface="Courier New"/>
              </a:rPr>
              <a:t>consume</a:t>
            </a:r>
            <a:r>
              <a:rPr dirty="0" sz="1100" spc="5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'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question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5992" y="8415019"/>
            <a:ext cx="55219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misunderstanding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85775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02969" y="85547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5992" y="8740140"/>
            <a:ext cx="567944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appropriately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authorized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contract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400" y="8902700"/>
            <a:ext cx="4963795" cy="161925"/>
          </a:xfrm>
          <a:custGeom>
            <a:avLst/>
            <a:gdLst/>
            <a:ahLst/>
            <a:cxnLst/>
            <a:rect l="l" t="t" r="r" b="b"/>
            <a:pathLst>
              <a:path w="4963795" h="161925">
                <a:moveTo>
                  <a:pt x="4963795" y="0"/>
                </a:moveTo>
                <a:lnTo>
                  <a:pt x="0" y="0"/>
                </a:lnTo>
                <a:lnTo>
                  <a:pt x="0" y="161925"/>
                </a:lnTo>
                <a:lnTo>
                  <a:pt x="4963795" y="161925"/>
                </a:lnTo>
                <a:lnTo>
                  <a:pt x="49637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02969" y="8879840"/>
            <a:ext cx="49872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9500" algn="l"/>
              </a:tabLst>
            </a:pPr>
            <a:r>
              <a:rPr dirty="0" sz="1100" spc="-5">
                <a:latin typeface="Courier New"/>
                <a:cs typeface="Courier New"/>
              </a:rPr>
              <a:t>la</a:t>
            </a:r>
            <a:r>
              <a:rPr dirty="0" sz="1100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48360" y="914400"/>
            <a:ext cx="6076315" cy="8217534"/>
          </a:xfrm>
          <a:custGeom>
            <a:avLst/>
            <a:gdLst/>
            <a:ahLst/>
            <a:cxnLst/>
            <a:rect l="l" t="t" r="r" b="b"/>
            <a:pathLst>
              <a:path w="6076315" h="8217534">
                <a:moveTo>
                  <a:pt x="0" y="1904"/>
                </a:moveTo>
                <a:lnTo>
                  <a:pt x="6076315" y="1904"/>
                </a:lnTo>
              </a:path>
              <a:path w="6076315" h="8217534">
                <a:moveTo>
                  <a:pt x="6075045" y="0"/>
                </a:moveTo>
                <a:lnTo>
                  <a:pt x="6075045" y="8217534"/>
                </a:lnTo>
              </a:path>
              <a:path w="6076315" h="8217534">
                <a:moveTo>
                  <a:pt x="6076315" y="8216265"/>
                </a:moveTo>
                <a:lnTo>
                  <a:pt x="0" y="8216265"/>
                </a:lnTo>
              </a:path>
              <a:path w="6076315" h="8217534">
                <a:moveTo>
                  <a:pt x="1905" y="8217534"/>
                </a:moveTo>
                <a:lnTo>
                  <a:pt x="1905" y="0"/>
                </a:lnTo>
              </a:path>
              <a:path w="6076315" h="8217534">
                <a:moveTo>
                  <a:pt x="0" y="1904"/>
                </a:moveTo>
                <a:lnTo>
                  <a:pt x="6076315" y="1904"/>
                </a:lnTo>
              </a:path>
              <a:path w="6076315" h="8217534">
                <a:moveTo>
                  <a:pt x="6075045" y="0"/>
                </a:moveTo>
                <a:lnTo>
                  <a:pt x="6075045" y="8217534"/>
                </a:lnTo>
              </a:path>
              <a:path w="6076315" h="8217534">
                <a:moveTo>
                  <a:pt x="6076315" y="8216265"/>
                </a:moveTo>
                <a:lnTo>
                  <a:pt x="0" y="8216265"/>
                </a:lnTo>
              </a:path>
              <a:path w="6076315" h="8217534">
                <a:moveTo>
                  <a:pt x="1905" y="821753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28330"/>
            <a:chOff x="847725" y="913764"/>
            <a:chExt cx="6076950" cy="82283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28330"/>
            </a:xfrm>
            <a:custGeom>
              <a:avLst/>
              <a:gdLst/>
              <a:ahLst/>
              <a:cxnLst/>
              <a:rect l="l" t="t" r="r" b="b"/>
              <a:pathLst>
                <a:path w="6076950" h="8228330">
                  <a:moveTo>
                    <a:pt x="6076950" y="0"/>
                  </a:moveTo>
                  <a:lnTo>
                    <a:pt x="0" y="0"/>
                  </a:lnTo>
                  <a:lnTo>
                    <a:pt x="0" y="1988185"/>
                  </a:lnTo>
                  <a:lnTo>
                    <a:pt x="0" y="1988820"/>
                  </a:lnTo>
                  <a:lnTo>
                    <a:pt x="0" y="8228330"/>
                  </a:lnTo>
                  <a:lnTo>
                    <a:pt x="6076950" y="8228330"/>
                  </a:lnTo>
                  <a:lnTo>
                    <a:pt x="6076950" y="1988820"/>
                  </a:lnTo>
                  <a:lnTo>
                    <a:pt x="6076950" y="198818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466715" cy="324485"/>
            </a:xfrm>
            <a:custGeom>
              <a:avLst/>
              <a:gdLst/>
              <a:ahLst/>
              <a:cxnLst/>
              <a:rect l="l" t="t" r="r" b="b"/>
              <a:pathLst>
                <a:path w="5466715" h="324484">
                  <a:moveTo>
                    <a:pt x="521652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5216525" y="324485"/>
                  </a:lnTo>
                  <a:lnTo>
                    <a:pt x="5216525" y="162560"/>
                  </a:lnTo>
                  <a:close/>
                </a:path>
                <a:path w="5466715" h="324484">
                  <a:moveTo>
                    <a:pt x="54667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466715" y="161925"/>
                  </a:lnTo>
                  <a:lnTo>
                    <a:pt x="546671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549148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5142230" algn="l"/>
              </a:tabLst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caused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principally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actions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third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party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outside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control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direction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	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306830"/>
            <a:ext cx="44284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disputes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presented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469389"/>
            <a:ext cx="2270125" cy="634365"/>
          </a:xfrm>
          <a:custGeom>
            <a:avLst/>
            <a:gdLst/>
            <a:ahLst/>
            <a:cxnLst/>
            <a:rect l="l" t="t" r="r" b="b"/>
            <a:pathLst>
              <a:path w="2270125" h="63436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270125" h="634364">
                <a:moveTo>
                  <a:pt x="2101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101215" y="324485"/>
                </a:lnTo>
                <a:lnTo>
                  <a:pt x="2101215" y="162560"/>
                </a:lnTo>
                <a:close/>
              </a:path>
              <a:path w="2270125" h="634364">
                <a:moveTo>
                  <a:pt x="2270125" y="472440"/>
                </a:moveTo>
                <a:lnTo>
                  <a:pt x="0" y="472440"/>
                </a:lnTo>
                <a:lnTo>
                  <a:pt x="0" y="634365"/>
                </a:lnTo>
                <a:lnTo>
                  <a:pt x="2270125" y="634365"/>
                </a:lnTo>
                <a:lnTo>
                  <a:pt x="2270125" y="4724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446530"/>
            <a:ext cx="22948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100" spc="-5">
                <a:latin typeface="Courier New"/>
                <a:cs typeface="Courier New"/>
              </a:rPr>
              <a:t>5.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Timeliness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2104389"/>
            <a:ext cx="13569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266949"/>
            <a:ext cx="1007744" cy="324485"/>
          </a:xfrm>
          <a:custGeom>
            <a:avLst/>
            <a:gdLst/>
            <a:ahLst/>
            <a:cxnLst/>
            <a:rect l="l" t="t" r="r" b="b"/>
            <a:pathLst>
              <a:path w="1007744" h="324485">
                <a:moveTo>
                  <a:pt x="10077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007745" y="324485"/>
                </a:lnTo>
                <a:lnTo>
                  <a:pt x="1007745" y="162560"/>
                </a:lnTo>
                <a:close/>
              </a:path>
              <a:path w="1007744" h="324485">
                <a:moveTo>
                  <a:pt x="1007745" y="0"/>
                </a:moveTo>
                <a:lnTo>
                  <a:pt x="0" y="0"/>
                </a:lnTo>
                <a:lnTo>
                  <a:pt x="0" y="161925"/>
                </a:lnTo>
                <a:lnTo>
                  <a:pt x="1007745" y="161925"/>
                </a:lnTo>
                <a:lnTo>
                  <a:pt x="10077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5669" y="2244090"/>
            <a:ext cx="26479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  </a:t>
            </a:r>
            <a:r>
              <a:rPr dirty="0" sz="1100" spc="-5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4645" y="2244090"/>
            <a:ext cx="432434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5861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2403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592070"/>
            <a:ext cx="2101215" cy="161925"/>
          </a:xfrm>
          <a:custGeom>
            <a:avLst/>
            <a:gdLst/>
            <a:ahLst/>
            <a:cxnLst/>
            <a:rect l="l" t="t" r="r" b="b"/>
            <a:pathLst>
              <a:path w="2101215" h="16192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569209"/>
            <a:ext cx="2127250" cy="63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1029" y="3479800"/>
            <a:ext cx="781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Replace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69" y="3317240"/>
            <a:ext cx="465518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Read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CSV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into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pd.read_excel(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'your_file.csv'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actual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path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69" y="3953509"/>
            <a:ext cx="4737100" cy="5129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complaints_by_product</a:t>
            </a:r>
            <a:r>
              <a:rPr dirty="0" sz="1100" spc="6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10109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"1.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Product:"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(complaints_by_product)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complaints_by_issue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26873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 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"2.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Issue:"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(complaints_by_issue)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company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complaints_by_company_response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4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3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 marR="344805">
              <a:lnSpc>
                <a:spcPts val="1280"/>
              </a:lnSpc>
              <a:spcBef>
                <a:spcPts val="11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"3.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(complaints_by_company_response)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4226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consumer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complaints_by_consumer_response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4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 marR="259715">
              <a:lnSpc>
                <a:spcPts val="1280"/>
              </a:lnSpc>
              <a:spcBef>
                <a:spcPts val="11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consumer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"4.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Resolutions:"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(complaints_by_consumer_response)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8360" y="914400"/>
            <a:ext cx="6076315" cy="8227695"/>
          </a:xfrm>
          <a:custGeom>
            <a:avLst/>
            <a:gdLst/>
            <a:ahLst/>
            <a:cxnLst/>
            <a:rect l="l" t="t" r="r" b="b"/>
            <a:pathLst>
              <a:path w="6076315" h="8227695">
                <a:moveTo>
                  <a:pt x="0" y="1904"/>
                </a:moveTo>
                <a:lnTo>
                  <a:pt x="6076315" y="1904"/>
                </a:lnTo>
              </a:path>
              <a:path w="6076315" h="8227695">
                <a:moveTo>
                  <a:pt x="6075045" y="0"/>
                </a:moveTo>
                <a:lnTo>
                  <a:pt x="6075045" y="2115184"/>
                </a:lnTo>
              </a:path>
              <a:path w="6076315" h="8227695">
                <a:moveTo>
                  <a:pt x="1905" y="2115184"/>
                </a:moveTo>
                <a:lnTo>
                  <a:pt x="1905" y="0"/>
                </a:lnTo>
              </a:path>
              <a:path w="6076315" h="8227695">
                <a:moveTo>
                  <a:pt x="6075045" y="1988184"/>
                </a:moveTo>
                <a:lnTo>
                  <a:pt x="6075045" y="8227695"/>
                </a:lnTo>
              </a:path>
              <a:path w="6076315" h="8227695">
                <a:moveTo>
                  <a:pt x="6076315" y="8226425"/>
                </a:moveTo>
                <a:lnTo>
                  <a:pt x="0" y="8226425"/>
                </a:lnTo>
              </a:path>
              <a:path w="6076315" h="8227695">
                <a:moveTo>
                  <a:pt x="1905" y="8227695"/>
                </a:moveTo>
                <a:lnTo>
                  <a:pt x="1905" y="1988184"/>
                </a:lnTo>
              </a:path>
              <a:path w="6076315" h="8227695">
                <a:moveTo>
                  <a:pt x="0" y="1904"/>
                </a:moveTo>
                <a:lnTo>
                  <a:pt x="6076315" y="1904"/>
                </a:lnTo>
              </a:path>
              <a:path w="6076315" h="8227695">
                <a:moveTo>
                  <a:pt x="6075045" y="0"/>
                </a:moveTo>
                <a:lnTo>
                  <a:pt x="6075045" y="2115184"/>
                </a:lnTo>
              </a:path>
              <a:path w="6076315" h="8227695">
                <a:moveTo>
                  <a:pt x="1905" y="2115184"/>
                </a:moveTo>
                <a:lnTo>
                  <a:pt x="1905" y="0"/>
                </a:lnTo>
              </a:path>
              <a:path w="6076315" h="8227695">
                <a:moveTo>
                  <a:pt x="6075045" y="1988184"/>
                </a:moveTo>
                <a:lnTo>
                  <a:pt x="6075045" y="8227695"/>
                </a:lnTo>
              </a:path>
              <a:path w="6076315" h="8227695">
                <a:moveTo>
                  <a:pt x="6076315" y="8226425"/>
                </a:moveTo>
                <a:lnTo>
                  <a:pt x="0" y="8226425"/>
                </a:lnTo>
              </a:path>
              <a:path w="6076315" h="8227695">
                <a:moveTo>
                  <a:pt x="1905" y="8227695"/>
                </a:moveTo>
                <a:lnTo>
                  <a:pt x="1905" y="1988184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53400"/>
            <a:chOff x="847725" y="913764"/>
            <a:chExt cx="6076950" cy="815340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53400"/>
            </a:xfrm>
            <a:custGeom>
              <a:avLst/>
              <a:gdLst/>
              <a:ahLst/>
              <a:cxnLst/>
              <a:rect l="l" t="t" r="r" b="b"/>
              <a:pathLst>
                <a:path w="6076950" h="8153400">
                  <a:moveTo>
                    <a:pt x="6076950" y="0"/>
                  </a:moveTo>
                  <a:lnTo>
                    <a:pt x="0" y="0"/>
                  </a:lnTo>
                  <a:lnTo>
                    <a:pt x="0" y="4870450"/>
                  </a:lnTo>
                  <a:lnTo>
                    <a:pt x="0" y="8153400"/>
                  </a:lnTo>
                  <a:lnTo>
                    <a:pt x="6076950" y="8153400"/>
                  </a:lnTo>
                  <a:lnTo>
                    <a:pt x="6076950" y="487045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5911849"/>
              <a:ext cx="2101215" cy="161925"/>
            </a:xfrm>
            <a:custGeom>
              <a:avLst/>
              <a:gdLst/>
              <a:ahLst/>
              <a:cxnLst/>
              <a:rect l="l" t="t" r="r" b="b"/>
              <a:pathLst>
                <a:path w="2101215" h="161925">
                  <a:moveTo>
                    <a:pt x="21012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101215" y="161925"/>
                  </a:lnTo>
                  <a:lnTo>
                    <a:pt x="210121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5830570" cy="512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timely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complaints_by_timely_response</a:t>
            </a:r>
            <a:r>
              <a:rPr dirty="0" sz="1100" spc="7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6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response?'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52209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complaints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"5.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Timeliness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(complaints_by_timely_response)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68592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Compare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issue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product_issue_comparison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df.groupby([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]).size().unstack(fill_value=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442845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"6.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Issue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Comparison:"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(product_issue_comparison)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73355">
              <a:lnSpc>
                <a:spcPts val="1280"/>
              </a:lnSpc>
              <a:spcBef>
                <a:spcPts val="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Compare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timely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product_timely_response_comparison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df.groupby([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response?'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]).size().unstack(fill_value=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602105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"7.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Comparison:"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(product_timely_response_comparison)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Compare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company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consumer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timely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response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company_timely_response_comparison</a:t>
            </a:r>
            <a:r>
              <a:rPr dirty="0" sz="1100" spc="6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df.groupby([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5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0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r>
              <a:rPr dirty="0" sz="1100" spc="1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response?'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]).size().unstack(fill_value=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"8.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Company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Timely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Comparison:"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(company_timely_response_comparison)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1.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6074409"/>
            <a:ext cx="600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6236970"/>
            <a:ext cx="22828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6399529"/>
            <a:ext cx="4311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2481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6562090"/>
            <a:ext cx="22828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6724650"/>
            <a:ext cx="4311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1619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6887209"/>
            <a:ext cx="57194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7049769"/>
            <a:ext cx="1344295" cy="161925"/>
          </a:xfrm>
          <a:custGeom>
            <a:avLst/>
            <a:gdLst/>
            <a:ahLst/>
            <a:cxnLst/>
            <a:rect l="l" t="t" r="r" b="b"/>
            <a:pathLst>
              <a:path w="1344295" h="161925">
                <a:moveTo>
                  <a:pt x="1344295" y="0"/>
                </a:moveTo>
                <a:lnTo>
                  <a:pt x="0" y="0"/>
                </a:lnTo>
                <a:lnTo>
                  <a:pt x="0" y="161924"/>
                </a:lnTo>
                <a:lnTo>
                  <a:pt x="1344295" y="161924"/>
                </a:lnTo>
                <a:lnTo>
                  <a:pt x="1344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5669" y="7026909"/>
            <a:ext cx="13576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09015" algn="l"/>
              </a:tabLst>
            </a:pPr>
            <a:r>
              <a:rPr dirty="0" sz="1100" spc="-5">
                <a:latin typeface="Courier New"/>
                <a:cs typeface="Courier New"/>
              </a:rPr>
              <a:t>report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771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7212330"/>
            <a:ext cx="6838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7374890"/>
            <a:ext cx="347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660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7537450"/>
            <a:ext cx="42170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7700009"/>
            <a:ext cx="347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345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7862569"/>
            <a:ext cx="12731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8025130"/>
            <a:ext cx="347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273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8187690"/>
            <a:ext cx="1777364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8350250"/>
            <a:ext cx="2635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63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8512809"/>
            <a:ext cx="34486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8675369"/>
            <a:ext cx="2635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33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8837930"/>
            <a:ext cx="1007744" cy="161925"/>
          </a:xfrm>
          <a:custGeom>
            <a:avLst/>
            <a:gdLst/>
            <a:ahLst/>
            <a:cxnLst/>
            <a:rect l="l" t="t" r="r" b="b"/>
            <a:pathLst>
              <a:path w="1007744" h="161925">
                <a:moveTo>
                  <a:pt x="1007744" y="0"/>
                </a:moveTo>
                <a:lnTo>
                  <a:pt x="0" y="0"/>
                </a:lnTo>
                <a:lnTo>
                  <a:pt x="0" y="161925"/>
                </a:lnTo>
                <a:lnTo>
                  <a:pt x="1007744" y="161925"/>
                </a:lnTo>
                <a:lnTo>
                  <a:pt x="100774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8815069"/>
            <a:ext cx="10344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8360" y="914400"/>
            <a:ext cx="6076315" cy="8152765"/>
          </a:xfrm>
          <a:custGeom>
            <a:avLst/>
            <a:gdLst/>
            <a:ahLst/>
            <a:cxnLst/>
            <a:rect l="l" t="t" r="r" b="b"/>
            <a:pathLst>
              <a:path w="6076315" h="8152765">
                <a:moveTo>
                  <a:pt x="0" y="1904"/>
                </a:moveTo>
                <a:lnTo>
                  <a:pt x="6076315" y="1904"/>
                </a:lnTo>
              </a:path>
              <a:path w="6076315" h="8152765">
                <a:moveTo>
                  <a:pt x="6075045" y="0"/>
                </a:moveTo>
                <a:lnTo>
                  <a:pt x="6075045" y="4997450"/>
                </a:lnTo>
              </a:path>
              <a:path w="6076315" h="8152765">
                <a:moveTo>
                  <a:pt x="1905" y="4997450"/>
                </a:moveTo>
                <a:lnTo>
                  <a:pt x="1905" y="0"/>
                </a:lnTo>
              </a:path>
              <a:path w="6076315" h="8152765">
                <a:moveTo>
                  <a:pt x="6075045" y="4870450"/>
                </a:moveTo>
                <a:lnTo>
                  <a:pt x="6075045" y="8152765"/>
                </a:lnTo>
              </a:path>
              <a:path w="6076315" h="8152765">
                <a:moveTo>
                  <a:pt x="6076315" y="8151495"/>
                </a:moveTo>
                <a:lnTo>
                  <a:pt x="0" y="8151495"/>
                </a:lnTo>
              </a:path>
              <a:path w="6076315" h="8152765">
                <a:moveTo>
                  <a:pt x="1905" y="8152765"/>
                </a:moveTo>
                <a:lnTo>
                  <a:pt x="1905" y="4870450"/>
                </a:lnTo>
              </a:path>
              <a:path w="6076315" h="8152765">
                <a:moveTo>
                  <a:pt x="0" y="1904"/>
                </a:moveTo>
                <a:lnTo>
                  <a:pt x="6076315" y="1904"/>
                </a:lnTo>
              </a:path>
              <a:path w="6076315" h="8152765">
                <a:moveTo>
                  <a:pt x="6075045" y="0"/>
                </a:moveTo>
                <a:lnTo>
                  <a:pt x="6075045" y="4997450"/>
                </a:lnTo>
              </a:path>
              <a:path w="6076315" h="8152765">
                <a:moveTo>
                  <a:pt x="1905" y="4997450"/>
                </a:moveTo>
                <a:lnTo>
                  <a:pt x="1905" y="0"/>
                </a:lnTo>
              </a:path>
              <a:path w="6076315" h="8152765">
                <a:moveTo>
                  <a:pt x="6075045" y="4870450"/>
                </a:moveTo>
                <a:lnTo>
                  <a:pt x="6075045" y="8152765"/>
                </a:lnTo>
              </a:path>
              <a:path w="6076315" h="8152765">
                <a:moveTo>
                  <a:pt x="6076315" y="8151495"/>
                </a:moveTo>
                <a:lnTo>
                  <a:pt x="0" y="8151495"/>
                </a:lnTo>
              </a:path>
              <a:path w="6076315" h="8152765">
                <a:moveTo>
                  <a:pt x="1905" y="8152765"/>
                </a:moveTo>
                <a:lnTo>
                  <a:pt x="1905" y="487045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64" y="916305"/>
            <a:ext cx="6073140" cy="638175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34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64769" marR="339217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Load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CSV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data_dict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4769" marR="110489" indent="33655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: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'Submitted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via'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submitted'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1320">
              <a:lnSpc>
                <a:spcPts val="1225"/>
              </a:lnSpc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'Description'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r>
              <a:rPr dirty="0" sz="1100" spc="-9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endParaRPr sz="1100">
              <a:latin typeface="Courier New"/>
              <a:cs typeface="Courier New"/>
            </a:endParaRPr>
          </a:p>
          <a:p>
            <a:pPr marL="737870" marR="103505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unique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identification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'How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was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submitted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CFPB'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737870">
              <a:lnSpc>
                <a:spcPts val="1225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date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CFPB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received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737870" marR="36639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0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date</a:t>
            </a:r>
            <a:r>
              <a:rPr dirty="0" sz="1100" spc="1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CFPB</a:t>
            </a:r>
            <a:r>
              <a:rPr dirty="0" sz="1100" spc="1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sent</a:t>
            </a:r>
            <a:r>
              <a:rPr dirty="0" sz="1100" spc="10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</a:t>
            </a:r>
            <a:r>
              <a:rPr dirty="0" sz="1100" spc="10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company'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state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mailing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address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provided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endParaRPr sz="1100">
              <a:latin typeface="Courier New"/>
              <a:cs typeface="Courier New"/>
            </a:endParaRPr>
          </a:p>
          <a:p>
            <a:pPr marL="401320">
              <a:lnSpc>
                <a:spcPts val="1225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pd.DataFrame(data_dict)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Date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Since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dictionary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doesn't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have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dates,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skip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part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Courier New"/>
              <a:cs typeface="Courier New"/>
            </a:endParaRPr>
          </a:p>
          <a:p>
            <a:pPr marL="64769" marR="322199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Categorical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sns.countplot(data=df,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x=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'Count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Fields'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'Count'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plt.xticks(rotation=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8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Text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endParaRPr sz="1100">
              <a:latin typeface="Courier New"/>
              <a:cs typeface="Courier New"/>
            </a:endParaRPr>
          </a:p>
          <a:p>
            <a:pPr marL="64769" marR="365125">
              <a:lnSpc>
                <a:spcPts val="1280"/>
              </a:lnSpc>
              <a:spcBef>
                <a:spcPts val="5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Since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dictionary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doesn't</a:t>
            </a:r>
            <a:r>
              <a:rPr dirty="0" sz="110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contain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text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data,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skip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this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part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ourier New"/>
              <a:cs typeface="Courier New"/>
            </a:endParaRPr>
          </a:p>
          <a:p>
            <a:pPr marL="64769" marR="356171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Display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dictionary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"Data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Dictionary:"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88959"/>
            <a:chOff x="847725" y="913764"/>
            <a:chExt cx="6076950" cy="8188959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88959"/>
            </a:xfrm>
            <a:custGeom>
              <a:avLst/>
              <a:gdLst/>
              <a:ahLst/>
              <a:cxnLst/>
              <a:rect l="l" t="t" r="r" b="b"/>
              <a:pathLst>
                <a:path w="6076950" h="8188959">
                  <a:moveTo>
                    <a:pt x="6076950" y="0"/>
                  </a:moveTo>
                  <a:lnTo>
                    <a:pt x="0" y="0"/>
                  </a:lnTo>
                  <a:lnTo>
                    <a:pt x="0" y="8188959"/>
                  </a:lnTo>
                  <a:lnTo>
                    <a:pt x="6076950" y="818895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101215" cy="634365"/>
            </a:xfrm>
            <a:custGeom>
              <a:avLst/>
              <a:gdLst/>
              <a:ahLst/>
              <a:cxnLst/>
              <a:rect l="l" t="t" r="r" b="b"/>
              <a:pathLst>
                <a:path w="2101215" h="634365">
                  <a:moveTo>
                    <a:pt x="16700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67005" y="161925"/>
                  </a:lnTo>
                  <a:lnTo>
                    <a:pt x="167005" y="0"/>
                  </a:lnTo>
                  <a:close/>
                </a:path>
                <a:path w="2101215" h="634365">
                  <a:moveTo>
                    <a:pt x="1933575" y="472440"/>
                  </a:moveTo>
                  <a:lnTo>
                    <a:pt x="0" y="472440"/>
                  </a:lnTo>
                  <a:lnTo>
                    <a:pt x="0" y="634365"/>
                  </a:lnTo>
                  <a:lnTo>
                    <a:pt x="1933575" y="634365"/>
                  </a:lnTo>
                  <a:lnTo>
                    <a:pt x="1933575" y="472440"/>
                  </a:lnTo>
                  <a:close/>
                </a:path>
                <a:path w="2101215" h="634365">
                  <a:moveTo>
                    <a:pt x="210121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2101215" y="324485"/>
                  </a:lnTo>
                  <a:lnTo>
                    <a:pt x="2101215" y="1625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212725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39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100" spc="-5">
                <a:latin typeface="Courier New"/>
                <a:cs typeface="Courier New"/>
              </a:rPr>
              <a:t>2. Complaints 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Issue: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616710"/>
            <a:ext cx="4311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779269"/>
            <a:ext cx="4878705" cy="812165"/>
          </a:xfrm>
          <a:custGeom>
            <a:avLst/>
            <a:gdLst/>
            <a:ahLst/>
            <a:cxnLst/>
            <a:rect l="l" t="t" r="r" b="b"/>
            <a:pathLst>
              <a:path w="4878705" h="812164">
                <a:moveTo>
                  <a:pt x="487870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878705" y="812165"/>
                </a:lnTo>
                <a:lnTo>
                  <a:pt x="4878705" y="650240"/>
                </a:lnTo>
                <a:close/>
              </a:path>
              <a:path w="4878705" h="812164">
                <a:moveTo>
                  <a:pt x="487870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878705" y="649605"/>
                </a:lnTo>
                <a:lnTo>
                  <a:pt x="4878705" y="487680"/>
                </a:lnTo>
                <a:close/>
              </a:path>
              <a:path w="4878705" h="812164">
                <a:moveTo>
                  <a:pt x="487870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878705" y="487045"/>
                </a:lnTo>
                <a:lnTo>
                  <a:pt x="4878705" y="325120"/>
                </a:lnTo>
                <a:close/>
              </a:path>
              <a:path w="4878705" h="812164">
                <a:moveTo>
                  <a:pt x="48787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878705" y="324485"/>
                </a:lnTo>
                <a:lnTo>
                  <a:pt x="4878705" y="162560"/>
                </a:lnTo>
                <a:close/>
              </a:path>
              <a:path w="4878705" h="812164">
                <a:moveTo>
                  <a:pt x="4878705" y="0"/>
                </a:moveTo>
                <a:lnTo>
                  <a:pt x="0" y="0"/>
                </a:lnTo>
                <a:lnTo>
                  <a:pt x="0" y="161925"/>
                </a:lnTo>
                <a:lnTo>
                  <a:pt x="4878705" y="161925"/>
                </a:lnTo>
                <a:lnTo>
                  <a:pt x="48787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5669" y="1756409"/>
            <a:ext cx="3964304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Managing an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Incorrect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purchase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shown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statement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Trouble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during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payment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process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2938" y="1756409"/>
            <a:ext cx="432434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1510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4931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4415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2953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2827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2592070"/>
            <a:ext cx="47110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2754629"/>
            <a:ext cx="4879975" cy="812165"/>
          </a:xfrm>
          <a:custGeom>
            <a:avLst/>
            <a:gdLst/>
            <a:ahLst/>
            <a:cxnLst/>
            <a:rect l="l" t="t" r="r" b="b"/>
            <a:pathLst>
              <a:path w="4879975" h="812164">
                <a:moveTo>
                  <a:pt x="487997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879975" y="812165"/>
                </a:lnTo>
                <a:lnTo>
                  <a:pt x="4879975" y="650240"/>
                </a:lnTo>
                <a:close/>
              </a:path>
              <a:path w="4879975" h="812164">
                <a:moveTo>
                  <a:pt x="487997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879975" y="649605"/>
                </a:lnTo>
                <a:lnTo>
                  <a:pt x="4879975" y="487680"/>
                </a:lnTo>
                <a:close/>
              </a:path>
              <a:path w="4879975" h="812164">
                <a:moveTo>
                  <a:pt x="487997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879975" y="487045"/>
                </a:lnTo>
                <a:lnTo>
                  <a:pt x="4879975" y="325120"/>
                </a:lnTo>
                <a:close/>
              </a:path>
              <a:path w="4879975" h="812164">
                <a:moveTo>
                  <a:pt x="487997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879975" y="324485"/>
                </a:lnTo>
                <a:lnTo>
                  <a:pt x="4879975" y="162560"/>
                </a:lnTo>
                <a:close/>
              </a:path>
              <a:path w="4879975" h="812164">
                <a:moveTo>
                  <a:pt x="4879975" y="0"/>
                </a:moveTo>
                <a:lnTo>
                  <a:pt x="0" y="0"/>
                </a:lnTo>
                <a:lnTo>
                  <a:pt x="0" y="161925"/>
                </a:lnTo>
                <a:lnTo>
                  <a:pt x="4879975" y="161925"/>
                </a:lnTo>
                <a:lnTo>
                  <a:pt x="48799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5669" y="2731769"/>
            <a:ext cx="413321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Can't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stop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withdrawals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from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damaged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destroyed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Problem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overdraft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repossessed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9056" y="2731769"/>
            <a:ext cx="9779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3567429"/>
            <a:ext cx="3110865" cy="473075"/>
          </a:xfrm>
          <a:custGeom>
            <a:avLst/>
            <a:gdLst/>
            <a:ahLst/>
            <a:cxnLst/>
            <a:rect l="l" t="t" r="r" b="b"/>
            <a:pathLst>
              <a:path w="3110865" h="473075">
                <a:moveTo>
                  <a:pt x="2858135" y="311150"/>
                </a:moveTo>
                <a:lnTo>
                  <a:pt x="0" y="311150"/>
                </a:lnTo>
                <a:lnTo>
                  <a:pt x="0" y="473075"/>
                </a:lnTo>
                <a:lnTo>
                  <a:pt x="2858135" y="473075"/>
                </a:lnTo>
                <a:lnTo>
                  <a:pt x="2858135" y="311150"/>
                </a:lnTo>
                <a:close/>
              </a:path>
              <a:path w="3110865" h="473075">
                <a:moveTo>
                  <a:pt x="3110865" y="0"/>
                </a:moveTo>
                <a:lnTo>
                  <a:pt x="0" y="0"/>
                </a:lnTo>
                <a:lnTo>
                  <a:pt x="0" y="161925"/>
                </a:lnTo>
                <a:lnTo>
                  <a:pt x="3110865" y="161925"/>
                </a:lnTo>
                <a:lnTo>
                  <a:pt x="31108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969" y="3544570"/>
            <a:ext cx="3136900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Length: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76,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Courier New"/>
                <a:cs typeface="Courier New"/>
              </a:rPr>
              <a:t>3.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4041140"/>
            <a:ext cx="23666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4203699"/>
            <a:ext cx="3364865" cy="812165"/>
          </a:xfrm>
          <a:custGeom>
            <a:avLst/>
            <a:gdLst/>
            <a:ahLst/>
            <a:cxnLst/>
            <a:rect l="l" t="t" r="r" b="b"/>
            <a:pathLst>
              <a:path w="3364865" h="812164">
                <a:moveTo>
                  <a:pt x="336359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3363595" y="649605"/>
                </a:lnTo>
                <a:lnTo>
                  <a:pt x="3363595" y="487680"/>
                </a:lnTo>
                <a:close/>
              </a:path>
              <a:path w="3364865" h="812164">
                <a:moveTo>
                  <a:pt x="336359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363595" y="487045"/>
                </a:lnTo>
                <a:lnTo>
                  <a:pt x="3363595" y="325120"/>
                </a:lnTo>
                <a:close/>
              </a:path>
              <a:path w="3364865" h="812164">
                <a:moveTo>
                  <a:pt x="33635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363595" y="324485"/>
                </a:lnTo>
                <a:lnTo>
                  <a:pt x="3363595" y="162560"/>
                </a:lnTo>
                <a:close/>
              </a:path>
              <a:path w="3364865" h="812164">
                <a:moveTo>
                  <a:pt x="3363595" y="0"/>
                </a:moveTo>
                <a:lnTo>
                  <a:pt x="0" y="0"/>
                </a:lnTo>
                <a:lnTo>
                  <a:pt x="0" y="161925"/>
                </a:lnTo>
                <a:lnTo>
                  <a:pt x="3363595" y="161925"/>
                </a:lnTo>
                <a:lnTo>
                  <a:pt x="3363595" y="0"/>
                </a:lnTo>
                <a:close/>
              </a:path>
              <a:path w="3364865" h="812164">
                <a:moveTo>
                  <a:pt x="33648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3364865" y="812165"/>
                </a:lnTo>
                <a:lnTo>
                  <a:pt x="3364865" y="6502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5669" y="4180840"/>
            <a:ext cx="2618740" cy="843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34099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explanation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 monetary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Closed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9568" y="4180840"/>
            <a:ext cx="43307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4104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1469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5273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1494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5016499"/>
            <a:ext cx="3027045" cy="471805"/>
          </a:xfrm>
          <a:custGeom>
            <a:avLst/>
            <a:gdLst/>
            <a:ahLst/>
            <a:cxnLst/>
            <a:rect l="l" t="t" r="r" b="b"/>
            <a:pathLst>
              <a:path w="3027045" h="471804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  <a:path w="3027045" h="471804">
                <a:moveTo>
                  <a:pt x="3027045" y="309880"/>
                </a:moveTo>
                <a:lnTo>
                  <a:pt x="0" y="309880"/>
                </a:lnTo>
                <a:lnTo>
                  <a:pt x="0" y="471805"/>
                </a:lnTo>
                <a:lnTo>
                  <a:pt x="3027045" y="471805"/>
                </a:lnTo>
                <a:lnTo>
                  <a:pt x="3027045" y="30988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2969" y="4993640"/>
            <a:ext cx="3051810" cy="50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100" spc="-5">
                <a:latin typeface="Courier New"/>
                <a:cs typeface="Courier New"/>
              </a:rPr>
              <a:t>4.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Resolutions: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992" y="5488940"/>
            <a:ext cx="19050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 public response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5992" y="5651500"/>
            <a:ext cx="576326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responded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chooses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5814059"/>
            <a:ext cx="4878705" cy="161925"/>
          </a:xfrm>
          <a:custGeom>
            <a:avLst/>
            <a:gdLst/>
            <a:ahLst/>
            <a:cxnLst/>
            <a:rect l="l" t="t" r="r" b="b"/>
            <a:pathLst>
              <a:path w="4878705" h="161925">
                <a:moveTo>
                  <a:pt x="4878705" y="0"/>
                </a:moveTo>
                <a:lnTo>
                  <a:pt x="0" y="0"/>
                </a:lnTo>
                <a:lnTo>
                  <a:pt x="0" y="161925"/>
                </a:lnTo>
                <a:lnTo>
                  <a:pt x="4878705" y="161925"/>
                </a:lnTo>
                <a:lnTo>
                  <a:pt x="48787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15669" y="5791200"/>
            <a:ext cx="48895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dirty="0" sz="1100" spc="-5">
                <a:latin typeface="Courier New"/>
                <a:cs typeface="Courier New"/>
              </a:rPr>
              <a:t>provid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publi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6031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5992" y="5976620"/>
            <a:ext cx="53416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opportunity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answer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6139179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15669" y="6116320"/>
            <a:ext cx="53111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29530" algn="l"/>
              </a:tabLst>
            </a:pPr>
            <a:r>
              <a:rPr dirty="0" sz="1100" spc="-5">
                <a:latin typeface="Courier New"/>
                <a:cs typeface="Courier New"/>
              </a:rPr>
              <a:t>consume</a:t>
            </a:r>
            <a:r>
              <a:rPr dirty="0" sz="1100" spc="5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'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question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992" y="6301740"/>
            <a:ext cx="55219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misunderstanding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64643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64414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92" y="6626859"/>
            <a:ext cx="567944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appropriately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authorized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contract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6789419"/>
            <a:ext cx="4963795" cy="161925"/>
          </a:xfrm>
          <a:custGeom>
            <a:avLst/>
            <a:gdLst/>
            <a:ahLst/>
            <a:cxnLst/>
            <a:rect l="l" t="t" r="r" b="b"/>
            <a:pathLst>
              <a:path w="4963795" h="161925">
                <a:moveTo>
                  <a:pt x="4963795" y="0"/>
                </a:moveTo>
                <a:lnTo>
                  <a:pt x="0" y="0"/>
                </a:lnTo>
                <a:lnTo>
                  <a:pt x="0" y="161924"/>
                </a:lnTo>
                <a:lnTo>
                  <a:pt x="4963795" y="161924"/>
                </a:lnTo>
                <a:lnTo>
                  <a:pt x="49637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15669" y="6766559"/>
            <a:ext cx="49745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876800" algn="l"/>
              </a:tabLst>
            </a:pPr>
            <a:r>
              <a:rPr dirty="0" sz="1100" spc="-5">
                <a:latin typeface="Courier New"/>
                <a:cs typeface="Courier New"/>
              </a:rPr>
              <a:t>la</a:t>
            </a:r>
            <a:r>
              <a:rPr dirty="0" sz="1100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5992" y="6951980"/>
            <a:ext cx="543814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believes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caused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principally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actions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third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7114540"/>
            <a:ext cx="5216525" cy="161925"/>
          </a:xfrm>
          <a:custGeom>
            <a:avLst/>
            <a:gdLst/>
            <a:ahLst/>
            <a:cxnLst/>
            <a:rect l="l" t="t" r="r" b="b"/>
            <a:pathLst>
              <a:path w="5216525" h="161925">
                <a:moveTo>
                  <a:pt x="5216525" y="0"/>
                </a:moveTo>
                <a:lnTo>
                  <a:pt x="0" y="0"/>
                </a:lnTo>
                <a:lnTo>
                  <a:pt x="0" y="161924"/>
                </a:lnTo>
                <a:lnTo>
                  <a:pt x="5216525" y="161924"/>
                </a:lnTo>
                <a:lnTo>
                  <a:pt x="52165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15669" y="7091680"/>
            <a:ext cx="5226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29530" algn="l"/>
              </a:tabLst>
            </a:pPr>
            <a:r>
              <a:rPr dirty="0" sz="1100" spc="-5">
                <a:latin typeface="Courier New"/>
                <a:cs typeface="Courier New"/>
              </a:rPr>
              <a:t>part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outsi</a:t>
            </a:r>
            <a:r>
              <a:rPr dirty="0" sz="1100" spc="5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contr</a:t>
            </a:r>
            <a:r>
              <a:rPr dirty="0" sz="1100" spc="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direct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f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5992" y="7277100"/>
            <a:ext cx="44284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disputes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presented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400" y="7439659"/>
            <a:ext cx="2270125" cy="635635"/>
          </a:xfrm>
          <a:custGeom>
            <a:avLst/>
            <a:gdLst/>
            <a:ahLst/>
            <a:cxnLst/>
            <a:rect l="l" t="t" r="r" b="b"/>
            <a:pathLst>
              <a:path w="2270125" h="63563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270125" h="635634">
                <a:moveTo>
                  <a:pt x="2101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101215" y="324485"/>
                </a:lnTo>
                <a:lnTo>
                  <a:pt x="2101215" y="162560"/>
                </a:lnTo>
                <a:close/>
              </a:path>
              <a:path w="2270125" h="635634">
                <a:moveTo>
                  <a:pt x="2270125" y="473710"/>
                </a:moveTo>
                <a:lnTo>
                  <a:pt x="0" y="473710"/>
                </a:lnTo>
                <a:lnTo>
                  <a:pt x="0" y="635635"/>
                </a:lnTo>
                <a:lnTo>
                  <a:pt x="2270125" y="635635"/>
                </a:lnTo>
                <a:lnTo>
                  <a:pt x="2270125" y="47371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02969" y="7416800"/>
            <a:ext cx="229489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 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Courier New"/>
                <a:cs typeface="Courier New"/>
              </a:rPr>
              <a:t>5.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Timeliness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4400" y="8075930"/>
            <a:ext cx="13569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8238490"/>
            <a:ext cx="1007744" cy="324485"/>
          </a:xfrm>
          <a:custGeom>
            <a:avLst/>
            <a:gdLst/>
            <a:ahLst/>
            <a:cxnLst/>
            <a:rect l="l" t="t" r="r" b="b"/>
            <a:pathLst>
              <a:path w="1007744" h="324484">
                <a:moveTo>
                  <a:pt x="10077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007745" y="324485"/>
                </a:lnTo>
                <a:lnTo>
                  <a:pt x="1007745" y="162560"/>
                </a:lnTo>
                <a:close/>
              </a:path>
              <a:path w="1007744" h="324484">
                <a:moveTo>
                  <a:pt x="1007745" y="0"/>
                </a:moveTo>
                <a:lnTo>
                  <a:pt x="0" y="0"/>
                </a:lnTo>
                <a:lnTo>
                  <a:pt x="0" y="161925"/>
                </a:lnTo>
                <a:lnTo>
                  <a:pt x="1007745" y="161925"/>
                </a:lnTo>
                <a:lnTo>
                  <a:pt x="10077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15669" y="8215630"/>
            <a:ext cx="26479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  </a:t>
            </a:r>
            <a:r>
              <a:rPr dirty="0" sz="1100" spc="-5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04645" y="8215630"/>
            <a:ext cx="432434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5861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2403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8563609"/>
            <a:ext cx="2101215" cy="161925"/>
          </a:xfrm>
          <a:custGeom>
            <a:avLst/>
            <a:gdLst/>
            <a:ahLst/>
            <a:cxnLst/>
            <a:rect l="l" t="t" r="r" b="b"/>
            <a:pathLst>
              <a:path w="2101215" h="161925">
                <a:moveTo>
                  <a:pt x="2101215" y="0"/>
                </a:moveTo>
                <a:lnTo>
                  <a:pt x="0" y="0"/>
                </a:lnTo>
                <a:lnTo>
                  <a:pt x="0" y="161925"/>
                </a:lnTo>
                <a:lnTo>
                  <a:pt x="2101215" y="161925"/>
                </a:lnTo>
                <a:lnTo>
                  <a:pt x="21012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2969" y="8540750"/>
            <a:ext cx="2127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4400" y="8873490"/>
            <a:ext cx="26193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6.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vs Issue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Comparison: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202930"/>
          </a:xfrm>
          <a:custGeom>
            <a:avLst/>
            <a:gdLst/>
            <a:ahLst/>
            <a:cxnLst/>
            <a:rect l="l" t="t" r="r" b="b"/>
            <a:pathLst>
              <a:path w="6076950" h="8202930">
                <a:moveTo>
                  <a:pt x="6076950" y="0"/>
                </a:moveTo>
                <a:lnTo>
                  <a:pt x="0" y="0"/>
                </a:lnTo>
                <a:lnTo>
                  <a:pt x="0" y="8202930"/>
                </a:lnTo>
                <a:lnTo>
                  <a:pt x="6076950" y="820293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5553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  <a:tab pos="5467350" algn="l"/>
              </a:tabLst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Adverti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144269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306829"/>
            <a:ext cx="5300345" cy="1462405"/>
          </a:xfrm>
          <a:custGeom>
            <a:avLst/>
            <a:gdLst/>
            <a:ahLst/>
            <a:cxnLst/>
            <a:rect l="l" t="t" r="r" b="b"/>
            <a:pathLst>
              <a:path w="5300345" h="1462405">
                <a:moveTo>
                  <a:pt x="530034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5300345" y="1462405"/>
                </a:lnTo>
                <a:lnTo>
                  <a:pt x="5300345" y="1300480"/>
                </a:lnTo>
                <a:close/>
              </a:path>
              <a:path w="5300345" h="1462405">
                <a:moveTo>
                  <a:pt x="530034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300345" y="1299845"/>
                </a:lnTo>
                <a:lnTo>
                  <a:pt x="5300345" y="1137920"/>
                </a:lnTo>
                <a:close/>
              </a:path>
              <a:path w="5300345" h="1462405">
                <a:moveTo>
                  <a:pt x="530034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5300345" y="1137285"/>
                </a:lnTo>
                <a:lnTo>
                  <a:pt x="5300345" y="975360"/>
                </a:lnTo>
                <a:close/>
              </a:path>
              <a:path w="5300345" h="1462405">
                <a:moveTo>
                  <a:pt x="530034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300345" y="974725"/>
                </a:lnTo>
                <a:lnTo>
                  <a:pt x="5300345" y="812800"/>
                </a:lnTo>
                <a:close/>
              </a:path>
              <a:path w="5300345" h="1462405">
                <a:moveTo>
                  <a:pt x="53003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300345" y="812165"/>
                </a:lnTo>
                <a:lnTo>
                  <a:pt x="5300345" y="650240"/>
                </a:lnTo>
                <a:close/>
              </a:path>
              <a:path w="5300345" h="1462405">
                <a:moveTo>
                  <a:pt x="53003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300345" y="649605"/>
                </a:lnTo>
                <a:lnTo>
                  <a:pt x="5300345" y="487680"/>
                </a:lnTo>
                <a:close/>
              </a:path>
              <a:path w="5300345" h="1462405">
                <a:moveTo>
                  <a:pt x="53003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300345" y="487045"/>
                </a:lnTo>
                <a:lnTo>
                  <a:pt x="5300345" y="325120"/>
                </a:lnTo>
                <a:close/>
              </a:path>
              <a:path w="5300345" h="1462405">
                <a:moveTo>
                  <a:pt x="53003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300345" y="324485"/>
                </a:lnTo>
                <a:lnTo>
                  <a:pt x="5300345" y="162560"/>
                </a:lnTo>
                <a:close/>
              </a:path>
              <a:path w="5300345" h="146240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5669" y="1283969"/>
            <a:ext cx="4217035" cy="14935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193865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R="7613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5454" y="1283969"/>
            <a:ext cx="181610" cy="149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2917189"/>
            <a:ext cx="5635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Advertising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3079750"/>
            <a:ext cx="35337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449320" algn="l"/>
              </a:tabLst>
            </a:pPr>
            <a:r>
              <a:rPr dirty="0" sz="1100" spc="-5">
                <a:latin typeface="Courier New"/>
                <a:cs typeface="Courier New"/>
              </a:rPr>
              <a:t>marketi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 spc="-5">
                <a:latin typeface="Courier New"/>
                <a:cs typeface="Courier New"/>
              </a:rPr>
              <a:t>g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includin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promot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ona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offer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324231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3553459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5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5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2969" y="3530600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992" y="3878579"/>
            <a:ext cx="22415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992" y="4041140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48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420370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43662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43434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452882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46913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46685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485394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50165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49936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5179059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53416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53187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5992" y="5504179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56667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56438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992" y="582930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4400" y="59918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2969" y="59690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5992" y="615442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63169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2969" y="62941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4400" y="6626859"/>
            <a:ext cx="5553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Applying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 </a:t>
            </a:r>
            <a:r>
              <a:rPr dirty="0" sz="1100"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4400" y="6789419"/>
            <a:ext cx="39541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869690" algn="l"/>
              </a:tabLst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refinan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existin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400" y="695198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196" y="7263130"/>
            <a:ext cx="22625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74256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74028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196" y="7588250"/>
            <a:ext cx="22625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77508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2969" y="77279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196" y="7913369"/>
            <a:ext cx="4197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80759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02969" y="80530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196" y="8238490"/>
            <a:ext cx="12528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14400" y="84010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902969" y="83781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196" y="8563609"/>
            <a:ext cx="4197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14400" y="8726169"/>
            <a:ext cx="671195" cy="324485"/>
          </a:xfrm>
          <a:custGeom>
            <a:avLst/>
            <a:gdLst/>
            <a:ahLst/>
            <a:cxnLst/>
            <a:rect l="l" t="t" r="r" b="b"/>
            <a:pathLst>
              <a:path w="671194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671194" h="324484">
                <a:moveTo>
                  <a:pt x="6711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671195" y="324485"/>
                </a:lnTo>
                <a:lnTo>
                  <a:pt x="67119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02969" y="8703309"/>
            <a:ext cx="69659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02930"/>
            <a:chOff x="847725" y="913764"/>
            <a:chExt cx="6076950" cy="82029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02930"/>
            </a:xfrm>
            <a:custGeom>
              <a:avLst/>
              <a:gdLst/>
              <a:ahLst/>
              <a:cxnLst/>
              <a:rect l="l" t="t" r="r" b="b"/>
              <a:pathLst>
                <a:path w="6076950" h="8202930">
                  <a:moveTo>
                    <a:pt x="6076950" y="0"/>
                  </a:moveTo>
                  <a:lnTo>
                    <a:pt x="0" y="0"/>
                  </a:lnTo>
                  <a:lnTo>
                    <a:pt x="0" y="8202930"/>
                  </a:lnTo>
                  <a:lnTo>
                    <a:pt x="6076950" y="820293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334645" cy="161925"/>
            </a:xfrm>
            <a:custGeom>
              <a:avLst/>
              <a:gdLst/>
              <a:ahLst/>
              <a:cxnLst/>
              <a:rect l="l" t="t" r="r" b="b"/>
              <a:pathLst>
                <a:path w="334644" h="161925">
                  <a:moveTo>
                    <a:pt x="334644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34644" y="161925"/>
                  </a:lnTo>
                  <a:lnTo>
                    <a:pt x="33464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101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144269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3068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2839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46938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631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609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179451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19570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1934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266950"/>
            <a:ext cx="53003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Attempts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2429510"/>
            <a:ext cx="203136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935480" algn="l"/>
              </a:tabLst>
            </a:pPr>
            <a:r>
              <a:rPr dirty="0" sz="1100" spc="-5">
                <a:latin typeface="Courier New"/>
                <a:cs typeface="Courier New"/>
              </a:rPr>
              <a:t>collec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owe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259207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8264" y="2903220"/>
            <a:ext cx="22694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30657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30429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72807" y="3228339"/>
          <a:ext cx="4314190" cy="243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  <a:gridCol w="346075"/>
                <a:gridCol w="346075"/>
                <a:gridCol w="262255"/>
                <a:gridCol w="513715"/>
                <a:gridCol w="514985"/>
                <a:gridCol w="1178560"/>
                <a:gridCol w="765810"/>
              </a:tblGrid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914400" y="56667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56438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" y="5976620"/>
            <a:ext cx="54667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Can't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contact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8264" y="6139179"/>
            <a:ext cx="17653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1668780" algn="l"/>
              </a:tabLst>
            </a:pPr>
            <a:r>
              <a:rPr dirty="0" sz="1100" spc="-5">
                <a:latin typeface="Courier New"/>
                <a:cs typeface="Courier New"/>
              </a:rPr>
              <a:t>lende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630174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6612890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4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02969" y="6590030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992" y="6938009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71005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70777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92" y="726313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74256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74028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5992" y="758825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77508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02969" y="77279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5992" y="791336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400" y="80759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02969" y="80530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5992" y="8238490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84010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2969" y="83781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5992" y="8563609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8726169"/>
            <a:ext cx="1007744" cy="324485"/>
          </a:xfrm>
          <a:custGeom>
            <a:avLst/>
            <a:gdLst/>
            <a:ahLst/>
            <a:cxnLst/>
            <a:rect l="l" t="t" r="r" b="b"/>
            <a:pathLst>
              <a:path w="1007744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1007744" h="324484">
                <a:moveTo>
                  <a:pt x="10077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007745" y="324485"/>
                </a:lnTo>
                <a:lnTo>
                  <a:pt x="100774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2969" y="8703309"/>
            <a:ext cx="103441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88959"/>
            <a:chOff x="847725" y="913764"/>
            <a:chExt cx="6076950" cy="8188959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88959"/>
            </a:xfrm>
            <a:custGeom>
              <a:avLst/>
              <a:gdLst/>
              <a:ahLst/>
              <a:cxnLst/>
              <a:rect l="l" t="t" r="r" b="b"/>
              <a:pathLst>
                <a:path w="6076950" h="8188959">
                  <a:moveTo>
                    <a:pt x="6076950" y="0"/>
                  </a:moveTo>
                  <a:lnTo>
                    <a:pt x="0" y="0"/>
                  </a:lnTo>
                  <a:lnTo>
                    <a:pt x="0" y="8188959"/>
                  </a:lnTo>
                  <a:lnTo>
                    <a:pt x="6076950" y="818895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83185" cy="161925"/>
            </a:xfrm>
            <a:custGeom>
              <a:avLst/>
              <a:gdLst/>
              <a:ahLst/>
              <a:cxnLst/>
              <a:rect l="l" t="t" r="r" b="b"/>
              <a:pathLst>
                <a:path w="83184" h="161925">
                  <a:moveTo>
                    <a:pt x="83184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83184" y="161925"/>
                  </a:lnTo>
                  <a:lnTo>
                    <a:pt x="8318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144269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3068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2839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1616710"/>
            <a:ext cx="5215255" cy="161925"/>
          </a:xfrm>
          <a:custGeom>
            <a:avLst/>
            <a:gdLst/>
            <a:ahLst/>
            <a:cxnLst/>
            <a:rect l="l" t="t" r="r" b="b"/>
            <a:pathLst>
              <a:path w="5215255" h="161925">
                <a:moveTo>
                  <a:pt x="5215255" y="0"/>
                </a:moveTo>
                <a:lnTo>
                  <a:pt x="0" y="0"/>
                </a:lnTo>
                <a:lnTo>
                  <a:pt x="0" y="161925"/>
                </a:lnTo>
                <a:lnTo>
                  <a:pt x="5215255" y="161925"/>
                </a:lnTo>
                <a:lnTo>
                  <a:pt x="52152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5669" y="1593850"/>
            <a:ext cx="4324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8839" y="1593850"/>
            <a:ext cx="8528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Can't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stop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1779270"/>
            <a:ext cx="31248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028315" algn="l"/>
              </a:tabLst>
            </a:pPr>
            <a:r>
              <a:rPr dirty="0" sz="1100" spc="-5">
                <a:latin typeface="Courier New"/>
                <a:cs typeface="Courier New"/>
              </a:rPr>
              <a:t>withdra</a:t>
            </a:r>
            <a:r>
              <a:rPr dirty="0" sz="1100" spc="5">
                <a:latin typeface="Courier New"/>
                <a:cs typeface="Courier New"/>
              </a:rPr>
              <a:t>w</a:t>
            </a:r>
            <a:r>
              <a:rPr dirty="0" sz="1100" spc="-5">
                <a:latin typeface="Courier New"/>
                <a:cs typeface="Courier New"/>
              </a:rPr>
              <a:t>al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fro</a:t>
            </a:r>
            <a:r>
              <a:rPr dirty="0" sz="1100">
                <a:latin typeface="Courier New"/>
                <a:cs typeface="Courier New"/>
              </a:rPr>
              <a:t>m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</a:t>
            </a:r>
            <a:r>
              <a:rPr dirty="0" sz="1100">
                <a:latin typeface="Courier New"/>
                <a:cs typeface="Courier New"/>
              </a:rPr>
              <a:t>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1941829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72807" y="2252979"/>
          <a:ext cx="4304665" cy="2762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20"/>
                <a:gridCol w="346074"/>
                <a:gridCol w="262255"/>
                <a:gridCol w="513714"/>
                <a:gridCol w="514985"/>
                <a:gridCol w="1178560"/>
                <a:gridCol w="765810"/>
              </a:tblGrid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Checking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savings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914400" y="50165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2969" y="49936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5326379"/>
            <a:ext cx="5636895" cy="161925"/>
          </a:xfrm>
          <a:custGeom>
            <a:avLst/>
            <a:gdLst/>
            <a:ahLst/>
            <a:cxnLst/>
            <a:rect l="l" t="t" r="r" b="b"/>
            <a:pathLst>
              <a:path w="5636895" h="161925">
                <a:moveTo>
                  <a:pt x="5636895" y="0"/>
                </a:moveTo>
                <a:lnTo>
                  <a:pt x="0" y="0"/>
                </a:lnTo>
                <a:lnTo>
                  <a:pt x="0" y="161925"/>
                </a:lnTo>
                <a:lnTo>
                  <a:pt x="5636895" y="161925"/>
                </a:lnTo>
                <a:lnTo>
                  <a:pt x="5636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5669" y="5303520"/>
            <a:ext cx="4324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8839" y="5303520"/>
            <a:ext cx="12738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fees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197" y="5488940"/>
            <a:ext cx="24390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2343150" algn="l"/>
              </a:tabLst>
            </a:pPr>
            <a:r>
              <a:rPr dirty="0" sz="1100" spc="-5">
                <a:latin typeface="Courier New"/>
                <a:cs typeface="Courier New"/>
              </a:rPr>
              <a:t>interes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</a:t>
            </a:r>
            <a:r>
              <a:rPr dirty="0" sz="1100">
                <a:latin typeface="Courier New"/>
                <a:cs typeface="Courier New"/>
              </a:rPr>
              <a:t>u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expec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7197" y="5651500"/>
            <a:ext cx="5873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992" y="5962650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61252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61023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992" y="6287770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64503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64274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92" y="661289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67754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969" y="67525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92" y="6938009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71005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02969" y="70777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5992" y="726313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74256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02969" y="74028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5992" y="7588250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77508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02969" y="77279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5992" y="7913369"/>
            <a:ext cx="340741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5992" y="8075930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5992" y="823849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84010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2969" y="83781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55992" y="8563609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87261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02969" y="87033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0" y="1904"/>
                </a:moveTo>
                <a:lnTo>
                  <a:pt x="6076315" y="1904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72120"/>
            <a:chOff x="847725" y="913764"/>
            <a:chExt cx="6076950" cy="80721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72120"/>
            </a:xfrm>
            <a:custGeom>
              <a:avLst/>
              <a:gdLst/>
              <a:ahLst/>
              <a:cxnLst/>
              <a:rect l="l" t="t" r="r" b="b"/>
              <a:pathLst>
                <a:path w="6076950" h="8072120">
                  <a:moveTo>
                    <a:pt x="6076950" y="0"/>
                  </a:moveTo>
                  <a:lnTo>
                    <a:pt x="0" y="0"/>
                  </a:lnTo>
                  <a:lnTo>
                    <a:pt x="0" y="8072119"/>
                  </a:lnTo>
                  <a:lnTo>
                    <a:pt x="6076950" y="807211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887085" cy="161925"/>
            </a:xfrm>
            <a:custGeom>
              <a:avLst/>
              <a:gdLst/>
              <a:ahLst/>
              <a:cxnLst/>
              <a:rect l="l" t="t" r="r" b="b"/>
              <a:pathLst>
                <a:path w="5887084" h="161925">
                  <a:moveTo>
                    <a:pt x="5887084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887084" y="161925"/>
                  </a:lnTo>
                  <a:lnTo>
                    <a:pt x="588708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5669" y="958850"/>
            <a:ext cx="4324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8839" y="958850"/>
            <a:ext cx="15252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Closing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1442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1214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196" y="1306830"/>
            <a:ext cx="5797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1616710"/>
            <a:ext cx="58883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551170" algn="l"/>
              </a:tabLst>
            </a:pPr>
            <a:r>
              <a:rPr dirty="0" sz="1100" spc="-5">
                <a:latin typeface="Courier New"/>
                <a:cs typeface="Courier New"/>
              </a:rPr>
              <a:t>Checkin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saving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295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192786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23773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</a:t>
            </a:r>
            <a:r>
              <a:rPr dirty="0" sz="1100" spc="5">
                <a:latin typeface="Courier New"/>
                <a:cs typeface="Courier New"/>
              </a:rPr>
              <a:t>g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</a:t>
            </a:r>
            <a:r>
              <a:rPr dirty="0" sz="1100">
                <a:latin typeface="Courier New"/>
                <a:cs typeface="Courier New"/>
              </a:rPr>
              <a:t>.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254888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285877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</a:t>
            </a:r>
            <a:r>
              <a:rPr dirty="0" sz="1100" spc="5">
                <a:latin typeface="Courier New"/>
                <a:cs typeface="Courier New"/>
              </a:rPr>
              <a:t>f</a:t>
            </a:r>
            <a:r>
              <a:rPr dirty="0" sz="1100" spc="-5">
                <a:latin typeface="Courier New"/>
                <a:cs typeface="Courier New"/>
              </a:rPr>
              <a:t>er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</a:t>
            </a:r>
            <a:r>
              <a:rPr dirty="0" sz="1100" spc="5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316992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347980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Payda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379095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Studen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410082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Vehicl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leas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4559300"/>
            <a:ext cx="5384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Closing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4721859"/>
            <a:ext cx="9378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841375" algn="l"/>
              </a:tabLst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488442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196" y="5195570"/>
            <a:ext cx="22625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53581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53352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5196" y="5520690"/>
            <a:ext cx="22625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56832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56603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5196" y="5845809"/>
            <a:ext cx="4197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60083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969" y="59855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5196" y="6170929"/>
            <a:ext cx="12528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63334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02969" y="63106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5196" y="6496050"/>
            <a:ext cx="4197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66586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02969" y="66357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5196" y="6821169"/>
            <a:ext cx="6635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5196" y="6983730"/>
            <a:ext cx="243204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196" y="7146290"/>
            <a:ext cx="34283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73088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72859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196" y="7471409"/>
            <a:ext cx="10001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76339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2969" y="76111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196" y="7796530"/>
            <a:ext cx="17570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79590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02969" y="79362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8268969"/>
            <a:ext cx="5382895" cy="161925"/>
          </a:xfrm>
          <a:custGeom>
            <a:avLst/>
            <a:gdLst/>
            <a:ahLst/>
            <a:cxnLst/>
            <a:rect l="l" t="t" r="r" b="b"/>
            <a:pathLst>
              <a:path w="5382895" h="161925">
                <a:moveTo>
                  <a:pt x="5382895" y="0"/>
                </a:moveTo>
                <a:lnTo>
                  <a:pt x="0" y="0"/>
                </a:lnTo>
                <a:lnTo>
                  <a:pt x="0" y="161924"/>
                </a:lnTo>
                <a:lnTo>
                  <a:pt x="5382895" y="161924"/>
                </a:lnTo>
                <a:lnTo>
                  <a:pt x="5382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02969" y="8246109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76139" y="8246109"/>
            <a:ext cx="10344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Closing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14400" y="8431530"/>
            <a:ext cx="1261745" cy="487045"/>
          </a:xfrm>
          <a:custGeom>
            <a:avLst/>
            <a:gdLst/>
            <a:ahLst/>
            <a:cxnLst/>
            <a:rect l="l" t="t" r="r" b="b"/>
            <a:pathLst>
              <a:path w="1261745" h="487045">
                <a:moveTo>
                  <a:pt x="25082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50825" y="487045"/>
                </a:lnTo>
                <a:lnTo>
                  <a:pt x="250825" y="325120"/>
                </a:lnTo>
                <a:close/>
              </a:path>
              <a:path w="1261745" h="487045">
                <a:moveTo>
                  <a:pt x="58737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87375" y="324485"/>
                </a:lnTo>
                <a:lnTo>
                  <a:pt x="587375" y="162560"/>
                </a:lnTo>
                <a:close/>
              </a:path>
              <a:path w="1261745" h="487045">
                <a:moveTo>
                  <a:pt x="1261745" y="0"/>
                </a:moveTo>
                <a:lnTo>
                  <a:pt x="0" y="0"/>
                </a:lnTo>
                <a:lnTo>
                  <a:pt x="0" y="161925"/>
                </a:lnTo>
                <a:lnTo>
                  <a:pt x="1261745" y="161925"/>
                </a:lnTo>
                <a:lnTo>
                  <a:pt x="12617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902969" y="8408669"/>
            <a:ext cx="1286510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768985" algn="l"/>
                <a:tab pos="1189355" algn="l"/>
              </a:tabLst>
            </a:pP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 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48360" y="914400"/>
            <a:ext cx="6076315" cy="8071484"/>
          </a:xfrm>
          <a:custGeom>
            <a:avLst/>
            <a:gdLst/>
            <a:ahLst/>
            <a:cxnLst/>
            <a:rect l="l" t="t" r="r" b="b"/>
            <a:pathLst>
              <a:path w="6076315" h="8071484">
                <a:moveTo>
                  <a:pt x="0" y="1904"/>
                </a:moveTo>
                <a:lnTo>
                  <a:pt x="6076315" y="1904"/>
                </a:lnTo>
              </a:path>
              <a:path w="6076315" h="8071484">
                <a:moveTo>
                  <a:pt x="6075045" y="0"/>
                </a:moveTo>
                <a:lnTo>
                  <a:pt x="6075045" y="8071484"/>
                </a:lnTo>
              </a:path>
              <a:path w="6076315" h="8071484">
                <a:moveTo>
                  <a:pt x="6076315" y="8070215"/>
                </a:moveTo>
                <a:lnTo>
                  <a:pt x="0" y="8070215"/>
                </a:lnTo>
              </a:path>
              <a:path w="6076315" h="8071484">
                <a:moveTo>
                  <a:pt x="1905" y="8071484"/>
                </a:moveTo>
                <a:lnTo>
                  <a:pt x="1905" y="0"/>
                </a:lnTo>
              </a:path>
              <a:path w="6076315" h="8071484">
                <a:moveTo>
                  <a:pt x="0" y="1904"/>
                </a:moveTo>
                <a:lnTo>
                  <a:pt x="6076315" y="1904"/>
                </a:lnTo>
              </a:path>
              <a:path w="6076315" h="8071484">
                <a:moveTo>
                  <a:pt x="6075045" y="0"/>
                </a:moveTo>
                <a:lnTo>
                  <a:pt x="6075045" y="8071484"/>
                </a:lnTo>
              </a:path>
              <a:path w="6076315" h="8071484">
                <a:moveTo>
                  <a:pt x="6076315" y="8070215"/>
                </a:moveTo>
                <a:lnTo>
                  <a:pt x="0" y="8070215"/>
                </a:lnTo>
              </a:path>
              <a:path w="6076315" h="8071484">
                <a:moveTo>
                  <a:pt x="1905" y="80714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02930"/>
            <a:chOff x="847725" y="913764"/>
            <a:chExt cx="6076950" cy="82029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02930"/>
            </a:xfrm>
            <a:custGeom>
              <a:avLst/>
              <a:gdLst/>
              <a:ahLst/>
              <a:cxnLst/>
              <a:rect l="l" t="t" r="r" b="b"/>
              <a:pathLst>
                <a:path w="6076950" h="8202930">
                  <a:moveTo>
                    <a:pt x="6076950" y="0"/>
                  </a:moveTo>
                  <a:lnTo>
                    <a:pt x="0" y="0"/>
                  </a:lnTo>
                  <a:lnTo>
                    <a:pt x="0" y="8202930"/>
                  </a:lnTo>
                  <a:lnTo>
                    <a:pt x="6076950" y="820293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270125" cy="161925"/>
            </a:xfrm>
            <a:custGeom>
              <a:avLst/>
              <a:gdLst/>
              <a:ahLst/>
              <a:cxnLst/>
              <a:rect l="l" t="t" r="r" b="b"/>
              <a:pathLst>
                <a:path w="2270125" h="161925">
                  <a:moveTo>
                    <a:pt x="22701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270125" y="161925"/>
                  </a:lnTo>
                  <a:lnTo>
                    <a:pt x="22701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22948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144269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306830"/>
            <a:ext cx="22828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469389"/>
            <a:ext cx="7689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107</a:t>
            </a:r>
            <a:r>
              <a:rPr dirty="0" sz="1100"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631950"/>
            <a:ext cx="42176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1794510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1957070"/>
            <a:ext cx="12731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119629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2282189"/>
            <a:ext cx="42176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2444750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607310"/>
            <a:ext cx="6838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2769870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2932429"/>
            <a:ext cx="34486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3094989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3257550"/>
            <a:ext cx="1020444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3420109"/>
            <a:ext cx="5162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3582670"/>
            <a:ext cx="177736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745229"/>
            <a:ext cx="503555" cy="161925"/>
          </a:xfrm>
          <a:custGeom>
            <a:avLst/>
            <a:gdLst/>
            <a:ahLst/>
            <a:cxnLst/>
            <a:rect l="l" t="t" r="r" b="b"/>
            <a:pathLst>
              <a:path w="503555" h="161925">
                <a:moveTo>
                  <a:pt x="503555" y="0"/>
                </a:moveTo>
                <a:lnTo>
                  <a:pt x="0" y="0"/>
                </a:lnTo>
                <a:lnTo>
                  <a:pt x="0" y="161925"/>
                </a:lnTo>
                <a:lnTo>
                  <a:pt x="503555" y="161925"/>
                </a:lnTo>
                <a:lnTo>
                  <a:pt x="5035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3722370"/>
            <a:ext cx="5302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79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4055109"/>
            <a:ext cx="5888355" cy="161925"/>
          </a:xfrm>
          <a:custGeom>
            <a:avLst/>
            <a:gdLst/>
            <a:ahLst/>
            <a:cxnLst/>
            <a:rect l="l" t="t" r="r" b="b"/>
            <a:pathLst>
              <a:path w="5888355" h="161925">
                <a:moveTo>
                  <a:pt x="5888355" y="0"/>
                </a:moveTo>
                <a:lnTo>
                  <a:pt x="0" y="0"/>
                </a:lnTo>
                <a:lnTo>
                  <a:pt x="0" y="161925"/>
                </a:lnTo>
                <a:lnTo>
                  <a:pt x="5888355" y="161925"/>
                </a:lnTo>
                <a:lnTo>
                  <a:pt x="58883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403225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6139" y="4032250"/>
            <a:ext cx="15379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Trouble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using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4217670"/>
            <a:ext cx="600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" y="4380127"/>
            <a:ext cx="600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4691379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5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5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969" y="4668520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92" y="5016500"/>
            <a:ext cx="22415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92" y="5179059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34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5992" y="534162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55041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2969" y="54813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5992" y="566674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400" y="58293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2969" y="58064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5992" y="599185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61544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61315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5992" y="6316979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64795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2969" y="64566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55992" y="6642100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68046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02969" y="67818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5992" y="696721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14400" y="71297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902969" y="71069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55992" y="729234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14400" y="74549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02969" y="74320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14400" y="7764780"/>
            <a:ext cx="58883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Unable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 get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4400" y="7927340"/>
            <a:ext cx="27044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608580" algn="l"/>
              </a:tabLst>
            </a:pP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scor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4400" y="808990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4400" y="8401050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4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02969" y="8378190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4400" y="8726169"/>
            <a:ext cx="22828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4400" y="88887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02969" y="88658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02930"/>
            <a:chOff x="847725" y="913764"/>
            <a:chExt cx="6076950" cy="82029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02930"/>
            </a:xfrm>
            <a:custGeom>
              <a:avLst/>
              <a:gdLst/>
              <a:ahLst/>
              <a:cxnLst/>
              <a:rect l="l" t="t" r="r" b="b"/>
              <a:pathLst>
                <a:path w="6076950" h="8202930">
                  <a:moveTo>
                    <a:pt x="6076950" y="0"/>
                  </a:moveTo>
                  <a:lnTo>
                    <a:pt x="0" y="0"/>
                  </a:lnTo>
                  <a:lnTo>
                    <a:pt x="0" y="8202930"/>
                  </a:lnTo>
                  <a:lnTo>
                    <a:pt x="6076950" y="820293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205605" cy="161925"/>
            </a:xfrm>
            <a:custGeom>
              <a:avLst/>
              <a:gdLst/>
              <a:ahLst/>
              <a:cxnLst/>
              <a:rect l="l" t="t" r="r" b="b"/>
              <a:pathLst>
                <a:path w="4205605" h="161925">
                  <a:moveTo>
                    <a:pt x="420560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205605" y="161925"/>
                  </a:lnTo>
                  <a:lnTo>
                    <a:pt x="42056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42297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144269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992" y="130683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4693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969" y="1446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992" y="1631950"/>
            <a:ext cx="41757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17945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2969" y="1771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992" y="1957070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21196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969" y="20967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992" y="2282189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2444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969" y="2421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5992" y="260731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27698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2969" y="2747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992" y="2932429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30949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30721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400" y="3404870"/>
            <a:ext cx="5382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Unautho</a:t>
            </a:r>
            <a:r>
              <a:rPr dirty="0" sz="1100" spc="5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ize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3567429"/>
            <a:ext cx="37141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617595" algn="l"/>
              </a:tabLst>
            </a:pPr>
            <a:r>
              <a:rPr dirty="0" sz="1100" spc="-5">
                <a:latin typeface="Courier New"/>
                <a:cs typeface="Courier New"/>
              </a:rPr>
              <a:t>transac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ion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cti</a:t>
            </a:r>
            <a:r>
              <a:rPr dirty="0" sz="1100" spc="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probl</a:t>
            </a:r>
            <a:r>
              <a:rPr dirty="0" sz="1100" spc="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372999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1526" y="4041140"/>
            <a:ext cx="22663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42037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969" y="4180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72807" y="4366259"/>
          <a:ext cx="4314190" cy="243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04"/>
                <a:gridCol w="429895"/>
                <a:gridCol w="346075"/>
                <a:gridCol w="262255"/>
                <a:gridCol w="513715"/>
                <a:gridCol w="514985"/>
                <a:gridCol w="1178560"/>
                <a:gridCol w="765810"/>
              </a:tblGrid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8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914400" y="68046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02969" y="67818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4400" y="7114540"/>
            <a:ext cx="54679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Unexpected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1526" y="7277100"/>
            <a:ext cx="10890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993140" algn="l"/>
              </a:tabLst>
            </a:pPr>
            <a:r>
              <a:rPr dirty="0" sz="1100" spc="-5">
                <a:latin typeface="Courier New"/>
                <a:cs typeface="Courier New"/>
              </a:rPr>
              <a:t>othe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fee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4400" y="7439659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400" y="7750809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4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2969" y="7727950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5992" y="8075930"/>
            <a:ext cx="22415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5992" y="8238490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57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5992" y="8401050"/>
            <a:ext cx="416432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85636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2969" y="85407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5992" y="8726169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88887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2969" y="88658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02930"/>
            <a:chOff x="847725" y="913764"/>
            <a:chExt cx="6076950" cy="82029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02930"/>
            </a:xfrm>
            <a:custGeom>
              <a:avLst/>
              <a:gdLst/>
              <a:ahLst/>
              <a:cxnLst/>
              <a:rect l="l" t="t" r="r" b="b"/>
              <a:pathLst>
                <a:path w="6076950" h="8202930">
                  <a:moveTo>
                    <a:pt x="6076950" y="0"/>
                  </a:moveTo>
                  <a:lnTo>
                    <a:pt x="0" y="0"/>
                  </a:lnTo>
                  <a:lnTo>
                    <a:pt x="0" y="8202930"/>
                  </a:lnTo>
                  <a:lnTo>
                    <a:pt x="6076950" y="820293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204335" cy="161925"/>
            </a:xfrm>
            <a:custGeom>
              <a:avLst/>
              <a:gdLst/>
              <a:ahLst/>
              <a:cxnLst/>
              <a:rect l="l" t="t" r="r" b="b"/>
              <a:pathLst>
                <a:path w="4204335" h="161925">
                  <a:moveTo>
                    <a:pt x="420433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204335" y="161925"/>
                  </a:lnTo>
                  <a:lnTo>
                    <a:pt x="420433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42297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144269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992" y="1306830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4693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969" y="1446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992" y="1631950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17945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2969" y="1771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992" y="195707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21196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969" y="20967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992" y="2282189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2444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969" y="2421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2754629"/>
            <a:ext cx="53117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Vehicle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2917189"/>
            <a:ext cx="29571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860040" algn="l"/>
              </a:tabLst>
            </a:pPr>
            <a:r>
              <a:rPr dirty="0" sz="1100" spc="-5">
                <a:latin typeface="Courier New"/>
                <a:cs typeface="Courier New"/>
              </a:rPr>
              <a:t>damage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destroye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307975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9524" y="3390900"/>
            <a:ext cx="22682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35534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35306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72807" y="3716020"/>
          <a:ext cx="4304665" cy="243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346075"/>
                <a:gridCol w="262255"/>
                <a:gridCol w="513714"/>
                <a:gridCol w="514985"/>
                <a:gridCol w="1178560"/>
                <a:gridCol w="765810"/>
              </a:tblGrid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914400" y="61544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61315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" y="6464300"/>
            <a:ext cx="53117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Vehicle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9524" y="6626859"/>
            <a:ext cx="28460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2760980" algn="l"/>
              </a:tabLst>
            </a:pPr>
            <a:r>
              <a:rPr dirty="0" sz="1100" spc="-5">
                <a:latin typeface="Courier New"/>
                <a:cs typeface="Courier New"/>
              </a:rPr>
              <a:t>reposse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 spc="-5">
                <a:latin typeface="Courier New"/>
                <a:cs typeface="Courier New"/>
              </a:rPr>
              <a:t>se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sol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vehicl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6789419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4400" y="7100569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4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2969" y="7077709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5992" y="7425690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75882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2969" y="75653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5992" y="775080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400" y="79133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2969" y="78905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5992" y="807593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82384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82156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5992" y="8401050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85636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2969" y="85407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55992" y="8726169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88887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02969" y="88658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02930"/>
            <a:chOff x="847725" y="913764"/>
            <a:chExt cx="6076950" cy="82029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02930"/>
            </a:xfrm>
            <a:custGeom>
              <a:avLst/>
              <a:gdLst/>
              <a:ahLst/>
              <a:cxnLst/>
              <a:rect l="l" t="t" r="r" b="b"/>
              <a:pathLst>
                <a:path w="6076950" h="8202930">
                  <a:moveTo>
                    <a:pt x="6076950" y="0"/>
                  </a:moveTo>
                  <a:lnTo>
                    <a:pt x="0" y="0"/>
                  </a:lnTo>
                  <a:lnTo>
                    <a:pt x="0" y="8202930"/>
                  </a:lnTo>
                  <a:lnTo>
                    <a:pt x="6076950" y="820293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3448685" cy="324485"/>
            </a:xfrm>
            <a:custGeom>
              <a:avLst/>
              <a:gdLst/>
              <a:ahLst/>
              <a:cxnLst/>
              <a:rect l="l" t="t" r="r" b="b"/>
              <a:pathLst>
                <a:path w="3448685" h="324484">
                  <a:moveTo>
                    <a:pt x="831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83185" y="324485"/>
                  </a:lnTo>
                  <a:lnTo>
                    <a:pt x="83185" y="162560"/>
                  </a:lnTo>
                  <a:close/>
                </a:path>
                <a:path w="3448685" h="324484">
                  <a:moveTo>
                    <a:pt x="344868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448685" y="161925"/>
                  </a:lnTo>
                  <a:lnTo>
                    <a:pt x="344868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347281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30683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4693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446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63195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7945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771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10438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Was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2266950"/>
            <a:ext cx="27882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692400" algn="l"/>
              </a:tabLst>
            </a:pP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242951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8264" y="2740660"/>
            <a:ext cx="22694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9032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8803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72807" y="3065779"/>
          <a:ext cx="4304665" cy="243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/>
                <a:gridCol w="346075"/>
                <a:gridCol w="262255"/>
                <a:gridCol w="513715"/>
                <a:gridCol w="514985"/>
                <a:gridCol w="1178560"/>
                <a:gridCol w="765810"/>
              </a:tblGrid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7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4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914400" y="55041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54813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581405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Was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approved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8264" y="5976620"/>
            <a:ext cx="31115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  <a:tabLst>
                <a:tab pos="3014980" algn="l"/>
              </a:tabLst>
            </a:pP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didn'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6139179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6450329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4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4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6427470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5992" y="6775450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69380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02969" y="69151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992" y="710056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72631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72402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92" y="742569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75882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75653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5992" y="775080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79133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02969" y="78905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5992" y="8075930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400" y="82384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02969" y="82156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5992" y="8401050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85636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2969" y="85407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5992" y="872616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88887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2969" y="88658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21650"/>
          </a:xfrm>
          <a:custGeom>
            <a:avLst/>
            <a:gdLst/>
            <a:ahLst/>
            <a:cxnLst/>
            <a:rect l="l" t="t" r="r" b="b"/>
            <a:pathLst>
              <a:path w="6076950" h="8121650">
                <a:moveTo>
                  <a:pt x="6076950" y="0"/>
                </a:moveTo>
                <a:lnTo>
                  <a:pt x="0" y="0"/>
                </a:lnTo>
                <a:lnTo>
                  <a:pt x="0" y="8121650"/>
                </a:lnTo>
                <a:lnTo>
                  <a:pt x="6076950" y="812165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8866" y="981710"/>
            <a:ext cx="1763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1442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11214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454150"/>
            <a:ext cx="49625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Writte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616710"/>
            <a:ext cx="2200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103120" algn="l"/>
              </a:tabLst>
            </a:pPr>
            <a:r>
              <a:rPr dirty="0" sz="1100" spc="-5">
                <a:latin typeface="Courier New"/>
                <a:cs typeface="Courier New"/>
              </a:rPr>
              <a:t>notific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tio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77927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8866" y="2090420"/>
            <a:ext cx="22688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2529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22301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2807" y="2415539"/>
          <a:ext cx="4314190" cy="243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45"/>
                <a:gridCol w="429895"/>
                <a:gridCol w="346075"/>
                <a:gridCol w="262254"/>
                <a:gridCol w="513715"/>
                <a:gridCol w="514985"/>
                <a:gridCol w="1178560"/>
                <a:gridCol w="765810"/>
              </a:tblGrid>
              <a:tr h="161925">
                <a:tc gridSpan="6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48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8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7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3195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4">
                <a:tc gridSpan="8">
                  <a:txBody>
                    <a:bodyPr/>
                    <a:lstStyle/>
                    <a:p>
                      <a:pPr marR="3175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83184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5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914400" y="48539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48310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5163820"/>
            <a:ext cx="53828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373880" algn="l"/>
              </a:tabLst>
            </a:pPr>
            <a:r>
              <a:rPr dirty="0" sz="1100" spc="-5">
                <a:latin typeface="Courier New"/>
                <a:cs typeface="Courier New"/>
              </a:rPr>
              <a:t>Issue	Wrong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8866" y="5326379"/>
            <a:ext cx="15957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charged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5488940"/>
            <a:ext cx="600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5800089"/>
            <a:ext cx="2270125" cy="324485"/>
          </a:xfrm>
          <a:custGeom>
            <a:avLst/>
            <a:gdLst/>
            <a:ahLst/>
            <a:cxnLst/>
            <a:rect l="l" t="t" r="r" b="b"/>
            <a:pathLst>
              <a:path w="2270125" h="324485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2270125" h="324485">
                <a:moveTo>
                  <a:pt x="2270125" y="0"/>
                </a:moveTo>
                <a:lnTo>
                  <a:pt x="0" y="0"/>
                </a:lnTo>
                <a:lnTo>
                  <a:pt x="0" y="161925"/>
                </a:lnTo>
                <a:lnTo>
                  <a:pt x="2270125" y="161925"/>
                </a:lnTo>
                <a:lnTo>
                  <a:pt x="2270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2969" y="5777229"/>
            <a:ext cx="229489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savings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992" y="6125209"/>
            <a:ext cx="22415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62877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2969" y="62649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5992" y="6450329"/>
            <a:ext cx="41763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66128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65900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5992" y="677545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69380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02969" y="69151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992" y="7100569"/>
            <a:ext cx="41763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992" y="7263130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92" y="7425690"/>
            <a:ext cx="6426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75882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02969" y="75653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5992" y="7750809"/>
            <a:ext cx="3407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79133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02969" y="78905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5992" y="807593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82384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02969" y="82156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5992" y="840105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400" y="85636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02969" y="85407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400" y="8873490"/>
            <a:ext cx="177736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[9 rows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76 columns]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48360" y="914400"/>
            <a:ext cx="6076315" cy="8121015"/>
          </a:xfrm>
          <a:custGeom>
            <a:avLst/>
            <a:gdLst/>
            <a:ahLst/>
            <a:cxnLst/>
            <a:rect l="l" t="t" r="r" b="b"/>
            <a:pathLst>
              <a:path w="6076315" h="8121015">
                <a:moveTo>
                  <a:pt x="0" y="1904"/>
                </a:moveTo>
                <a:lnTo>
                  <a:pt x="6076315" y="1904"/>
                </a:lnTo>
              </a:path>
              <a:path w="6076315" h="8121015">
                <a:moveTo>
                  <a:pt x="6075045" y="0"/>
                </a:moveTo>
                <a:lnTo>
                  <a:pt x="6075045" y="8121015"/>
                </a:lnTo>
              </a:path>
              <a:path w="6076315" h="8121015">
                <a:moveTo>
                  <a:pt x="6076315" y="8119745"/>
                </a:moveTo>
                <a:lnTo>
                  <a:pt x="0" y="8119745"/>
                </a:lnTo>
              </a:path>
              <a:path w="6076315" h="8121015">
                <a:moveTo>
                  <a:pt x="1905" y="8121015"/>
                </a:moveTo>
                <a:lnTo>
                  <a:pt x="1905" y="0"/>
                </a:lnTo>
              </a:path>
              <a:path w="6076315" h="8121015">
                <a:moveTo>
                  <a:pt x="0" y="1904"/>
                </a:moveTo>
                <a:lnTo>
                  <a:pt x="6076315" y="1904"/>
                </a:lnTo>
              </a:path>
              <a:path w="6076315" h="8121015">
                <a:moveTo>
                  <a:pt x="6075045" y="0"/>
                </a:moveTo>
                <a:lnTo>
                  <a:pt x="6075045" y="8121015"/>
                </a:lnTo>
              </a:path>
              <a:path w="6076315" h="8121015">
                <a:moveTo>
                  <a:pt x="6076315" y="8119745"/>
                </a:moveTo>
                <a:lnTo>
                  <a:pt x="0" y="8119745"/>
                </a:lnTo>
              </a:path>
              <a:path w="6076315" h="8121015">
                <a:moveTo>
                  <a:pt x="1905" y="812101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4709794"/>
            <a:ext cx="6076950" cy="4295140"/>
          </a:xfrm>
          <a:custGeom>
            <a:avLst/>
            <a:gdLst/>
            <a:ahLst/>
            <a:cxnLst/>
            <a:rect l="l" t="t" r="r" b="b"/>
            <a:pathLst>
              <a:path w="6076950" h="4295140">
                <a:moveTo>
                  <a:pt x="6076950" y="0"/>
                </a:moveTo>
                <a:lnTo>
                  <a:pt x="0" y="0"/>
                </a:lnTo>
                <a:lnTo>
                  <a:pt x="0" y="1203960"/>
                </a:lnTo>
                <a:lnTo>
                  <a:pt x="0" y="4295140"/>
                </a:lnTo>
                <a:lnTo>
                  <a:pt x="6076950" y="4295140"/>
                </a:lnTo>
                <a:lnTo>
                  <a:pt x="6076950" y="120396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48" y="961902"/>
            <a:ext cx="5888902" cy="356172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" y="4776470"/>
            <a:ext cx="1344295" cy="161925"/>
          </a:xfrm>
          <a:custGeom>
            <a:avLst/>
            <a:gdLst/>
            <a:ahLst/>
            <a:cxnLst/>
            <a:rect l="l" t="t" r="r" b="b"/>
            <a:pathLst>
              <a:path w="1344295" h="161925">
                <a:moveTo>
                  <a:pt x="1344295" y="0"/>
                </a:moveTo>
                <a:lnTo>
                  <a:pt x="0" y="0"/>
                </a:lnTo>
                <a:lnTo>
                  <a:pt x="0" y="161925"/>
                </a:lnTo>
                <a:lnTo>
                  <a:pt x="1344295" y="161925"/>
                </a:lnTo>
                <a:lnTo>
                  <a:pt x="1344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4753609"/>
            <a:ext cx="1369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Dictionary: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4939029"/>
            <a:ext cx="5719445" cy="161925"/>
          </a:xfrm>
          <a:custGeom>
            <a:avLst/>
            <a:gdLst/>
            <a:ahLst/>
            <a:cxnLst/>
            <a:rect l="l" t="t" r="r" b="b"/>
            <a:pathLst>
              <a:path w="5719445" h="161925">
                <a:moveTo>
                  <a:pt x="5719445" y="0"/>
                </a:moveTo>
                <a:lnTo>
                  <a:pt x="0" y="0"/>
                </a:lnTo>
                <a:lnTo>
                  <a:pt x="0" y="161925"/>
                </a:lnTo>
                <a:lnTo>
                  <a:pt x="5719445" y="161925"/>
                </a:lnTo>
                <a:lnTo>
                  <a:pt x="57194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12162" y="491617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Fiel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5101589"/>
            <a:ext cx="5719445" cy="649605"/>
          </a:xfrm>
          <a:custGeom>
            <a:avLst/>
            <a:gdLst/>
            <a:ahLst/>
            <a:cxnLst/>
            <a:rect l="l" t="t" r="r" b="b"/>
            <a:pathLst>
              <a:path w="5719445" h="649604">
                <a:moveTo>
                  <a:pt x="57194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719445" y="649605"/>
                </a:lnTo>
                <a:lnTo>
                  <a:pt x="5719445" y="487680"/>
                </a:lnTo>
                <a:close/>
              </a:path>
              <a:path w="5719445" h="649604">
                <a:moveTo>
                  <a:pt x="57194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719445" y="487045"/>
                </a:lnTo>
                <a:lnTo>
                  <a:pt x="5719445" y="325120"/>
                </a:lnTo>
                <a:close/>
              </a:path>
              <a:path w="5719445" h="649604">
                <a:moveTo>
                  <a:pt x="57194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719445" y="324485"/>
                </a:lnTo>
                <a:lnTo>
                  <a:pt x="5719445" y="162560"/>
                </a:lnTo>
                <a:close/>
              </a:path>
              <a:path w="5719445" h="649604">
                <a:moveTo>
                  <a:pt x="5719445" y="0"/>
                </a:moveTo>
                <a:lnTo>
                  <a:pt x="0" y="0"/>
                </a:lnTo>
                <a:lnTo>
                  <a:pt x="0" y="161925"/>
                </a:lnTo>
                <a:lnTo>
                  <a:pt x="5719445" y="161925"/>
                </a:lnTo>
                <a:lnTo>
                  <a:pt x="57194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01138" y="4916170"/>
            <a:ext cx="4145915" cy="843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L="96520" marR="5080" indent="311086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Descri</a:t>
            </a:r>
            <a:r>
              <a:rPr dirty="0" sz="1100" spc="5">
                <a:latin typeface="Courier New"/>
                <a:cs typeface="Courier New"/>
              </a:rPr>
              <a:t>p</a:t>
            </a:r>
            <a:r>
              <a:rPr dirty="0" sz="1100" spc="-5">
                <a:latin typeface="Courier New"/>
                <a:cs typeface="Courier New"/>
              </a:rPr>
              <a:t>tio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identification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number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How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endParaRPr sz="1100">
              <a:latin typeface="Courier New"/>
              <a:cs typeface="Courier New"/>
            </a:endParaRPr>
          </a:p>
          <a:p>
            <a:pPr algn="r" marL="12700" marR="5080" indent="7562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5751829"/>
            <a:ext cx="5719445" cy="161925"/>
          </a:xfrm>
          <a:custGeom>
            <a:avLst/>
            <a:gdLst/>
            <a:ahLst/>
            <a:cxnLst/>
            <a:rect l="l" t="t" r="r" b="b"/>
            <a:pathLst>
              <a:path w="5719445" h="161925">
                <a:moveTo>
                  <a:pt x="5719445" y="0"/>
                </a:moveTo>
                <a:lnTo>
                  <a:pt x="0" y="0"/>
                </a:lnTo>
                <a:lnTo>
                  <a:pt x="0" y="161925"/>
                </a:lnTo>
                <a:lnTo>
                  <a:pt x="5719445" y="161925"/>
                </a:lnTo>
                <a:lnTo>
                  <a:pt x="57194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5078729"/>
            <a:ext cx="145542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2434" indent="-420370">
              <a:lnSpc>
                <a:spcPts val="1300"/>
              </a:lnSpc>
              <a:spcBef>
                <a:spcPts val="100"/>
              </a:spcBef>
              <a:buAutoNum type="arabicPlain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</a:t>
            </a:r>
            <a:endParaRPr sz="1100">
              <a:latin typeface="Courier New"/>
              <a:cs typeface="Courier New"/>
            </a:endParaRPr>
          </a:p>
          <a:p>
            <a:pPr marL="264795" indent="-252729">
              <a:lnSpc>
                <a:spcPts val="1280"/>
              </a:lnSpc>
              <a:buAutoNum type="arabicPlain"/>
              <a:tabLst>
                <a:tab pos="264795" algn="l"/>
                <a:tab pos="265430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  <a:p>
            <a:pPr marL="1021715" indent="-1009650">
              <a:lnSpc>
                <a:spcPts val="1300"/>
              </a:lnSpc>
              <a:buAutoNum type="arabicPlain"/>
              <a:tabLst>
                <a:tab pos="1021715" algn="l"/>
                <a:tab pos="1022350" algn="l"/>
              </a:tabLst>
            </a:pPr>
            <a:r>
              <a:rPr dirty="0" sz="1100" spc="-5">
                <a:latin typeface="Courier New"/>
                <a:cs typeface="Courier New"/>
              </a:rPr>
              <a:t>Stat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1138" y="5728970"/>
            <a:ext cx="41459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mailing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address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69" y="6018529"/>
            <a:ext cx="5915025" cy="2780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 marR="328676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 Dictionary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data_dict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2700" marR="5080" indent="33655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'Field'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: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'Submitted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via'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submitted'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ts val="1225"/>
              </a:lnSpc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'Description'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r>
              <a:rPr dirty="0" sz="1100" spc="-9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endParaRPr sz="1100">
              <a:latin typeface="Courier New"/>
              <a:cs typeface="Courier New"/>
            </a:endParaRPr>
          </a:p>
          <a:p>
            <a:pPr marL="685800" marR="92964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unique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identification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'How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was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submitted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CFPB'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685800">
              <a:lnSpc>
                <a:spcPts val="1225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date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CFPB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received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complaint'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685800" marR="260985">
              <a:lnSpc>
                <a:spcPts val="1280"/>
              </a:lnSpc>
              <a:spcBef>
                <a:spcPts val="60"/>
              </a:spcBef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0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date</a:t>
            </a:r>
            <a:r>
              <a:rPr dirty="0" sz="1100" spc="10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CFPB</a:t>
            </a:r>
            <a:r>
              <a:rPr dirty="0" sz="1100" spc="114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sent</a:t>
            </a:r>
            <a:r>
              <a:rPr dirty="0" sz="1100" spc="1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</a:t>
            </a:r>
            <a:r>
              <a:rPr dirty="0" sz="1100" spc="1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10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company'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state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mailing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address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provided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endParaRPr sz="1100">
              <a:latin typeface="Courier New"/>
              <a:cs typeface="Courier New"/>
            </a:endParaRPr>
          </a:p>
          <a:p>
            <a:pPr marL="348615">
              <a:lnSpc>
                <a:spcPts val="1225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8360" y="4710429"/>
            <a:ext cx="6076315" cy="4294505"/>
          </a:xfrm>
          <a:custGeom>
            <a:avLst/>
            <a:gdLst/>
            <a:ahLst/>
            <a:cxnLst/>
            <a:rect l="l" t="t" r="r" b="b"/>
            <a:pathLst>
              <a:path w="6076315" h="4294505">
                <a:moveTo>
                  <a:pt x="0" y="1905"/>
                </a:moveTo>
                <a:lnTo>
                  <a:pt x="6076315" y="1905"/>
                </a:lnTo>
              </a:path>
              <a:path w="6076315" h="4294505">
                <a:moveTo>
                  <a:pt x="6075045" y="0"/>
                </a:moveTo>
                <a:lnTo>
                  <a:pt x="6075045" y="1330960"/>
                </a:lnTo>
              </a:path>
              <a:path w="6076315" h="4294505">
                <a:moveTo>
                  <a:pt x="1905" y="1330960"/>
                </a:moveTo>
                <a:lnTo>
                  <a:pt x="1905" y="0"/>
                </a:lnTo>
              </a:path>
              <a:path w="6076315" h="4294505">
                <a:moveTo>
                  <a:pt x="6075045" y="1203960"/>
                </a:moveTo>
                <a:lnTo>
                  <a:pt x="6075045" y="4294505"/>
                </a:lnTo>
              </a:path>
              <a:path w="6076315" h="4294505">
                <a:moveTo>
                  <a:pt x="6076315" y="4293235"/>
                </a:moveTo>
                <a:lnTo>
                  <a:pt x="0" y="4293235"/>
                </a:lnTo>
              </a:path>
              <a:path w="6076315" h="4294505">
                <a:moveTo>
                  <a:pt x="1905" y="4294505"/>
                </a:moveTo>
                <a:lnTo>
                  <a:pt x="1905" y="1203960"/>
                </a:lnTo>
              </a:path>
              <a:path w="6076315" h="4294505">
                <a:moveTo>
                  <a:pt x="0" y="1905"/>
                </a:moveTo>
                <a:lnTo>
                  <a:pt x="6076315" y="1905"/>
                </a:lnTo>
              </a:path>
              <a:path w="6076315" h="4294505">
                <a:moveTo>
                  <a:pt x="6075045" y="0"/>
                </a:moveTo>
                <a:lnTo>
                  <a:pt x="6075045" y="1330960"/>
                </a:lnTo>
              </a:path>
              <a:path w="6076315" h="4294505">
                <a:moveTo>
                  <a:pt x="1905" y="1330960"/>
                </a:moveTo>
                <a:lnTo>
                  <a:pt x="1905" y="0"/>
                </a:lnTo>
              </a:path>
              <a:path w="6076315" h="4294505">
                <a:moveTo>
                  <a:pt x="6075045" y="1203960"/>
                </a:moveTo>
                <a:lnTo>
                  <a:pt x="6075045" y="4294505"/>
                </a:lnTo>
              </a:path>
              <a:path w="6076315" h="4294505">
                <a:moveTo>
                  <a:pt x="6076315" y="4293235"/>
                </a:moveTo>
                <a:lnTo>
                  <a:pt x="0" y="4293235"/>
                </a:lnTo>
              </a:path>
              <a:path w="6076315" h="4294505">
                <a:moveTo>
                  <a:pt x="1905" y="4294505"/>
                </a:moveTo>
                <a:lnTo>
                  <a:pt x="1905" y="120396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88630"/>
          </a:xfrm>
          <a:custGeom>
            <a:avLst/>
            <a:gdLst/>
            <a:ahLst/>
            <a:cxnLst/>
            <a:rect l="l" t="t" r="r" b="b"/>
            <a:pathLst>
              <a:path w="6076950" h="8088630">
                <a:moveTo>
                  <a:pt x="6076950" y="0"/>
                </a:moveTo>
                <a:lnTo>
                  <a:pt x="0" y="0"/>
                </a:lnTo>
                <a:lnTo>
                  <a:pt x="0" y="3599180"/>
                </a:lnTo>
                <a:lnTo>
                  <a:pt x="0" y="7569200"/>
                </a:lnTo>
                <a:lnTo>
                  <a:pt x="0" y="8088630"/>
                </a:lnTo>
                <a:lnTo>
                  <a:pt x="6076950" y="8088630"/>
                </a:lnTo>
                <a:lnTo>
                  <a:pt x="6076950" y="7569200"/>
                </a:lnTo>
                <a:lnTo>
                  <a:pt x="6076950" y="359918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1129030"/>
            <a:ext cx="3447415" cy="161925"/>
          </a:xfrm>
          <a:custGeom>
            <a:avLst/>
            <a:gdLst/>
            <a:ahLst/>
            <a:cxnLst/>
            <a:rect l="l" t="t" r="r" b="b"/>
            <a:pathLst>
              <a:path w="3447415" h="161925">
                <a:moveTo>
                  <a:pt x="3447415" y="0"/>
                </a:moveTo>
                <a:lnTo>
                  <a:pt x="0" y="0"/>
                </a:lnTo>
                <a:lnTo>
                  <a:pt x="0" y="161925"/>
                </a:lnTo>
                <a:lnTo>
                  <a:pt x="3447415" y="161925"/>
                </a:lnTo>
                <a:lnTo>
                  <a:pt x="34474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129030"/>
          <a:ext cx="5224780" cy="195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0060"/>
                <a:gridCol w="421004"/>
                <a:gridCol w="514350"/>
              </a:tblGrid>
              <a:tr h="162486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Timely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Response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Comparison: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Timely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response?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3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Checking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savings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15096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475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7045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2514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transfer,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6539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 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584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400" y="1454150"/>
            <a:ext cx="587375" cy="161925"/>
          </a:xfrm>
          <a:custGeom>
            <a:avLst/>
            <a:gdLst/>
            <a:ahLst/>
            <a:cxnLst/>
            <a:rect l="l" t="t" r="r" b="b"/>
            <a:pathLst>
              <a:path w="587375" h="161925">
                <a:moveTo>
                  <a:pt x="587375" y="0"/>
                </a:moveTo>
                <a:lnTo>
                  <a:pt x="0" y="0"/>
                </a:lnTo>
                <a:lnTo>
                  <a:pt x="0" y="161925"/>
                </a:lnTo>
                <a:lnTo>
                  <a:pt x="587375" y="161925"/>
                </a:lnTo>
                <a:lnTo>
                  <a:pt x="5873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3228339"/>
            <a:ext cx="4204335" cy="324485"/>
          </a:xfrm>
          <a:custGeom>
            <a:avLst/>
            <a:gdLst/>
            <a:ahLst/>
            <a:cxnLst/>
            <a:rect l="l" t="t" r="r" b="b"/>
            <a:pathLst>
              <a:path w="4204335" h="324485">
                <a:moveTo>
                  <a:pt x="37014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701415" y="324485"/>
                </a:lnTo>
                <a:lnTo>
                  <a:pt x="3701415" y="162560"/>
                </a:lnTo>
                <a:close/>
              </a:path>
              <a:path w="4204335" h="324485">
                <a:moveTo>
                  <a:pt x="4204335" y="0"/>
                </a:moveTo>
                <a:lnTo>
                  <a:pt x="0" y="0"/>
                </a:lnTo>
                <a:lnTo>
                  <a:pt x="0" y="161925"/>
                </a:lnTo>
                <a:lnTo>
                  <a:pt x="4204335" y="161925"/>
                </a:lnTo>
                <a:lnTo>
                  <a:pt x="420433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969" y="3205480"/>
            <a:ext cx="422973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2955925" algn="l"/>
                <a:tab pos="3460115" algn="l"/>
              </a:tabLst>
            </a:pPr>
            <a:r>
              <a:rPr dirty="0" sz="1100" spc="-5">
                <a:latin typeface="Courier New"/>
                <a:cs typeface="Courier New"/>
              </a:rPr>
              <a:t>8.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Comparison: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Timely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response?	No	Yes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3553459"/>
            <a:ext cx="23666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Company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response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3716020"/>
            <a:ext cx="3701415" cy="161925"/>
          </a:xfrm>
          <a:custGeom>
            <a:avLst/>
            <a:gdLst/>
            <a:ahLst/>
            <a:cxnLst/>
            <a:rect l="l" t="t" r="r" b="b"/>
            <a:pathLst>
              <a:path w="3701415" h="161925">
                <a:moveTo>
                  <a:pt x="3701415" y="0"/>
                </a:moveTo>
                <a:lnTo>
                  <a:pt x="0" y="0"/>
                </a:lnTo>
                <a:lnTo>
                  <a:pt x="0" y="161925"/>
                </a:lnTo>
                <a:lnTo>
                  <a:pt x="3701415" y="161925"/>
                </a:lnTo>
                <a:lnTo>
                  <a:pt x="37014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19523" y="36931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3878579"/>
            <a:ext cx="3700145" cy="161925"/>
          </a:xfrm>
          <a:custGeom>
            <a:avLst/>
            <a:gdLst/>
            <a:ahLst/>
            <a:cxnLst/>
            <a:rect l="l" t="t" r="r" b="b"/>
            <a:pathLst>
              <a:path w="3700145" h="161925">
                <a:moveTo>
                  <a:pt x="3700145" y="0"/>
                </a:moveTo>
                <a:lnTo>
                  <a:pt x="0" y="0"/>
                </a:lnTo>
                <a:lnTo>
                  <a:pt x="0" y="161925"/>
                </a:lnTo>
                <a:lnTo>
                  <a:pt x="3700145" y="161925"/>
                </a:lnTo>
                <a:lnTo>
                  <a:pt x="37001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83265" y="385572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3951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4041139"/>
            <a:ext cx="3700145" cy="324485"/>
          </a:xfrm>
          <a:custGeom>
            <a:avLst/>
            <a:gdLst/>
            <a:ahLst/>
            <a:cxnLst/>
            <a:rect l="l" t="t" r="r" b="b"/>
            <a:pathLst>
              <a:path w="3700145" h="324485">
                <a:moveTo>
                  <a:pt x="37001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700145" y="324485"/>
                </a:lnTo>
                <a:lnTo>
                  <a:pt x="3700145" y="162560"/>
                </a:lnTo>
                <a:close/>
              </a:path>
              <a:path w="3700145" h="324485">
                <a:moveTo>
                  <a:pt x="3700145" y="0"/>
                </a:moveTo>
                <a:lnTo>
                  <a:pt x="0" y="0"/>
                </a:lnTo>
                <a:lnTo>
                  <a:pt x="0" y="161925"/>
                </a:lnTo>
                <a:lnTo>
                  <a:pt x="3700145" y="161925"/>
                </a:lnTo>
                <a:lnTo>
                  <a:pt x="37001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3693159"/>
            <a:ext cx="313753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300"/>
              </a:lnSpc>
              <a:spcBef>
                <a:spcPts val="100"/>
              </a:spcBef>
              <a:tabLst>
                <a:tab pos="3039745" algn="l"/>
              </a:tabLst>
            </a:pPr>
            <a:r>
              <a:rPr dirty="0" sz="1100" spc="-5">
                <a:latin typeface="Courier New"/>
                <a:cs typeface="Courier New"/>
              </a:rPr>
              <a:t>Close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algn="just" marL="12700" marR="571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Closed with explanation</a:t>
            </a:r>
            <a:r>
              <a:rPr dirty="0" sz="1100" spc="975">
                <a:latin typeface="Courier New"/>
                <a:cs typeface="Courier New"/>
              </a:rPr>
              <a:t> </a:t>
            </a:r>
            <a:r>
              <a:rPr dirty="0" sz="1100" spc="98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1527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 with monetary relief</a:t>
            </a:r>
            <a:r>
              <a:rPr dirty="0" sz="1100" spc="6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690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Closed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non-monetary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relief</a:t>
            </a:r>
            <a:r>
              <a:rPr dirty="0" sz="1100" spc="13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178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3405" y="4018279"/>
            <a:ext cx="445134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1400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5095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69" y="4617720"/>
            <a:ext cx="16236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2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1029" y="5091429"/>
            <a:ext cx="781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Replace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969" y="4928870"/>
            <a:ext cx="465518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Read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CSV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into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pd.read_excel(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'/content/Consumer_Complaints.xlsx'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'your_file.csv'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actual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path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8610600"/>
            <a:ext cx="5550535" cy="324485"/>
          </a:xfrm>
          <a:custGeom>
            <a:avLst/>
            <a:gdLst/>
            <a:ahLst/>
            <a:cxnLst/>
            <a:rect l="l" t="t" r="r" b="b"/>
            <a:pathLst>
              <a:path w="5550535" h="324484">
                <a:moveTo>
                  <a:pt x="4120515" y="0"/>
                </a:moveTo>
                <a:lnTo>
                  <a:pt x="0" y="0"/>
                </a:lnTo>
                <a:lnTo>
                  <a:pt x="0" y="161925"/>
                </a:lnTo>
                <a:lnTo>
                  <a:pt x="4120515" y="161925"/>
                </a:lnTo>
                <a:lnTo>
                  <a:pt x="4120515" y="0"/>
                </a:lnTo>
                <a:close/>
              </a:path>
              <a:path w="5550535" h="324484">
                <a:moveTo>
                  <a:pt x="555053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550535" y="324485"/>
                </a:lnTo>
                <a:lnTo>
                  <a:pt x="555053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5563870"/>
            <a:ext cx="5662295" cy="337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List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 columns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compare</a:t>
            </a:r>
            <a:endParaRPr sz="1100">
              <a:latin typeface="Courier New"/>
              <a:cs typeface="Courier New"/>
            </a:endParaRPr>
          </a:p>
          <a:p>
            <a:pPr marL="12700" marR="42545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columns_to_compare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'Submitted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via'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submitted'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864360">
              <a:lnSpc>
                <a:spcPts val="1225"/>
              </a:lnSpc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'Sub-product'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'Sub-issue'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public</a:t>
            </a:r>
            <a:r>
              <a:rPr dirty="0" sz="1100" spc="-4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864360">
              <a:lnSpc>
                <a:spcPts val="128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'Company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response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'Timely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response?'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Define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 target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target_column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Compare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target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endParaRPr sz="1100">
              <a:latin typeface="Courier New"/>
              <a:cs typeface="Courier New"/>
            </a:endParaRPr>
          </a:p>
          <a:p>
            <a:pPr marL="348615" marR="2613660" indent="-33655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for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in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columns_to_compare: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comparison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df.groupby([column,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target_column]).size().unstack(fill_value=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349250" marR="8509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f"Comparison</a:t>
            </a:r>
            <a:r>
              <a:rPr dirty="0" sz="1100" spc="20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between</a:t>
            </a:r>
            <a:r>
              <a:rPr dirty="0" sz="1100" spc="2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54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{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column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}</a:t>
            </a:r>
            <a:r>
              <a:rPr dirty="0" sz="1100">
                <a:solidFill>
                  <a:srgbClr val="FF5400"/>
                </a:solidFill>
                <a:latin typeface="Courier New"/>
                <a:cs typeface="Courier New"/>
              </a:rPr>
              <a:t>'</a:t>
            </a:r>
            <a:r>
              <a:rPr dirty="0" sz="1100" spc="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and</a:t>
            </a:r>
            <a:r>
              <a:rPr dirty="0" sz="1100" spc="1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54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{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target_column</a:t>
            </a:r>
            <a:r>
              <a:rPr dirty="0" sz="1100">
                <a:solidFill>
                  <a:srgbClr val="3CADE8"/>
                </a:solidFill>
                <a:latin typeface="Courier New"/>
                <a:cs typeface="Courier New"/>
              </a:rPr>
              <a:t>}</a:t>
            </a:r>
            <a:r>
              <a:rPr dirty="0" sz="1100">
                <a:solidFill>
                  <a:srgbClr val="FF5400"/>
                </a:solidFill>
                <a:latin typeface="Courier New"/>
                <a:cs typeface="Courier New"/>
              </a:rPr>
              <a:t>':"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(comparison)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ts val="1245"/>
              </a:lnSpc>
            </a:pP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Comparison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between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'Submitted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via'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'Product':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1274445" algn="l"/>
                <a:tab pos="3712845" algn="l"/>
              </a:tabLst>
            </a:pPr>
            <a:r>
              <a:rPr dirty="0" sz="1100" spc="-5">
                <a:latin typeface="Courier New"/>
                <a:cs typeface="Courier New"/>
              </a:rPr>
              <a:t>Product	Checking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savings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	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or prepaid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360" y="914400"/>
            <a:ext cx="6076315" cy="8087995"/>
          </a:xfrm>
          <a:custGeom>
            <a:avLst/>
            <a:gdLst/>
            <a:ahLst/>
            <a:cxnLst/>
            <a:rect l="l" t="t" r="r" b="b"/>
            <a:pathLst>
              <a:path w="6076315" h="8087995">
                <a:moveTo>
                  <a:pt x="0" y="1904"/>
                </a:moveTo>
                <a:lnTo>
                  <a:pt x="6076315" y="1904"/>
                </a:lnTo>
              </a:path>
              <a:path w="6076315" h="8087995">
                <a:moveTo>
                  <a:pt x="6075045" y="0"/>
                </a:moveTo>
                <a:lnTo>
                  <a:pt x="6075045" y="3726179"/>
                </a:lnTo>
              </a:path>
              <a:path w="6076315" h="8087995">
                <a:moveTo>
                  <a:pt x="1905" y="3726179"/>
                </a:moveTo>
                <a:lnTo>
                  <a:pt x="1905" y="0"/>
                </a:lnTo>
              </a:path>
              <a:path w="6076315" h="8087995">
                <a:moveTo>
                  <a:pt x="6075045" y="3599179"/>
                </a:moveTo>
                <a:lnTo>
                  <a:pt x="6075045" y="7696200"/>
                </a:lnTo>
              </a:path>
              <a:path w="6076315" h="8087995">
                <a:moveTo>
                  <a:pt x="1905" y="7696200"/>
                </a:moveTo>
                <a:lnTo>
                  <a:pt x="1905" y="3599179"/>
                </a:lnTo>
              </a:path>
              <a:path w="6076315" h="8087995">
                <a:moveTo>
                  <a:pt x="6075045" y="7569200"/>
                </a:moveTo>
                <a:lnTo>
                  <a:pt x="6075045" y="8087995"/>
                </a:lnTo>
              </a:path>
              <a:path w="6076315" h="8087995">
                <a:moveTo>
                  <a:pt x="6076315" y="8086725"/>
                </a:moveTo>
                <a:lnTo>
                  <a:pt x="0" y="8086725"/>
                </a:lnTo>
              </a:path>
              <a:path w="6076315" h="8087995">
                <a:moveTo>
                  <a:pt x="1905" y="8087995"/>
                </a:moveTo>
                <a:lnTo>
                  <a:pt x="1905" y="7569200"/>
                </a:lnTo>
              </a:path>
              <a:path w="6076315" h="8087995">
                <a:moveTo>
                  <a:pt x="0" y="1904"/>
                </a:moveTo>
                <a:lnTo>
                  <a:pt x="6076315" y="1904"/>
                </a:lnTo>
              </a:path>
              <a:path w="6076315" h="8087995">
                <a:moveTo>
                  <a:pt x="6075045" y="0"/>
                </a:moveTo>
                <a:lnTo>
                  <a:pt x="6075045" y="3726179"/>
                </a:lnTo>
              </a:path>
              <a:path w="6076315" h="8087995">
                <a:moveTo>
                  <a:pt x="1905" y="3726179"/>
                </a:moveTo>
                <a:lnTo>
                  <a:pt x="1905" y="0"/>
                </a:lnTo>
              </a:path>
              <a:path w="6076315" h="8087995">
                <a:moveTo>
                  <a:pt x="6075045" y="3599179"/>
                </a:moveTo>
                <a:lnTo>
                  <a:pt x="6075045" y="7696200"/>
                </a:lnTo>
              </a:path>
              <a:path w="6076315" h="8087995">
                <a:moveTo>
                  <a:pt x="1905" y="7696200"/>
                </a:moveTo>
                <a:lnTo>
                  <a:pt x="1905" y="3599179"/>
                </a:lnTo>
              </a:path>
              <a:path w="6076315" h="8087995">
                <a:moveTo>
                  <a:pt x="6075045" y="7569200"/>
                </a:moveTo>
                <a:lnTo>
                  <a:pt x="6075045" y="8087995"/>
                </a:lnTo>
              </a:path>
              <a:path w="6076315" h="8087995">
                <a:moveTo>
                  <a:pt x="6076315" y="8086725"/>
                </a:moveTo>
                <a:lnTo>
                  <a:pt x="0" y="8086725"/>
                </a:lnTo>
              </a:path>
              <a:path w="6076315" h="8087995">
                <a:moveTo>
                  <a:pt x="1905" y="8087995"/>
                </a:moveTo>
                <a:lnTo>
                  <a:pt x="1905" y="756920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86090"/>
            <a:chOff x="847725" y="913764"/>
            <a:chExt cx="6076950" cy="808609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86090"/>
            </a:xfrm>
            <a:custGeom>
              <a:avLst/>
              <a:gdLst/>
              <a:ahLst/>
              <a:cxnLst/>
              <a:rect l="l" t="t" r="r" b="b"/>
              <a:pathLst>
                <a:path w="6076950" h="8086090">
                  <a:moveTo>
                    <a:pt x="6076950" y="0"/>
                  </a:moveTo>
                  <a:lnTo>
                    <a:pt x="0" y="0"/>
                  </a:lnTo>
                  <a:lnTo>
                    <a:pt x="0" y="8086089"/>
                  </a:lnTo>
                  <a:lnTo>
                    <a:pt x="6076950" y="80860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1092835" cy="324485"/>
            </a:xfrm>
            <a:custGeom>
              <a:avLst/>
              <a:gdLst/>
              <a:ahLst/>
              <a:cxnLst/>
              <a:rect l="l" t="t" r="r" b="b"/>
              <a:pathLst>
                <a:path w="1092835" h="324484">
                  <a:moveTo>
                    <a:pt x="58864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88645" y="161925"/>
                  </a:lnTo>
                  <a:lnTo>
                    <a:pt x="588645" y="0"/>
                  </a:lnTo>
                  <a:close/>
                </a:path>
                <a:path w="1092835" h="324484">
                  <a:moveTo>
                    <a:pt x="109283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1092835" y="324485"/>
                  </a:lnTo>
                  <a:lnTo>
                    <a:pt x="1092835" y="1625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111760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516255" algn="l"/>
              </a:tabLst>
            </a:pPr>
            <a:r>
              <a:rPr dirty="0" sz="1100" spc="-5">
                <a:latin typeface="Courier New"/>
                <a:cs typeface="Courier New"/>
              </a:rPr>
              <a:t>card	</a:t>
            </a:r>
            <a:r>
              <a:rPr dirty="0" sz="1100">
                <a:latin typeface="Courier New"/>
                <a:cs typeface="Courier New"/>
              </a:rPr>
              <a:t>\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454150"/>
            <a:ext cx="3533775" cy="161925"/>
          </a:xfrm>
          <a:custGeom>
            <a:avLst/>
            <a:gdLst/>
            <a:ahLst/>
            <a:cxnLst/>
            <a:rect l="l" t="t" r="r" b="b"/>
            <a:pathLst>
              <a:path w="3533775" h="161925">
                <a:moveTo>
                  <a:pt x="3533775" y="0"/>
                </a:moveTo>
                <a:lnTo>
                  <a:pt x="0" y="0"/>
                </a:lnTo>
                <a:lnTo>
                  <a:pt x="0" y="161925"/>
                </a:lnTo>
                <a:lnTo>
                  <a:pt x="3533775" y="161925"/>
                </a:lnTo>
                <a:lnTo>
                  <a:pt x="35337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50766" y="14312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616709"/>
            <a:ext cx="3532504" cy="324485"/>
          </a:xfrm>
          <a:custGeom>
            <a:avLst/>
            <a:gdLst/>
            <a:ahLst/>
            <a:cxnLst/>
            <a:rect l="l" t="t" r="r" b="b"/>
            <a:pathLst>
              <a:path w="3532504" h="32448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3532504" h="324485">
                <a:moveTo>
                  <a:pt x="35325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532505" y="324485"/>
                </a:lnTo>
                <a:lnTo>
                  <a:pt x="353250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66946" y="175640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941829"/>
            <a:ext cx="3532504" cy="324485"/>
          </a:xfrm>
          <a:custGeom>
            <a:avLst/>
            <a:gdLst/>
            <a:ahLst/>
            <a:cxnLst/>
            <a:rect l="l" t="t" r="r" b="b"/>
            <a:pathLst>
              <a:path w="3532504" h="324485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3532504" h="324485">
                <a:moveTo>
                  <a:pt x="35325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532505" y="324485"/>
                </a:lnTo>
                <a:lnTo>
                  <a:pt x="353250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98188" y="208153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256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2266949"/>
            <a:ext cx="3532504" cy="324485"/>
          </a:xfrm>
          <a:custGeom>
            <a:avLst/>
            <a:gdLst/>
            <a:ahLst/>
            <a:cxnLst/>
            <a:rect l="l" t="t" r="r" b="b"/>
            <a:pathLst>
              <a:path w="3532504" h="324485">
                <a:moveTo>
                  <a:pt x="334645" y="0"/>
                </a:moveTo>
                <a:lnTo>
                  <a:pt x="0" y="0"/>
                </a:lnTo>
                <a:lnTo>
                  <a:pt x="0" y="161925"/>
                </a:lnTo>
                <a:lnTo>
                  <a:pt x="334645" y="161925"/>
                </a:lnTo>
                <a:lnTo>
                  <a:pt x="334645" y="0"/>
                </a:lnTo>
                <a:close/>
              </a:path>
              <a:path w="3532504" h="324485">
                <a:moveTo>
                  <a:pt x="35325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532505" y="324485"/>
                </a:lnTo>
                <a:lnTo>
                  <a:pt x="353250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83126" y="24066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42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2592069"/>
            <a:ext cx="3532504" cy="324485"/>
          </a:xfrm>
          <a:custGeom>
            <a:avLst/>
            <a:gdLst/>
            <a:ahLst/>
            <a:cxnLst/>
            <a:rect l="l" t="t" r="r" b="b"/>
            <a:pathLst>
              <a:path w="3532504" h="324485">
                <a:moveTo>
                  <a:pt x="250825" y="0"/>
                </a:moveTo>
                <a:lnTo>
                  <a:pt x="0" y="0"/>
                </a:lnTo>
                <a:lnTo>
                  <a:pt x="0" y="161925"/>
                </a:lnTo>
                <a:lnTo>
                  <a:pt x="250825" y="161925"/>
                </a:lnTo>
                <a:lnTo>
                  <a:pt x="250825" y="0"/>
                </a:lnTo>
                <a:close/>
              </a:path>
              <a:path w="3532504" h="324485">
                <a:moveTo>
                  <a:pt x="35325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532505" y="324485"/>
                </a:lnTo>
                <a:lnTo>
                  <a:pt x="353250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98328" y="2731769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618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917189"/>
            <a:ext cx="3532504" cy="324485"/>
          </a:xfrm>
          <a:custGeom>
            <a:avLst/>
            <a:gdLst/>
            <a:ahLst/>
            <a:cxnLst/>
            <a:rect l="l" t="t" r="r" b="b"/>
            <a:pathLst>
              <a:path w="3532504" h="324485">
                <a:moveTo>
                  <a:pt x="334645" y="0"/>
                </a:moveTo>
                <a:lnTo>
                  <a:pt x="0" y="0"/>
                </a:lnTo>
                <a:lnTo>
                  <a:pt x="0" y="161925"/>
                </a:lnTo>
                <a:lnTo>
                  <a:pt x="334645" y="161925"/>
                </a:lnTo>
                <a:lnTo>
                  <a:pt x="334645" y="0"/>
                </a:lnTo>
                <a:close/>
              </a:path>
              <a:path w="3532504" h="324485">
                <a:moveTo>
                  <a:pt x="35325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532505" y="324485"/>
                </a:lnTo>
                <a:lnTo>
                  <a:pt x="353250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14368" y="305689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1549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3242309"/>
            <a:ext cx="3532504" cy="324485"/>
          </a:xfrm>
          <a:custGeom>
            <a:avLst/>
            <a:gdLst/>
            <a:ahLst/>
            <a:cxnLst/>
            <a:rect l="l" t="t" r="r" b="b"/>
            <a:pathLst>
              <a:path w="3532504" h="324485">
                <a:moveTo>
                  <a:pt x="418465" y="0"/>
                </a:moveTo>
                <a:lnTo>
                  <a:pt x="0" y="0"/>
                </a:lnTo>
                <a:lnTo>
                  <a:pt x="0" y="161925"/>
                </a:lnTo>
                <a:lnTo>
                  <a:pt x="418465" y="161925"/>
                </a:lnTo>
                <a:lnTo>
                  <a:pt x="418465" y="0"/>
                </a:lnTo>
                <a:close/>
              </a:path>
              <a:path w="3532504" h="324485">
                <a:moveTo>
                  <a:pt x="35325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532505" y="324485"/>
                </a:lnTo>
                <a:lnTo>
                  <a:pt x="353250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67086" y="338200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3567429"/>
            <a:ext cx="167005" cy="161925"/>
          </a:xfrm>
          <a:custGeom>
            <a:avLst/>
            <a:gdLst/>
            <a:ahLst/>
            <a:cxnLst/>
            <a:rect l="l" t="t" r="r" b="b"/>
            <a:pathLst>
              <a:path w="167005" h="161925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2969" y="1431290"/>
            <a:ext cx="1033144" cy="23063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9245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Emai</a:t>
            </a:r>
            <a:r>
              <a:rPr dirty="0" sz="1100">
                <a:latin typeface="Courier New"/>
                <a:cs typeface="Courier New"/>
              </a:rPr>
              <a:t>l 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 marR="7600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Fa</a:t>
            </a:r>
            <a:r>
              <a:rPr dirty="0" sz="1100">
                <a:latin typeface="Courier New"/>
                <a:cs typeface="Courier New"/>
              </a:rPr>
              <a:t>x  </a:t>
            </a:r>
            <a:r>
              <a:rPr dirty="0" sz="1100" spc="-5">
                <a:latin typeface="Courier New"/>
                <a:cs typeface="Courier New"/>
              </a:rPr>
              <a:t>38</a:t>
            </a:r>
            <a:endParaRPr sz="1100">
              <a:latin typeface="Courier New"/>
              <a:cs typeface="Courier New"/>
            </a:endParaRPr>
          </a:p>
          <a:p>
            <a:pPr marL="12700" marR="59245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Phon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1174</a:t>
            </a:r>
            <a:endParaRPr sz="1100">
              <a:latin typeface="Courier New"/>
              <a:cs typeface="Courier New"/>
            </a:endParaRPr>
          </a:p>
          <a:p>
            <a:pPr marL="12700" marR="876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Postal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mail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383</a:t>
            </a:r>
            <a:endParaRPr sz="1100">
              <a:latin typeface="Courier New"/>
              <a:cs typeface="Courier New"/>
            </a:endParaRPr>
          </a:p>
          <a:p>
            <a:pPr marL="12700" marR="3409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Referra</a:t>
            </a:r>
            <a:r>
              <a:rPr dirty="0" sz="1100">
                <a:latin typeface="Courier New"/>
                <a:cs typeface="Courier New"/>
              </a:rPr>
              <a:t>l  </a:t>
            </a:r>
            <a:r>
              <a:rPr dirty="0" sz="1100" spc="-5">
                <a:latin typeface="Courier New"/>
                <a:cs typeface="Courier New"/>
              </a:rPr>
              <a:t>2270</a:t>
            </a:r>
            <a:endParaRPr sz="1100">
              <a:latin typeface="Courier New"/>
              <a:cs typeface="Courier New"/>
            </a:endParaRPr>
          </a:p>
          <a:p>
            <a:pPr marL="12700" marR="59245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Web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1231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Web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Referral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878579"/>
            <a:ext cx="5466715" cy="487045"/>
          </a:xfrm>
          <a:custGeom>
            <a:avLst/>
            <a:gdLst/>
            <a:ahLst/>
            <a:cxnLst/>
            <a:rect l="l" t="t" r="r" b="b"/>
            <a:pathLst>
              <a:path w="5466715" h="487045">
                <a:moveTo>
                  <a:pt x="109283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1092835" y="487045"/>
                </a:lnTo>
                <a:lnTo>
                  <a:pt x="1092835" y="325120"/>
                </a:lnTo>
                <a:close/>
              </a:path>
              <a:path w="5466715" h="487045">
                <a:moveTo>
                  <a:pt x="2355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355215" y="324485"/>
                </a:lnTo>
                <a:lnTo>
                  <a:pt x="2355215" y="162560"/>
                </a:lnTo>
                <a:close/>
              </a:path>
              <a:path w="5466715" h="487045">
                <a:moveTo>
                  <a:pt x="5466715" y="0"/>
                </a:moveTo>
                <a:lnTo>
                  <a:pt x="0" y="0"/>
                </a:lnTo>
                <a:lnTo>
                  <a:pt x="0" y="161925"/>
                </a:lnTo>
                <a:lnTo>
                  <a:pt x="5466715" y="161925"/>
                </a:lnTo>
                <a:lnTo>
                  <a:pt x="54667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3855720"/>
            <a:ext cx="5491480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1274445" algn="l"/>
                <a:tab pos="2283460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reports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4513579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2969" y="449072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Emai</a:t>
            </a:r>
            <a:r>
              <a:rPr dirty="0" sz="1100">
                <a:latin typeface="Courier New"/>
                <a:cs typeface="Courier New"/>
              </a:rPr>
              <a:t>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01511" y="44907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4824729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02969" y="480187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Fa</a:t>
            </a:r>
            <a:r>
              <a:rPr dirty="0" sz="1100">
                <a:latin typeface="Courier New"/>
                <a:cs typeface="Courier New"/>
              </a:rPr>
              <a:t>x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6574" y="480187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5134609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511175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Phon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32754" y="511175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11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5445759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5422900"/>
            <a:ext cx="9499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Postal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mail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16574" y="542290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5755640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02969" y="5732779"/>
            <a:ext cx="6965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Referral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32893" y="573277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11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400" y="6066790"/>
            <a:ext cx="5382895" cy="161925"/>
          </a:xfrm>
          <a:custGeom>
            <a:avLst/>
            <a:gdLst/>
            <a:ahLst/>
            <a:cxnLst/>
            <a:rect l="l" t="t" r="r" b="b"/>
            <a:pathLst>
              <a:path w="5382895" h="161925">
                <a:moveTo>
                  <a:pt x="5382895" y="0"/>
                </a:moveTo>
                <a:lnTo>
                  <a:pt x="0" y="0"/>
                </a:lnTo>
                <a:lnTo>
                  <a:pt x="0" y="161925"/>
                </a:lnTo>
                <a:lnTo>
                  <a:pt x="5382895" y="161925"/>
                </a:lnTo>
                <a:lnTo>
                  <a:pt x="5382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02969" y="604392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We</a:t>
            </a:r>
            <a:r>
              <a:rPr dirty="0" sz="1100"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8934" y="6043929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737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6376670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2969" y="6353809"/>
            <a:ext cx="103314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Web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Referral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01651" y="63538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6835140"/>
            <a:ext cx="2775585" cy="161925"/>
          </a:xfrm>
          <a:custGeom>
            <a:avLst/>
            <a:gdLst/>
            <a:ahLst/>
            <a:cxnLst/>
            <a:rect l="l" t="t" r="r" b="b"/>
            <a:pathLst>
              <a:path w="2775585" h="161925">
                <a:moveTo>
                  <a:pt x="2775585" y="0"/>
                </a:moveTo>
                <a:lnTo>
                  <a:pt x="0" y="0"/>
                </a:lnTo>
                <a:lnTo>
                  <a:pt x="0" y="161924"/>
                </a:lnTo>
                <a:lnTo>
                  <a:pt x="2775585" y="161924"/>
                </a:lnTo>
                <a:lnTo>
                  <a:pt x="27755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2969" y="681228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64880" y="6812280"/>
            <a:ext cx="1539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1450" algn="l"/>
              </a:tabLst>
            </a:pP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6997700"/>
            <a:ext cx="1092835" cy="161925"/>
          </a:xfrm>
          <a:custGeom>
            <a:avLst/>
            <a:gdLst/>
            <a:ahLst/>
            <a:cxnLst/>
            <a:rect l="l" t="t" r="r" b="b"/>
            <a:pathLst>
              <a:path w="1092835" h="161925">
                <a:moveTo>
                  <a:pt x="1092835" y="0"/>
                </a:moveTo>
                <a:lnTo>
                  <a:pt x="0" y="0"/>
                </a:lnTo>
                <a:lnTo>
                  <a:pt x="0" y="161925"/>
                </a:lnTo>
                <a:lnTo>
                  <a:pt x="1092835" y="161925"/>
                </a:lnTo>
                <a:lnTo>
                  <a:pt x="109283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02969" y="69748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914400" y="7160259"/>
          <a:ext cx="2524125" cy="113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660"/>
                <a:gridCol w="925829"/>
              </a:tblGrid>
              <a:tr h="162457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Fax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Phone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Postal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2456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Referral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914400" y="8446769"/>
            <a:ext cx="54794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263015" algn="l"/>
              </a:tabLst>
            </a:pPr>
            <a:r>
              <a:rPr dirty="0" sz="1100" spc="-5">
                <a:latin typeface="Courier New"/>
                <a:cs typeface="Courier New"/>
              </a:rPr>
              <a:t>Product	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4400" y="8609330"/>
            <a:ext cx="9378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841375" algn="l"/>
              </a:tabLst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4400" y="8771890"/>
            <a:ext cx="11055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48360" y="914400"/>
            <a:ext cx="6076315" cy="8085455"/>
          </a:xfrm>
          <a:custGeom>
            <a:avLst/>
            <a:gdLst/>
            <a:ahLst/>
            <a:cxnLst/>
            <a:rect l="l" t="t" r="r" b="b"/>
            <a:pathLst>
              <a:path w="6076315" h="8085455">
                <a:moveTo>
                  <a:pt x="0" y="1904"/>
                </a:moveTo>
                <a:lnTo>
                  <a:pt x="6076315" y="1904"/>
                </a:lnTo>
              </a:path>
              <a:path w="6076315" h="8085455">
                <a:moveTo>
                  <a:pt x="6075045" y="0"/>
                </a:moveTo>
                <a:lnTo>
                  <a:pt x="6075045" y="8085455"/>
                </a:lnTo>
              </a:path>
              <a:path w="6076315" h="8085455">
                <a:moveTo>
                  <a:pt x="6076315" y="8084184"/>
                </a:moveTo>
                <a:lnTo>
                  <a:pt x="0" y="8084184"/>
                </a:lnTo>
              </a:path>
              <a:path w="6076315" h="8085455">
                <a:moveTo>
                  <a:pt x="1905" y="8085455"/>
                </a:moveTo>
                <a:lnTo>
                  <a:pt x="1905" y="0"/>
                </a:lnTo>
              </a:path>
              <a:path w="6076315" h="8085455">
                <a:moveTo>
                  <a:pt x="0" y="1904"/>
                </a:moveTo>
                <a:lnTo>
                  <a:pt x="6076315" y="1904"/>
                </a:lnTo>
              </a:path>
              <a:path w="6076315" h="8085455">
                <a:moveTo>
                  <a:pt x="6075045" y="0"/>
                </a:moveTo>
                <a:lnTo>
                  <a:pt x="6075045" y="8085455"/>
                </a:lnTo>
              </a:path>
              <a:path w="6076315" h="8085455">
                <a:moveTo>
                  <a:pt x="6076315" y="8084184"/>
                </a:moveTo>
                <a:lnTo>
                  <a:pt x="0" y="8084184"/>
                </a:lnTo>
              </a:path>
              <a:path w="6076315" h="8085455">
                <a:moveTo>
                  <a:pt x="1905" y="80854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72120"/>
            <a:chOff x="847725" y="913764"/>
            <a:chExt cx="6076950" cy="80721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72120"/>
            </a:xfrm>
            <a:custGeom>
              <a:avLst/>
              <a:gdLst/>
              <a:ahLst/>
              <a:cxnLst/>
              <a:rect l="l" t="t" r="r" b="b"/>
              <a:pathLst>
                <a:path w="6076950" h="8072120">
                  <a:moveTo>
                    <a:pt x="6076950" y="0"/>
                  </a:moveTo>
                  <a:lnTo>
                    <a:pt x="0" y="0"/>
                  </a:lnTo>
                  <a:lnTo>
                    <a:pt x="0" y="8072119"/>
                  </a:lnTo>
                  <a:lnTo>
                    <a:pt x="6076950" y="807211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1129029"/>
              <a:ext cx="5384165" cy="161925"/>
            </a:xfrm>
            <a:custGeom>
              <a:avLst/>
              <a:gdLst/>
              <a:ahLst/>
              <a:cxnLst/>
              <a:rect l="l" t="t" r="r" b="b"/>
              <a:pathLst>
                <a:path w="5384165" h="161925">
                  <a:moveTo>
                    <a:pt x="538416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384165" y="161925"/>
                  </a:lnTo>
                  <a:lnTo>
                    <a:pt x="53841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214211" y="1106169"/>
            <a:ext cx="971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291589"/>
            <a:ext cx="5384165" cy="1950085"/>
          </a:xfrm>
          <a:custGeom>
            <a:avLst/>
            <a:gdLst/>
            <a:ahLst/>
            <a:cxnLst/>
            <a:rect l="l" t="t" r="r" b="b"/>
            <a:pathLst>
              <a:path w="5384165" h="195008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5384165" h="1950085">
                <a:moveTo>
                  <a:pt x="16700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167005" y="487045"/>
                </a:lnTo>
                <a:lnTo>
                  <a:pt x="167005" y="325120"/>
                </a:lnTo>
                <a:close/>
              </a:path>
              <a:path w="5384165" h="1950085">
                <a:moveTo>
                  <a:pt x="25082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250825" y="1137285"/>
                </a:lnTo>
                <a:lnTo>
                  <a:pt x="250825" y="975360"/>
                </a:lnTo>
                <a:close/>
              </a:path>
              <a:path w="5384165" h="1950085">
                <a:moveTo>
                  <a:pt x="25082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250825" y="812165"/>
                </a:lnTo>
                <a:lnTo>
                  <a:pt x="250825" y="650240"/>
                </a:lnTo>
                <a:close/>
              </a:path>
              <a:path w="5384165" h="1950085">
                <a:moveTo>
                  <a:pt x="33464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334645" y="1787525"/>
                </a:lnTo>
                <a:lnTo>
                  <a:pt x="334645" y="1625600"/>
                </a:lnTo>
                <a:close/>
              </a:path>
              <a:path w="5384165" h="1950085">
                <a:moveTo>
                  <a:pt x="33464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334645" y="1462405"/>
                </a:lnTo>
                <a:lnTo>
                  <a:pt x="334645" y="1300480"/>
                </a:lnTo>
                <a:close/>
              </a:path>
              <a:path w="5384165" h="1950085">
                <a:moveTo>
                  <a:pt x="538289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5382895" y="1624965"/>
                </a:lnTo>
                <a:lnTo>
                  <a:pt x="5382895" y="1463040"/>
                </a:lnTo>
                <a:close/>
              </a:path>
              <a:path w="5384165" h="1950085">
                <a:moveTo>
                  <a:pt x="538416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5384165" y="1950085"/>
                </a:lnTo>
                <a:lnTo>
                  <a:pt x="5384165" y="1788160"/>
                </a:lnTo>
                <a:close/>
              </a:path>
              <a:path w="5384165" h="1950085">
                <a:moveTo>
                  <a:pt x="538416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384165" y="1299845"/>
                </a:lnTo>
                <a:lnTo>
                  <a:pt x="5384165" y="1137920"/>
                </a:lnTo>
                <a:close/>
              </a:path>
              <a:path w="5384165" h="1950085">
                <a:moveTo>
                  <a:pt x="53841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384165" y="974725"/>
                </a:lnTo>
                <a:lnTo>
                  <a:pt x="5384165" y="812800"/>
                </a:lnTo>
                <a:close/>
              </a:path>
              <a:path w="5384165" h="1950085">
                <a:moveTo>
                  <a:pt x="53841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384165" y="649605"/>
                </a:lnTo>
                <a:lnTo>
                  <a:pt x="5384165" y="487680"/>
                </a:lnTo>
                <a:close/>
              </a:path>
              <a:path w="5384165" h="1950085">
                <a:moveTo>
                  <a:pt x="53841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384165" y="324485"/>
                </a:lnTo>
                <a:lnTo>
                  <a:pt x="53841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61634" y="1431290"/>
            <a:ext cx="34988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715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164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715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715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114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715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315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32423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5669" y="1106169"/>
            <a:ext cx="1020444" cy="23063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9245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Emai</a:t>
            </a:r>
            <a:r>
              <a:rPr dirty="0" sz="1100">
                <a:latin typeface="Courier New"/>
                <a:cs typeface="Courier New"/>
              </a:rPr>
              <a:t>l 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R="7600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Fa</a:t>
            </a:r>
            <a:r>
              <a:rPr dirty="0" sz="1100">
                <a:latin typeface="Courier New"/>
                <a:cs typeface="Courier New"/>
              </a:rPr>
              <a:t>x  </a:t>
            </a:r>
            <a:r>
              <a:rPr dirty="0" sz="1100" spc="-5">
                <a:latin typeface="Courier New"/>
                <a:cs typeface="Courier New"/>
              </a:rPr>
              <a:t>56</a:t>
            </a:r>
            <a:endParaRPr sz="1100">
              <a:latin typeface="Courier New"/>
              <a:cs typeface="Courier New"/>
            </a:endParaRPr>
          </a:p>
          <a:p>
            <a:pPr marR="59245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Phon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536</a:t>
            </a:r>
            <a:endParaRPr sz="1100">
              <a:latin typeface="Courier New"/>
              <a:cs typeface="Courier New"/>
            </a:endParaRPr>
          </a:p>
          <a:p>
            <a:pPr marR="876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Postal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mail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298</a:t>
            </a:r>
            <a:endParaRPr sz="1100">
              <a:latin typeface="Courier New"/>
              <a:cs typeface="Courier New"/>
            </a:endParaRPr>
          </a:p>
          <a:p>
            <a:pPr marR="3409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Referra</a:t>
            </a:r>
            <a:r>
              <a:rPr dirty="0" sz="1100">
                <a:latin typeface="Courier New"/>
                <a:cs typeface="Courier New"/>
              </a:rPr>
              <a:t>l  </a:t>
            </a:r>
            <a:r>
              <a:rPr dirty="0" sz="1100" spc="-5">
                <a:latin typeface="Courier New"/>
                <a:cs typeface="Courier New"/>
              </a:rPr>
              <a:t>1785</a:t>
            </a:r>
            <a:endParaRPr sz="1100">
              <a:latin typeface="Courier New"/>
              <a:cs typeface="Courier New"/>
            </a:endParaRPr>
          </a:p>
          <a:p>
            <a:pPr marR="67627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Web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391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Web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Referral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3553459"/>
            <a:ext cx="5888355" cy="161925"/>
          </a:xfrm>
          <a:custGeom>
            <a:avLst/>
            <a:gdLst/>
            <a:ahLst/>
            <a:cxnLst/>
            <a:rect l="l" t="t" r="r" b="b"/>
            <a:pathLst>
              <a:path w="5888355" h="161925">
                <a:moveTo>
                  <a:pt x="5888355" y="0"/>
                </a:moveTo>
                <a:lnTo>
                  <a:pt x="0" y="0"/>
                </a:lnTo>
                <a:lnTo>
                  <a:pt x="0" y="161925"/>
                </a:lnTo>
                <a:lnTo>
                  <a:pt x="5888355" y="161925"/>
                </a:lnTo>
                <a:lnTo>
                  <a:pt x="58883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5669" y="3530600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7580" y="3530600"/>
            <a:ext cx="46374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615690" algn="l"/>
              </a:tabLst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	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37160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36931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3878579"/>
            <a:ext cx="10642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418845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Emai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449960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Fa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480949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54152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Phon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512064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54152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Posta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mai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543052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542155" algn="l"/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Referra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5741670"/>
            <a:ext cx="58883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457700" algn="l"/>
                <a:tab pos="5719445" algn="l"/>
              </a:tabLst>
            </a:pPr>
            <a:r>
              <a:rPr dirty="0" sz="1100" spc="-5">
                <a:latin typeface="Courier New"/>
                <a:cs typeface="Courier New"/>
              </a:rPr>
              <a:t>We</a:t>
            </a:r>
            <a:r>
              <a:rPr dirty="0" sz="1100">
                <a:latin typeface="Courier New"/>
                <a:cs typeface="Courier New"/>
              </a:rPr>
              <a:t>b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19</a:t>
            </a:r>
            <a:r>
              <a:rPr dirty="0" sz="1100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605155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900" algn="l"/>
              </a:tabLst>
            </a:pPr>
            <a:r>
              <a:rPr dirty="0" sz="1100" spc="-5">
                <a:latin typeface="Courier New"/>
                <a:cs typeface="Courier New"/>
              </a:rPr>
              <a:t>We</a:t>
            </a:r>
            <a:r>
              <a:rPr dirty="0" sz="1100">
                <a:latin typeface="Courier New"/>
                <a:cs typeface="Courier New"/>
              </a:rPr>
              <a:t>b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Referra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14400" y="6510019"/>
          <a:ext cx="3047365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360"/>
                <a:gridCol w="1944369"/>
              </a:tblGrid>
              <a:tr h="162559"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126301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	Vehicle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 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Submitted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137285">
                <a:tc gridSpan="2">
                  <a:txBody>
                    <a:bodyPr/>
                    <a:lstStyle/>
                    <a:p>
                      <a:pPr marL="635">
                        <a:lnSpc>
                          <a:spcPts val="1220"/>
                        </a:lnSpc>
                        <a:tabLst>
                          <a:tab pos="294449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Emai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80"/>
                        </a:lnSpc>
                        <a:tabLst>
                          <a:tab pos="294449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80"/>
                        </a:lnSpc>
                        <a:tabLst>
                          <a:tab pos="285940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Phon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80"/>
                        </a:lnSpc>
                        <a:tabLst>
                          <a:tab pos="285940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Posta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mai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80"/>
                        </a:lnSpc>
                        <a:tabLst>
                          <a:tab pos="286004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Referra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80"/>
                        </a:lnSpc>
                        <a:tabLst>
                          <a:tab pos="277558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48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35"/>
                        </a:lnSpc>
                        <a:tabLst>
                          <a:tab pos="294449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Referra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914400" y="8121650"/>
            <a:ext cx="42170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Comparison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between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submitted'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'Product':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8284209"/>
            <a:ext cx="5635625" cy="161925"/>
          </a:xfrm>
          <a:custGeom>
            <a:avLst/>
            <a:gdLst/>
            <a:ahLst/>
            <a:cxnLst/>
            <a:rect l="l" t="t" r="r" b="b"/>
            <a:pathLst>
              <a:path w="5635625" h="161925">
                <a:moveTo>
                  <a:pt x="5635625" y="0"/>
                </a:moveTo>
                <a:lnTo>
                  <a:pt x="0" y="0"/>
                </a:lnTo>
                <a:lnTo>
                  <a:pt x="0" y="161925"/>
                </a:lnTo>
                <a:lnTo>
                  <a:pt x="5635625" y="161925"/>
                </a:lnTo>
                <a:lnTo>
                  <a:pt x="56356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15669" y="8261350"/>
            <a:ext cx="56464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45565" algn="l"/>
                <a:tab pos="3784600" algn="l"/>
              </a:tabLst>
            </a:pPr>
            <a:r>
              <a:rPr dirty="0" sz="1100" spc="-5">
                <a:latin typeface="Courier New"/>
                <a:cs typeface="Courier New"/>
              </a:rPr>
              <a:t>Product	Checking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savings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	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or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8446769"/>
            <a:ext cx="601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" y="8609330"/>
            <a:ext cx="11880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8360" y="914400"/>
            <a:ext cx="6076315" cy="8071484"/>
          </a:xfrm>
          <a:custGeom>
            <a:avLst/>
            <a:gdLst/>
            <a:ahLst/>
            <a:cxnLst/>
            <a:rect l="l" t="t" r="r" b="b"/>
            <a:pathLst>
              <a:path w="6076315" h="8071484">
                <a:moveTo>
                  <a:pt x="0" y="1904"/>
                </a:moveTo>
                <a:lnTo>
                  <a:pt x="6076315" y="1904"/>
                </a:lnTo>
              </a:path>
              <a:path w="6076315" h="8071484">
                <a:moveTo>
                  <a:pt x="6075045" y="0"/>
                </a:moveTo>
                <a:lnTo>
                  <a:pt x="6075045" y="8071484"/>
                </a:lnTo>
              </a:path>
              <a:path w="6076315" h="8071484">
                <a:moveTo>
                  <a:pt x="6076315" y="8070215"/>
                </a:moveTo>
                <a:lnTo>
                  <a:pt x="0" y="8070215"/>
                </a:lnTo>
              </a:path>
              <a:path w="6076315" h="8071484">
                <a:moveTo>
                  <a:pt x="1905" y="8071484"/>
                </a:moveTo>
                <a:lnTo>
                  <a:pt x="1905" y="0"/>
                </a:lnTo>
              </a:path>
              <a:path w="6076315" h="8071484">
                <a:moveTo>
                  <a:pt x="0" y="1904"/>
                </a:moveTo>
                <a:lnTo>
                  <a:pt x="6076315" y="1904"/>
                </a:lnTo>
              </a:path>
              <a:path w="6076315" h="8071484">
                <a:moveTo>
                  <a:pt x="6075045" y="0"/>
                </a:moveTo>
                <a:lnTo>
                  <a:pt x="6075045" y="8071484"/>
                </a:lnTo>
              </a:path>
              <a:path w="6076315" h="8071484">
                <a:moveTo>
                  <a:pt x="6076315" y="8070215"/>
                </a:moveTo>
                <a:lnTo>
                  <a:pt x="0" y="8070215"/>
                </a:lnTo>
              </a:path>
              <a:path w="6076315" h="8071484">
                <a:moveTo>
                  <a:pt x="1905" y="80714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19440"/>
            <a:chOff x="847725" y="913764"/>
            <a:chExt cx="6076950" cy="821944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19440"/>
            </a:xfrm>
            <a:custGeom>
              <a:avLst/>
              <a:gdLst/>
              <a:ahLst/>
              <a:cxnLst/>
              <a:rect l="l" t="t" r="r" b="b"/>
              <a:pathLst>
                <a:path w="6076950" h="8219440">
                  <a:moveTo>
                    <a:pt x="6076950" y="0"/>
                  </a:moveTo>
                  <a:lnTo>
                    <a:pt x="0" y="0"/>
                  </a:lnTo>
                  <a:lnTo>
                    <a:pt x="0" y="8219439"/>
                  </a:lnTo>
                  <a:lnTo>
                    <a:pt x="6076950" y="821943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889625" cy="1787525"/>
            </a:xfrm>
            <a:custGeom>
              <a:avLst/>
              <a:gdLst/>
              <a:ahLst/>
              <a:cxnLst/>
              <a:rect l="l" t="t" r="r" b="b"/>
              <a:pathLst>
                <a:path w="5889625" h="1787525">
                  <a:moveTo>
                    <a:pt x="8318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83185" y="1624965"/>
                  </a:lnTo>
                  <a:lnTo>
                    <a:pt x="83185" y="1463040"/>
                  </a:lnTo>
                  <a:close/>
                </a:path>
                <a:path w="5889625" h="1787525">
                  <a:moveTo>
                    <a:pt x="8318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83185" y="1299845"/>
                  </a:lnTo>
                  <a:lnTo>
                    <a:pt x="83185" y="1137920"/>
                  </a:lnTo>
                  <a:close/>
                </a:path>
                <a:path w="5889625" h="1787525">
                  <a:moveTo>
                    <a:pt x="8318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83185" y="974725"/>
                  </a:lnTo>
                  <a:lnTo>
                    <a:pt x="83185" y="812800"/>
                  </a:lnTo>
                  <a:close/>
                </a:path>
                <a:path w="5889625" h="1787525">
                  <a:moveTo>
                    <a:pt x="8318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83185" y="649605"/>
                  </a:lnTo>
                  <a:lnTo>
                    <a:pt x="83185" y="487680"/>
                  </a:lnTo>
                  <a:close/>
                </a:path>
                <a:path w="5889625" h="1787525">
                  <a:moveTo>
                    <a:pt x="16700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167005" y="324485"/>
                  </a:lnTo>
                  <a:lnTo>
                    <a:pt x="167005" y="162560"/>
                  </a:lnTo>
                  <a:close/>
                </a:path>
                <a:path w="5889625" h="1787525">
                  <a:moveTo>
                    <a:pt x="361759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3617595" y="1462405"/>
                  </a:lnTo>
                  <a:lnTo>
                    <a:pt x="3617595" y="1300480"/>
                  </a:lnTo>
                  <a:close/>
                </a:path>
                <a:path w="5889625" h="1787525">
                  <a:moveTo>
                    <a:pt x="361759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3617595" y="1137285"/>
                  </a:lnTo>
                  <a:lnTo>
                    <a:pt x="3617595" y="975360"/>
                  </a:lnTo>
                  <a:close/>
                </a:path>
                <a:path w="5889625" h="1787525">
                  <a:moveTo>
                    <a:pt x="361759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3617595" y="812165"/>
                  </a:lnTo>
                  <a:lnTo>
                    <a:pt x="3617595" y="650240"/>
                  </a:lnTo>
                  <a:close/>
                </a:path>
                <a:path w="5889625" h="1787525">
                  <a:moveTo>
                    <a:pt x="361759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3617595" y="487045"/>
                  </a:lnTo>
                  <a:lnTo>
                    <a:pt x="3617595" y="325120"/>
                  </a:lnTo>
                  <a:close/>
                </a:path>
                <a:path w="5889625" h="1787525">
                  <a:moveTo>
                    <a:pt x="361759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617595" y="161925"/>
                  </a:lnTo>
                  <a:lnTo>
                    <a:pt x="3617595" y="0"/>
                  </a:lnTo>
                  <a:close/>
                </a:path>
                <a:path w="5889625" h="1787525">
                  <a:moveTo>
                    <a:pt x="588962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5889625" y="1787525"/>
                  </a:lnTo>
                  <a:lnTo>
                    <a:pt x="5889625" y="162560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79646" y="958850"/>
            <a:ext cx="26479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8249" y="2584450"/>
            <a:ext cx="971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2769869"/>
            <a:ext cx="3617595" cy="324485"/>
          </a:xfrm>
          <a:custGeom>
            <a:avLst/>
            <a:gdLst/>
            <a:ahLst/>
            <a:cxnLst/>
            <a:rect l="l" t="t" r="r" b="b"/>
            <a:pathLst>
              <a:path w="3617595" h="324485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3617595" h="324485">
                <a:moveTo>
                  <a:pt x="36175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617595" y="324485"/>
                </a:lnTo>
                <a:lnTo>
                  <a:pt x="361759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47286" y="2909569"/>
            <a:ext cx="971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3094989"/>
            <a:ext cx="3617595" cy="1299845"/>
          </a:xfrm>
          <a:custGeom>
            <a:avLst/>
            <a:gdLst/>
            <a:ahLst/>
            <a:cxnLst/>
            <a:rect l="l" t="t" r="r" b="b"/>
            <a:pathLst>
              <a:path w="3617595" h="1299845">
                <a:moveTo>
                  <a:pt x="8318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83185" y="1137285"/>
                </a:lnTo>
                <a:lnTo>
                  <a:pt x="83185" y="975360"/>
                </a:lnTo>
                <a:close/>
              </a:path>
              <a:path w="3617595" h="1299845">
                <a:moveTo>
                  <a:pt x="8318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83185" y="812165"/>
                </a:lnTo>
                <a:lnTo>
                  <a:pt x="83185" y="650240"/>
                </a:lnTo>
                <a:close/>
              </a:path>
              <a:path w="3617595" h="1299845">
                <a:moveTo>
                  <a:pt x="8318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83185" y="487045"/>
                </a:lnTo>
                <a:lnTo>
                  <a:pt x="83185" y="325120"/>
                </a:lnTo>
                <a:close/>
              </a:path>
              <a:path w="3617595" h="129984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3617595" h="1299845">
                <a:moveTo>
                  <a:pt x="361759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3617595" y="1299845"/>
                </a:lnTo>
                <a:lnTo>
                  <a:pt x="3617595" y="1137920"/>
                </a:lnTo>
                <a:close/>
              </a:path>
              <a:path w="3617595" h="1299845">
                <a:moveTo>
                  <a:pt x="361759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3617595" y="974725"/>
                </a:lnTo>
                <a:lnTo>
                  <a:pt x="3617595" y="812800"/>
                </a:lnTo>
                <a:close/>
              </a:path>
              <a:path w="3617595" h="1299845">
                <a:moveTo>
                  <a:pt x="361759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3617595" y="649605"/>
                </a:lnTo>
                <a:lnTo>
                  <a:pt x="3617595" y="487680"/>
                </a:lnTo>
                <a:close/>
              </a:path>
              <a:path w="3617595" h="1299845">
                <a:moveTo>
                  <a:pt x="36175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617595" y="324485"/>
                </a:lnTo>
                <a:lnTo>
                  <a:pt x="361759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47286" y="3234690"/>
            <a:ext cx="9715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43954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5669" y="958850"/>
            <a:ext cx="853440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2017-05-01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2017-05-05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2023-08-25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2023-08-28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14400" y="4705350"/>
          <a:ext cx="5551805" cy="436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/>
                <a:gridCol w="1515109"/>
                <a:gridCol w="168910"/>
                <a:gridCol w="2607310"/>
                <a:gridCol w="83820"/>
              </a:tblGrid>
              <a:tr h="324987">
                <a:tc gridSpan="2">
                  <a:txBody>
                    <a:bodyPr/>
                    <a:lstStyle/>
                    <a:p>
                      <a:pPr marL="635">
                        <a:lnSpc>
                          <a:spcPts val="1220"/>
                        </a:lnSpc>
                        <a:tabLst>
                          <a:tab pos="134683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	Credit reporting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40"/>
                        </a:lnSpc>
                        <a:tabLst>
                          <a:tab pos="227203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consumer</a:t>
                      </a:r>
                      <a:r>
                        <a:rPr dirty="0" sz="1100" spc="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reports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othe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submitted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96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914400" y="4705349"/>
            <a:ext cx="5551805" cy="324485"/>
          </a:xfrm>
          <a:custGeom>
            <a:avLst/>
            <a:gdLst/>
            <a:ahLst/>
            <a:cxnLst/>
            <a:rect l="l" t="t" r="r" b="b"/>
            <a:pathLst>
              <a:path w="5551805" h="324485">
                <a:moveTo>
                  <a:pt x="2355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355215" y="324485"/>
                </a:lnTo>
                <a:lnTo>
                  <a:pt x="2355215" y="162560"/>
                </a:lnTo>
                <a:close/>
              </a:path>
              <a:path w="5551805" h="324485">
                <a:moveTo>
                  <a:pt x="5551805" y="0"/>
                </a:moveTo>
                <a:lnTo>
                  <a:pt x="0" y="0"/>
                </a:lnTo>
                <a:lnTo>
                  <a:pt x="0" y="161925"/>
                </a:lnTo>
                <a:lnTo>
                  <a:pt x="5551805" y="161925"/>
                </a:lnTo>
                <a:lnTo>
                  <a:pt x="55518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8360" y="914400"/>
            <a:ext cx="6076315" cy="8218805"/>
          </a:xfrm>
          <a:custGeom>
            <a:avLst/>
            <a:gdLst/>
            <a:ahLst/>
            <a:cxnLst/>
            <a:rect l="l" t="t" r="r" b="b"/>
            <a:pathLst>
              <a:path w="6076315" h="8218805">
                <a:moveTo>
                  <a:pt x="0" y="1904"/>
                </a:moveTo>
                <a:lnTo>
                  <a:pt x="6076315" y="1904"/>
                </a:lnTo>
              </a:path>
              <a:path w="6076315" h="8218805">
                <a:moveTo>
                  <a:pt x="6075045" y="0"/>
                </a:moveTo>
                <a:lnTo>
                  <a:pt x="6075045" y="8218805"/>
                </a:lnTo>
              </a:path>
              <a:path w="6076315" h="8218805">
                <a:moveTo>
                  <a:pt x="6076315" y="8217534"/>
                </a:moveTo>
                <a:lnTo>
                  <a:pt x="0" y="8217534"/>
                </a:lnTo>
              </a:path>
              <a:path w="6076315" h="8218805">
                <a:moveTo>
                  <a:pt x="1905" y="8218805"/>
                </a:moveTo>
                <a:lnTo>
                  <a:pt x="1905" y="0"/>
                </a:lnTo>
              </a:path>
              <a:path w="6076315" h="8218805">
                <a:moveTo>
                  <a:pt x="0" y="1904"/>
                </a:moveTo>
                <a:lnTo>
                  <a:pt x="6076315" y="1904"/>
                </a:lnTo>
              </a:path>
              <a:path w="6076315" h="8218805">
                <a:moveTo>
                  <a:pt x="6075045" y="0"/>
                </a:moveTo>
                <a:lnTo>
                  <a:pt x="6075045" y="8218805"/>
                </a:lnTo>
              </a:path>
              <a:path w="6076315" h="8218805">
                <a:moveTo>
                  <a:pt x="6076315" y="8217534"/>
                </a:moveTo>
                <a:lnTo>
                  <a:pt x="0" y="8217534"/>
                </a:lnTo>
              </a:path>
              <a:path w="6076315" h="8218805">
                <a:moveTo>
                  <a:pt x="1905" y="821880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02930"/>
            <a:chOff x="847725" y="913764"/>
            <a:chExt cx="6076950" cy="82029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02930"/>
            </a:xfrm>
            <a:custGeom>
              <a:avLst/>
              <a:gdLst/>
              <a:ahLst/>
              <a:cxnLst/>
              <a:rect l="l" t="t" r="r" b="b"/>
              <a:pathLst>
                <a:path w="6076950" h="8202930">
                  <a:moveTo>
                    <a:pt x="6076950" y="0"/>
                  </a:moveTo>
                  <a:lnTo>
                    <a:pt x="0" y="0"/>
                  </a:lnTo>
                  <a:lnTo>
                    <a:pt x="0" y="8202930"/>
                  </a:lnTo>
                  <a:lnTo>
                    <a:pt x="6076950" y="820293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607945" cy="1950085"/>
            </a:xfrm>
            <a:custGeom>
              <a:avLst/>
              <a:gdLst/>
              <a:ahLst/>
              <a:cxnLst/>
              <a:rect l="l" t="t" r="r" b="b"/>
              <a:pathLst>
                <a:path w="2607945" h="1950085">
                  <a:moveTo>
                    <a:pt x="117538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175385" y="161925"/>
                  </a:lnTo>
                  <a:lnTo>
                    <a:pt x="1175385" y="0"/>
                  </a:lnTo>
                  <a:close/>
                </a:path>
                <a:path w="2607945" h="1950085">
                  <a:moveTo>
                    <a:pt x="260667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2606675" y="1137285"/>
                  </a:lnTo>
                  <a:lnTo>
                    <a:pt x="2606675" y="975360"/>
                  </a:lnTo>
                  <a:close/>
                </a:path>
                <a:path w="2607945" h="1950085">
                  <a:moveTo>
                    <a:pt x="260794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2607945" y="1950085"/>
                  </a:lnTo>
                  <a:lnTo>
                    <a:pt x="2607945" y="1788160"/>
                  </a:lnTo>
                  <a:close/>
                </a:path>
                <a:path w="2607945" h="1950085">
                  <a:moveTo>
                    <a:pt x="260794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2607945" y="1787525"/>
                  </a:lnTo>
                  <a:lnTo>
                    <a:pt x="2607945" y="1625600"/>
                  </a:lnTo>
                  <a:close/>
                </a:path>
                <a:path w="2607945" h="1950085">
                  <a:moveTo>
                    <a:pt x="260794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2607945" y="1624965"/>
                  </a:lnTo>
                  <a:lnTo>
                    <a:pt x="2607945" y="1463040"/>
                  </a:lnTo>
                  <a:close/>
                </a:path>
                <a:path w="2607945" h="1950085">
                  <a:moveTo>
                    <a:pt x="260794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2607945" y="1462405"/>
                  </a:lnTo>
                  <a:lnTo>
                    <a:pt x="2607945" y="1300480"/>
                  </a:lnTo>
                  <a:close/>
                </a:path>
                <a:path w="2607945" h="1950085">
                  <a:moveTo>
                    <a:pt x="260794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2607945" y="1299845"/>
                  </a:lnTo>
                  <a:lnTo>
                    <a:pt x="2607945" y="1137920"/>
                  </a:lnTo>
                  <a:close/>
                </a:path>
                <a:path w="2607945" h="1950085">
                  <a:moveTo>
                    <a:pt x="260794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2607945" y="974725"/>
                  </a:lnTo>
                  <a:lnTo>
                    <a:pt x="2607945" y="812800"/>
                  </a:lnTo>
                  <a:close/>
                </a:path>
                <a:path w="2607945" h="1950085">
                  <a:moveTo>
                    <a:pt x="260794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2607945" y="812165"/>
                  </a:lnTo>
                  <a:lnTo>
                    <a:pt x="2607945" y="650240"/>
                  </a:lnTo>
                  <a:close/>
                </a:path>
                <a:path w="2607945" h="1950085">
                  <a:moveTo>
                    <a:pt x="260794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2607945" y="649605"/>
                  </a:lnTo>
                  <a:lnTo>
                    <a:pt x="2607945" y="487680"/>
                  </a:lnTo>
                  <a:close/>
                </a:path>
                <a:path w="2607945" h="1950085">
                  <a:moveTo>
                    <a:pt x="260794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2607945" y="487045"/>
                  </a:lnTo>
                  <a:lnTo>
                    <a:pt x="2607945" y="325120"/>
                  </a:lnTo>
                  <a:close/>
                </a:path>
                <a:path w="2607945" h="1950085">
                  <a:moveTo>
                    <a:pt x="260794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2607945" y="324485"/>
                  </a:lnTo>
                  <a:lnTo>
                    <a:pt x="2607945" y="1625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5669" y="958850"/>
            <a:ext cx="1188720" cy="19812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2017-05-01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2017-05-02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2017-05-05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2023-08-25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2023-08-28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0453" y="1121409"/>
            <a:ext cx="26479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079750"/>
            <a:ext cx="5550535" cy="161925"/>
          </a:xfrm>
          <a:custGeom>
            <a:avLst/>
            <a:gdLst/>
            <a:ahLst/>
            <a:cxnLst/>
            <a:rect l="l" t="t" r="r" b="b"/>
            <a:pathLst>
              <a:path w="5550535" h="161925">
                <a:moveTo>
                  <a:pt x="5550535" y="0"/>
                </a:moveTo>
                <a:lnTo>
                  <a:pt x="0" y="0"/>
                </a:lnTo>
                <a:lnTo>
                  <a:pt x="0" y="161925"/>
                </a:lnTo>
                <a:lnTo>
                  <a:pt x="5550535" y="161925"/>
                </a:lnTo>
                <a:lnTo>
                  <a:pt x="555053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5669" y="3056890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1400" y="3056890"/>
            <a:ext cx="42170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3242310"/>
            <a:ext cx="937894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841375" algn="l"/>
              </a:tabLst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404870"/>
            <a:ext cx="11880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3716020"/>
            <a:ext cx="5467985" cy="161925"/>
          </a:xfrm>
          <a:custGeom>
            <a:avLst/>
            <a:gdLst/>
            <a:ahLst/>
            <a:cxnLst/>
            <a:rect l="l" t="t" r="r" b="b"/>
            <a:pathLst>
              <a:path w="5467985" h="161925">
                <a:moveTo>
                  <a:pt x="5467985" y="0"/>
                </a:moveTo>
                <a:lnTo>
                  <a:pt x="0" y="0"/>
                </a:lnTo>
                <a:lnTo>
                  <a:pt x="0" y="161925"/>
                </a:lnTo>
                <a:lnTo>
                  <a:pt x="5467985" y="161925"/>
                </a:lnTo>
                <a:lnTo>
                  <a:pt x="54679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98031" y="3693159"/>
            <a:ext cx="971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3878579"/>
            <a:ext cx="5467985" cy="3250565"/>
          </a:xfrm>
          <a:custGeom>
            <a:avLst/>
            <a:gdLst/>
            <a:ahLst/>
            <a:cxnLst/>
            <a:rect l="l" t="t" r="r" b="b"/>
            <a:pathLst>
              <a:path w="5467985" h="3250565">
                <a:moveTo>
                  <a:pt x="83185" y="2926080"/>
                </a:moveTo>
                <a:lnTo>
                  <a:pt x="0" y="2926080"/>
                </a:lnTo>
                <a:lnTo>
                  <a:pt x="0" y="3088005"/>
                </a:lnTo>
                <a:lnTo>
                  <a:pt x="83185" y="3088005"/>
                </a:lnTo>
                <a:lnTo>
                  <a:pt x="83185" y="2926080"/>
                </a:lnTo>
                <a:close/>
              </a:path>
              <a:path w="5467985" h="3250565">
                <a:moveTo>
                  <a:pt x="83185" y="2600960"/>
                </a:moveTo>
                <a:lnTo>
                  <a:pt x="0" y="2600960"/>
                </a:lnTo>
                <a:lnTo>
                  <a:pt x="0" y="2762885"/>
                </a:lnTo>
                <a:lnTo>
                  <a:pt x="83185" y="2762885"/>
                </a:lnTo>
                <a:lnTo>
                  <a:pt x="83185" y="2600960"/>
                </a:lnTo>
                <a:close/>
              </a:path>
              <a:path w="5467985" h="3250565">
                <a:moveTo>
                  <a:pt x="83185" y="2275840"/>
                </a:moveTo>
                <a:lnTo>
                  <a:pt x="0" y="2275840"/>
                </a:lnTo>
                <a:lnTo>
                  <a:pt x="0" y="2437765"/>
                </a:lnTo>
                <a:lnTo>
                  <a:pt x="83185" y="2437765"/>
                </a:lnTo>
                <a:lnTo>
                  <a:pt x="83185" y="2275840"/>
                </a:lnTo>
                <a:close/>
              </a:path>
              <a:path w="5467985" h="3250565">
                <a:moveTo>
                  <a:pt x="83185" y="1950720"/>
                </a:moveTo>
                <a:lnTo>
                  <a:pt x="0" y="1950720"/>
                </a:lnTo>
                <a:lnTo>
                  <a:pt x="0" y="2112645"/>
                </a:lnTo>
                <a:lnTo>
                  <a:pt x="83185" y="2112645"/>
                </a:lnTo>
                <a:lnTo>
                  <a:pt x="83185" y="1950720"/>
                </a:lnTo>
                <a:close/>
              </a:path>
              <a:path w="5467985" h="3250565">
                <a:moveTo>
                  <a:pt x="8318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83185" y="1462405"/>
                </a:lnTo>
                <a:lnTo>
                  <a:pt x="83185" y="1300480"/>
                </a:lnTo>
                <a:close/>
              </a:path>
              <a:path w="5467985" h="3250565">
                <a:moveTo>
                  <a:pt x="8318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83185" y="1137285"/>
                </a:lnTo>
                <a:lnTo>
                  <a:pt x="83185" y="975360"/>
                </a:lnTo>
                <a:close/>
              </a:path>
              <a:path w="5467985" h="3250565">
                <a:moveTo>
                  <a:pt x="8318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83185" y="812165"/>
                </a:lnTo>
                <a:lnTo>
                  <a:pt x="83185" y="650240"/>
                </a:lnTo>
                <a:close/>
              </a:path>
              <a:path w="5467985" h="325056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5467985" h="3250565">
                <a:moveTo>
                  <a:pt x="16700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167005" y="487045"/>
                </a:lnTo>
                <a:lnTo>
                  <a:pt x="167005" y="325120"/>
                </a:lnTo>
                <a:close/>
              </a:path>
              <a:path w="5467985" h="3250565">
                <a:moveTo>
                  <a:pt x="25082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250825" y="1787525"/>
                </a:lnTo>
                <a:lnTo>
                  <a:pt x="250825" y="1625600"/>
                </a:lnTo>
                <a:close/>
              </a:path>
              <a:path w="5467985" h="3250565">
                <a:moveTo>
                  <a:pt x="5467985" y="3088640"/>
                </a:moveTo>
                <a:lnTo>
                  <a:pt x="0" y="3088640"/>
                </a:lnTo>
                <a:lnTo>
                  <a:pt x="0" y="3250565"/>
                </a:lnTo>
                <a:lnTo>
                  <a:pt x="5467985" y="3250565"/>
                </a:lnTo>
                <a:lnTo>
                  <a:pt x="5467985" y="3088640"/>
                </a:lnTo>
                <a:close/>
              </a:path>
              <a:path w="5467985" h="3250565">
                <a:moveTo>
                  <a:pt x="5467985" y="2763520"/>
                </a:moveTo>
                <a:lnTo>
                  <a:pt x="0" y="2763520"/>
                </a:lnTo>
                <a:lnTo>
                  <a:pt x="0" y="2925445"/>
                </a:lnTo>
                <a:lnTo>
                  <a:pt x="5467985" y="2925445"/>
                </a:lnTo>
                <a:lnTo>
                  <a:pt x="5467985" y="2763520"/>
                </a:lnTo>
                <a:close/>
              </a:path>
              <a:path w="5467985" h="3250565">
                <a:moveTo>
                  <a:pt x="5467985" y="2438400"/>
                </a:moveTo>
                <a:lnTo>
                  <a:pt x="0" y="2438400"/>
                </a:lnTo>
                <a:lnTo>
                  <a:pt x="0" y="2600325"/>
                </a:lnTo>
                <a:lnTo>
                  <a:pt x="5467985" y="2600325"/>
                </a:lnTo>
                <a:lnTo>
                  <a:pt x="5467985" y="2438400"/>
                </a:lnTo>
                <a:close/>
              </a:path>
              <a:path w="5467985" h="3250565">
                <a:moveTo>
                  <a:pt x="5467985" y="2113280"/>
                </a:moveTo>
                <a:lnTo>
                  <a:pt x="0" y="2113280"/>
                </a:lnTo>
                <a:lnTo>
                  <a:pt x="0" y="2275205"/>
                </a:lnTo>
                <a:lnTo>
                  <a:pt x="5467985" y="2275205"/>
                </a:lnTo>
                <a:lnTo>
                  <a:pt x="5467985" y="2113280"/>
                </a:lnTo>
                <a:close/>
              </a:path>
              <a:path w="5467985" h="3250565">
                <a:moveTo>
                  <a:pt x="546798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5467985" y="1950085"/>
                </a:lnTo>
                <a:lnTo>
                  <a:pt x="5467985" y="1788160"/>
                </a:lnTo>
                <a:close/>
              </a:path>
              <a:path w="5467985" h="3250565">
                <a:moveTo>
                  <a:pt x="546798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5467985" y="1624965"/>
                </a:lnTo>
                <a:lnTo>
                  <a:pt x="5467985" y="1463040"/>
                </a:lnTo>
                <a:close/>
              </a:path>
              <a:path w="5467985" h="3250565">
                <a:moveTo>
                  <a:pt x="546798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467985" y="1299845"/>
                </a:lnTo>
                <a:lnTo>
                  <a:pt x="5467985" y="1137920"/>
                </a:lnTo>
                <a:close/>
              </a:path>
              <a:path w="5467985" h="3250565">
                <a:moveTo>
                  <a:pt x="546798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467985" y="974725"/>
                </a:lnTo>
                <a:lnTo>
                  <a:pt x="5467985" y="812800"/>
                </a:lnTo>
                <a:close/>
              </a:path>
              <a:path w="5467985" h="3250565">
                <a:moveTo>
                  <a:pt x="546798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467985" y="649605"/>
                </a:lnTo>
                <a:lnTo>
                  <a:pt x="5467985" y="487680"/>
                </a:lnTo>
                <a:close/>
              </a:path>
              <a:path w="5467985" h="3250565">
                <a:moveTo>
                  <a:pt x="54679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467985" y="324485"/>
                </a:lnTo>
                <a:lnTo>
                  <a:pt x="546798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29274" y="4018279"/>
            <a:ext cx="266065" cy="311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715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71297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5669" y="3693159"/>
            <a:ext cx="853440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2017-05-01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2017-05-05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2023-08-25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2023-08-28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7439659"/>
            <a:ext cx="5550535" cy="161925"/>
          </a:xfrm>
          <a:custGeom>
            <a:avLst/>
            <a:gdLst/>
            <a:ahLst/>
            <a:cxnLst/>
            <a:rect l="l" t="t" r="r" b="b"/>
            <a:pathLst>
              <a:path w="5550535" h="161925">
                <a:moveTo>
                  <a:pt x="5550535" y="0"/>
                </a:moveTo>
                <a:lnTo>
                  <a:pt x="0" y="0"/>
                </a:lnTo>
                <a:lnTo>
                  <a:pt x="0" y="161925"/>
                </a:lnTo>
                <a:lnTo>
                  <a:pt x="5550535" y="161925"/>
                </a:lnTo>
                <a:lnTo>
                  <a:pt x="555053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15669" y="7416800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1400" y="7416800"/>
            <a:ext cx="42170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616325" algn="l"/>
              </a:tabLst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	Student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7602219"/>
            <a:ext cx="601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7764780"/>
            <a:ext cx="11880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8075930"/>
            <a:ext cx="4794885" cy="161925"/>
          </a:xfrm>
          <a:custGeom>
            <a:avLst/>
            <a:gdLst/>
            <a:ahLst/>
            <a:cxnLst/>
            <a:rect l="l" t="t" r="r" b="b"/>
            <a:pathLst>
              <a:path w="4794885" h="161925">
                <a:moveTo>
                  <a:pt x="4794885" y="0"/>
                </a:moveTo>
                <a:lnTo>
                  <a:pt x="0" y="0"/>
                </a:lnTo>
                <a:lnTo>
                  <a:pt x="0" y="161925"/>
                </a:lnTo>
                <a:lnTo>
                  <a:pt x="4794885" y="161925"/>
                </a:lnTo>
                <a:lnTo>
                  <a:pt x="47948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612536" y="80530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8238490"/>
            <a:ext cx="4794885" cy="324485"/>
          </a:xfrm>
          <a:custGeom>
            <a:avLst/>
            <a:gdLst/>
            <a:ahLst/>
            <a:cxnLst/>
            <a:rect l="l" t="t" r="r" b="b"/>
            <a:pathLst>
              <a:path w="4794885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4794885" h="324484">
                <a:moveTo>
                  <a:pt x="47948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794885" y="324485"/>
                </a:lnTo>
                <a:lnTo>
                  <a:pt x="479488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12536" y="83781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8563609"/>
            <a:ext cx="4794885" cy="324485"/>
          </a:xfrm>
          <a:custGeom>
            <a:avLst/>
            <a:gdLst/>
            <a:ahLst/>
            <a:cxnLst/>
            <a:rect l="l" t="t" r="r" b="b"/>
            <a:pathLst>
              <a:path w="4794885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4794885" h="324484">
                <a:moveTo>
                  <a:pt x="47948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794885" y="324485"/>
                </a:lnTo>
                <a:lnTo>
                  <a:pt x="479488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612536" y="87033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88887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969" y="8053069"/>
            <a:ext cx="86614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2017-05-01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202930"/>
          </a:xfrm>
          <a:custGeom>
            <a:avLst/>
            <a:gdLst/>
            <a:ahLst/>
            <a:cxnLst/>
            <a:rect l="l" t="t" r="r" b="b"/>
            <a:pathLst>
              <a:path w="6076950" h="8202930">
                <a:moveTo>
                  <a:pt x="6076950" y="0"/>
                </a:moveTo>
                <a:lnTo>
                  <a:pt x="0" y="0"/>
                </a:lnTo>
                <a:lnTo>
                  <a:pt x="0" y="8202930"/>
                </a:lnTo>
                <a:lnTo>
                  <a:pt x="6076950" y="820293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5962015" cy="523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1220470"/>
                <a:gridCol w="721995"/>
                <a:gridCol w="463550"/>
                <a:gridCol w="252094"/>
                <a:gridCol w="461644"/>
                <a:gridCol w="2775585"/>
              </a:tblGrid>
              <a:tr h="65404">
                <a:tc rowSpan="3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4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482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482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429385">
                        <a:lnSpc>
                          <a:spcPts val="1180"/>
                        </a:lnSpc>
                        <a:tabLst>
                          <a:tab pos="260731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482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482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482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482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482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Vehicle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submitted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2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[2308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rows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columns]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4400" y="6301740"/>
            <a:ext cx="413321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Comparison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between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received'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'Product':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464300"/>
            <a:ext cx="5550535" cy="161925"/>
          </a:xfrm>
          <a:custGeom>
            <a:avLst/>
            <a:gdLst/>
            <a:ahLst/>
            <a:cxnLst/>
            <a:rect l="l" t="t" r="r" b="b"/>
            <a:pathLst>
              <a:path w="5550535" h="161925">
                <a:moveTo>
                  <a:pt x="5550535" y="0"/>
                </a:moveTo>
                <a:lnTo>
                  <a:pt x="0" y="0"/>
                </a:lnTo>
                <a:lnTo>
                  <a:pt x="0" y="161925"/>
                </a:lnTo>
                <a:lnTo>
                  <a:pt x="5550535" y="161925"/>
                </a:lnTo>
                <a:lnTo>
                  <a:pt x="555053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5669" y="6441440"/>
            <a:ext cx="5562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3700145" algn="l"/>
              </a:tabLst>
            </a:pPr>
            <a:r>
              <a:rPr dirty="0" sz="1100" spc="-5">
                <a:latin typeface="Courier New"/>
                <a:cs typeface="Courier New"/>
              </a:rPr>
              <a:t>Product	Checking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savings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	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or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6626859"/>
            <a:ext cx="6013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6789419"/>
            <a:ext cx="1091565" cy="161925"/>
          </a:xfrm>
          <a:custGeom>
            <a:avLst/>
            <a:gdLst/>
            <a:ahLst/>
            <a:cxnLst/>
            <a:rect l="l" t="t" r="r" b="b"/>
            <a:pathLst>
              <a:path w="1091564" h="161925">
                <a:moveTo>
                  <a:pt x="1091564" y="0"/>
                </a:moveTo>
                <a:lnTo>
                  <a:pt x="0" y="0"/>
                </a:lnTo>
                <a:lnTo>
                  <a:pt x="0" y="161924"/>
                </a:lnTo>
                <a:lnTo>
                  <a:pt x="1091564" y="161924"/>
                </a:lnTo>
                <a:lnTo>
                  <a:pt x="10915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4400" y="6789287"/>
          <a:ext cx="5888355" cy="226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575"/>
                <a:gridCol w="2439035"/>
                <a:gridCol w="1261744"/>
              </a:tblGrid>
              <a:tr h="311150">
                <a:tc>
                  <a:txBody>
                    <a:bodyPr/>
                    <a:lstStyle/>
                    <a:p>
                      <a:pPr marL="6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8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8521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8521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8521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8521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852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852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48360" y="914400"/>
            <a:ext cx="6076315" cy="8202295"/>
          </a:xfrm>
          <a:custGeom>
            <a:avLst/>
            <a:gdLst/>
            <a:ahLst/>
            <a:cxnLst/>
            <a:rect l="l" t="t" r="r" b="b"/>
            <a:pathLst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  <a:path w="6076315" h="8202295">
                <a:moveTo>
                  <a:pt x="0" y="1904"/>
                </a:moveTo>
                <a:lnTo>
                  <a:pt x="6076315" y="1904"/>
                </a:lnTo>
              </a:path>
              <a:path w="6076315" h="8202295">
                <a:moveTo>
                  <a:pt x="6075045" y="0"/>
                </a:moveTo>
                <a:lnTo>
                  <a:pt x="6075045" y="8202295"/>
                </a:lnTo>
              </a:path>
              <a:path w="6076315" h="8202295">
                <a:moveTo>
                  <a:pt x="6076315" y="8201025"/>
                </a:moveTo>
                <a:lnTo>
                  <a:pt x="0" y="8201025"/>
                </a:lnTo>
              </a:path>
              <a:path w="6076315" h="8202295">
                <a:moveTo>
                  <a:pt x="1905" y="820229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219440"/>
            <a:chOff x="847725" y="913764"/>
            <a:chExt cx="6076950" cy="821944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219440"/>
            </a:xfrm>
            <a:custGeom>
              <a:avLst/>
              <a:gdLst/>
              <a:ahLst/>
              <a:cxnLst/>
              <a:rect l="l" t="t" r="r" b="b"/>
              <a:pathLst>
                <a:path w="6076950" h="8219440">
                  <a:moveTo>
                    <a:pt x="6076950" y="0"/>
                  </a:moveTo>
                  <a:lnTo>
                    <a:pt x="0" y="0"/>
                  </a:lnTo>
                  <a:lnTo>
                    <a:pt x="0" y="8219439"/>
                  </a:lnTo>
                  <a:lnTo>
                    <a:pt x="6076950" y="821943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3533775" cy="161925"/>
            </a:xfrm>
            <a:custGeom>
              <a:avLst/>
              <a:gdLst/>
              <a:ahLst/>
              <a:cxnLst/>
              <a:rect l="l" t="t" r="r" b="b"/>
              <a:pathLst>
                <a:path w="3533775" h="161925">
                  <a:moveTo>
                    <a:pt x="35337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533775" y="161925"/>
                  </a:lnTo>
                  <a:lnTo>
                    <a:pt x="35337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363466" y="958850"/>
            <a:ext cx="971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144269"/>
            <a:ext cx="3533775" cy="1299845"/>
          </a:xfrm>
          <a:custGeom>
            <a:avLst/>
            <a:gdLst/>
            <a:ahLst/>
            <a:cxnLst/>
            <a:rect l="l" t="t" r="r" b="b"/>
            <a:pathLst>
              <a:path w="3533775" h="1299845">
                <a:moveTo>
                  <a:pt x="8318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83185" y="1137285"/>
                </a:lnTo>
                <a:lnTo>
                  <a:pt x="83185" y="975360"/>
                </a:lnTo>
                <a:close/>
              </a:path>
              <a:path w="3533775" h="1299845">
                <a:moveTo>
                  <a:pt x="8318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83185" y="812165"/>
                </a:lnTo>
                <a:lnTo>
                  <a:pt x="83185" y="650240"/>
                </a:lnTo>
                <a:close/>
              </a:path>
              <a:path w="3533775" h="1299845">
                <a:moveTo>
                  <a:pt x="8318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83185" y="487045"/>
                </a:lnTo>
                <a:lnTo>
                  <a:pt x="83185" y="325120"/>
                </a:lnTo>
                <a:close/>
              </a:path>
              <a:path w="3533775" h="129984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3533775" h="1299845">
                <a:moveTo>
                  <a:pt x="353377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3533775" y="1299845"/>
                </a:lnTo>
                <a:lnTo>
                  <a:pt x="3533775" y="1137920"/>
                </a:lnTo>
                <a:close/>
              </a:path>
              <a:path w="3533775" h="1299845">
                <a:moveTo>
                  <a:pt x="353377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3533775" y="974725"/>
                </a:lnTo>
                <a:lnTo>
                  <a:pt x="3533775" y="812800"/>
                </a:lnTo>
                <a:close/>
              </a:path>
              <a:path w="3533775" h="1299845">
                <a:moveTo>
                  <a:pt x="353377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3533775" y="649605"/>
                </a:lnTo>
                <a:lnTo>
                  <a:pt x="3533775" y="487680"/>
                </a:lnTo>
                <a:close/>
              </a:path>
              <a:path w="3533775" h="1299845">
                <a:moveTo>
                  <a:pt x="353377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3533775" y="324485"/>
                </a:lnTo>
                <a:lnTo>
                  <a:pt x="353377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63466" y="1283969"/>
            <a:ext cx="9715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2444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5669" y="958850"/>
            <a:ext cx="853440" cy="165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2023-08-22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2023-08-25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2023-08-28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50264" y="2754629"/>
          <a:ext cx="5549900" cy="637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1101725"/>
                <a:gridCol w="548004"/>
                <a:gridCol w="882650"/>
                <a:gridCol w="251460"/>
                <a:gridCol w="2608579"/>
                <a:gridCol w="92075"/>
              </a:tblGrid>
              <a:tr h="324987">
                <a:tc gridSpan="4">
                  <a:txBody>
                    <a:bodyPr/>
                    <a:lstStyle/>
                    <a:p>
                      <a:pPr marL="64769">
                        <a:lnSpc>
                          <a:spcPts val="1220"/>
                        </a:lnSpc>
                        <a:tabLst>
                          <a:tab pos="132715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	Credit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ts val="1240"/>
                        </a:lnSpc>
                        <a:tabLst>
                          <a:tab pos="233616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consumer</a:t>
                      </a:r>
                      <a:r>
                        <a:rPr dirty="0" sz="1100" spc="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reports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services,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othe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96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collection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 marR="317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 marR="317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267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914400" y="2754629"/>
            <a:ext cx="5466715" cy="324485"/>
          </a:xfrm>
          <a:custGeom>
            <a:avLst/>
            <a:gdLst/>
            <a:ahLst/>
            <a:cxnLst/>
            <a:rect l="l" t="t" r="r" b="b"/>
            <a:pathLst>
              <a:path w="5466715" h="324485">
                <a:moveTo>
                  <a:pt x="23552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355215" y="324485"/>
                </a:lnTo>
                <a:lnTo>
                  <a:pt x="2355215" y="162560"/>
                </a:lnTo>
                <a:close/>
              </a:path>
              <a:path w="5466715" h="324485">
                <a:moveTo>
                  <a:pt x="5466715" y="0"/>
                </a:moveTo>
                <a:lnTo>
                  <a:pt x="0" y="0"/>
                </a:lnTo>
                <a:lnTo>
                  <a:pt x="0" y="161925"/>
                </a:lnTo>
                <a:lnTo>
                  <a:pt x="5466715" y="161925"/>
                </a:lnTo>
                <a:lnTo>
                  <a:pt x="54667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7279640"/>
            <a:ext cx="2524125" cy="1787525"/>
          </a:xfrm>
          <a:custGeom>
            <a:avLst/>
            <a:gdLst/>
            <a:ahLst/>
            <a:cxnLst/>
            <a:rect l="l" t="t" r="r" b="b"/>
            <a:pathLst>
              <a:path w="2524125" h="1787525">
                <a:moveTo>
                  <a:pt x="252285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2522855" y="974725"/>
                </a:lnTo>
                <a:lnTo>
                  <a:pt x="2522855" y="812800"/>
                </a:lnTo>
                <a:close/>
              </a:path>
              <a:path w="2524125" h="1787525">
                <a:moveTo>
                  <a:pt x="252412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2524125" y="1787525"/>
                </a:lnTo>
                <a:lnTo>
                  <a:pt x="2524125" y="1625600"/>
                </a:lnTo>
                <a:close/>
              </a:path>
              <a:path w="2524125" h="1787525">
                <a:moveTo>
                  <a:pt x="252412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2524125" y="1624965"/>
                </a:lnTo>
                <a:lnTo>
                  <a:pt x="2524125" y="1463040"/>
                </a:lnTo>
                <a:close/>
              </a:path>
              <a:path w="2524125" h="1787525">
                <a:moveTo>
                  <a:pt x="252412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2524125" y="1462405"/>
                </a:lnTo>
                <a:lnTo>
                  <a:pt x="2524125" y="1300480"/>
                </a:lnTo>
                <a:close/>
              </a:path>
              <a:path w="2524125" h="1787525">
                <a:moveTo>
                  <a:pt x="2524125" y="1137932"/>
                </a:moveTo>
                <a:lnTo>
                  <a:pt x="0" y="1137932"/>
                </a:lnTo>
                <a:lnTo>
                  <a:pt x="0" y="1299845"/>
                </a:lnTo>
                <a:lnTo>
                  <a:pt x="2524125" y="1299845"/>
                </a:lnTo>
                <a:lnTo>
                  <a:pt x="2524125" y="1137932"/>
                </a:lnTo>
                <a:close/>
              </a:path>
              <a:path w="2524125" h="1787525">
                <a:moveTo>
                  <a:pt x="252412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2524125" y="1137285"/>
                </a:lnTo>
                <a:lnTo>
                  <a:pt x="2524125" y="975360"/>
                </a:lnTo>
                <a:close/>
              </a:path>
              <a:path w="2524125" h="1787525">
                <a:moveTo>
                  <a:pt x="252412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2524125" y="812165"/>
                </a:lnTo>
                <a:lnTo>
                  <a:pt x="2524125" y="650240"/>
                </a:lnTo>
                <a:close/>
              </a:path>
              <a:path w="2524125" h="1787525">
                <a:moveTo>
                  <a:pt x="252412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2524125" y="649605"/>
                </a:lnTo>
                <a:lnTo>
                  <a:pt x="2524125" y="487680"/>
                </a:lnTo>
                <a:close/>
              </a:path>
              <a:path w="2524125" h="1787525">
                <a:moveTo>
                  <a:pt x="252412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524125" y="487045"/>
                </a:lnTo>
                <a:lnTo>
                  <a:pt x="2524125" y="325120"/>
                </a:lnTo>
                <a:close/>
              </a:path>
              <a:path w="2524125" h="1787525">
                <a:moveTo>
                  <a:pt x="252412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524125" y="324485"/>
                </a:lnTo>
                <a:lnTo>
                  <a:pt x="2524125" y="162560"/>
                </a:lnTo>
                <a:close/>
              </a:path>
              <a:path w="2524125" h="1787525">
                <a:moveTo>
                  <a:pt x="2524125" y="0"/>
                </a:moveTo>
                <a:lnTo>
                  <a:pt x="0" y="0"/>
                </a:lnTo>
                <a:lnTo>
                  <a:pt x="0" y="161925"/>
                </a:lnTo>
                <a:lnTo>
                  <a:pt x="2524125" y="161925"/>
                </a:lnTo>
                <a:lnTo>
                  <a:pt x="25241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8360" y="914400"/>
            <a:ext cx="6076315" cy="8218805"/>
          </a:xfrm>
          <a:custGeom>
            <a:avLst/>
            <a:gdLst/>
            <a:ahLst/>
            <a:cxnLst/>
            <a:rect l="l" t="t" r="r" b="b"/>
            <a:pathLst>
              <a:path w="6076315" h="8218805">
                <a:moveTo>
                  <a:pt x="0" y="1904"/>
                </a:moveTo>
                <a:lnTo>
                  <a:pt x="6076315" y="1904"/>
                </a:lnTo>
              </a:path>
              <a:path w="6076315" h="8218805">
                <a:moveTo>
                  <a:pt x="6075045" y="0"/>
                </a:moveTo>
                <a:lnTo>
                  <a:pt x="6075045" y="8218805"/>
                </a:lnTo>
              </a:path>
              <a:path w="6076315" h="8218805">
                <a:moveTo>
                  <a:pt x="6076315" y="8217534"/>
                </a:moveTo>
                <a:lnTo>
                  <a:pt x="0" y="8217534"/>
                </a:lnTo>
              </a:path>
              <a:path w="6076315" h="8218805">
                <a:moveTo>
                  <a:pt x="1905" y="8218805"/>
                </a:moveTo>
                <a:lnTo>
                  <a:pt x="1905" y="0"/>
                </a:lnTo>
              </a:path>
              <a:path w="6076315" h="8218805">
                <a:moveTo>
                  <a:pt x="0" y="1904"/>
                </a:moveTo>
                <a:lnTo>
                  <a:pt x="6076315" y="1904"/>
                </a:lnTo>
              </a:path>
              <a:path w="6076315" h="8218805">
                <a:moveTo>
                  <a:pt x="6075045" y="0"/>
                </a:moveTo>
                <a:lnTo>
                  <a:pt x="6075045" y="8218805"/>
                </a:lnTo>
              </a:path>
              <a:path w="6076315" h="8218805">
                <a:moveTo>
                  <a:pt x="6076315" y="8217534"/>
                </a:moveTo>
                <a:lnTo>
                  <a:pt x="0" y="8217534"/>
                </a:lnTo>
              </a:path>
              <a:path w="6076315" h="8218805">
                <a:moveTo>
                  <a:pt x="1905" y="821880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72120"/>
          </a:xfrm>
          <a:custGeom>
            <a:avLst/>
            <a:gdLst/>
            <a:ahLst/>
            <a:cxnLst/>
            <a:rect l="l" t="t" r="r" b="b"/>
            <a:pathLst>
              <a:path w="6076950" h="8072120">
                <a:moveTo>
                  <a:pt x="6076950" y="0"/>
                </a:moveTo>
                <a:lnTo>
                  <a:pt x="0" y="0"/>
                </a:lnTo>
                <a:lnTo>
                  <a:pt x="0" y="8072119"/>
                </a:lnTo>
                <a:lnTo>
                  <a:pt x="6076950" y="807211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1129030"/>
            <a:ext cx="54794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263015" algn="l"/>
              </a:tabLst>
            </a:pPr>
            <a:r>
              <a:rPr dirty="0" sz="1100" spc="-5">
                <a:latin typeface="Courier New"/>
                <a:cs typeface="Courier New"/>
              </a:rPr>
              <a:t>Product	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291589"/>
            <a:ext cx="9378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841375" algn="l"/>
              </a:tabLst>
            </a:pP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454150"/>
            <a:ext cx="11042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765300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14211" y="1742440"/>
            <a:ext cx="971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927859"/>
            <a:ext cx="5384165" cy="3250565"/>
          </a:xfrm>
          <a:custGeom>
            <a:avLst/>
            <a:gdLst/>
            <a:ahLst/>
            <a:cxnLst/>
            <a:rect l="l" t="t" r="r" b="b"/>
            <a:pathLst>
              <a:path w="5384165" h="3250565">
                <a:moveTo>
                  <a:pt x="83185" y="2926080"/>
                </a:moveTo>
                <a:lnTo>
                  <a:pt x="0" y="2926080"/>
                </a:lnTo>
                <a:lnTo>
                  <a:pt x="0" y="3088005"/>
                </a:lnTo>
                <a:lnTo>
                  <a:pt x="83185" y="3088005"/>
                </a:lnTo>
                <a:lnTo>
                  <a:pt x="83185" y="2926080"/>
                </a:lnTo>
                <a:close/>
              </a:path>
              <a:path w="5384165" h="3250565">
                <a:moveTo>
                  <a:pt x="83185" y="2600960"/>
                </a:moveTo>
                <a:lnTo>
                  <a:pt x="0" y="2600960"/>
                </a:lnTo>
                <a:lnTo>
                  <a:pt x="0" y="2762885"/>
                </a:lnTo>
                <a:lnTo>
                  <a:pt x="83185" y="2762885"/>
                </a:lnTo>
                <a:lnTo>
                  <a:pt x="83185" y="2600960"/>
                </a:lnTo>
                <a:close/>
              </a:path>
              <a:path w="5384165" h="3250565">
                <a:moveTo>
                  <a:pt x="83185" y="2275840"/>
                </a:moveTo>
                <a:lnTo>
                  <a:pt x="0" y="2275840"/>
                </a:lnTo>
                <a:lnTo>
                  <a:pt x="0" y="2437765"/>
                </a:lnTo>
                <a:lnTo>
                  <a:pt x="83185" y="2437765"/>
                </a:lnTo>
                <a:lnTo>
                  <a:pt x="83185" y="2275840"/>
                </a:lnTo>
                <a:close/>
              </a:path>
              <a:path w="5384165" h="3250565">
                <a:moveTo>
                  <a:pt x="83185" y="1950720"/>
                </a:moveTo>
                <a:lnTo>
                  <a:pt x="0" y="1950720"/>
                </a:lnTo>
                <a:lnTo>
                  <a:pt x="0" y="2112645"/>
                </a:lnTo>
                <a:lnTo>
                  <a:pt x="83185" y="2112645"/>
                </a:lnTo>
                <a:lnTo>
                  <a:pt x="83185" y="1950720"/>
                </a:lnTo>
                <a:close/>
              </a:path>
              <a:path w="5384165" h="3250565">
                <a:moveTo>
                  <a:pt x="8318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83185" y="1462405"/>
                </a:lnTo>
                <a:lnTo>
                  <a:pt x="83185" y="1300480"/>
                </a:lnTo>
                <a:close/>
              </a:path>
              <a:path w="5384165" h="3250565">
                <a:moveTo>
                  <a:pt x="8318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83185" y="1137285"/>
                </a:lnTo>
                <a:lnTo>
                  <a:pt x="83185" y="975360"/>
                </a:lnTo>
                <a:close/>
              </a:path>
              <a:path w="5384165" h="3250565">
                <a:moveTo>
                  <a:pt x="8318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83185" y="812165"/>
                </a:lnTo>
                <a:lnTo>
                  <a:pt x="83185" y="650240"/>
                </a:lnTo>
                <a:close/>
              </a:path>
              <a:path w="5384165" h="3250565">
                <a:moveTo>
                  <a:pt x="8318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83185" y="487045"/>
                </a:lnTo>
                <a:lnTo>
                  <a:pt x="83185" y="325120"/>
                </a:lnTo>
                <a:close/>
              </a:path>
              <a:path w="5384165" h="325056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5384165" h="3250565">
                <a:moveTo>
                  <a:pt x="25082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250825" y="1787525"/>
                </a:lnTo>
                <a:lnTo>
                  <a:pt x="250825" y="1625600"/>
                </a:lnTo>
                <a:close/>
              </a:path>
              <a:path w="5384165" h="3250565">
                <a:moveTo>
                  <a:pt x="5384165" y="3088640"/>
                </a:moveTo>
                <a:lnTo>
                  <a:pt x="0" y="3088640"/>
                </a:lnTo>
                <a:lnTo>
                  <a:pt x="0" y="3250565"/>
                </a:lnTo>
                <a:lnTo>
                  <a:pt x="5384165" y="3250565"/>
                </a:lnTo>
                <a:lnTo>
                  <a:pt x="5384165" y="3088640"/>
                </a:lnTo>
                <a:close/>
              </a:path>
              <a:path w="5384165" h="3250565">
                <a:moveTo>
                  <a:pt x="5384165" y="2763520"/>
                </a:moveTo>
                <a:lnTo>
                  <a:pt x="0" y="2763520"/>
                </a:lnTo>
                <a:lnTo>
                  <a:pt x="0" y="2925445"/>
                </a:lnTo>
                <a:lnTo>
                  <a:pt x="5384165" y="2925445"/>
                </a:lnTo>
                <a:lnTo>
                  <a:pt x="5384165" y="2763520"/>
                </a:lnTo>
                <a:close/>
              </a:path>
              <a:path w="5384165" h="3250565">
                <a:moveTo>
                  <a:pt x="5384165" y="2438400"/>
                </a:moveTo>
                <a:lnTo>
                  <a:pt x="0" y="2438400"/>
                </a:lnTo>
                <a:lnTo>
                  <a:pt x="0" y="2600325"/>
                </a:lnTo>
                <a:lnTo>
                  <a:pt x="5384165" y="2600325"/>
                </a:lnTo>
                <a:lnTo>
                  <a:pt x="5384165" y="2438400"/>
                </a:lnTo>
                <a:close/>
              </a:path>
              <a:path w="5384165" h="3250565">
                <a:moveTo>
                  <a:pt x="5384165" y="2113280"/>
                </a:moveTo>
                <a:lnTo>
                  <a:pt x="0" y="2113280"/>
                </a:lnTo>
                <a:lnTo>
                  <a:pt x="0" y="2275205"/>
                </a:lnTo>
                <a:lnTo>
                  <a:pt x="5384165" y="2275205"/>
                </a:lnTo>
                <a:lnTo>
                  <a:pt x="5384165" y="2113280"/>
                </a:lnTo>
                <a:close/>
              </a:path>
              <a:path w="5384165" h="3250565">
                <a:moveTo>
                  <a:pt x="538416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5384165" y="1950085"/>
                </a:lnTo>
                <a:lnTo>
                  <a:pt x="5384165" y="1788160"/>
                </a:lnTo>
                <a:close/>
              </a:path>
              <a:path w="5384165" h="3250565">
                <a:moveTo>
                  <a:pt x="538416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5384165" y="1624965"/>
                </a:lnTo>
                <a:lnTo>
                  <a:pt x="5384165" y="1463040"/>
                </a:lnTo>
                <a:close/>
              </a:path>
              <a:path w="5384165" h="3250565">
                <a:moveTo>
                  <a:pt x="538416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5384165" y="1299845"/>
                </a:lnTo>
                <a:lnTo>
                  <a:pt x="5384165" y="1137920"/>
                </a:lnTo>
                <a:close/>
              </a:path>
              <a:path w="5384165" h="3250565">
                <a:moveTo>
                  <a:pt x="53841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384165" y="974725"/>
                </a:lnTo>
                <a:lnTo>
                  <a:pt x="5384165" y="812800"/>
                </a:lnTo>
                <a:close/>
              </a:path>
              <a:path w="5384165" h="3250565">
                <a:moveTo>
                  <a:pt x="53841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384165" y="649605"/>
                </a:lnTo>
                <a:lnTo>
                  <a:pt x="5384165" y="487680"/>
                </a:lnTo>
                <a:close/>
              </a:path>
              <a:path w="5384165" h="3250565">
                <a:moveTo>
                  <a:pt x="53841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384165" y="324485"/>
                </a:lnTo>
                <a:lnTo>
                  <a:pt x="53841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45454" y="2067559"/>
            <a:ext cx="266065" cy="311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715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51790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5669" y="1742440"/>
            <a:ext cx="853440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2017-05-01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2017-05-05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2023-08-22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2023-08-24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2023-08-25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2023-08-28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5488940"/>
            <a:ext cx="5888355" cy="161925"/>
          </a:xfrm>
          <a:custGeom>
            <a:avLst/>
            <a:gdLst/>
            <a:ahLst/>
            <a:cxnLst/>
            <a:rect l="l" t="t" r="r" b="b"/>
            <a:pathLst>
              <a:path w="5888355" h="161925">
                <a:moveTo>
                  <a:pt x="5888355" y="0"/>
                </a:moveTo>
                <a:lnTo>
                  <a:pt x="0" y="0"/>
                </a:lnTo>
                <a:lnTo>
                  <a:pt x="0" y="161925"/>
                </a:lnTo>
                <a:lnTo>
                  <a:pt x="5888355" y="161925"/>
                </a:lnTo>
                <a:lnTo>
                  <a:pt x="58883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5669" y="5466079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7580" y="5466079"/>
            <a:ext cx="46374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615690" algn="l"/>
              </a:tabLst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	Student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56515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2969" y="56286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7866" y="5814059"/>
            <a:ext cx="11010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612520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2017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05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643509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2017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05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674624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2017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05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705611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2017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05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736726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2017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05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7677150"/>
            <a:ext cx="588835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457700" algn="l"/>
                <a:tab pos="5635625" algn="l"/>
              </a:tabLst>
            </a:pP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..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" y="798830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2023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08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400" y="829818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2023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08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860933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  <a:tab pos="5803265" algn="l"/>
              </a:tabLst>
            </a:pPr>
            <a:r>
              <a:rPr dirty="0" sz="1100" spc="-5">
                <a:latin typeface="Courier New"/>
                <a:cs typeface="Courier New"/>
              </a:rPr>
              <a:t>2023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08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8360" y="914400"/>
            <a:ext cx="6076315" cy="8071484"/>
          </a:xfrm>
          <a:custGeom>
            <a:avLst/>
            <a:gdLst/>
            <a:ahLst/>
            <a:cxnLst/>
            <a:rect l="l" t="t" r="r" b="b"/>
            <a:pathLst>
              <a:path w="6076315" h="8071484">
                <a:moveTo>
                  <a:pt x="0" y="1904"/>
                </a:moveTo>
                <a:lnTo>
                  <a:pt x="6076315" y="1904"/>
                </a:lnTo>
              </a:path>
              <a:path w="6076315" h="8071484">
                <a:moveTo>
                  <a:pt x="6075045" y="0"/>
                </a:moveTo>
                <a:lnTo>
                  <a:pt x="6075045" y="8071484"/>
                </a:lnTo>
              </a:path>
              <a:path w="6076315" h="8071484">
                <a:moveTo>
                  <a:pt x="6076315" y="8070215"/>
                </a:moveTo>
                <a:lnTo>
                  <a:pt x="0" y="8070215"/>
                </a:lnTo>
              </a:path>
              <a:path w="6076315" h="8071484">
                <a:moveTo>
                  <a:pt x="1905" y="8071484"/>
                </a:moveTo>
                <a:lnTo>
                  <a:pt x="1905" y="0"/>
                </a:lnTo>
              </a:path>
              <a:path w="6076315" h="8071484">
                <a:moveTo>
                  <a:pt x="0" y="1904"/>
                </a:moveTo>
                <a:lnTo>
                  <a:pt x="6076315" y="1904"/>
                </a:lnTo>
              </a:path>
              <a:path w="6076315" h="8071484">
                <a:moveTo>
                  <a:pt x="6075045" y="0"/>
                </a:moveTo>
                <a:lnTo>
                  <a:pt x="6075045" y="8071484"/>
                </a:lnTo>
              </a:path>
              <a:path w="6076315" h="8071484">
                <a:moveTo>
                  <a:pt x="6076315" y="8070215"/>
                </a:moveTo>
                <a:lnTo>
                  <a:pt x="0" y="8070215"/>
                </a:lnTo>
              </a:path>
              <a:path w="6076315" h="8071484">
                <a:moveTo>
                  <a:pt x="1905" y="80714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0264" y="916305"/>
          <a:ext cx="6082665" cy="8119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2566670"/>
                <a:gridCol w="1471295"/>
                <a:gridCol w="1692910"/>
                <a:gridCol w="168910"/>
                <a:gridCol w="119379"/>
              </a:tblGrid>
              <a:tr h="65404">
                <a:tc rowSpan="1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89280" marR="317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479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89280" marR="317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964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4877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20"/>
                        </a:lnSpc>
                        <a:tabLst>
                          <a:tab pos="126301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	Vehicle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 marR="14649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 </a:t>
                      </a:r>
                      <a:r>
                        <a:rPr dirty="0" sz="1100" spc="-6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01394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00076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4876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2017-05-05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0076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001394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00076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2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2023-08-28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[2305 rows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 columns]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Comparison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between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'State'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'Product':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250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">
                        <a:lnSpc>
                          <a:spcPts val="1220"/>
                        </a:lnSpc>
                        <a:tabLst>
                          <a:tab pos="757555" algn="l"/>
                          <a:tab pos="3196590" algn="l"/>
                          <a:tab pos="563626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Checki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g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saving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 marR="317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8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AZ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4271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551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2597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027">
                <a:tc gridSpan="2">
                  <a:txBody>
                    <a:bodyPr/>
                    <a:lstStyle/>
                    <a:p>
                      <a:pPr marL="64769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47725" y="913764"/>
            <a:ext cx="6076950" cy="8188959"/>
          </a:xfrm>
          <a:custGeom>
            <a:avLst/>
            <a:gdLst/>
            <a:ahLst/>
            <a:cxnLst/>
            <a:rect l="l" t="t" r="r" b="b"/>
            <a:pathLst>
              <a:path w="6076950" h="8188959">
                <a:moveTo>
                  <a:pt x="6076950" y="0"/>
                </a:moveTo>
                <a:lnTo>
                  <a:pt x="0" y="0"/>
                </a:lnTo>
                <a:lnTo>
                  <a:pt x="0" y="8188959"/>
                </a:lnTo>
                <a:lnTo>
                  <a:pt x="6076950" y="818895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750059"/>
            <a:ext cx="3028315" cy="2112645"/>
          </a:xfrm>
          <a:custGeom>
            <a:avLst/>
            <a:gdLst/>
            <a:ahLst/>
            <a:cxnLst/>
            <a:rect l="l" t="t" r="r" b="b"/>
            <a:pathLst>
              <a:path w="3028315" h="2112645">
                <a:moveTo>
                  <a:pt x="10915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091565" y="324485"/>
                </a:lnTo>
                <a:lnTo>
                  <a:pt x="1091565" y="162560"/>
                </a:lnTo>
                <a:close/>
              </a:path>
              <a:path w="3028315" h="2112645">
                <a:moveTo>
                  <a:pt x="3027045" y="0"/>
                </a:moveTo>
                <a:lnTo>
                  <a:pt x="0" y="0"/>
                </a:lnTo>
                <a:lnTo>
                  <a:pt x="0" y="161925"/>
                </a:lnTo>
                <a:lnTo>
                  <a:pt x="3027045" y="161925"/>
                </a:lnTo>
                <a:lnTo>
                  <a:pt x="3027045" y="0"/>
                </a:lnTo>
                <a:close/>
              </a:path>
              <a:path w="3028315" h="2112645">
                <a:moveTo>
                  <a:pt x="3028315" y="1950720"/>
                </a:moveTo>
                <a:lnTo>
                  <a:pt x="0" y="1950720"/>
                </a:lnTo>
                <a:lnTo>
                  <a:pt x="0" y="2112645"/>
                </a:lnTo>
                <a:lnTo>
                  <a:pt x="3028315" y="2112645"/>
                </a:lnTo>
                <a:lnTo>
                  <a:pt x="3028315" y="1950720"/>
                </a:lnTo>
                <a:close/>
              </a:path>
              <a:path w="3028315" h="2112645">
                <a:moveTo>
                  <a:pt x="302831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3028315" y="1950085"/>
                </a:lnTo>
                <a:lnTo>
                  <a:pt x="3028315" y="1788160"/>
                </a:lnTo>
                <a:close/>
              </a:path>
              <a:path w="3028315" h="2112645">
                <a:moveTo>
                  <a:pt x="302831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3028315" y="1787525"/>
                </a:lnTo>
                <a:lnTo>
                  <a:pt x="3028315" y="1625600"/>
                </a:lnTo>
                <a:close/>
              </a:path>
              <a:path w="3028315" h="2112645">
                <a:moveTo>
                  <a:pt x="302831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3028315" y="1624965"/>
                </a:lnTo>
                <a:lnTo>
                  <a:pt x="3028315" y="1463040"/>
                </a:lnTo>
                <a:close/>
              </a:path>
              <a:path w="3028315" h="2112645">
                <a:moveTo>
                  <a:pt x="302831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3028315" y="1462405"/>
                </a:lnTo>
                <a:lnTo>
                  <a:pt x="3028315" y="1300480"/>
                </a:lnTo>
                <a:close/>
              </a:path>
              <a:path w="3028315" h="2112645">
                <a:moveTo>
                  <a:pt x="302831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3028315" y="1299845"/>
                </a:lnTo>
                <a:lnTo>
                  <a:pt x="3028315" y="1137920"/>
                </a:lnTo>
                <a:close/>
              </a:path>
              <a:path w="3028315" h="2112645">
                <a:moveTo>
                  <a:pt x="302831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3028315" y="1137285"/>
                </a:lnTo>
                <a:lnTo>
                  <a:pt x="3028315" y="975360"/>
                </a:lnTo>
                <a:close/>
              </a:path>
              <a:path w="3028315" h="2112645">
                <a:moveTo>
                  <a:pt x="302831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3028315" y="974725"/>
                </a:lnTo>
                <a:lnTo>
                  <a:pt x="3028315" y="812800"/>
                </a:lnTo>
                <a:close/>
              </a:path>
              <a:path w="3028315" h="2112645">
                <a:moveTo>
                  <a:pt x="302831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3028315" y="812165"/>
                </a:lnTo>
                <a:lnTo>
                  <a:pt x="3028315" y="650240"/>
                </a:lnTo>
                <a:close/>
              </a:path>
              <a:path w="3028315" h="2112645">
                <a:moveTo>
                  <a:pt x="302831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3028315" y="649605"/>
                </a:lnTo>
                <a:lnTo>
                  <a:pt x="3028315" y="487680"/>
                </a:lnTo>
                <a:close/>
              </a:path>
              <a:path w="3028315" h="2112645">
                <a:moveTo>
                  <a:pt x="302831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3028315" y="487045"/>
                </a:lnTo>
                <a:lnTo>
                  <a:pt x="3028315" y="3251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4011929"/>
            <a:ext cx="1933575" cy="161925"/>
          </a:xfrm>
          <a:custGeom>
            <a:avLst/>
            <a:gdLst/>
            <a:ahLst/>
            <a:cxnLst/>
            <a:rect l="l" t="t" r="r" b="b"/>
            <a:pathLst>
              <a:path w="1933575" h="161925">
                <a:moveTo>
                  <a:pt x="1933575" y="0"/>
                </a:moveTo>
                <a:lnTo>
                  <a:pt x="0" y="0"/>
                </a:lnTo>
                <a:lnTo>
                  <a:pt x="0" y="161925"/>
                </a:lnTo>
                <a:lnTo>
                  <a:pt x="1933575" y="161925"/>
                </a:lnTo>
                <a:lnTo>
                  <a:pt x="19335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188325"/>
          </a:xfrm>
          <a:custGeom>
            <a:avLst/>
            <a:gdLst/>
            <a:ahLst/>
            <a:cxnLst/>
            <a:rect l="l" t="t" r="r" b="b"/>
            <a:pathLst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  <a:path w="6076315" h="8188325">
                <a:moveTo>
                  <a:pt x="6075045" y="0"/>
                </a:moveTo>
                <a:lnTo>
                  <a:pt x="6075045" y="8188325"/>
                </a:lnTo>
              </a:path>
              <a:path w="6076315" h="8188325">
                <a:moveTo>
                  <a:pt x="6076315" y="8187055"/>
                </a:moveTo>
                <a:lnTo>
                  <a:pt x="0" y="8187055"/>
                </a:lnTo>
              </a:path>
              <a:path w="6076315" h="8188325">
                <a:moveTo>
                  <a:pt x="1905" y="81883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86090"/>
            <a:chOff x="847725" y="913764"/>
            <a:chExt cx="6076950" cy="808609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86090"/>
            </a:xfrm>
            <a:custGeom>
              <a:avLst/>
              <a:gdLst/>
              <a:ahLst/>
              <a:cxnLst/>
              <a:rect l="l" t="t" r="r" b="b"/>
              <a:pathLst>
                <a:path w="6076950" h="8086090">
                  <a:moveTo>
                    <a:pt x="6076950" y="0"/>
                  </a:moveTo>
                  <a:lnTo>
                    <a:pt x="0" y="0"/>
                  </a:lnTo>
                  <a:lnTo>
                    <a:pt x="0" y="8086089"/>
                  </a:lnTo>
                  <a:lnTo>
                    <a:pt x="6076950" y="80860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467985" cy="4063365"/>
            </a:xfrm>
            <a:custGeom>
              <a:avLst/>
              <a:gdLst/>
              <a:ahLst/>
              <a:cxnLst/>
              <a:rect l="l" t="t" r="r" b="b"/>
              <a:pathLst>
                <a:path w="5467985" h="4063365">
                  <a:moveTo>
                    <a:pt x="5467985" y="3901440"/>
                  </a:moveTo>
                  <a:lnTo>
                    <a:pt x="0" y="3901440"/>
                  </a:lnTo>
                  <a:lnTo>
                    <a:pt x="0" y="4063365"/>
                  </a:lnTo>
                  <a:lnTo>
                    <a:pt x="5467985" y="4063365"/>
                  </a:lnTo>
                  <a:lnTo>
                    <a:pt x="5467985" y="3901440"/>
                  </a:lnTo>
                  <a:close/>
                </a:path>
                <a:path w="5467985" h="4063365">
                  <a:moveTo>
                    <a:pt x="5467985" y="3738880"/>
                  </a:moveTo>
                  <a:lnTo>
                    <a:pt x="0" y="3738880"/>
                  </a:lnTo>
                  <a:lnTo>
                    <a:pt x="0" y="3900805"/>
                  </a:lnTo>
                  <a:lnTo>
                    <a:pt x="5467985" y="3900805"/>
                  </a:lnTo>
                  <a:lnTo>
                    <a:pt x="5467985" y="3738880"/>
                  </a:lnTo>
                  <a:close/>
                </a:path>
                <a:path w="5467985" h="4063365">
                  <a:moveTo>
                    <a:pt x="5467985" y="3576320"/>
                  </a:moveTo>
                  <a:lnTo>
                    <a:pt x="0" y="3576320"/>
                  </a:lnTo>
                  <a:lnTo>
                    <a:pt x="0" y="3738245"/>
                  </a:lnTo>
                  <a:lnTo>
                    <a:pt x="5467985" y="3738245"/>
                  </a:lnTo>
                  <a:lnTo>
                    <a:pt x="5467985" y="3576320"/>
                  </a:lnTo>
                  <a:close/>
                </a:path>
                <a:path w="5467985" h="4063365">
                  <a:moveTo>
                    <a:pt x="5467985" y="3413760"/>
                  </a:moveTo>
                  <a:lnTo>
                    <a:pt x="0" y="3413760"/>
                  </a:lnTo>
                  <a:lnTo>
                    <a:pt x="0" y="3575685"/>
                  </a:lnTo>
                  <a:lnTo>
                    <a:pt x="5467985" y="3575685"/>
                  </a:lnTo>
                  <a:lnTo>
                    <a:pt x="5467985" y="3413760"/>
                  </a:lnTo>
                  <a:close/>
                </a:path>
                <a:path w="5467985" h="4063365">
                  <a:moveTo>
                    <a:pt x="5467985" y="3251200"/>
                  </a:moveTo>
                  <a:lnTo>
                    <a:pt x="0" y="3251200"/>
                  </a:lnTo>
                  <a:lnTo>
                    <a:pt x="0" y="3413125"/>
                  </a:lnTo>
                  <a:lnTo>
                    <a:pt x="5467985" y="3413125"/>
                  </a:lnTo>
                  <a:lnTo>
                    <a:pt x="5467985" y="3251200"/>
                  </a:lnTo>
                  <a:close/>
                </a:path>
                <a:path w="5467985" h="4063365">
                  <a:moveTo>
                    <a:pt x="5467985" y="3088640"/>
                  </a:moveTo>
                  <a:lnTo>
                    <a:pt x="0" y="3088640"/>
                  </a:lnTo>
                  <a:lnTo>
                    <a:pt x="0" y="3250565"/>
                  </a:lnTo>
                  <a:lnTo>
                    <a:pt x="5467985" y="3250565"/>
                  </a:lnTo>
                  <a:lnTo>
                    <a:pt x="5467985" y="3088640"/>
                  </a:lnTo>
                  <a:close/>
                </a:path>
                <a:path w="5467985" h="4063365">
                  <a:moveTo>
                    <a:pt x="5467985" y="2926080"/>
                  </a:moveTo>
                  <a:lnTo>
                    <a:pt x="0" y="2926080"/>
                  </a:lnTo>
                  <a:lnTo>
                    <a:pt x="0" y="3088005"/>
                  </a:lnTo>
                  <a:lnTo>
                    <a:pt x="5467985" y="3088005"/>
                  </a:lnTo>
                  <a:lnTo>
                    <a:pt x="5467985" y="2926080"/>
                  </a:lnTo>
                  <a:close/>
                </a:path>
                <a:path w="5467985" h="4063365">
                  <a:moveTo>
                    <a:pt x="546798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5467985" y="2925445"/>
                  </a:lnTo>
                  <a:lnTo>
                    <a:pt x="5467985" y="2763520"/>
                  </a:lnTo>
                  <a:close/>
                </a:path>
                <a:path w="5467985" h="4063365">
                  <a:moveTo>
                    <a:pt x="546798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5467985" y="2762885"/>
                  </a:lnTo>
                  <a:lnTo>
                    <a:pt x="5467985" y="2600960"/>
                  </a:lnTo>
                  <a:close/>
                </a:path>
                <a:path w="5467985" h="4063365">
                  <a:moveTo>
                    <a:pt x="546798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5467985" y="2600325"/>
                  </a:lnTo>
                  <a:lnTo>
                    <a:pt x="5467985" y="2438400"/>
                  </a:lnTo>
                  <a:close/>
                </a:path>
                <a:path w="5467985" h="4063365">
                  <a:moveTo>
                    <a:pt x="546798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5467985" y="2437765"/>
                  </a:lnTo>
                  <a:lnTo>
                    <a:pt x="5467985" y="2275840"/>
                  </a:lnTo>
                  <a:close/>
                </a:path>
                <a:path w="5467985" h="4063365">
                  <a:moveTo>
                    <a:pt x="546798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5467985" y="2275205"/>
                  </a:lnTo>
                  <a:lnTo>
                    <a:pt x="5467985" y="2113280"/>
                  </a:lnTo>
                  <a:close/>
                </a:path>
                <a:path w="5467985" h="4063365">
                  <a:moveTo>
                    <a:pt x="546798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5467985" y="2112645"/>
                  </a:lnTo>
                  <a:lnTo>
                    <a:pt x="5467985" y="1950720"/>
                  </a:lnTo>
                  <a:close/>
                </a:path>
                <a:path w="5467985" h="4063365">
                  <a:moveTo>
                    <a:pt x="546798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5467985" y="1950085"/>
                  </a:lnTo>
                  <a:lnTo>
                    <a:pt x="5467985" y="1788160"/>
                  </a:lnTo>
                  <a:close/>
                </a:path>
                <a:path w="5467985" h="4063365">
                  <a:moveTo>
                    <a:pt x="546798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5467985" y="1787525"/>
                  </a:lnTo>
                  <a:lnTo>
                    <a:pt x="5467985" y="1625600"/>
                  </a:lnTo>
                  <a:close/>
                </a:path>
                <a:path w="5467985" h="4063365">
                  <a:moveTo>
                    <a:pt x="546798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5467985" y="1624965"/>
                  </a:lnTo>
                  <a:lnTo>
                    <a:pt x="5467985" y="1463040"/>
                  </a:lnTo>
                  <a:close/>
                </a:path>
                <a:path w="5467985" h="4063365">
                  <a:moveTo>
                    <a:pt x="546798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5467985" y="1462405"/>
                  </a:lnTo>
                  <a:lnTo>
                    <a:pt x="5467985" y="1300480"/>
                  </a:lnTo>
                  <a:close/>
                </a:path>
                <a:path w="5467985" h="4063365">
                  <a:moveTo>
                    <a:pt x="546798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5467985" y="1299845"/>
                  </a:lnTo>
                  <a:lnTo>
                    <a:pt x="5467985" y="1137920"/>
                  </a:lnTo>
                  <a:close/>
                </a:path>
                <a:path w="5467985" h="4063365">
                  <a:moveTo>
                    <a:pt x="546798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5467985" y="1137285"/>
                  </a:lnTo>
                  <a:lnTo>
                    <a:pt x="5467985" y="975360"/>
                  </a:lnTo>
                  <a:close/>
                </a:path>
                <a:path w="5467985" h="4063365">
                  <a:moveTo>
                    <a:pt x="546798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5467985" y="974725"/>
                  </a:lnTo>
                  <a:lnTo>
                    <a:pt x="5467985" y="812800"/>
                  </a:lnTo>
                  <a:close/>
                </a:path>
                <a:path w="5467985" h="4063365">
                  <a:moveTo>
                    <a:pt x="546798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5467985" y="812165"/>
                  </a:lnTo>
                  <a:lnTo>
                    <a:pt x="5467985" y="650240"/>
                  </a:lnTo>
                  <a:close/>
                </a:path>
                <a:path w="5467985" h="4063365">
                  <a:moveTo>
                    <a:pt x="546798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5467985" y="649605"/>
                  </a:lnTo>
                  <a:lnTo>
                    <a:pt x="5467985" y="487680"/>
                  </a:lnTo>
                  <a:close/>
                </a:path>
                <a:path w="5467985" h="4063365">
                  <a:moveTo>
                    <a:pt x="546798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5467985" y="487045"/>
                  </a:lnTo>
                  <a:lnTo>
                    <a:pt x="5467985" y="325120"/>
                  </a:lnTo>
                  <a:close/>
                </a:path>
                <a:path w="5467985" h="4063365">
                  <a:moveTo>
                    <a:pt x="54679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5467985" y="324485"/>
                  </a:lnTo>
                  <a:lnTo>
                    <a:pt x="5467985" y="162560"/>
                  </a:lnTo>
                  <a:close/>
                </a:path>
                <a:path w="5467985" h="4063365">
                  <a:moveTo>
                    <a:pt x="546798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467985" y="161925"/>
                  </a:lnTo>
                  <a:lnTo>
                    <a:pt x="546798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5669" y="958850"/>
            <a:ext cx="180975" cy="409447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C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D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H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J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M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V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Y 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H 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K 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  </a:t>
            </a:r>
            <a:r>
              <a:rPr dirty="0" sz="1100" spc="-5">
                <a:latin typeface="Courier New"/>
                <a:cs typeface="Courier New"/>
              </a:rPr>
              <a:t>P</a:t>
            </a:r>
            <a:r>
              <a:rPr dirty="0" sz="1100">
                <a:latin typeface="Courier New"/>
                <a:cs typeface="Courier New"/>
              </a:rPr>
              <a:t>A  </a:t>
            </a:r>
            <a:r>
              <a:rPr dirty="0" sz="1100" spc="-5">
                <a:latin typeface="Courier New"/>
                <a:cs typeface="Courier New"/>
              </a:rPr>
              <a:t>R</a:t>
            </a:r>
            <a:r>
              <a:rPr dirty="0" sz="1100">
                <a:latin typeface="Courier New"/>
                <a:cs typeface="Courier New"/>
              </a:rPr>
              <a:t>I  </a:t>
            </a:r>
            <a:r>
              <a:rPr dirty="0" sz="1100" spc="-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C  </a:t>
            </a:r>
            <a:r>
              <a:rPr dirty="0" sz="1100" spc="-5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D  </a:t>
            </a:r>
            <a:r>
              <a:rPr dirty="0" sz="1100" spc="-5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 spc="-5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X  </a:t>
            </a:r>
            <a:r>
              <a:rPr dirty="0" sz="1100" spc="-5">
                <a:latin typeface="Courier New"/>
                <a:cs typeface="Courier New"/>
              </a:rPr>
              <a:t>U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V</a:t>
            </a:r>
            <a:r>
              <a:rPr dirty="0" sz="1100">
                <a:latin typeface="Courier New"/>
                <a:cs typeface="Courier New"/>
              </a:rPr>
              <a:t>A  </a:t>
            </a:r>
            <a:r>
              <a:rPr dirty="0" sz="1100" spc="-5">
                <a:latin typeface="Courier New"/>
                <a:cs typeface="Courier New"/>
              </a:rPr>
              <a:t>V</a:t>
            </a:r>
            <a:r>
              <a:rPr dirty="0" sz="1100">
                <a:latin typeface="Courier New"/>
                <a:cs typeface="Courier New"/>
              </a:rPr>
              <a:t>T  </a:t>
            </a:r>
            <a:r>
              <a:rPr dirty="0" sz="1100" spc="-5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A  </a:t>
            </a:r>
            <a:r>
              <a:rPr dirty="0" sz="1100" spc="-5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I  </a:t>
            </a:r>
            <a:r>
              <a:rPr dirty="0" sz="1100" spc="-5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V  </a:t>
            </a:r>
            <a:r>
              <a:rPr dirty="0" sz="1100" spc="-5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6850" y="958850"/>
            <a:ext cx="349885" cy="4094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695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66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105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100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540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153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188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126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202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662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101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401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346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215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55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667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523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61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5454" y="958850"/>
            <a:ext cx="349885" cy="4094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372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58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614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40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344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127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266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62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254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428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55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142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946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58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457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556</a:t>
            </a:r>
            <a:endParaRPr sz="1100">
              <a:latin typeface="Courier New"/>
              <a:cs typeface="Courier New"/>
            </a:endParaRPr>
          </a:p>
          <a:p>
            <a:pPr algn="r" marR="57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134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5193029"/>
            <a:ext cx="57194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757555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5355590"/>
            <a:ext cx="16109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1514475" algn="l"/>
              </a:tabLst>
            </a:pPr>
            <a:r>
              <a:rPr dirty="0" sz="1100" spc="-5">
                <a:latin typeface="Courier New"/>
                <a:cs typeface="Courier New"/>
              </a:rPr>
              <a:t>consume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518150"/>
            <a:ext cx="431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Stat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5829300"/>
            <a:ext cx="48914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710430" algn="l"/>
              </a:tabLst>
            </a:pP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K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6139179"/>
            <a:ext cx="48914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710430" algn="l"/>
              </a:tabLst>
            </a:pP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6450329"/>
            <a:ext cx="48914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710430" algn="l"/>
              </a:tabLst>
            </a:pP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6760209"/>
            <a:ext cx="48914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626610" algn="l"/>
              </a:tabLst>
            </a:pP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Z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12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7071359"/>
            <a:ext cx="48787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541520" algn="l"/>
              </a:tabLst>
            </a:pPr>
            <a:r>
              <a:rPr dirty="0" sz="1100" spc="-5">
                <a:latin typeface="Courier New"/>
                <a:cs typeface="Courier New"/>
              </a:rPr>
              <a:t>C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153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7381240"/>
            <a:ext cx="48914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710430" algn="l"/>
              </a:tabLst>
            </a:pPr>
            <a:r>
              <a:rPr dirty="0" sz="1100" spc="-5">
                <a:latin typeface="Courier New"/>
                <a:cs typeface="Courier New"/>
              </a:rPr>
              <a:t>C</a:t>
            </a:r>
            <a:r>
              <a:rPr dirty="0" sz="1100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7692390"/>
            <a:ext cx="48914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710430" algn="l"/>
              </a:tabLst>
            </a:pPr>
            <a:r>
              <a:rPr dirty="0" sz="1100" spc="-5">
                <a:latin typeface="Courier New"/>
                <a:cs typeface="Courier New"/>
              </a:rPr>
              <a:t>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8002269"/>
            <a:ext cx="48914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710430" algn="l"/>
              </a:tabLst>
            </a:pPr>
            <a:r>
              <a:rPr dirty="0" sz="1100" spc="-5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8313419"/>
            <a:ext cx="48914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710430" algn="l"/>
              </a:tabLst>
            </a:pPr>
            <a:r>
              <a:rPr dirty="0" sz="1100" spc="-5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8623300"/>
            <a:ext cx="487870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541520" algn="l"/>
              </a:tabLst>
            </a:pPr>
            <a:r>
              <a:rPr dirty="0" sz="1100" spc="-5">
                <a:latin typeface="Courier New"/>
                <a:cs typeface="Courier New"/>
              </a:rPr>
              <a:t>F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106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360" y="914400"/>
            <a:ext cx="6076315" cy="8085455"/>
          </a:xfrm>
          <a:custGeom>
            <a:avLst/>
            <a:gdLst/>
            <a:ahLst/>
            <a:cxnLst/>
            <a:rect l="l" t="t" r="r" b="b"/>
            <a:pathLst>
              <a:path w="6076315" h="8085455">
                <a:moveTo>
                  <a:pt x="0" y="1904"/>
                </a:moveTo>
                <a:lnTo>
                  <a:pt x="6076315" y="1904"/>
                </a:lnTo>
              </a:path>
              <a:path w="6076315" h="8085455">
                <a:moveTo>
                  <a:pt x="6075045" y="0"/>
                </a:moveTo>
                <a:lnTo>
                  <a:pt x="6075045" y="8085455"/>
                </a:lnTo>
              </a:path>
              <a:path w="6076315" h="8085455">
                <a:moveTo>
                  <a:pt x="6076315" y="8084184"/>
                </a:moveTo>
                <a:lnTo>
                  <a:pt x="0" y="8084184"/>
                </a:lnTo>
              </a:path>
              <a:path w="6076315" h="8085455">
                <a:moveTo>
                  <a:pt x="1905" y="8085455"/>
                </a:moveTo>
                <a:lnTo>
                  <a:pt x="1905" y="0"/>
                </a:lnTo>
              </a:path>
              <a:path w="6076315" h="8085455">
                <a:moveTo>
                  <a:pt x="0" y="1904"/>
                </a:moveTo>
                <a:lnTo>
                  <a:pt x="6076315" y="1904"/>
                </a:lnTo>
              </a:path>
              <a:path w="6076315" h="8085455">
                <a:moveTo>
                  <a:pt x="6075045" y="0"/>
                </a:moveTo>
                <a:lnTo>
                  <a:pt x="6075045" y="8085455"/>
                </a:lnTo>
              </a:path>
              <a:path w="6076315" h="8085455">
                <a:moveTo>
                  <a:pt x="6076315" y="8084184"/>
                </a:moveTo>
                <a:lnTo>
                  <a:pt x="0" y="8084184"/>
                </a:lnTo>
              </a:path>
              <a:path w="6076315" h="8085455">
                <a:moveTo>
                  <a:pt x="1905" y="80854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7065009"/>
          </a:xfrm>
          <a:custGeom>
            <a:avLst/>
            <a:gdLst/>
            <a:ahLst/>
            <a:cxnLst/>
            <a:rect l="l" t="t" r="r" b="b"/>
            <a:pathLst>
              <a:path w="6076950" h="7065009">
                <a:moveTo>
                  <a:pt x="6076950" y="0"/>
                </a:moveTo>
                <a:lnTo>
                  <a:pt x="0" y="0"/>
                </a:lnTo>
                <a:lnTo>
                  <a:pt x="0" y="7065009"/>
                </a:lnTo>
                <a:lnTo>
                  <a:pt x="6076950" y="706500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850"/>
            <a:ext cx="5913120" cy="6962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Convert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dictionary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pd.DataFrame(data_dict)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01930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Word</a:t>
            </a:r>
            <a:r>
              <a:rPr dirty="0" sz="1100" spc="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Cloud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Field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all_descriptions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 spc="-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.join(df[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'Description'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WordCloud(width=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800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-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height=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400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background_color=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'white'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).generate(all_descriptions)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936750">
              <a:lnSpc>
                <a:spcPts val="1280"/>
              </a:lnSpc>
            </a:pP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plt.imshow(wordcloud,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interpolation=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'bilinear'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'Word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Cloud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Descriptions'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plt.axis(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'off'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454400">
              <a:lnSpc>
                <a:spcPts val="1280"/>
              </a:lnSpc>
              <a:spcBef>
                <a:spcPts val="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Display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dictionary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"Data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Dictionary:"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Written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Findings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Written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Findings:"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5459">
              <a:lnSpc>
                <a:spcPts val="1280"/>
              </a:lnSpc>
              <a:spcBef>
                <a:spcPts val="60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"1.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most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common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words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descriptions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are:"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wordcloud.words_)</a:t>
            </a:r>
            <a:endParaRPr sz="1100">
              <a:latin typeface="Courier New"/>
              <a:cs typeface="Courier New"/>
            </a:endParaRPr>
          </a:p>
          <a:p>
            <a:pPr marL="12700" marR="340995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"2.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submitted'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indicate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timing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complaint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submission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processing."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57175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"3.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provides</a:t>
            </a:r>
            <a:r>
              <a:rPr dirty="0" sz="1100" spc="3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geographical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information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about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location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consumer."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9905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"4.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distribution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plot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shows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presence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five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data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dictionary,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providing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insight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into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data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structure."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89535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"5.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'Submitted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via'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likely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indicates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different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channels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through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which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consumers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submit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complaints,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revealing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preferences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communication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methods."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715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"6.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Analysis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submitted'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received'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can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uncover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trends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submission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processing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times."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75895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"7.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Geographical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distribution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analysis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based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can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identify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regions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with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higher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complaint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volumes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specific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issues."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"8.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word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cloud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visualization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highlights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common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words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such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as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'complaint',</a:t>
            </a:r>
            <a:r>
              <a:rPr dirty="0" sz="1100" spc="3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'submitted',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'date',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'received',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'state',</a:t>
            </a:r>
            <a:r>
              <a:rPr dirty="0" sz="1100" spc="3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indicating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key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aspects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data."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7399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"9.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descriptions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offer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insights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into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purpose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each </a:t>
            </a:r>
            <a:r>
              <a:rPr dirty="0" sz="1100" spc="-64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field,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facilitating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better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understanding</a:t>
            </a:r>
            <a:r>
              <a:rPr dirty="0" sz="1100" spc="3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interpretation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the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data."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" y="914400"/>
            <a:ext cx="6076315" cy="7064375"/>
          </a:xfrm>
          <a:custGeom>
            <a:avLst/>
            <a:gdLst/>
            <a:ahLst/>
            <a:cxnLst/>
            <a:rect l="l" t="t" r="r" b="b"/>
            <a:pathLst>
              <a:path w="6076315" h="7064375">
                <a:moveTo>
                  <a:pt x="0" y="1904"/>
                </a:moveTo>
                <a:lnTo>
                  <a:pt x="6076315" y="1904"/>
                </a:lnTo>
              </a:path>
              <a:path w="6076315" h="7064375">
                <a:moveTo>
                  <a:pt x="6075045" y="0"/>
                </a:moveTo>
                <a:lnTo>
                  <a:pt x="6075045" y="7064375"/>
                </a:lnTo>
              </a:path>
              <a:path w="6076315" h="7064375">
                <a:moveTo>
                  <a:pt x="6076315" y="7063105"/>
                </a:moveTo>
                <a:lnTo>
                  <a:pt x="0" y="7063105"/>
                </a:lnTo>
              </a:path>
              <a:path w="6076315" h="7064375">
                <a:moveTo>
                  <a:pt x="1905" y="7064375"/>
                </a:moveTo>
                <a:lnTo>
                  <a:pt x="1905" y="0"/>
                </a:lnTo>
              </a:path>
              <a:path w="6076315" h="7064375">
                <a:moveTo>
                  <a:pt x="0" y="1904"/>
                </a:moveTo>
                <a:lnTo>
                  <a:pt x="6076315" y="1904"/>
                </a:lnTo>
              </a:path>
              <a:path w="6076315" h="7064375">
                <a:moveTo>
                  <a:pt x="6075045" y="0"/>
                </a:moveTo>
                <a:lnTo>
                  <a:pt x="6075045" y="7064375"/>
                </a:lnTo>
              </a:path>
              <a:path w="6076315" h="7064375">
                <a:moveTo>
                  <a:pt x="6076315" y="7063105"/>
                </a:moveTo>
                <a:lnTo>
                  <a:pt x="0" y="7063105"/>
                </a:lnTo>
              </a:path>
              <a:path w="6076315" h="7064375">
                <a:moveTo>
                  <a:pt x="1905" y="706437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40700"/>
          </a:xfrm>
          <a:custGeom>
            <a:avLst/>
            <a:gdLst/>
            <a:ahLst/>
            <a:cxnLst/>
            <a:rect l="l" t="t" r="r" b="b"/>
            <a:pathLst>
              <a:path w="6076950" h="8140700">
                <a:moveTo>
                  <a:pt x="6076950" y="0"/>
                </a:moveTo>
                <a:lnTo>
                  <a:pt x="0" y="0"/>
                </a:lnTo>
                <a:lnTo>
                  <a:pt x="0" y="8140700"/>
                </a:lnTo>
                <a:lnTo>
                  <a:pt x="6076950" y="814070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4952365" cy="798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2398395"/>
                <a:gridCol w="2490470"/>
              </a:tblGrid>
              <a:tr h="65404">
                <a:tc rowSpan="5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457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252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NJ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NV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8360" y="914400"/>
            <a:ext cx="6076315" cy="8140065"/>
          </a:xfrm>
          <a:custGeom>
            <a:avLst/>
            <a:gdLst/>
            <a:ahLst/>
            <a:cxnLst/>
            <a:rect l="l" t="t" r="r" b="b"/>
            <a:pathLst>
              <a:path w="6076315" h="8140065">
                <a:moveTo>
                  <a:pt x="0" y="1904"/>
                </a:moveTo>
                <a:lnTo>
                  <a:pt x="6076315" y="1904"/>
                </a:lnTo>
              </a:path>
              <a:path w="6076315" h="8140065">
                <a:moveTo>
                  <a:pt x="6075045" y="0"/>
                </a:moveTo>
                <a:lnTo>
                  <a:pt x="6075045" y="8140065"/>
                </a:lnTo>
              </a:path>
              <a:path w="6076315" h="8140065">
                <a:moveTo>
                  <a:pt x="6076315" y="8138795"/>
                </a:moveTo>
                <a:lnTo>
                  <a:pt x="0" y="8138795"/>
                </a:lnTo>
              </a:path>
              <a:path w="6076315" h="8140065">
                <a:moveTo>
                  <a:pt x="1905" y="8140065"/>
                </a:moveTo>
                <a:lnTo>
                  <a:pt x="1905" y="0"/>
                </a:lnTo>
              </a:path>
              <a:path w="6076315" h="8140065">
                <a:moveTo>
                  <a:pt x="0" y="1904"/>
                </a:moveTo>
                <a:lnTo>
                  <a:pt x="6076315" y="1904"/>
                </a:lnTo>
              </a:path>
              <a:path w="6076315" h="8140065">
                <a:moveTo>
                  <a:pt x="6075045" y="0"/>
                </a:moveTo>
                <a:lnTo>
                  <a:pt x="6075045" y="8140065"/>
                </a:lnTo>
              </a:path>
              <a:path w="6076315" h="8140065">
                <a:moveTo>
                  <a:pt x="6076315" y="8138795"/>
                </a:moveTo>
                <a:lnTo>
                  <a:pt x="0" y="8138795"/>
                </a:lnTo>
              </a:path>
              <a:path w="6076315" h="8140065">
                <a:moveTo>
                  <a:pt x="1905" y="814006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76259"/>
          </a:xfrm>
          <a:custGeom>
            <a:avLst/>
            <a:gdLst/>
            <a:ahLst/>
            <a:cxnLst/>
            <a:rect l="l" t="t" r="r" b="b"/>
            <a:pathLst>
              <a:path w="6076950" h="8176259">
                <a:moveTo>
                  <a:pt x="6076950" y="0"/>
                </a:moveTo>
                <a:lnTo>
                  <a:pt x="0" y="0"/>
                </a:lnTo>
                <a:lnTo>
                  <a:pt x="0" y="8176259"/>
                </a:lnTo>
                <a:lnTo>
                  <a:pt x="6076950" y="817625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4953635" cy="457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2398395"/>
                <a:gridCol w="2491740"/>
              </a:tblGrid>
              <a:tr h="65404">
                <a:tc rowSpan="2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258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WV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4400" y="5787390"/>
            <a:ext cx="57321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757555" algn="l"/>
                <a:tab pos="2186940" algn="l"/>
              </a:tabLst>
            </a:pPr>
            <a:r>
              <a:rPr dirty="0" sz="1100" spc="-5">
                <a:latin typeface="Courier New"/>
                <a:cs typeface="Courier New"/>
              </a:rPr>
              <a:t>Product	Debt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collection	Money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949950"/>
            <a:ext cx="854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757555" algn="l"/>
              </a:tabLst>
            </a:pPr>
            <a:r>
              <a:rPr dirty="0" sz="1100" spc="-5">
                <a:latin typeface="Courier New"/>
                <a:cs typeface="Courier New"/>
              </a:rPr>
              <a:t>servic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6112509"/>
            <a:ext cx="431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Stat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6422390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52598" y="639952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584950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52598" y="672465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691006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52598" y="704976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7235190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52598" y="737489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756030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68777" y="770000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41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788542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250825" y="0"/>
                </a:moveTo>
                <a:lnTo>
                  <a:pt x="0" y="0"/>
                </a:lnTo>
                <a:lnTo>
                  <a:pt x="0" y="161925"/>
                </a:lnTo>
                <a:lnTo>
                  <a:pt x="250825" y="161925"/>
                </a:lnTo>
                <a:lnTo>
                  <a:pt x="25082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752598" y="802513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8210550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52598" y="835025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853566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52598" y="867536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8860790"/>
            <a:ext cx="167005" cy="161925"/>
          </a:xfrm>
          <a:custGeom>
            <a:avLst/>
            <a:gdLst/>
            <a:ahLst/>
            <a:cxnLst/>
            <a:rect l="l" t="t" r="r" b="b"/>
            <a:pathLst>
              <a:path w="167005" h="161925">
                <a:moveTo>
                  <a:pt x="167005" y="0"/>
                </a:moveTo>
                <a:lnTo>
                  <a:pt x="0" y="0"/>
                </a:lnTo>
                <a:lnTo>
                  <a:pt x="0" y="161924"/>
                </a:lnTo>
                <a:lnTo>
                  <a:pt x="167005" y="161924"/>
                </a:lnTo>
                <a:lnTo>
                  <a:pt x="1670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6399529"/>
            <a:ext cx="277495" cy="26314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AK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3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17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AR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15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AZ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88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82</a:t>
            </a:r>
            <a:r>
              <a:rPr dirty="0" sz="1100">
                <a:latin typeface="Courier New"/>
                <a:cs typeface="Courier New"/>
              </a:rPr>
              <a:t>8  </a:t>
            </a:r>
            <a:r>
              <a:rPr dirty="0" sz="1100" spc="-5">
                <a:latin typeface="Courier New"/>
                <a:cs typeface="Courier New"/>
              </a:rPr>
              <a:t>CO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19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55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DC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8360" y="914400"/>
            <a:ext cx="6076315" cy="8175625"/>
          </a:xfrm>
          <a:custGeom>
            <a:avLst/>
            <a:gdLst/>
            <a:ahLst/>
            <a:cxnLst/>
            <a:rect l="l" t="t" r="r" b="b"/>
            <a:pathLst>
              <a:path w="6076315" h="8175625">
                <a:moveTo>
                  <a:pt x="0" y="1904"/>
                </a:moveTo>
                <a:lnTo>
                  <a:pt x="6076315" y="1904"/>
                </a:lnTo>
              </a:path>
              <a:path w="6076315" h="8175625">
                <a:moveTo>
                  <a:pt x="6075045" y="0"/>
                </a:moveTo>
                <a:lnTo>
                  <a:pt x="6075045" y="8175625"/>
                </a:lnTo>
              </a:path>
              <a:path w="6076315" h="8175625">
                <a:moveTo>
                  <a:pt x="6076315" y="8174355"/>
                </a:moveTo>
                <a:lnTo>
                  <a:pt x="0" y="8174355"/>
                </a:lnTo>
              </a:path>
              <a:path w="6076315" h="8175625">
                <a:moveTo>
                  <a:pt x="1905" y="8175625"/>
                </a:moveTo>
                <a:lnTo>
                  <a:pt x="1905" y="0"/>
                </a:lnTo>
              </a:path>
              <a:path w="6076315" h="8175625">
                <a:moveTo>
                  <a:pt x="0" y="1904"/>
                </a:moveTo>
                <a:lnTo>
                  <a:pt x="6076315" y="1904"/>
                </a:lnTo>
              </a:path>
              <a:path w="6076315" h="8175625">
                <a:moveTo>
                  <a:pt x="6075045" y="0"/>
                </a:moveTo>
                <a:lnTo>
                  <a:pt x="6075045" y="8175625"/>
                </a:lnTo>
              </a:path>
              <a:path w="6076315" h="8175625">
                <a:moveTo>
                  <a:pt x="6076315" y="8174355"/>
                </a:moveTo>
                <a:lnTo>
                  <a:pt x="0" y="8174355"/>
                </a:lnTo>
              </a:path>
              <a:path w="6076315" h="8175625">
                <a:moveTo>
                  <a:pt x="1905" y="817562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98790"/>
            <a:chOff x="847725" y="913764"/>
            <a:chExt cx="6076950" cy="809879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98790"/>
            </a:xfrm>
            <a:custGeom>
              <a:avLst/>
              <a:gdLst/>
              <a:ahLst/>
              <a:cxnLst/>
              <a:rect l="l" t="t" r="r" b="b"/>
              <a:pathLst>
                <a:path w="6076950" h="8098790">
                  <a:moveTo>
                    <a:pt x="6076950" y="0"/>
                  </a:moveTo>
                  <a:lnTo>
                    <a:pt x="0" y="0"/>
                  </a:lnTo>
                  <a:lnTo>
                    <a:pt x="0" y="8098789"/>
                  </a:lnTo>
                  <a:lnTo>
                    <a:pt x="6076950" y="80987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018664" cy="161925"/>
            </a:xfrm>
            <a:custGeom>
              <a:avLst/>
              <a:gdLst/>
              <a:ahLst/>
              <a:cxnLst/>
              <a:rect l="l" t="t" r="r" b="b"/>
              <a:pathLst>
                <a:path w="2018664" h="161925">
                  <a:moveTo>
                    <a:pt x="2018664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018664" y="161925"/>
                  </a:lnTo>
                  <a:lnTo>
                    <a:pt x="201866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837535" y="958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14426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68777" y="128396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32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46938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250825" y="0"/>
                </a:moveTo>
                <a:lnTo>
                  <a:pt x="0" y="0"/>
                </a:lnTo>
                <a:lnTo>
                  <a:pt x="0" y="161925"/>
                </a:lnTo>
                <a:lnTo>
                  <a:pt x="250825" y="161925"/>
                </a:lnTo>
                <a:lnTo>
                  <a:pt x="25082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68777" y="160909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19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79450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250825" y="0"/>
                </a:moveTo>
                <a:lnTo>
                  <a:pt x="0" y="0"/>
                </a:lnTo>
                <a:lnTo>
                  <a:pt x="0" y="161925"/>
                </a:lnTo>
                <a:lnTo>
                  <a:pt x="250825" y="161925"/>
                </a:lnTo>
                <a:lnTo>
                  <a:pt x="25082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37535" y="1934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211962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37535" y="22593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244474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37535" y="2584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76986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52598" y="290956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309498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52598" y="323469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342010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52598" y="355980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74522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752598" y="388492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407034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752598" y="421005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439546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668777" y="453517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18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472058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250825" y="0"/>
                </a:moveTo>
                <a:lnTo>
                  <a:pt x="0" y="0"/>
                </a:lnTo>
                <a:lnTo>
                  <a:pt x="0" y="161925"/>
                </a:lnTo>
                <a:lnTo>
                  <a:pt x="250825" y="161925"/>
                </a:lnTo>
                <a:lnTo>
                  <a:pt x="25082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752598" y="486029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504570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250825" y="0"/>
                </a:moveTo>
                <a:lnTo>
                  <a:pt x="0" y="0"/>
                </a:lnTo>
                <a:lnTo>
                  <a:pt x="0" y="161925"/>
                </a:lnTo>
                <a:lnTo>
                  <a:pt x="250825" y="161925"/>
                </a:lnTo>
                <a:lnTo>
                  <a:pt x="25082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752598" y="518540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537082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752598" y="551052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569594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752598" y="583565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602106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5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5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52598" y="616077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634618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752598" y="648589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667130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837535" y="6811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699642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752598" y="713613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400" y="7321550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250825" y="0"/>
                </a:moveTo>
                <a:lnTo>
                  <a:pt x="0" y="0"/>
                </a:lnTo>
                <a:lnTo>
                  <a:pt x="0" y="161925"/>
                </a:lnTo>
                <a:lnTo>
                  <a:pt x="250825" y="161925"/>
                </a:lnTo>
                <a:lnTo>
                  <a:pt x="25082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837535" y="74612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764666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837535" y="77863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7971790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837535" y="81114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400" y="8296909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752598" y="843660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14400" y="8622030"/>
            <a:ext cx="2018664" cy="324485"/>
          </a:xfrm>
          <a:custGeom>
            <a:avLst/>
            <a:gdLst/>
            <a:ahLst/>
            <a:cxnLst/>
            <a:rect l="l" t="t" r="r" b="b"/>
            <a:pathLst>
              <a:path w="2018664" h="324484">
                <a:moveTo>
                  <a:pt x="250825" y="0"/>
                </a:moveTo>
                <a:lnTo>
                  <a:pt x="0" y="0"/>
                </a:lnTo>
                <a:lnTo>
                  <a:pt x="0" y="161925"/>
                </a:lnTo>
                <a:lnTo>
                  <a:pt x="250825" y="161925"/>
                </a:lnTo>
                <a:lnTo>
                  <a:pt x="250825" y="0"/>
                </a:lnTo>
                <a:close/>
              </a:path>
              <a:path w="2018664" h="3244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02969" y="958850"/>
            <a:ext cx="277495" cy="79959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DE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7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FL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34</a:t>
            </a:r>
            <a:r>
              <a:rPr dirty="0" sz="1100">
                <a:latin typeface="Courier New"/>
                <a:cs typeface="Courier New"/>
              </a:rPr>
              <a:t>3  </a:t>
            </a:r>
            <a:r>
              <a:rPr dirty="0" sz="1100" spc="-5">
                <a:latin typeface="Courier New"/>
                <a:cs typeface="Courier New"/>
              </a:rPr>
              <a:t>GA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15</a:t>
            </a:r>
            <a:r>
              <a:rPr dirty="0" sz="1100">
                <a:latin typeface="Courier New"/>
                <a:cs typeface="Courier New"/>
              </a:rPr>
              <a:t>0  </a:t>
            </a:r>
            <a:r>
              <a:rPr dirty="0" sz="1100" spc="-5">
                <a:latin typeface="Courier New"/>
                <a:cs typeface="Courier New"/>
              </a:rPr>
              <a:t>HI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IA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5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4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IL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88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9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19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KY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3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8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17</a:t>
            </a:r>
            <a:r>
              <a:rPr dirty="0" sz="1100">
                <a:latin typeface="Courier New"/>
                <a:cs typeface="Courier New"/>
              </a:rPr>
              <a:t>3  </a:t>
            </a:r>
            <a:r>
              <a:rPr dirty="0" sz="1100" spc="-5">
                <a:latin typeface="Courier New"/>
                <a:cs typeface="Courier New"/>
              </a:rPr>
              <a:t>MD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12</a:t>
            </a:r>
            <a:r>
              <a:rPr dirty="0" sz="1100">
                <a:latin typeface="Courier New"/>
                <a:cs typeface="Courier New"/>
              </a:rPr>
              <a:t>0  </a:t>
            </a:r>
            <a:r>
              <a:rPr dirty="0" sz="1100" spc="-5">
                <a:latin typeface="Courier New"/>
                <a:cs typeface="Courier New"/>
              </a:rPr>
              <a:t>ME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5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66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MN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12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47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MS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4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MT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3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NC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11</a:t>
            </a:r>
            <a:r>
              <a:rPr dirty="0" sz="1100">
                <a:latin typeface="Courier New"/>
                <a:cs typeface="Courier New"/>
              </a:rPr>
              <a:t>9  </a:t>
            </a:r>
            <a:r>
              <a:rPr dirty="0" sz="1100" spc="-5">
                <a:latin typeface="Courier New"/>
                <a:cs typeface="Courier New"/>
              </a:rPr>
              <a:t>ND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1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NE </a:t>
            </a:r>
            <a:r>
              <a:rPr dirty="0" sz="1100" spc="-6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2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NH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11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NJ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16</a:t>
            </a:r>
            <a:r>
              <a:rPr dirty="0" sz="1100">
                <a:latin typeface="Courier New"/>
                <a:cs typeface="Courier New"/>
              </a:rPr>
              <a:t>0  </a:t>
            </a:r>
            <a:r>
              <a:rPr dirty="0" sz="1100" spc="-5">
                <a:latin typeface="Courier New"/>
                <a:cs typeface="Courier New"/>
              </a:rPr>
              <a:t>NM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52598" y="876173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677" y="916305"/>
          <a:ext cx="6075045" cy="806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589280"/>
                <a:gridCol w="925830"/>
                <a:gridCol w="629919"/>
                <a:gridCol w="504825"/>
                <a:gridCol w="504825"/>
                <a:gridCol w="504825"/>
                <a:gridCol w="253364"/>
                <a:gridCol w="756285"/>
                <a:gridCol w="379095"/>
                <a:gridCol w="755650"/>
                <a:gridCol w="205739"/>
              </a:tblGrid>
              <a:tr h="65404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 rowSpan="4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NV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WV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loan,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Stude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50482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1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4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AZ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</a:tr>
              <a:tr h="64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2E2E2"/>
                      </a:solidFill>
                      <a:prstDash val="solid"/>
                    </a:lnR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2E2E2"/>
                      </a:solidFill>
                      <a:prstDash val="solid"/>
                    </a:lnL>
                    <a:lnB w="3175">
                      <a:solidFill>
                        <a:srgbClr val="E2E2E2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14400" y="981709"/>
            <a:ext cx="2018664" cy="6014085"/>
          </a:xfrm>
          <a:custGeom>
            <a:avLst/>
            <a:gdLst/>
            <a:ahLst/>
            <a:cxnLst/>
            <a:rect l="l" t="t" r="r" b="b"/>
            <a:pathLst>
              <a:path w="2018664" h="6014084">
                <a:moveTo>
                  <a:pt x="83185" y="5852160"/>
                </a:moveTo>
                <a:lnTo>
                  <a:pt x="0" y="5852160"/>
                </a:lnTo>
                <a:lnTo>
                  <a:pt x="0" y="6014085"/>
                </a:lnTo>
                <a:lnTo>
                  <a:pt x="83185" y="6014085"/>
                </a:lnTo>
                <a:lnTo>
                  <a:pt x="83185" y="5852160"/>
                </a:lnTo>
                <a:close/>
              </a:path>
              <a:path w="2018664" h="6014084">
                <a:moveTo>
                  <a:pt x="83185" y="5527040"/>
                </a:moveTo>
                <a:lnTo>
                  <a:pt x="0" y="5527040"/>
                </a:lnTo>
                <a:lnTo>
                  <a:pt x="0" y="5688965"/>
                </a:lnTo>
                <a:lnTo>
                  <a:pt x="83185" y="5688965"/>
                </a:lnTo>
                <a:lnTo>
                  <a:pt x="83185" y="5527040"/>
                </a:lnTo>
                <a:close/>
              </a:path>
              <a:path w="2018664" h="6014084">
                <a:moveTo>
                  <a:pt x="83185" y="5201920"/>
                </a:moveTo>
                <a:lnTo>
                  <a:pt x="0" y="5201920"/>
                </a:lnTo>
                <a:lnTo>
                  <a:pt x="0" y="5363845"/>
                </a:lnTo>
                <a:lnTo>
                  <a:pt x="83185" y="5363845"/>
                </a:lnTo>
                <a:lnTo>
                  <a:pt x="83185" y="5201920"/>
                </a:lnTo>
                <a:close/>
              </a:path>
              <a:path w="2018664" h="6014084">
                <a:moveTo>
                  <a:pt x="83185" y="4551680"/>
                </a:moveTo>
                <a:lnTo>
                  <a:pt x="0" y="4551680"/>
                </a:lnTo>
                <a:lnTo>
                  <a:pt x="0" y="4713605"/>
                </a:lnTo>
                <a:lnTo>
                  <a:pt x="83185" y="4713605"/>
                </a:lnTo>
                <a:lnTo>
                  <a:pt x="83185" y="4551680"/>
                </a:lnTo>
                <a:close/>
              </a:path>
              <a:path w="2018664" h="6014084">
                <a:moveTo>
                  <a:pt x="83185" y="2926080"/>
                </a:moveTo>
                <a:lnTo>
                  <a:pt x="0" y="2926080"/>
                </a:lnTo>
                <a:lnTo>
                  <a:pt x="0" y="3088005"/>
                </a:lnTo>
                <a:lnTo>
                  <a:pt x="83185" y="3088005"/>
                </a:lnTo>
                <a:lnTo>
                  <a:pt x="83185" y="2926080"/>
                </a:lnTo>
                <a:close/>
              </a:path>
              <a:path w="2018664" h="6014084">
                <a:moveTo>
                  <a:pt x="167005" y="4876800"/>
                </a:moveTo>
                <a:lnTo>
                  <a:pt x="0" y="4876800"/>
                </a:lnTo>
                <a:lnTo>
                  <a:pt x="0" y="5038725"/>
                </a:lnTo>
                <a:lnTo>
                  <a:pt x="167005" y="5038725"/>
                </a:lnTo>
                <a:lnTo>
                  <a:pt x="167005" y="4876800"/>
                </a:lnTo>
                <a:close/>
              </a:path>
              <a:path w="2018664" h="6014084">
                <a:moveTo>
                  <a:pt x="167005" y="3901440"/>
                </a:moveTo>
                <a:lnTo>
                  <a:pt x="0" y="3901440"/>
                </a:lnTo>
                <a:lnTo>
                  <a:pt x="0" y="4063365"/>
                </a:lnTo>
                <a:lnTo>
                  <a:pt x="167005" y="4063365"/>
                </a:lnTo>
                <a:lnTo>
                  <a:pt x="167005" y="3901440"/>
                </a:lnTo>
                <a:close/>
              </a:path>
              <a:path w="2018664" h="6014084">
                <a:moveTo>
                  <a:pt x="167005" y="3251200"/>
                </a:moveTo>
                <a:lnTo>
                  <a:pt x="0" y="3251200"/>
                </a:lnTo>
                <a:lnTo>
                  <a:pt x="0" y="3413125"/>
                </a:lnTo>
                <a:lnTo>
                  <a:pt x="167005" y="3413125"/>
                </a:lnTo>
                <a:lnTo>
                  <a:pt x="167005" y="3251200"/>
                </a:lnTo>
                <a:close/>
              </a:path>
              <a:path w="2018664" h="6014084">
                <a:moveTo>
                  <a:pt x="167005" y="2600960"/>
                </a:moveTo>
                <a:lnTo>
                  <a:pt x="0" y="2600960"/>
                </a:lnTo>
                <a:lnTo>
                  <a:pt x="0" y="2762885"/>
                </a:lnTo>
                <a:lnTo>
                  <a:pt x="167005" y="2762885"/>
                </a:lnTo>
                <a:lnTo>
                  <a:pt x="167005" y="2600960"/>
                </a:lnTo>
                <a:close/>
              </a:path>
              <a:path w="2018664" h="6014084">
                <a:moveTo>
                  <a:pt x="167005" y="2275840"/>
                </a:moveTo>
                <a:lnTo>
                  <a:pt x="0" y="2275840"/>
                </a:lnTo>
                <a:lnTo>
                  <a:pt x="0" y="2437765"/>
                </a:lnTo>
                <a:lnTo>
                  <a:pt x="167005" y="2437765"/>
                </a:lnTo>
                <a:lnTo>
                  <a:pt x="167005" y="2275840"/>
                </a:lnTo>
                <a:close/>
              </a:path>
              <a:path w="2018664" h="6014084">
                <a:moveTo>
                  <a:pt x="167005" y="1950720"/>
                </a:moveTo>
                <a:lnTo>
                  <a:pt x="0" y="1950720"/>
                </a:lnTo>
                <a:lnTo>
                  <a:pt x="0" y="2112645"/>
                </a:lnTo>
                <a:lnTo>
                  <a:pt x="167005" y="2112645"/>
                </a:lnTo>
                <a:lnTo>
                  <a:pt x="167005" y="1950720"/>
                </a:lnTo>
                <a:close/>
              </a:path>
              <a:path w="2018664" h="6014084">
                <a:moveTo>
                  <a:pt x="16700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167005" y="1787525"/>
                </a:lnTo>
                <a:lnTo>
                  <a:pt x="167005" y="1625600"/>
                </a:lnTo>
                <a:close/>
              </a:path>
              <a:path w="2018664" h="6014084">
                <a:moveTo>
                  <a:pt x="16700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167005" y="1462405"/>
                </a:lnTo>
                <a:lnTo>
                  <a:pt x="167005" y="1300480"/>
                </a:lnTo>
                <a:close/>
              </a:path>
              <a:path w="2018664" h="6014084">
                <a:moveTo>
                  <a:pt x="16700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167005" y="1137285"/>
                </a:lnTo>
                <a:lnTo>
                  <a:pt x="167005" y="975360"/>
                </a:lnTo>
                <a:close/>
              </a:path>
              <a:path w="2018664" h="6014084">
                <a:moveTo>
                  <a:pt x="16700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167005" y="487045"/>
                </a:lnTo>
                <a:lnTo>
                  <a:pt x="167005" y="325120"/>
                </a:lnTo>
                <a:close/>
              </a:path>
              <a:path w="2018664" h="6014084">
                <a:moveTo>
                  <a:pt x="167005" y="0"/>
                </a:moveTo>
                <a:lnTo>
                  <a:pt x="0" y="0"/>
                </a:lnTo>
                <a:lnTo>
                  <a:pt x="0" y="161925"/>
                </a:lnTo>
                <a:lnTo>
                  <a:pt x="167005" y="161925"/>
                </a:lnTo>
                <a:lnTo>
                  <a:pt x="167005" y="0"/>
                </a:lnTo>
                <a:close/>
              </a:path>
              <a:path w="2018664" h="6014084">
                <a:moveTo>
                  <a:pt x="250825" y="4226560"/>
                </a:moveTo>
                <a:lnTo>
                  <a:pt x="0" y="4226560"/>
                </a:lnTo>
                <a:lnTo>
                  <a:pt x="0" y="4388485"/>
                </a:lnTo>
                <a:lnTo>
                  <a:pt x="250825" y="4388485"/>
                </a:lnTo>
                <a:lnTo>
                  <a:pt x="250825" y="4226560"/>
                </a:lnTo>
                <a:close/>
              </a:path>
              <a:path w="2018664" h="6014084">
                <a:moveTo>
                  <a:pt x="250825" y="3576320"/>
                </a:moveTo>
                <a:lnTo>
                  <a:pt x="0" y="3576320"/>
                </a:lnTo>
                <a:lnTo>
                  <a:pt x="0" y="3738245"/>
                </a:lnTo>
                <a:lnTo>
                  <a:pt x="250825" y="3738245"/>
                </a:lnTo>
                <a:lnTo>
                  <a:pt x="250825" y="3576320"/>
                </a:lnTo>
                <a:close/>
              </a:path>
              <a:path w="2018664" h="6014084">
                <a:moveTo>
                  <a:pt x="25082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250825" y="812165"/>
                </a:lnTo>
                <a:lnTo>
                  <a:pt x="250825" y="650240"/>
                </a:lnTo>
                <a:close/>
              </a:path>
              <a:path w="2018664" h="6014084">
                <a:moveTo>
                  <a:pt x="2018665" y="5689600"/>
                </a:moveTo>
                <a:lnTo>
                  <a:pt x="0" y="5689600"/>
                </a:lnTo>
                <a:lnTo>
                  <a:pt x="0" y="5851525"/>
                </a:lnTo>
                <a:lnTo>
                  <a:pt x="2018665" y="5851525"/>
                </a:lnTo>
                <a:lnTo>
                  <a:pt x="2018665" y="5689600"/>
                </a:lnTo>
                <a:close/>
              </a:path>
              <a:path w="2018664" h="6014084">
                <a:moveTo>
                  <a:pt x="2018665" y="5364480"/>
                </a:moveTo>
                <a:lnTo>
                  <a:pt x="0" y="5364480"/>
                </a:lnTo>
                <a:lnTo>
                  <a:pt x="0" y="5526405"/>
                </a:lnTo>
                <a:lnTo>
                  <a:pt x="2018665" y="5526405"/>
                </a:lnTo>
                <a:lnTo>
                  <a:pt x="2018665" y="5364480"/>
                </a:lnTo>
                <a:close/>
              </a:path>
              <a:path w="2018664" h="6014084">
                <a:moveTo>
                  <a:pt x="2018665" y="5039360"/>
                </a:moveTo>
                <a:lnTo>
                  <a:pt x="0" y="5039360"/>
                </a:lnTo>
                <a:lnTo>
                  <a:pt x="0" y="5201285"/>
                </a:lnTo>
                <a:lnTo>
                  <a:pt x="2018665" y="5201285"/>
                </a:lnTo>
                <a:lnTo>
                  <a:pt x="2018665" y="5039360"/>
                </a:lnTo>
                <a:close/>
              </a:path>
              <a:path w="2018664" h="6014084">
                <a:moveTo>
                  <a:pt x="2018665" y="4714240"/>
                </a:moveTo>
                <a:lnTo>
                  <a:pt x="0" y="4714240"/>
                </a:lnTo>
                <a:lnTo>
                  <a:pt x="0" y="4876165"/>
                </a:lnTo>
                <a:lnTo>
                  <a:pt x="2018665" y="4876165"/>
                </a:lnTo>
                <a:lnTo>
                  <a:pt x="2018665" y="4714240"/>
                </a:lnTo>
                <a:close/>
              </a:path>
              <a:path w="2018664" h="6014084">
                <a:moveTo>
                  <a:pt x="2018665" y="4389120"/>
                </a:moveTo>
                <a:lnTo>
                  <a:pt x="0" y="4389120"/>
                </a:lnTo>
                <a:lnTo>
                  <a:pt x="0" y="4551045"/>
                </a:lnTo>
                <a:lnTo>
                  <a:pt x="2018665" y="4551045"/>
                </a:lnTo>
                <a:lnTo>
                  <a:pt x="2018665" y="4389120"/>
                </a:lnTo>
                <a:close/>
              </a:path>
              <a:path w="2018664" h="6014084">
                <a:moveTo>
                  <a:pt x="2018665" y="4064000"/>
                </a:moveTo>
                <a:lnTo>
                  <a:pt x="0" y="4064000"/>
                </a:lnTo>
                <a:lnTo>
                  <a:pt x="0" y="4225925"/>
                </a:lnTo>
                <a:lnTo>
                  <a:pt x="2018665" y="4225925"/>
                </a:lnTo>
                <a:lnTo>
                  <a:pt x="2018665" y="4064000"/>
                </a:lnTo>
                <a:close/>
              </a:path>
              <a:path w="2018664" h="6014084">
                <a:moveTo>
                  <a:pt x="2018665" y="3738880"/>
                </a:moveTo>
                <a:lnTo>
                  <a:pt x="0" y="3738880"/>
                </a:lnTo>
                <a:lnTo>
                  <a:pt x="0" y="3900805"/>
                </a:lnTo>
                <a:lnTo>
                  <a:pt x="2018665" y="3900805"/>
                </a:lnTo>
                <a:lnTo>
                  <a:pt x="2018665" y="3738880"/>
                </a:lnTo>
                <a:close/>
              </a:path>
              <a:path w="2018664" h="6014084">
                <a:moveTo>
                  <a:pt x="2018665" y="3413760"/>
                </a:moveTo>
                <a:lnTo>
                  <a:pt x="0" y="3413760"/>
                </a:lnTo>
                <a:lnTo>
                  <a:pt x="0" y="3575685"/>
                </a:lnTo>
                <a:lnTo>
                  <a:pt x="2018665" y="3575685"/>
                </a:lnTo>
                <a:lnTo>
                  <a:pt x="2018665" y="3413760"/>
                </a:lnTo>
                <a:close/>
              </a:path>
              <a:path w="2018664" h="6014084">
                <a:moveTo>
                  <a:pt x="2018665" y="3088640"/>
                </a:moveTo>
                <a:lnTo>
                  <a:pt x="0" y="3088640"/>
                </a:lnTo>
                <a:lnTo>
                  <a:pt x="0" y="3250565"/>
                </a:lnTo>
                <a:lnTo>
                  <a:pt x="2018665" y="3250565"/>
                </a:lnTo>
                <a:lnTo>
                  <a:pt x="2018665" y="3088640"/>
                </a:lnTo>
                <a:close/>
              </a:path>
              <a:path w="2018664" h="6014084">
                <a:moveTo>
                  <a:pt x="2018665" y="2763520"/>
                </a:moveTo>
                <a:lnTo>
                  <a:pt x="0" y="2763520"/>
                </a:lnTo>
                <a:lnTo>
                  <a:pt x="0" y="2925445"/>
                </a:lnTo>
                <a:lnTo>
                  <a:pt x="2018665" y="2925445"/>
                </a:lnTo>
                <a:lnTo>
                  <a:pt x="2018665" y="2763520"/>
                </a:lnTo>
                <a:close/>
              </a:path>
              <a:path w="2018664" h="6014084">
                <a:moveTo>
                  <a:pt x="2018665" y="2438400"/>
                </a:moveTo>
                <a:lnTo>
                  <a:pt x="0" y="2438400"/>
                </a:lnTo>
                <a:lnTo>
                  <a:pt x="0" y="2600325"/>
                </a:lnTo>
                <a:lnTo>
                  <a:pt x="2018665" y="2600325"/>
                </a:lnTo>
                <a:lnTo>
                  <a:pt x="2018665" y="2438400"/>
                </a:lnTo>
                <a:close/>
              </a:path>
              <a:path w="2018664" h="6014084">
                <a:moveTo>
                  <a:pt x="2018665" y="2113280"/>
                </a:moveTo>
                <a:lnTo>
                  <a:pt x="0" y="2113280"/>
                </a:lnTo>
                <a:lnTo>
                  <a:pt x="0" y="2275205"/>
                </a:lnTo>
                <a:lnTo>
                  <a:pt x="2018665" y="2275205"/>
                </a:lnTo>
                <a:lnTo>
                  <a:pt x="2018665" y="2113280"/>
                </a:lnTo>
                <a:close/>
              </a:path>
              <a:path w="2018664" h="6014084">
                <a:moveTo>
                  <a:pt x="201866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2018665" y="1950085"/>
                </a:lnTo>
                <a:lnTo>
                  <a:pt x="2018665" y="1788160"/>
                </a:lnTo>
                <a:close/>
              </a:path>
              <a:path w="2018664" h="6014084">
                <a:moveTo>
                  <a:pt x="201866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2018665" y="1624965"/>
                </a:lnTo>
                <a:lnTo>
                  <a:pt x="2018665" y="1463040"/>
                </a:lnTo>
                <a:close/>
              </a:path>
              <a:path w="2018664" h="6014084">
                <a:moveTo>
                  <a:pt x="201866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2018665" y="1299845"/>
                </a:lnTo>
                <a:lnTo>
                  <a:pt x="2018665" y="1137920"/>
                </a:lnTo>
                <a:close/>
              </a:path>
              <a:path w="2018664" h="6014084">
                <a:moveTo>
                  <a:pt x="20186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2018665" y="974725"/>
                </a:lnTo>
                <a:lnTo>
                  <a:pt x="2018665" y="812800"/>
                </a:lnTo>
                <a:close/>
              </a:path>
              <a:path w="2018664" h="6014084">
                <a:moveTo>
                  <a:pt x="20186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2018665" y="649605"/>
                </a:lnTo>
                <a:lnTo>
                  <a:pt x="2018665" y="487680"/>
                </a:lnTo>
                <a:close/>
              </a:path>
              <a:path w="2018664" h="6014084">
                <a:moveTo>
                  <a:pt x="20186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018665" y="324485"/>
                </a:lnTo>
                <a:lnTo>
                  <a:pt x="201866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7468869"/>
            <a:ext cx="418465" cy="161925"/>
          </a:xfrm>
          <a:custGeom>
            <a:avLst/>
            <a:gdLst/>
            <a:ahLst/>
            <a:cxnLst/>
            <a:rect l="l" t="t" r="r" b="b"/>
            <a:pathLst>
              <a:path w="418465" h="161925">
                <a:moveTo>
                  <a:pt x="418465" y="0"/>
                </a:moveTo>
                <a:lnTo>
                  <a:pt x="0" y="0"/>
                </a:lnTo>
                <a:lnTo>
                  <a:pt x="0" y="161924"/>
                </a:lnTo>
                <a:lnTo>
                  <a:pt x="418465" y="161924"/>
                </a:lnTo>
                <a:lnTo>
                  <a:pt x="4184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98790"/>
          </a:xfrm>
          <a:custGeom>
            <a:avLst/>
            <a:gdLst/>
            <a:ahLst/>
            <a:cxnLst/>
            <a:rect l="l" t="t" r="r" b="b"/>
            <a:pathLst>
              <a:path w="6076950" h="8098790">
                <a:moveTo>
                  <a:pt x="6076950" y="0"/>
                </a:moveTo>
                <a:lnTo>
                  <a:pt x="0" y="0"/>
                </a:lnTo>
                <a:lnTo>
                  <a:pt x="0" y="8098789"/>
                </a:lnTo>
                <a:lnTo>
                  <a:pt x="6076950" y="809878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5111750" cy="803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631825"/>
                <a:gridCol w="2522854"/>
                <a:gridCol w="1892935"/>
              </a:tblGrid>
              <a:tr h="65404">
                <a:tc rowSpan="4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4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84820"/>
          </a:xfrm>
          <a:custGeom>
            <a:avLst/>
            <a:gdLst/>
            <a:ahLst/>
            <a:cxnLst/>
            <a:rect l="l" t="t" r="r" b="b"/>
            <a:pathLst>
              <a:path w="6076950" h="8084820">
                <a:moveTo>
                  <a:pt x="6076950" y="0"/>
                </a:moveTo>
                <a:lnTo>
                  <a:pt x="0" y="0"/>
                </a:lnTo>
                <a:lnTo>
                  <a:pt x="0" y="8084819"/>
                </a:lnTo>
                <a:lnTo>
                  <a:pt x="6076950" y="808481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5111750" cy="7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673735"/>
                <a:gridCol w="2480945"/>
                <a:gridCol w="1892935"/>
              </a:tblGrid>
              <a:tr h="65404">
                <a:tc rowSpan="4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4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NJ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NV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703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WV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57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4400" y="8606790"/>
            <a:ext cx="253555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757555" algn="l"/>
              </a:tabLst>
            </a:pPr>
            <a:r>
              <a:rPr dirty="0" sz="1100" spc="-5">
                <a:latin typeface="Courier New"/>
                <a:cs typeface="Courier New"/>
              </a:rPr>
              <a:t>Product	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8769350"/>
            <a:ext cx="4311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Stat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084184"/>
          </a:xfrm>
          <a:custGeom>
            <a:avLst/>
            <a:gdLst/>
            <a:ahLst/>
            <a:cxnLst/>
            <a:rect l="l" t="t" r="r" b="b"/>
            <a:pathLst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98790"/>
          </a:xfrm>
          <a:custGeom>
            <a:avLst/>
            <a:gdLst/>
            <a:ahLst/>
            <a:cxnLst/>
            <a:rect l="l" t="t" r="r" b="b"/>
            <a:pathLst>
              <a:path w="6076950" h="8098790">
                <a:moveTo>
                  <a:pt x="6076950" y="0"/>
                </a:moveTo>
                <a:lnTo>
                  <a:pt x="0" y="0"/>
                </a:lnTo>
                <a:lnTo>
                  <a:pt x="0" y="8098789"/>
                </a:lnTo>
                <a:lnTo>
                  <a:pt x="6076950" y="809878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2588260" cy="803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1262380"/>
                <a:gridCol w="1261110"/>
              </a:tblGrid>
              <a:tr h="65404">
                <a:tc rowSpan="4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4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AZ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NJ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NV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69580"/>
            <a:chOff x="847725" y="913764"/>
            <a:chExt cx="6076950" cy="806958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69580"/>
            </a:xfrm>
            <a:custGeom>
              <a:avLst/>
              <a:gdLst/>
              <a:ahLst/>
              <a:cxnLst/>
              <a:rect l="l" t="t" r="r" b="b"/>
              <a:pathLst>
                <a:path w="6076950" h="8069580">
                  <a:moveTo>
                    <a:pt x="6076950" y="0"/>
                  </a:moveTo>
                  <a:lnTo>
                    <a:pt x="0" y="0"/>
                  </a:lnTo>
                  <a:lnTo>
                    <a:pt x="0" y="8069580"/>
                  </a:lnTo>
                  <a:lnTo>
                    <a:pt x="6076950" y="806958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524125" cy="324485"/>
            </a:xfrm>
            <a:custGeom>
              <a:avLst/>
              <a:gdLst/>
              <a:ahLst/>
              <a:cxnLst/>
              <a:rect l="l" t="t" r="r" b="b"/>
              <a:pathLst>
                <a:path w="2524125" h="324484">
                  <a:moveTo>
                    <a:pt x="252412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2524125" y="324485"/>
                  </a:lnTo>
                  <a:lnTo>
                    <a:pt x="2524125" y="162560"/>
                  </a:lnTo>
                  <a:close/>
                </a:path>
                <a:path w="2524125" h="324484">
                  <a:moveTo>
                    <a:pt x="25241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524125" y="16192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5669" y="958850"/>
            <a:ext cx="18097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V  </a:t>
            </a:r>
            <a:r>
              <a:rPr dirty="0" sz="1100" spc="-5">
                <a:latin typeface="Courier New"/>
                <a:cs typeface="Courier New"/>
              </a:rPr>
              <a:t>W</a:t>
            </a:r>
            <a:r>
              <a:rPr dirty="0" sz="1100">
                <a:latin typeface="Courier New"/>
                <a:cs typeface="Courier New"/>
              </a:rPr>
              <a:t>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4273" y="958850"/>
            <a:ext cx="971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454150"/>
            <a:ext cx="39528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Comparison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between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'Sub-product'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'Product':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616710"/>
            <a:ext cx="5299075" cy="161925"/>
          </a:xfrm>
          <a:custGeom>
            <a:avLst/>
            <a:gdLst/>
            <a:ahLst/>
            <a:cxnLst/>
            <a:rect l="l" t="t" r="r" b="b"/>
            <a:pathLst>
              <a:path w="5299075" h="161925">
                <a:moveTo>
                  <a:pt x="5299075" y="0"/>
                </a:moveTo>
                <a:lnTo>
                  <a:pt x="0" y="0"/>
                </a:lnTo>
                <a:lnTo>
                  <a:pt x="0" y="161925"/>
                </a:lnTo>
                <a:lnTo>
                  <a:pt x="5299075" y="161925"/>
                </a:lnTo>
                <a:lnTo>
                  <a:pt x="52990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5669" y="1593850"/>
            <a:ext cx="53098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00145" algn="l"/>
              </a:tabLst>
            </a:pPr>
            <a:r>
              <a:rPr dirty="0" sz="1100" spc="-5">
                <a:latin typeface="Courier New"/>
                <a:cs typeface="Courier New"/>
              </a:rPr>
              <a:t>Product	Checking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savings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1779270"/>
            <a:ext cx="85407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757555" algn="l"/>
              </a:tabLst>
            </a:pPr>
            <a:r>
              <a:rPr dirty="0" sz="1100" spc="-5">
                <a:latin typeface="Courier New"/>
                <a:cs typeface="Courier New"/>
              </a:rPr>
              <a:t>accoun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1941829"/>
            <a:ext cx="936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2252979"/>
            <a:ext cx="7277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Auto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41553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39268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578100"/>
            <a:ext cx="22415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CD (Certificate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Deposit)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992" y="2740660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23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992" y="2903220"/>
            <a:ext cx="173608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cashing 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30657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2969" y="30429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992" y="3228339"/>
            <a:ext cx="13157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3390900"/>
            <a:ext cx="38989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2076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992" y="3553459"/>
            <a:ext cx="21564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37160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969" y="36931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992" y="3878579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40411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2969" y="40182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92" y="4203700"/>
            <a:ext cx="18199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43662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969" y="43434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92" y="4528820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46913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02969" y="46685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5992" y="485394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settlement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50165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02969" y="49936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5992" y="5179059"/>
            <a:ext cx="23253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Domestic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(US) 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53416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02969" y="53187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5992" y="550417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FHA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400" y="56667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02969" y="56438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5992" y="5829300"/>
            <a:ext cx="2073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400" y="59918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02969" y="59690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5992" y="6154420"/>
            <a:ext cx="24930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4400" y="63169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02969" y="62941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5992" y="6479540"/>
            <a:ext cx="2073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Foreign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exchange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400" y="66421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02969" y="66192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55992" y="6804659"/>
            <a:ext cx="35032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14400" y="696721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902969" y="69443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55992" y="7129780"/>
            <a:ext cx="23253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14400" y="72923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902969" y="726948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55992" y="7454900"/>
            <a:ext cx="7277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Gift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14400" y="76174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902969" y="75946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55992" y="7780019"/>
            <a:ext cx="19050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Government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benefit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14400" y="79425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902969" y="79197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55992" y="8105140"/>
            <a:ext cx="35032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equity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(HELOC)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14400" y="82677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902969" y="8244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55992" y="8430259"/>
            <a:ext cx="10642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14400" y="859281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902969" y="85699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55992" y="8755380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Installment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48360" y="914400"/>
            <a:ext cx="6076315" cy="8068945"/>
          </a:xfrm>
          <a:custGeom>
            <a:avLst/>
            <a:gdLst/>
            <a:ahLst/>
            <a:cxnLst/>
            <a:rect l="l" t="t" r="r" b="b"/>
            <a:pathLst>
              <a:path w="6076315" h="8068945">
                <a:moveTo>
                  <a:pt x="0" y="1904"/>
                </a:moveTo>
                <a:lnTo>
                  <a:pt x="6076315" y="1904"/>
                </a:lnTo>
              </a:path>
              <a:path w="6076315" h="8068945">
                <a:moveTo>
                  <a:pt x="6075045" y="0"/>
                </a:moveTo>
                <a:lnTo>
                  <a:pt x="6075045" y="8068945"/>
                </a:lnTo>
              </a:path>
              <a:path w="6076315" h="8068945">
                <a:moveTo>
                  <a:pt x="6076315" y="8067675"/>
                </a:moveTo>
                <a:lnTo>
                  <a:pt x="0" y="8067675"/>
                </a:lnTo>
              </a:path>
              <a:path w="6076315" h="8068945">
                <a:moveTo>
                  <a:pt x="1905" y="8068945"/>
                </a:moveTo>
                <a:lnTo>
                  <a:pt x="1905" y="0"/>
                </a:lnTo>
              </a:path>
              <a:path w="6076315" h="8068945">
                <a:moveTo>
                  <a:pt x="0" y="1904"/>
                </a:moveTo>
                <a:lnTo>
                  <a:pt x="6076315" y="1904"/>
                </a:lnTo>
              </a:path>
              <a:path w="6076315" h="8068945">
                <a:moveTo>
                  <a:pt x="6075045" y="0"/>
                </a:moveTo>
                <a:lnTo>
                  <a:pt x="6075045" y="8068945"/>
                </a:lnTo>
              </a:path>
              <a:path w="6076315" h="8068945">
                <a:moveTo>
                  <a:pt x="6076315" y="8067675"/>
                </a:moveTo>
                <a:lnTo>
                  <a:pt x="0" y="8067675"/>
                </a:lnTo>
              </a:path>
              <a:path w="6076315" h="8068945">
                <a:moveTo>
                  <a:pt x="1905" y="806894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98790"/>
            <a:chOff x="847725" y="913764"/>
            <a:chExt cx="6076950" cy="809879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98790"/>
            </a:xfrm>
            <a:custGeom>
              <a:avLst/>
              <a:gdLst/>
              <a:ahLst/>
              <a:cxnLst/>
              <a:rect l="l" t="t" r="r" b="b"/>
              <a:pathLst>
                <a:path w="6076950" h="8098790">
                  <a:moveTo>
                    <a:pt x="6076950" y="0"/>
                  </a:moveTo>
                  <a:lnTo>
                    <a:pt x="0" y="0"/>
                  </a:lnTo>
                  <a:lnTo>
                    <a:pt x="0" y="8098789"/>
                  </a:lnTo>
                  <a:lnTo>
                    <a:pt x="6076950" y="80987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83185" cy="161925"/>
            </a:xfrm>
            <a:custGeom>
              <a:avLst/>
              <a:gdLst/>
              <a:ahLst/>
              <a:cxnLst/>
              <a:rect l="l" t="t" r="r" b="b"/>
              <a:pathLst>
                <a:path w="83184" h="161925">
                  <a:moveTo>
                    <a:pt x="83184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83184" y="161925"/>
                  </a:lnTo>
                  <a:lnTo>
                    <a:pt x="8318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144269"/>
            <a:ext cx="23253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International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3068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2839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469389"/>
            <a:ext cx="3898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Leas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631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609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1794510"/>
            <a:ext cx="3060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19570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1934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11962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Medical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2821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2593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444750"/>
            <a:ext cx="19888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Mobile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digital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wallet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26073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2584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2769870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order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29324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29095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3094989"/>
            <a:ext cx="10642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2575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32346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5992" y="3420109"/>
            <a:ext cx="26619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92" y="3582670"/>
            <a:ext cx="3060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256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992" y="3745229"/>
            <a:ext cx="8115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39077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38849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92" y="4070350"/>
            <a:ext cx="24930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42329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42100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5992" y="4395470"/>
            <a:ext cx="18199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 type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45580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02969" y="45351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5992" y="4720590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400" y="48831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02969" y="48602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5992" y="5045709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52082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2969" y="51854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5992" y="537082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Payroll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55333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2969" y="55105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5992" y="5695950"/>
            <a:ext cx="19050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 of credit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58585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02969" y="5835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55992" y="6021070"/>
            <a:ext cx="16522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 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14400" y="61836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902969" y="61607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55992" y="6346190"/>
            <a:ext cx="2073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14400" y="6508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902969" y="6485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55992" y="6671309"/>
            <a:ext cx="2073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Refund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anticipation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4400" y="68338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02969" y="6811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55992" y="6996430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Reverse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4400" y="71589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02969" y="71361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5992" y="7321550"/>
            <a:ext cx="12319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Savings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55992" y="7484109"/>
            <a:ext cx="3060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123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55992" y="7646669"/>
            <a:ext cx="14008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Store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14400" y="78092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902969" y="77863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55992" y="7971790"/>
            <a:ext cx="8115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14400" y="81343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902969" y="81114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55992" y="8296909"/>
            <a:ext cx="29019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Traveler's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cashier's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14400" y="84594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902969" y="84366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55992" y="8622030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VA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14400" y="87845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902969" y="87617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69580"/>
          </a:xfrm>
          <a:custGeom>
            <a:avLst/>
            <a:gdLst/>
            <a:ahLst/>
            <a:cxnLst/>
            <a:rect l="l" t="t" r="r" b="b"/>
            <a:pathLst>
              <a:path w="6076950" h="8069580">
                <a:moveTo>
                  <a:pt x="6076950" y="0"/>
                </a:moveTo>
                <a:lnTo>
                  <a:pt x="0" y="0"/>
                </a:lnTo>
                <a:lnTo>
                  <a:pt x="0" y="8069580"/>
                </a:lnTo>
                <a:lnTo>
                  <a:pt x="6076950" y="806958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5826" y="981710"/>
            <a:ext cx="133604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1442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11214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454150"/>
            <a:ext cx="55632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701415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or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616710"/>
            <a:ext cx="6013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504825" algn="l"/>
              </a:tabLst>
            </a:pPr>
            <a:r>
              <a:rPr dirty="0" sz="1100" spc="-5">
                <a:latin typeface="Courier New"/>
                <a:cs typeface="Courier New"/>
              </a:rPr>
              <a:t>car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779270"/>
            <a:ext cx="936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826" y="2090420"/>
            <a:ext cx="7480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Auto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2529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22301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826" y="2415539"/>
            <a:ext cx="22618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CD (Certificate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Deposit)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5781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5552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5826" y="2740660"/>
            <a:ext cx="17564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cashing 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9032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8803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5826" y="3065779"/>
            <a:ext cx="133604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322833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320548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5826" y="3390900"/>
            <a:ext cx="217678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5534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35306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826" y="3716020"/>
            <a:ext cx="133604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8785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38557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5826" y="4041140"/>
            <a:ext cx="18402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repair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42037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4180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5826" y="4366259"/>
            <a:ext cx="133604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4400" y="45288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2969" y="45059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5826" y="4691379"/>
            <a:ext cx="12522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settlement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48539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2969" y="48310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5826" y="5016500"/>
            <a:ext cx="23456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Domestic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(US) 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400" y="51790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2969" y="51562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826" y="5341620"/>
            <a:ext cx="9994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FHA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550417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54813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826" y="5666740"/>
            <a:ext cx="20935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582930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2969" y="58064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826" y="5991859"/>
            <a:ext cx="25133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615442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02969" y="61315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826" y="6316979"/>
            <a:ext cx="209359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Foreign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exchange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14400" y="64795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902969" y="64566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826" y="6642100"/>
            <a:ext cx="352361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5826" y="6804659"/>
            <a:ext cx="410209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1340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5826" y="6967219"/>
            <a:ext cx="234569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826" y="7129780"/>
            <a:ext cx="24257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26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5826" y="7292340"/>
            <a:ext cx="7480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Gift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5826" y="7454900"/>
            <a:ext cx="1587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5826" y="7617459"/>
            <a:ext cx="192532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Government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benefit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35826" y="7780019"/>
            <a:ext cx="32639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242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35826" y="7942580"/>
            <a:ext cx="35236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equity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(HELOC)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4400" y="810514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02969" y="808228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35826" y="8267700"/>
            <a:ext cx="108458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14400" y="843025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902969" y="84074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35826" y="8592819"/>
            <a:ext cx="133604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Installment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14400" y="875538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02969" y="873251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48360" y="914400"/>
            <a:ext cx="6076315" cy="8068945"/>
          </a:xfrm>
          <a:custGeom>
            <a:avLst/>
            <a:gdLst/>
            <a:ahLst/>
            <a:cxnLst/>
            <a:rect l="l" t="t" r="r" b="b"/>
            <a:pathLst>
              <a:path w="6076315" h="8068945">
                <a:moveTo>
                  <a:pt x="0" y="1904"/>
                </a:moveTo>
                <a:lnTo>
                  <a:pt x="6076315" y="1904"/>
                </a:lnTo>
              </a:path>
              <a:path w="6076315" h="8068945">
                <a:moveTo>
                  <a:pt x="6075045" y="0"/>
                </a:moveTo>
                <a:lnTo>
                  <a:pt x="6075045" y="8068945"/>
                </a:lnTo>
              </a:path>
              <a:path w="6076315" h="8068945">
                <a:moveTo>
                  <a:pt x="6076315" y="8067675"/>
                </a:moveTo>
                <a:lnTo>
                  <a:pt x="0" y="8067675"/>
                </a:lnTo>
              </a:path>
              <a:path w="6076315" h="8068945">
                <a:moveTo>
                  <a:pt x="1905" y="8068945"/>
                </a:moveTo>
                <a:lnTo>
                  <a:pt x="1905" y="0"/>
                </a:lnTo>
              </a:path>
              <a:path w="6076315" h="8068945">
                <a:moveTo>
                  <a:pt x="0" y="1904"/>
                </a:moveTo>
                <a:lnTo>
                  <a:pt x="6076315" y="1904"/>
                </a:lnTo>
              </a:path>
              <a:path w="6076315" h="8068945">
                <a:moveTo>
                  <a:pt x="6075045" y="0"/>
                </a:moveTo>
                <a:lnTo>
                  <a:pt x="6075045" y="8068945"/>
                </a:lnTo>
              </a:path>
              <a:path w="6076315" h="8068945">
                <a:moveTo>
                  <a:pt x="6076315" y="8067675"/>
                </a:moveTo>
                <a:lnTo>
                  <a:pt x="0" y="8067675"/>
                </a:lnTo>
              </a:path>
              <a:path w="6076315" h="8068945">
                <a:moveTo>
                  <a:pt x="1905" y="806894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4239895"/>
            <a:ext cx="6076950" cy="4832350"/>
          </a:xfrm>
          <a:custGeom>
            <a:avLst/>
            <a:gdLst/>
            <a:ahLst/>
            <a:cxnLst/>
            <a:rect l="l" t="t" r="r" b="b"/>
            <a:pathLst>
              <a:path w="6076950" h="4832350">
                <a:moveTo>
                  <a:pt x="6076950" y="0"/>
                </a:moveTo>
                <a:lnTo>
                  <a:pt x="0" y="0"/>
                </a:lnTo>
                <a:lnTo>
                  <a:pt x="0" y="4832350"/>
                </a:lnTo>
                <a:lnTo>
                  <a:pt x="6076950" y="483235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829" y="974283"/>
            <a:ext cx="5815101" cy="306087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" y="4306570"/>
            <a:ext cx="1344295" cy="161925"/>
          </a:xfrm>
          <a:custGeom>
            <a:avLst/>
            <a:gdLst/>
            <a:ahLst/>
            <a:cxnLst/>
            <a:rect l="l" t="t" r="r" b="b"/>
            <a:pathLst>
              <a:path w="1344295" h="161925">
                <a:moveTo>
                  <a:pt x="1344295" y="0"/>
                </a:moveTo>
                <a:lnTo>
                  <a:pt x="0" y="0"/>
                </a:lnTo>
                <a:lnTo>
                  <a:pt x="0" y="161925"/>
                </a:lnTo>
                <a:lnTo>
                  <a:pt x="1344295" y="161925"/>
                </a:lnTo>
                <a:lnTo>
                  <a:pt x="1344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4283709"/>
            <a:ext cx="1369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Dictionary: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4469129"/>
            <a:ext cx="5719445" cy="161925"/>
          </a:xfrm>
          <a:custGeom>
            <a:avLst/>
            <a:gdLst/>
            <a:ahLst/>
            <a:cxnLst/>
            <a:rect l="l" t="t" r="r" b="b"/>
            <a:pathLst>
              <a:path w="5719445" h="161925">
                <a:moveTo>
                  <a:pt x="5719445" y="0"/>
                </a:moveTo>
                <a:lnTo>
                  <a:pt x="0" y="0"/>
                </a:lnTo>
                <a:lnTo>
                  <a:pt x="0" y="161925"/>
                </a:lnTo>
                <a:lnTo>
                  <a:pt x="5719445" y="161925"/>
                </a:lnTo>
                <a:lnTo>
                  <a:pt x="57194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12162" y="444627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Fiel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4631689"/>
            <a:ext cx="5719445" cy="649605"/>
          </a:xfrm>
          <a:custGeom>
            <a:avLst/>
            <a:gdLst/>
            <a:ahLst/>
            <a:cxnLst/>
            <a:rect l="l" t="t" r="r" b="b"/>
            <a:pathLst>
              <a:path w="5719445" h="649604">
                <a:moveTo>
                  <a:pt x="571944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719445" y="649605"/>
                </a:lnTo>
                <a:lnTo>
                  <a:pt x="5719445" y="487680"/>
                </a:lnTo>
                <a:close/>
              </a:path>
              <a:path w="5719445" h="649604">
                <a:moveTo>
                  <a:pt x="57194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719445" y="487045"/>
                </a:lnTo>
                <a:lnTo>
                  <a:pt x="5719445" y="325120"/>
                </a:lnTo>
                <a:close/>
              </a:path>
              <a:path w="5719445" h="649604">
                <a:moveTo>
                  <a:pt x="57194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719445" y="324485"/>
                </a:lnTo>
                <a:lnTo>
                  <a:pt x="5719445" y="162560"/>
                </a:lnTo>
                <a:close/>
              </a:path>
              <a:path w="5719445" h="649604">
                <a:moveTo>
                  <a:pt x="5719445" y="0"/>
                </a:moveTo>
                <a:lnTo>
                  <a:pt x="0" y="0"/>
                </a:lnTo>
                <a:lnTo>
                  <a:pt x="0" y="161925"/>
                </a:lnTo>
                <a:lnTo>
                  <a:pt x="5719445" y="161925"/>
                </a:lnTo>
                <a:lnTo>
                  <a:pt x="57194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01138" y="4446270"/>
            <a:ext cx="4145915" cy="843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L="96520" marR="5080" indent="311086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Descri</a:t>
            </a:r>
            <a:r>
              <a:rPr dirty="0" sz="1100" spc="5">
                <a:latin typeface="Courier New"/>
                <a:cs typeface="Courier New"/>
              </a:rPr>
              <a:t>p</a:t>
            </a:r>
            <a:r>
              <a:rPr dirty="0" sz="1100" spc="-5">
                <a:latin typeface="Courier New"/>
                <a:cs typeface="Courier New"/>
              </a:rPr>
              <a:t>tio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identification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number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How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endParaRPr sz="1100">
              <a:latin typeface="Courier New"/>
              <a:cs typeface="Courier New"/>
            </a:endParaRPr>
          </a:p>
          <a:p>
            <a:pPr algn="r" marL="12700" marR="5080" indent="7562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CFPB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5281929"/>
            <a:ext cx="5719445" cy="161925"/>
          </a:xfrm>
          <a:custGeom>
            <a:avLst/>
            <a:gdLst/>
            <a:ahLst/>
            <a:cxnLst/>
            <a:rect l="l" t="t" r="r" b="b"/>
            <a:pathLst>
              <a:path w="5719445" h="161925">
                <a:moveTo>
                  <a:pt x="5719445" y="0"/>
                </a:moveTo>
                <a:lnTo>
                  <a:pt x="0" y="0"/>
                </a:lnTo>
                <a:lnTo>
                  <a:pt x="0" y="161925"/>
                </a:lnTo>
                <a:lnTo>
                  <a:pt x="5719445" y="161925"/>
                </a:lnTo>
                <a:lnTo>
                  <a:pt x="57194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4608829"/>
            <a:ext cx="1455420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2434" indent="-420370">
              <a:lnSpc>
                <a:spcPts val="1300"/>
              </a:lnSpc>
              <a:spcBef>
                <a:spcPts val="100"/>
              </a:spcBef>
              <a:buAutoNum type="arabicPlain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</a:t>
            </a:r>
            <a:endParaRPr sz="1100">
              <a:latin typeface="Courier New"/>
              <a:cs typeface="Courier New"/>
            </a:endParaRPr>
          </a:p>
          <a:p>
            <a:pPr marL="264795" indent="-252729">
              <a:lnSpc>
                <a:spcPts val="1280"/>
              </a:lnSpc>
              <a:buAutoNum type="arabicPlain"/>
              <a:tabLst>
                <a:tab pos="264795" algn="l"/>
                <a:tab pos="265430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endParaRPr sz="1100">
              <a:latin typeface="Courier New"/>
              <a:cs typeface="Courier New"/>
            </a:endParaRPr>
          </a:p>
          <a:p>
            <a:pPr marL="348615" indent="-336550">
              <a:lnSpc>
                <a:spcPts val="1280"/>
              </a:lnSpc>
              <a:buAutoNum type="arabicPlain"/>
              <a:tabLst>
                <a:tab pos="348615" algn="l"/>
                <a:tab pos="349250" algn="l"/>
              </a:tabLst>
            </a:pPr>
            <a:r>
              <a:rPr dirty="0" sz="1100" spc="-5">
                <a:latin typeface="Courier New"/>
                <a:cs typeface="Courier New"/>
              </a:rPr>
              <a:t>Date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</a:t>
            </a:r>
            <a:endParaRPr sz="1100">
              <a:latin typeface="Courier New"/>
              <a:cs typeface="Courier New"/>
            </a:endParaRPr>
          </a:p>
          <a:p>
            <a:pPr marL="1021715" indent="-1009650">
              <a:lnSpc>
                <a:spcPts val="1300"/>
              </a:lnSpc>
              <a:buAutoNum type="arabicPlain"/>
              <a:tabLst>
                <a:tab pos="1021715" algn="l"/>
                <a:tab pos="1022350" algn="l"/>
              </a:tabLst>
            </a:pPr>
            <a:r>
              <a:rPr dirty="0" sz="1100" spc="-5">
                <a:latin typeface="Courier New"/>
                <a:cs typeface="Courier New"/>
              </a:rPr>
              <a:t>Stat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1138" y="5259070"/>
            <a:ext cx="41459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mailing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address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5593079"/>
            <a:ext cx="1428115" cy="161925"/>
          </a:xfrm>
          <a:custGeom>
            <a:avLst/>
            <a:gdLst/>
            <a:ahLst/>
            <a:cxnLst/>
            <a:rect l="l" t="t" r="r" b="b"/>
            <a:pathLst>
              <a:path w="1428114" h="161925">
                <a:moveTo>
                  <a:pt x="1428114" y="0"/>
                </a:moveTo>
                <a:lnTo>
                  <a:pt x="0" y="0"/>
                </a:lnTo>
                <a:lnTo>
                  <a:pt x="0" y="161925"/>
                </a:lnTo>
                <a:lnTo>
                  <a:pt x="1428114" y="161925"/>
                </a:lnTo>
                <a:lnTo>
                  <a:pt x="142811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5570220"/>
            <a:ext cx="14541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Written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Findings: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5755640"/>
            <a:ext cx="58039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1.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common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words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descriptions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are: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{'complaint':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5918200"/>
            <a:ext cx="547941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1.0,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'CFPB':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0.75,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'date':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0.5,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'unique':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'identification':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6080759"/>
            <a:ext cx="55632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'number':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'submitted':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'received':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'sent':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6243320"/>
            <a:ext cx="547941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'company':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'state':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'mailing':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'address':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6405879"/>
            <a:ext cx="346011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'provided':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0.25,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'consumer':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0.25}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6568440"/>
            <a:ext cx="58166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2.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submitted'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received'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indicate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6731000"/>
            <a:ext cx="30270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submission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processing.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6893559"/>
            <a:ext cx="58039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3.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'State'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geographical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information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location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7056119"/>
            <a:ext cx="13569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" y="7218680"/>
            <a:ext cx="563626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4.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distribution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plot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shows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presence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400" y="7381240"/>
            <a:ext cx="529971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dictionary,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insight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structure.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7543800"/>
            <a:ext cx="572008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5.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'Submitted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via'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likely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indicates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different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channels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through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which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7706359"/>
            <a:ext cx="563626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consumers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complaints,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revealing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preferences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communication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" y="7868919"/>
            <a:ext cx="6838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methods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4400" y="8031480"/>
            <a:ext cx="58997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6.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Analysis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submitted'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received'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uncover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trends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8194040"/>
            <a:ext cx="37966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submission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processing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times.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400" y="8356600"/>
            <a:ext cx="572008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7.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Geographical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distribution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analysis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based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'State'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field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4400" y="8519159"/>
            <a:ext cx="556323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identify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regions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higher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volumes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specific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issues.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400" y="8681719"/>
            <a:ext cx="52997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8.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word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cloud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visualization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highlights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common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words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such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8844280"/>
            <a:ext cx="5803265" cy="161925"/>
          </a:xfrm>
          <a:custGeom>
            <a:avLst/>
            <a:gdLst/>
            <a:ahLst/>
            <a:cxnLst/>
            <a:rect l="l" t="t" r="r" b="b"/>
            <a:pathLst>
              <a:path w="5803265" h="161925">
                <a:moveTo>
                  <a:pt x="5803265" y="0"/>
                </a:moveTo>
                <a:lnTo>
                  <a:pt x="0" y="0"/>
                </a:lnTo>
                <a:lnTo>
                  <a:pt x="0" y="161925"/>
                </a:lnTo>
                <a:lnTo>
                  <a:pt x="5803265" y="161925"/>
                </a:lnTo>
                <a:lnTo>
                  <a:pt x="58032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2969" y="8821419"/>
            <a:ext cx="58273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'complaint',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'submitted',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'date',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'received',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'state',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indicating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8360" y="4240529"/>
            <a:ext cx="6076315" cy="4831715"/>
          </a:xfrm>
          <a:custGeom>
            <a:avLst/>
            <a:gdLst/>
            <a:ahLst/>
            <a:cxnLst/>
            <a:rect l="l" t="t" r="r" b="b"/>
            <a:pathLst>
              <a:path w="6076315" h="4831715">
                <a:moveTo>
                  <a:pt x="0" y="1905"/>
                </a:moveTo>
                <a:lnTo>
                  <a:pt x="6076315" y="1905"/>
                </a:lnTo>
              </a:path>
              <a:path w="6076315" h="4831715">
                <a:moveTo>
                  <a:pt x="6075045" y="0"/>
                </a:moveTo>
                <a:lnTo>
                  <a:pt x="6075045" y="4831715"/>
                </a:lnTo>
              </a:path>
              <a:path w="6076315" h="4831715">
                <a:moveTo>
                  <a:pt x="6076315" y="4830445"/>
                </a:moveTo>
                <a:lnTo>
                  <a:pt x="0" y="4830445"/>
                </a:lnTo>
              </a:path>
              <a:path w="6076315" h="4831715">
                <a:moveTo>
                  <a:pt x="1905" y="4831715"/>
                </a:moveTo>
                <a:lnTo>
                  <a:pt x="1905" y="0"/>
                </a:lnTo>
              </a:path>
              <a:path w="6076315" h="4831715">
                <a:moveTo>
                  <a:pt x="0" y="1905"/>
                </a:moveTo>
                <a:lnTo>
                  <a:pt x="6076315" y="1905"/>
                </a:lnTo>
              </a:path>
              <a:path w="6076315" h="4831715">
                <a:moveTo>
                  <a:pt x="6075045" y="0"/>
                </a:moveTo>
                <a:lnTo>
                  <a:pt x="6075045" y="4831715"/>
                </a:lnTo>
              </a:path>
              <a:path w="6076315" h="4831715">
                <a:moveTo>
                  <a:pt x="6076315" y="4830445"/>
                </a:moveTo>
                <a:lnTo>
                  <a:pt x="0" y="4830445"/>
                </a:lnTo>
              </a:path>
              <a:path w="6076315" h="4831715">
                <a:moveTo>
                  <a:pt x="1905" y="483171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98790"/>
            <a:chOff x="847725" y="913764"/>
            <a:chExt cx="6076950" cy="809879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98790"/>
            </a:xfrm>
            <a:custGeom>
              <a:avLst/>
              <a:gdLst/>
              <a:ahLst/>
              <a:cxnLst/>
              <a:rect l="l" t="t" r="r" b="b"/>
              <a:pathLst>
                <a:path w="6076950" h="8098790">
                  <a:moveTo>
                    <a:pt x="6076950" y="0"/>
                  </a:moveTo>
                  <a:lnTo>
                    <a:pt x="0" y="0"/>
                  </a:lnTo>
                  <a:lnTo>
                    <a:pt x="0" y="8098789"/>
                  </a:lnTo>
                  <a:lnTo>
                    <a:pt x="6076950" y="80987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353945" cy="324485"/>
            </a:xfrm>
            <a:custGeom>
              <a:avLst/>
              <a:gdLst/>
              <a:ahLst/>
              <a:cxnLst/>
              <a:rect l="l" t="t" r="r" b="b"/>
              <a:pathLst>
                <a:path w="2353945" h="324484">
                  <a:moveTo>
                    <a:pt x="831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83185" y="324485"/>
                  </a:lnTo>
                  <a:lnTo>
                    <a:pt x="83185" y="162560"/>
                  </a:lnTo>
                  <a:close/>
                </a:path>
                <a:path w="2353945" h="324484">
                  <a:moveTo>
                    <a:pt x="235394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353945" y="161925"/>
                  </a:lnTo>
                  <a:lnTo>
                    <a:pt x="235394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237871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International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306830"/>
            <a:ext cx="38989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Leas</a:t>
            </a:r>
            <a:r>
              <a:rPr dirty="0" sz="110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4693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446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631950"/>
            <a:ext cx="3060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7945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771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195707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Medical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1196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0967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282189"/>
            <a:ext cx="19888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Mobile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digital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wallet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444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421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607310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order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27698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2747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2932429"/>
            <a:ext cx="10642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0949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30721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3257550"/>
            <a:ext cx="26619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4201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33972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5992" y="3582670"/>
            <a:ext cx="8115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37452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37223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992" y="3907790"/>
            <a:ext cx="24930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4400" y="40703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2969" y="40474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5992" y="4232909"/>
            <a:ext cx="18199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 type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43954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2969" y="43726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5992" y="4558029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400" y="47205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2969" y="46977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5992" y="4883150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50457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2969" y="5022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5992" y="5208270"/>
            <a:ext cx="979169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Payroll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5992" y="5370829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5992" y="5533390"/>
            <a:ext cx="19050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 of credit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5695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2969" y="5673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5992" y="5858509"/>
            <a:ext cx="16522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 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60210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02969" y="5998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55992" y="6183629"/>
            <a:ext cx="2073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14400" y="63461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902969" y="63233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55992" y="6508750"/>
            <a:ext cx="2073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Refund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anticipation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14400" y="66713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902969" y="6648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55992" y="6833869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Reverse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4400" y="69964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02969" y="69735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55992" y="715899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Savings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4400" y="73215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02969" y="72986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5992" y="7484109"/>
            <a:ext cx="140081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Store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55992" y="7646669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55992" y="7809230"/>
            <a:ext cx="8115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14400" y="79717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902969" y="79489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55992" y="8134350"/>
            <a:ext cx="29019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Traveler's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cashier's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14400" y="82969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902969" y="82740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55992" y="8459469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VA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14400" y="8622030"/>
            <a:ext cx="1344295" cy="324485"/>
          </a:xfrm>
          <a:custGeom>
            <a:avLst/>
            <a:gdLst/>
            <a:ahLst/>
            <a:cxnLst/>
            <a:rect l="l" t="t" r="r" b="b"/>
            <a:pathLst>
              <a:path w="1344295" h="324484">
                <a:moveTo>
                  <a:pt x="83185" y="0"/>
                </a:moveTo>
                <a:lnTo>
                  <a:pt x="0" y="0"/>
                </a:lnTo>
                <a:lnTo>
                  <a:pt x="0" y="161925"/>
                </a:lnTo>
                <a:lnTo>
                  <a:pt x="83185" y="161925"/>
                </a:lnTo>
                <a:lnTo>
                  <a:pt x="83185" y="0"/>
                </a:lnTo>
                <a:close/>
              </a:path>
              <a:path w="1344295" h="324484">
                <a:moveTo>
                  <a:pt x="13442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344295" y="324485"/>
                </a:lnTo>
                <a:lnTo>
                  <a:pt x="134429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902969" y="8599169"/>
            <a:ext cx="136969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66100"/>
            <a:chOff x="847725" y="913764"/>
            <a:chExt cx="6076950" cy="816610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66100"/>
            </a:xfrm>
            <a:custGeom>
              <a:avLst/>
              <a:gdLst/>
              <a:ahLst/>
              <a:cxnLst/>
              <a:rect l="l" t="t" r="r" b="b"/>
              <a:pathLst>
                <a:path w="6076950" h="8166100">
                  <a:moveTo>
                    <a:pt x="6076950" y="0"/>
                  </a:moveTo>
                  <a:lnTo>
                    <a:pt x="0" y="0"/>
                  </a:lnTo>
                  <a:lnTo>
                    <a:pt x="0" y="8166100"/>
                  </a:lnTo>
                  <a:lnTo>
                    <a:pt x="6076950" y="816610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83185" cy="161925"/>
            </a:xfrm>
            <a:custGeom>
              <a:avLst/>
              <a:gdLst/>
              <a:ahLst/>
              <a:cxnLst/>
              <a:rect l="l" t="t" r="r" b="b"/>
              <a:pathLst>
                <a:path w="83184" h="161925">
                  <a:moveTo>
                    <a:pt x="83184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83184" y="161925"/>
                  </a:lnTo>
                  <a:lnTo>
                    <a:pt x="8318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291589"/>
            <a:ext cx="57194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701415" algn="l"/>
              </a:tabLst>
            </a:pPr>
            <a:r>
              <a:rPr dirty="0" sz="1100" spc="-5">
                <a:latin typeface="Courier New"/>
                <a:cs typeface="Courier New"/>
              </a:rPr>
              <a:t>Product	Credit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454150"/>
            <a:ext cx="45434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4458335" algn="l"/>
              </a:tabLst>
            </a:pPr>
            <a:r>
              <a:rPr dirty="0" sz="1100" spc="-5">
                <a:latin typeface="Courier New"/>
                <a:cs typeface="Courier New"/>
              </a:rPr>
              <a:t>repai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services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616710"/>
            <a:ext cx="936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1927859"/>
            <a:ext cx="3532504" cy="7152005"/>
          </a:xfrm>
          <a:custGeom>
            <a:avLst/>
            <a:gdLst/>
            <a:ahLst/>
            <a:cxnLst/>
            <a:rect l="l" t="t" r="r" b="b"/>
            <a:pathLst>
              <a:path w="3532504" h="7152005">
                <a:moveTo>
                  <a:pt x="83185" y="6990080"/>
                </a:moveTo>
                <a:lnTo>
                  <a:pt x="0" y="6990080"/>
                </a:lnTo>
                <a:lnTo>
                  <a:pt x="0" y="7152005"/>
                </a:lnTo>
                <a:lnTo>
                  <a:pt x="83185" y="7152005"/>
                </a:lnTo>
                <a:lnTo>
                  <a:pt x="83185" y="6990080"/>
                </a:lnTo>
                <a:close/>
              </a:path>
              <a:path w="3532504" h="7152005">
                <a:moveTo>
                  <a:pt x="83185" y="6664960"/>
                </a:moveTo>
                <a:lnTo>
                  <a:pt x="0" y="6664960"/>
                </a:lnTo>
                <a:lnTo>
                  <a:pt x="0" y="6826885"/>
                </a:lnTo>
                <a:lnTo>
                  <a:pt x="83185" y="6826885"/>
                </a:lnTo>
                <a:lnTo>
                  <a:pt x="83185" y="6664960"/>
                </a:lnTo>
                <a:close/>
              </a:path>
              <a:path w="3532504" h="7152005">
                <a:moveTo>
                  <a:pt x="83185" y="6339840"/>
                </a:moveTo>
                <a:lnTo>
                  <a:pt x="0" y="6339840"/>
                </a:lnTo>
                <a:lnTo>
                  <a:pt x="0" y="6501765"/>
                </a:lnTo>
                <a:lnTo>
                  <a:pt x="83185" y="6501765"/>
                </a:lnTo>
                <a:lnTo>
                  <a:pt x="83185" y="6339840"/>
                </a:lnTo>
                <a:close/>
              </a:path>
              <a:path w="3532504" h="7152005">
                <a:moveTo>
                  <a:pt x="83185" y="6014720"/>
                </a:moveTo>
                <a:lnTo>
                  <a:pt x="0" y="6014720"/>
                </a:lnTo>
                <a:lnTo>
                  <a:pt x="0" y="6176645"/>
                </a:lnTo>
                <a:lnTo>
                  <a:pt x="83185" y="6176645"/>
                </a:lnTo>
                <a:lnTo>
                  <a:pt x="83185" y="6014720"/>
                </a:lnTo>
                <a:close/>
              </a:path>
              <a:path w="3532504" h="7152005">
                <a:moveTo>
                  <a:pt x="83185" y="5689600"/>
                </a:moveTo>
                <a:lnTo>
                  <a:pt x="0" y="5689600"/>
                </a:lnTo>
                <a:lnTo>
                  <a:pt x="0" y="5851525"/>
                </a:lnTo>
                <a:lnTo>
                  <a:pt x="83185" y="5851525"/>
                </a:lnTo>
                <a:lnTo>
                  <a:pt x="83185" y="5689600"/>
                </a:lnTo>
                <a:close/>
              </a:path>
              <a:path w="3532504" h="7152005">
                <a:moveTo>
                  <a:pt x="83185" y="5364480"/>
                </a:moveTo>
                <a:lnTo>
                  <a:pt x="0" y="5364480"/>
                </a:lnTo>
                <a:lnTo>
                  <a:pt x="0" y="5526405"/>
                </a:lnTo>
                <a:lnTo>
                  <a:pt x="83185" y="5526405"/>
                </a:lnTo>
                <a:lnTo>
                  <a:pt x="83185" y="5364480"/>
                </a:lnTo>
                <a:close/>
              </a:path>
              <a:path w="3532504" h="7152005">
                <a:moveTo>
                  <a:pt x="83185" y="5039360"/>
                </a:moveTo>
                <a:lnTo>
                  <a:pt x="0" y="5039360"/>
                </a:lnTo>
                <a:lnTo>
                  <a:pt x="0" y="5201285"/>
                </a:lnTo>
                <a:lnTo>
                  <a:pt x="83185" y="5201285"/>
                </a:lnTo>
                <a:lnTo>
                  <a:pt x="83185" y="5039360"/>
                </a:lnTo>
                <a:close/>
              </a:path>
              <a:path w="3532504" h="7152005">
                <a:moveTo>
                  <a:pt x="83185" y="4714240"/>
                </a:moveTo>
                <a:lnTo>
                  <a:pt x="0" y="4714240"/>
                </a:lnTo>
                <a:lnTo>
                  <a:pt x="0" y="4876165"/>
                </a:lnTo>
                <a:lnTo>
                  <a:pt x="83185" y="4876165"/>
                </a:lnTo>
                <a:lnTo>
                  <a:pt x="83185" y="4714240"/>
                </a:lnTo>
                <a:close/>
              </a:path>
              <a:path w="3532504" h="7152005">
                <a:moveTo>
                  <a:pt x="83185" y="4389120"/>
                </a:moveTo>
                <a:lnTo>
                  <a:pt x="0" y="4389120"/>
                </a:lnTo>
                <a:lnTo>
                  <a:pt x="0" y="4551045"/>
                </a:lnTo>
                <a:lnTo>
                  <a:pt x="83185" y="4551045"/>
                </a:lnTo>
                <a:lnTo>
                  <a:pt x="83185" y="4389120"/>
                </a:lnTo>
                <a:close/>
              </a:path>
              <a:path w="3532504" h="7152005">
                <a:moveTo>
                  <a:pt x="83185" y="4064000"/>
                </a:moveTo>
                <a:lnTo>
                  <a:pt x="0" y="4064000"/>
                </a:lnTo>
                <a:lnTo>
                  <a:pt x="0" y="4225925"/>
                </a:lnTo>
                <a:lnTo>
                  <a:pt x="83185" y="4225925"/>
                </a:lnTo>
                <a:lnTo>
                  <a:pt x="83185" y="4064000"/>
                </a:lnTo>
                <a:close/>
              </a:path>
              <a:path w="3532504" h="7152005">
                <a:moveTo>
                  <a:pt x="83185" y="3738880"/>
                </a:moveTo>
                <a:lnTo>
                  <a:pt x="0" y="3738880"/>
                </a:lnTo>
                <a:lnTo>
                  <a:pt x="0" y="3900805"/>
                </a:lnTo>
                <a:lnTo>
                  <a:pt x="83185" y="3900805"/>
                </a:lnTo>
                <a:lnTo>
                  <a:pt x="83185" y="3738880"/>
                </a:lnTo>
                <a:close/>
              </a:path>
              <a:path w="3532504" h="7152005">
                <a:moveTo>
                  <a:pt x="83185" y="3413760"/>
                </a:moveTo>
                <a:lnTo>
                  <a:pt x="0" y="3413760"/>
                </a:lnTo>
                <a:lnTo>
                  <a:pt x="0" y="3575685"/>
                </a:lnTo>
                <a:lnTo>
                  <a:pt x="83185" y="3575685"/>
                </a:lnTo>
                <a:lnTo>
                  <a:pt x="83185" y="3413760"/>
                </a:lnTo>
                <a:close/>
              </a:path>
              <a:path w="3532504" h="7152005">
                <a:moveTo>
                  <a:pt x="83185" y="3088640"/>
                </a:moveTo>
                <a:lnTo>
                  <a:pt x="0" y="3088640"/>
                </a:lnTo>
                <a:lnTo>
                  <a:pt x="0" y="3250565"/>
                </a:lnTo>
                <a:lnTo>
                  <a:pt x="83185" y="3250565"/>
                </a:lnTo>
                <a:lnTo>
                  <a:pt x="83185" y="3088640"/>
                </a:lnTo>
                <a:close/>
              </a:path>
              <a:path w="3532504" h="7152005">
                <a:moveTo>
                  <a:pt x="83185" y="2763520"/>
                </a:moveTo>
                <a:lnTo>
                  <a:pt x="0" y="2763520"/>
                </a:lnTo>
                <a:lnTo>
                  <a:pt x="0" y="2925445"/>
                </a:lnTo>
                <a:lnTo>
                  <a:pt x="83185" y="2925445"/>
                </a:lnTo>
                <a:lnTo>
                  <a:pt x="83185" y="2763520"/>
                </a:lnTo>
                <a:close/>
              </a:path>
              <a:path w="3532504" h="7152005">
                <a:moveTo>
                  <a:pt x="8318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83185" y="1950085"/>
                </a:lnTo>
                <a:lnTo>
                  <a:pt x="83185" y="1788160"/>
                </a:lnTo>
                <a:close/>
              </a:path>
              <a:path w="3532504" h="7152005">
                <a:moveTo>
                  <a:pt x="8318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83185" y="1624965"/>
                </a:lnTo>
                <a:lnTo>
                  <a:pt x="83185" y="1463040"/>
                </a:lnTo>
                <a:close/>
              </a:path>
              <a:path w="3532504" h="7152005">
                <a:moveTo>
                  <a:pt x="8318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83185" y="1299845"/>
                </a:lnTo>
                <a:lnTo>
                  <a:pt x="83185" y="1137920"/>
                </a:lnTo>
                <a:close/>
              </a:path>
              <a:path w="3532504" h="7152005">
                <a:moveTo>
                  <a:pt x="8318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83185" y="974725"/>
                </a:lnTo>
                <a:lnTo>
                  <a:pt x="83185" y="812800"/>
                </a:lnTo>
                <a:close/>
              </a:path>
              <a:path w="3532504" h="7152005">
                <a:moveTo>
                  <a:pt x="8318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83185" y="649605"/>
                </a:lnTo>
                <a:lnTo>
                  <a:pt x="83185" y="487680"/>
                </a:lnTo>
                <a:close/>
              </a:path>
              <a:path w="3532504" h="7152005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3532504" h="7152005">
                <a:moveTo>
                  <a:pt x="167005" y="2113280"/>
                </a:moveTo>
                <a:lnTo>
                  <a:pt x="0" y="2113280"/>
                </a:lnTo>
                <a:lnTo>
                  <a:pt x="0" y="2275205"/>
                </a:lnTo>
                <a:lnTo>
                  <a:pt x="167005" y="2275205"/>
                </a:lnTo>
                <a:lnTo>
                  <a:pt x="167005" y="2113280"/>
                </a:lnTo>
                <a:close/>
              </a:path>
              <a:path w="3532504" h="7152005">
                <a:moveTo>
                  <a:pt x="334645" y="2438400"/>
                </a:moveTo>
                <a:lnTo>
                  <a:pt x="0" y="2438400"/>
                </a:lnTo>
                <a:lnTo>
                  <a:pt x="0" y="2600325"/>
                </a:lnTo>
                <a:lnTo>
                  <a:pt x="334645" y="2600325"/>
                </a:lnTo>
                <a:lnTo>
                  <a:pt x="334645" y="2438400"/>
                </a:lnTo>
                <a:close/>
              </a:path>
              <a:path w="3532504" h="7152005">
                <a:moveTo>
                  <a:pt x="756285" y="5201920"/>
                </a:moveTo>
                <a:lnTo>
                  <a:pt x="0" y="5201920"/>
                </a:lnTo>
                <a:lnTo>
                  <a:pt x="0" y="5363845"/>
                </a:lnTo>
                <a:lnTo>
                  <a:pt x="756285" y="5363845"/>
                </a:lnTo>
                <a:lnTo>
                  <a:pt x="756285" y="5201920"/>
                </a:lnTo>
                <a:close/>
              </a:path>
              <a:path w="3532504" h="7152005">
                <a:moveTo>
                  <a:pt x="756285" y="0"/>
                </a:moveTo>
                <a:lnTo>
                  <a:pt x="0" y="0"/>
                </a:lnTo>
                <a:lnTo>
                  <a:pt x="0" y="161925"/>
                </a:lnTo>
                <a:lnTo>
                  <a:pt x="756285" y="161925"/>
                </a:lnTo>
                <a:lnTo>
                  <a:pt x="756285" y="0"/>
                </a:lnTo>
                <a:close/>
              </a:path>
              <a:path w="3532504" h="7152005">
                <a:moveTo>
                  <a:pt x="1007745" y="3251200"/>
                </a:moveTo>
                <a:lnTo>
                  <a:pt x="0" y="3251200"/>
                </a:lnTo>
                <a:lnTo>
                  <a:pt x="0" y="3413125"/>
                </a:lnTo>
                <a:lnTo>
                  <a:pt x="1007745" y="3413125"/>
                </a:lnTo>
                <a:lnTo>
                  <a:pt x="1007745" y="3251200"/>
                </a:lnTo>
                <a:close/>
              </a:path>
              <a:path w="3532504" h="7152005">
                <a:moveTo>
                  <a:pt x="1092835" y="6177280"/>
                </a:moveTo>
                <a:lnTo>
                  <a:pt x="0" y="6177280"/>
                </a:lnTo>
                <a:lnTo>
                  <a:pt x="0" y="6339205"/>
                </a:lnTo>
                <a:lnTo>
                  <a:pt x="1092835" y="6339205"/>
                </a:lnTo>
                <a:lnTo>
                  <a:pt x="1092835" y="6177280"/>
                </a:lnTo>
                <a:close/>
              </a:path>
              <a:path w="3532504" h="7152005">
                <a:moveTo>
                  <a:pt x="1260475" y="2600960"/>
                </a:moveTo>
                <a:lnTo>
                  <a:pt x="0" y="2600960"/>
                </a:lnTo>
                <a:lnTo>
                  <a:pt x="0" y="2762885"/>
                </a:lnTo>
                <a:lnTo>
                  <a:pt x="1260475" y="2762885"/>
                </a:lnTo>
                <a:lnTo>
                  <a:pt x="1260475" y="2600960"/>
                </a:lnTo>
                <a:close/>
              </a:path>
              <a:path w="3532504" h="7152005">
                <a:moveTo>
                  <a:pt x="1344295" y="6502413"/>
                </a:moveTo>
                <a:lnTo>
                  <a:pt x="0" y="6502413"/>
                </a:lnTo>
                <a:lnTo>
                  <a:pt x="0" y="6664325"/>
                </a:lnTo>
                <a:lnTo>
                  <a:pt x="1344295" y="6664325"/>
                </a:lnTo>
                <a:lnTo>
                  <a:pt x="1344295" y="6502413"/>
                </a:lnTo>
                <a:close/>
              </a:path>
              <a:path w="3532504" h="7152005">
                <a:moveTo>
                  <a:pt x="1344295" y="2275840"/>
                </a:moveTo>
                <a:lnTo>
                  <a:pt x="0" y="2275840"/>
                </a:lnTo>
                <a:lnTo>
                  <a:pt x="0" y="2437765"/>
                </a:lnTo>
                <a:lnTo>
                  <a:pt x="1344295" y="2437765"/>
                </a:lnTo>
                <a:lnTo>
                  <a:pt x="1344295" y="2275840"/>
                </a:lnTo>
                <a:close/>
              </a:path>
              <a:path w="3532504" h="7152005">
                <a:moveTo>
                  <a:pt x="134429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1344295" y="1787525"/>
                </a:lnTo>
                <a:lnTo>
                  <a:pt x="1344295" y="1625600"/>
                </a:lnTo>
                <a:close/>
              </a:path>
              <a:path w="3532504" h="7152005">
                <a:moveTo>
                  <a:pt x="134429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1344295" y="1137285"/>
                </a:lnTo>
                <a:lnTo>
                  <a:pt x="1344295" y="975360"/>
                </a:lnTo>
                <a:close/>
              </a:path>
              <a:path w="3532504" h="7152005">
                <a:moveTo>
                  <a:pt x="17646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1764665" y="812165"/>
                </a:lnTo>
                <a:lnTo>
                  <a:pt x="1764665" y="650240"/>
                </a:lnTo>
                <a:close/>
              </a:path>
              <a:path w="3532504" h="7152005">
                <a:moveTo>
                  <a:pt x="1848485" y="1950720"/>
                </a:moveTo>
                <a:lnTo>
                  <a:pt x="0" y="1950720"/>
                </a:lnTo>
                <a:lnTo>
                  <a:pt x="0" y="2112645"/>
                </a:lnTo>
                <a:lnTo>
                  <a:pt x="1848485" y="2112645"/>
                </a:lnTo>
                <a:lnTo>
                  <a:pt x="1848485" y="1950720"/>
                </a:lnTo>
                <a:close/>
              </a:path>
              <a:path w="3532504" h="7152005">
                <a:moveTo>
                  <a:pt x="1933575" y="5527040"/>
                </a:moveTo>
                <a:lnTo>
                  <a:pt x="0" y="5527040"/>
                </a:lnTo>
                <a:lnTo>
                  <a:pt x="0" y="5688965"/>
                </a:lnTo>
                <a:lnTo>
                  <a:pt x="1933575" y="5688965"/>
                </a:lnTo>
                <a:lnTo>
                  <a:pt x="1933575" y="5527040"/>
                </a:lnTo>
                <a:close/>
              </a:path>
              <a:path w="3532504" h="7152005">
                <a:moveTo>
                  <a:pt x="2101215" y="4226560"/>
                </a:moveTo>
                <a:lnTo>
                  <a:pt x="0" y="4226560"/>
                </a:lnTo>
                <a:lnTo>
                  <a:pt x="0" y="4388485"/>
                </a:lnTo>
                <a:lnTo>
                  <a:pt x="2101215" y="4388485"/>
                </a:lnTo>
                <a:lnTo>
                  <a:pt x="2101215" y="4226560"/>
                </a:lnTo>
                <a:close/>
              </a:path>
              <a:path w="3532504" h="7152005">
                <a:moveTo>
                  <a:pt x="2102485" y="3576320"/>
                </a:moveTo>
                <a:lnTo>
                  <a:pt x="0" y="3576320"/>
                </a:lnTo>
                <a:lnTo>
                  <a:pt x="0" y="3738245"/>
                </a:lnTo>
                <a:lnTo>
                  <a:pt x="2102485" y="3738245"/>
                </a:lnTo>
                <a:lnTo>
                  <a:pt x="2102485" y="3576320"/>
                </a:lnTo>
                <a:close/>
              </a:path>
              <a:path w="3532504" h="7152005">
                <a:moveTo>
                  <a:pt x="218503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2185035" y="1462405"/>
                </a:lnTo>
                <a:lnTo>
                  <a:pt x="2185035" y="1300480"/>
                </a:lnTo>
                <a:close/>
              </a:path>
              <a:path w="3532504" h="7152005">
                <a:moveTo>
                  <a:pt x="227012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270125" y="487045"/>
                </a:lnTo>
                <a:lnTo>
                  <a:pt x="2270125" y="325120"/>
                </a:lnTo>
                <a:close/>
              </a:path>
              <a:path w="3532504" h="7152005">
                <a:moveTo>
                  <a:pt x="2353945" y="6827520"/>
                </a:moveTo>
                <a:lnTo>
                  <a:pt x="0" y="6827520"/>
                </a:lnTo>
                <a:lnTo>
                  <a:pt x="0" y="6989445"/>
                </a:lnTo>
                <a:lnTo>
                  <a:pt x="2353945" y="6989445"/>
                </a:lnTo>
                <a:lnTo>
                  <a:pt x="2353945" y="6827520"/>
                </a:lnTo>
                <a:close/>
              </a:path>
              <a:path w="3532504" h="7152005">
                <a:moveTo>
                  <a:pt x="2353945" y="4876800"/>
                </a:moveTo>
                <a:lnTo>
                  <a:pt x="0" y="4876800"/>
                </a:lnTo>
                <a:lnTo>
                  <a:pt x="0" y="5038725"/>
                </a:lnTo>
                <a:lnTo>
                  <a:pt x="2353945" y="5038725"/>
                </a:lnTo>
                <a:lnTo>
                  <a:pt x="2353945" y="4876800"/>
                </a:lnTo>
                <a:close/>
              </a:path>
              <a:path w="3532504" h="7152005">
                <a:moveTo>
                  <a:pt x="2353945" y="2926080"/>
                </a:moveTo>
                <a:lnTo>
                  <a:pt x="0" y="2926080"/>
                </a:lnTo>
                <a:lnTo>
                  <a:pt x="0" y="3088005"/>
                </a:lnTo>
                <a:lnTo>
                  <a:pt x="2353945" y="3088005"/>
                </a:lnTo>
                <a:lnTo>
                  <a:pt x="2353945" y="2926080"/>
                </a:lnTo>
                <a:close/>
              </a:path>
              <a:path w="3532504" h="7152005">
                <a:moveTo>
                  <a:pt x="2521585" y="3901440"/>
                </a:moveTo>
                <a:lnTo>
                  <a:pt x="0" y="3901440"/>
                </a:lnTo>
                <a:lnTo>
                  <a:pt x="0" y="4063365"/>
                </a:lnTo>
                <a:lnTo>
                  <a:pt x="2521585" y="4063365"/>
                </a:lnTo>
                <a:lnTo>
                  <a:pt x="2521585" y="3901440"/>
                </a:lnTo>
                <a:close/>
              </a:path>
              <a:path w="3532504" h="7152005">
                <a:moveTo>
                  <a:pt x="3531235" y="5852160"/>
                </a:moveTo>
                <a:lnTo>
                  <a:pt x="0" y="5852160"/>
                </a:lnTo>
                <a:lnTo>
                  <a:pt x="0" y="6014085"/>
                </a:lnTo>
                <a:lnTo>
                  <a:pt x="3531235" y="6014085"/>
                </a:lnTo>
                <a:lnTo>
                  <a:pt x="3531235" y="5852160"/>
                </a:lnTo>
                <a:close/>
              </a:path>
              <a:path w="3532504" h="7152005">
                <a:moveTo>
                  <a:pt x="3532505" y="4551680"/>
                </a:moveTo>
                <a:lnTo>
                  <a:pt x="0" y="4551680"/>
                </a:lnTo>
                <a:lnTo>
                  <a:pt x="0" y="4713605"/>
                </a:lnTo>
                <a:lnTo>
                  <a:pt x="3532505" y="4713605"/>
                </a:lnTo>
                <a:lnTo>
                  <a:pt x="3532505" y="455168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969" y="1905000"/>
            <a:ext cx="3556635" cy="71831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278003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Auto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26682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CD (Certificate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Deposit)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77101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Check cashing service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920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Checking account </a:t>
            </a:r>
            <a:r>
              <a:rPr dirty="0" sz="1100" spc="-65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3506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913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 card debt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6871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 repair services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71</a:t>
            </a:r>
            <a:endParaRPr sz="1100">
              <a:latin typeface="Courier New"/>
              <a:cs typeface="Courier New"/>
            </a:endParaRPr>
          </a:p>
          <a:p>
            <a:pPr marL="12700" marR="21920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 reporting </a:t>
            </a:r>
            <a:r>
              <a:rPr dirty="0" sz="1100" spc="-6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7340</a:t>
            </a:r>
            <a:endParaRPr sz="1100">
              <a:latin typeface="Courier New"/>
              <a:cs typeface="Courier New"/>
            </a:endParaRPr>
          </a:p>
          <a:p>
            <a:pPr marL="12700" marR="227584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settlement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1830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Domestic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(US) money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52857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FHA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01409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servicing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Foreign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exchange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18173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7800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Gift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6021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Government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benefit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equity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(HELOC)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4434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9075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Installment loan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1830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International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360" y="914400"/>
            <a:ext cx="6076315" cy="8165465"/>
          </a:xfrm>
          <a:custGeom>
            <a:avLst/>
            <a:gdLst/>
            <a:ahLst/>
            <a:cxnLst/>
            <a:rect l="l" t="t" r="r" b="b"/>
            <a:pathLst>
              <a:path w="6076315" h="8165465">
                <a:moveTo>
                  <a:pt x="0" y="1904"/>
                </a:moveTo>
                <a:lnTo>
                  <a:pt x="6076315" y="1904"/>
                </a:lnTo>
              </a:path>
              <a:path w="6076315" h="8165465">
                <a:moveTo>
                  <a:pt x="6075045" y="0"/>
                </a:moveTo>
                <a:lnTo>
                  <a:pt x="6075045" y="8165465"/>
                </a:lnTo>
              </a:path>
              <a:path w="6076315" h="8165465">
                <a:moveTo>
                  <a:pt x="6076315" y="8164195"/>
                </a:moveTo>
                <a:lnTo>
                  <a:pt x="0" y="8164195"/>
                </a:lnTo>
              </a:path>
              <a:path w="6076315" h="8165465">
                <a:moveTo>
                  <a:pt x="1905" y="8165465"/>
                </a:moveTo>
                <a:lnTo>
                  <a:pt x="1905" y="0"/>
                </a:lnTo>
              </a:path>
              <a:path w="6076315" h="8165465">
                <a:moveTo>
                  <a:pt x="0" y="1904"/>
                </a:moveTo>
                <a:lnTo>
                  <a:pt x="6076315" y="1904"/>
                </a:lnTo>
              </a:path>
              <a:path w="6076315" h="8165465">
                <a:moveTo>
                  <a:pt x="6075045" y="0"/>
                </a:moveTo>
                <a:lnTo>
                  <a:pt x="6075045" y="8165465"/>
                </a:lnTo>
              </a:path>
              <a:path w="6076315" h="8165465">
                <a:moveTo>
                  <a:pt x="6076315" y="8164195"/>
                </a:moveTo>
                <a:lnTo>
                  <a:pt x="0" y="8164195"/>
                </a:lnTo>
              </a:path>
              <a:path w="6076315" h="8165465">
                <a:moveTo>
                  <a:pt x="1905" y="816546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84820"/>
            <a:chOff x="847725" y="913764"/>
            <a:chExt cx="6076950" cy="80848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84820"/>
            </a:xfrm>
            <a:custGeom>
              <a:avLst/>
              <a:gdLst/>
              <a:ahLst/>
              <a:cxnLst/>
              <a:rect l="l" t="t" r="r" b="b"/>
              <a:pathLst>
                <a:path w="6076950" h="8084820">
                  <a:moveTo>
                    <a:pt x="6076950" y="0"/>
                  </a:moveTo>
                  <a:lnTo>
                    <a:pt x="0" y="0"/>
                  </a:lnTo>
                  <a:lnTo>
                    <a:pt x="0" y="8084819"/>
                  </a:lnTo>
                  <a:lnTo>
                    <a:pt x="6076950" y="808481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18465" cy="324485"/>
            </a:xfrm>
            <a:custGeom>
              <a:avLst/>
              <a:gdLst/>
              <a:ahLst/>
              <a:cxnLst/>
              <a:rect l="l" t="t" r="r" b="b"/>
              <a:pathLst>
                <a:path w="418465" h="324484">
                  <a:moveTo>
                    <a:pt x="831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83185" y="324485"/>
                  </a:lnTo>
                  <a:lnTo>
                    <a:pt x="83185" y="162560"/>
                  </a:lnTo>
                  <a:close/>
                </a:path>
                <a:path w="418465" h="324484">
                  <a:moveTo>
                    <a:pt x="41846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18465" y="161925"/>
                  </a:lnTo>
                  <a:lnTo>
                    <a:pt x="4184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445134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Leas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306830"/>
            <a:ext cx="3060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4693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446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63195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Medical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7945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771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1957070"/>
            <a:ext cx="19888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Mobile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digital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wallet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1196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0967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282189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order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444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421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607310"/>
            <a:ext cx="10642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27698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2747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2932429"/>
            <a:ext cx="26619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0949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30721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3257550"/>
            <a:ext cx="8115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4201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33972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5992" y="3582670"/>
            <a:ext cx="249301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92" y="3745229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29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992" y="3907790"/>
            <a:ext cx="18199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 type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40703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40474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92" y="4232909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43954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43726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5992" y="4558029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47205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02969" y="46977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5992" y="488315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Payroll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400" y="50457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02969" y="5022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5992" y="5208270"/>
            <a:ext cx="19050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 of credit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53708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2969" y="53479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5992" y="5533390"/>
            <a:ext cx="16522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 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4400" y="5695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2969" y="5673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5992" y="5858509"/>
            <a:ext cx="2073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60210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02969" y="5998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55992" y="6183629"/>
            <a:ext cx="2073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Refund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anticipation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14400" y="63461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902969" y="63233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55992" y="6508750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Reverse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14400" y="66713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902969" y="6648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55992" y="6833869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Savings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4400" y="69964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02969" y="69735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55992" y="7158990"/>
            <a:ext cx="14008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Store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4400" y="73215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02969" y="72986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5992" y="7484109"/>
            <a:ext cx="8115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14400" y="76466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902969" y="76238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55992" y="7809230"/>
            <a:ext cx="29019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Traveler's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cashier's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14400" y="79717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02969" y="79489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55992" y="8134350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VA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14400" y="82969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902969" y="82740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55992" y="8459469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14400" y="86220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902969" y="85991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48360" y="914400"/>
            <a:ext cx="6076315" cy="8084184"/>
          </a:xfrm>
          <a:custGeom>
            <a:avLst/>
            <a:gdLst/>
            <a:ahLst/>
            <a:cxnLst/>
            <a:rect l="l" t="t" r="r" b="b"/>
            <a:pathLst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84820"/>
          </a:xfrm>
          <a:custGeom>
            <a:avLst/>
            <a:gdLst/>
            <a:ahLst/>
            <a:cxnLst/>
            <a:rect l="l" t="t" r="r" b="b"/>
            <a:pathLst>
              <a:path w="6076950" h="8084820">
                <a:moveTo>
                  <a:pt x="6076950" y="0"/>
                </a:moveTo>
                <a:lnTo>
                  <a:pt x="0" y="0"/>
                </a:lnTo>
                <a:lnTo>
                  <a:pt x="0" y="8084819"/>
                </a:lnTo>
                <a:lnTo>
                  <a:pt x="6076950" y="808481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52165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701415" algn="l"/>
                <a:tab pos="5130800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Deb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collec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144269"/>
            <a:ext cx="936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306829"/>
            <a:ext cx="4963795" cy="324485"/>
          </a:xfrm>
          <a:custGeom>
            <a:avLst/>
            <a:gdLst/>
            <a:ahLst/>
            <a:cxnLst/>
            <a:rect l="l" t="t" r="r" b="b"/>
            <a:pathLst>
              <a:path w="4963795" h="324485">
                <a:moveTo>
                  <a:pt x="49637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963795" y="324485"/>
                </a:lnTo>
                <a:lnTo>
                  <a:pt x="4963795" y="162560"/>
                </a:lnTo>
                <a:close/>
              </a:path>
              <a:path w="4963795" h="324485">
                <a:moveTo>
                  <a:pt x="4963795" y="0"/>
                </a:moveTo>
                <a:lnTo>
                  <a:pt x="0" y="0"/>
                </a:lnTo>
                <a:lnTo>
                  <a:pt x="0" y="161925"/>
                </a:lnTo>
                <a:lnTo>
                  <a:pt x="4963795" y="161925"/>
                </a:lnTo>
                <a:lnTo>
                  <a:pt x="49637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969" y="1283969"/>
            <a:ext cx="229489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Auto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CD (Certificate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Deposit)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6356" y="1283969"/>
            <a:ext cx="19367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4400" y="1631817"/>
          <a:ext cx="4963795" cy="715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875"/>
                <a:gridCol w="884554"/>
              </a:tblGrid>
              <a:tr h="16258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Check cashing 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Checking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Conventional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home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settlement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Domestic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(US)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FHA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Federal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 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Federal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Foreign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exchange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General-purpose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charge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General-purpose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Gift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Government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benefit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Home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equity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(HELOC)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know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Installment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International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Medical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Mobile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digital wallet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order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341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banking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282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consumer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 type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Payroll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line of credit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Private student 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Private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 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Refund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anticipation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check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Reverse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Savings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 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Traveler's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check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cashier's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check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48360" y="914400"/>
            <a:ext cx="6076315" cy="8084184"/>
          </a:xfrm>
          <a:custGeom>
            <a:avLst/>
            <a:gdLst/>
            <a:ahLst/>
            <a:cxnLst/>
            <a:rect l="l" t="t" r="r" b="b"/>
            <a:pathLst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84820"/>
          </a:xfrm>
          <a:custGeom>
            <a:avLst/>
            <a:gdLst/>
            <a:ahLst/>
            <a:cxnLst/>
            <a:rect l="l" t="t" r="r" b="b"/>
            <a:pathLst>
              <a:path w="6076950" h="8084820">
                <a:moveTo>
                  <a:pt x="6076950" y="0"/>
                </a:moveTo>
                <a:lnTo>
                  <a:pt x="0" y="0"/>
                </a:lnTo>
                <a:lnTo>
                  <a:pt x="0" y="8084819"/>
                </a:lnTo>
                <a:lnTo>
                  <a:pt x="6076950" y="808481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5635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701415" algn="l"/>
              </a:tabLst>
            </a:pPr>
            <a:r>
              <a:rPr dirty="0" sz="1100" spc="-5">
                <a:latin typeface="Courier New"/>
                <a:cs typeface="Courier New"/>
              </a:rPr>
              <a:t>Product	Money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virtual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144269"/>
            <a:ext cx="24517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355850" algn="l"/>
              </a:tabLst>
            </a:pPr>
            <a:r>
              <a:rPr dirty="0" sz="1100" spc="-5">
                <a:latin typeface="Courier New"/>
                <a:cs typeface="Courier New"/>
              </a:rPr>
              <a:t>currenc</a:t>
            </a:r>
            <a:r>
              <a:rPr dirty="0" sz="1100" spc="5">
                <a:latin typeface="Courier New"/>
                <a:cs typeface="Courier New"/>
              </a:rPr>
              <a:t>y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306830"/>
            <a:ext cx="936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616709"/>
            <a:ext cx="3532504" cy="7314565"/>
          </a:xfrm>
          <a:custGeom>
            <a:avLst/>
            <a:gdLst/>
            <a:ahLst/>
            <a:cxnLst/>
            <a:rect l="l" t="t" r="r" b="b"/>
            <a:pathLst>
              <a:path w="3532504" h="7314565">
                <a:moveTo>
                  <a:pt x="83185" y="6664960"/>
                </a:moveTo>
                <a:lnTo>
                  <a:pt x="0" y="6664960"/>
                </a:lnTo>
                <a:lnTo>
                  <a:pt x="0" y="6826885"/>
                </a:lnTo>
                <a:lnTo>
                  <a:pt x="83185" y="6826885"/>
                </a:lnTo>
                <a:lnTo>
                  <a:pt x="83185" y="6664960"/>
                </a:lnTo>
                <a:close/>
              </a:path>
              <a:path w="3532504" h="7314565">
                <a:moveTo>
                  <a:pt x="83185" y="6339840"/>
                </a:moveTo>
                <a:lnTo>
                  <a:pt x="0" y="6339840"/>
                </a:lnTo>
                <a:lnTo>
                  <a:pt x="0" y="6501765"/>
                </a:lnTo>
                <a:lnTo>
                  <a:pt x="83185" y="6501765"/>
                </a:lnTo>
                <a:lnTo>
                  <a:pt x="83185" y="6339840"/>
                </a:lnTo>
                <a:close/>
              </a:path>
              <a:path w="3532504" h="7314565">
                <a:moveTo>
                  <a:pt x="83185" y="6014720"/>
                </a:moveTo>
                <a:lnTo>
                  <a:pt x="0" y="6014720"/>
                </a:lnTo>
                <a:lnTo>
                  <a:pt x="0" y="6176645"/>
                </a:lnTo>
                <a:lnTo>
                  <a:pt x="83185" y="6176645"/>
                </a:lnTo>
                <a:lnTo>
                  <a:pt x="83185" y="6014720"/>
                </a:lnTo>
                <a:close/>
              </a:path>
              <a:path w="3532504" h="7314565">
                <a:moveTo>
                  <a:pt x="83185" y="5689600"/>
                </a:moveTo>
                <a:lnTo>
                  <a:pt x="0" y="5689600"/>
                </a:lnTo>
                <a:lnTo>
                  <a:pt x="0" y="5851525"/>
                </a:lnTo>
                <a:lnTo>
                  <a:pt x="83185" y="5851525"/>
                </a:lnTo>
                <a:lnTo>
                  <a:pt x="83185" y="5689600"/>
                </a:lnTo>
                <a:close/>
              </a:path>
              <a:path w="3532504" h="7314565">
                <a:moveTo>
                  <a:pt x="83185" y="5364480"/>
                </a:moveTo>
                <a:lnTo>
                  <a:pt x="0" y="5364480"/>
                </a:lnTo>
                <a:lnTo>
                  <a:pt x="0" y="5526405"/>
                </a:lnTo>
                <a:lnTo>
                  <a:pt x="83185" y="5526405"/>
                </a:lnTo>
                <a:lnTo>
                  <a:pt x="83185" y="5364480"/>
                </a:lnTo>
                <a:close/>
              </a:path>
              <a:path w="3532504" h="7314565">
                <a:moveTo>
                  <a:pt x="83185" y="5039360"/>
                </a:moveTo>
                <a:lnTo>
                  <a:pt x="0" y="5039360"/>
                </a:lnTo>
                <a:lnTo>
                  <a:pt x="0" y="5201285"/>
                </a:lnTo>
                <a:lnTo>
                  <a:pt x="83185" y="5201285"/>
                </a:lnTo>
                <a:lnTo>
                  <a:pt x="83185" y="5039360"/>
                </a:lnTo>
                <a:close/>
              </a:path>
              <a:path w="3532504" h="7314565">
                <a:moveTo>
                  <a:pt x="83185" y="4714240"/>
                </a:moveTo>
                <a:lnTo>
                  <a:pt x="0" y="4714240"/>
                </a:lnTo>
                <a:lnTo>
                  <a:pt x="0" y="4876165"/>
                </a:lnTo>
                <a:lnTo>
                  <a:pt x="83185" y="4876165"/>
                </a:lnTo>
                <a:lnTo>
                  <a:pt x="83185" y="4714240"/>
                </a:lnTo>
                <a:close/>
              </a:path>
              <a:path w="3532504" h="7314565">
                <a:moveTo>
                  <a:pt x="83185" y="4064000"/>
                </a:moveTo>
                <a:lnTo>
                  <a:pt x="0" y="4064000"/>
                </a:lnTo>
                <a:lnTo>
                  <a:pt x="0" y="4225925"/>
                </a:lnTo>
                <a:lnTo>
                  <a:pt x="83185" y="4225925"/>
                </a:lnTo>
                <a:lnTo>
                  <a:pt x="83185" y="4064000"/>
                </a:lnTo>
                <a:close/>
              </a:path>
              <a:path w="3532504" h="7314565">
                <a:moveTo>
                  <a:pt x="83185" y="3738880"/>
                </a:moveTo>
                <a:lnTo>
                  <a:pt x="0" y="3738880"/>
                </a:lnTo>
                <a:lnTo>
                  <a:pt x="0" y="3900805"/>
                </a:lnTo>
                <a:lnTo>
                  <a:pt x="83185" y="3900805"/>
                </a:lnTo>
                <a:lnTo>
                  <a:pt x="83185" y="3738880"/>
                </a:lnTo>
                <a:close/>
              </a:path>
              <a:path w="3532504" h="7314565">
                <a:moveTo>
                  <a:pt x="83185" y="3413760"/>
                </a:moveTo>
                <a:lnTo>
                  <a:pt x="0" y="3413760"/>
                </a:lnTo>
                <a:lnTo>
                  <a:pt x="0" y="3575685"/>
                </a:lnTo>
                <a:lnTo>
                  <a:pt x="83185" y="3575685"/>
                </a:lnTo>
                <a:lnTo>
                  <a:pt x="83185" y="3413760"/>
                </a:lnTo>
                <a:close/>
              </a:path>
              <a:path w="3532504" h="7314565">
                <a:moveTo>
                  <a:pt x="83185" y="2438400"/>
                </a:moveTo>
                <a:lnTo>
                  <a:pt x="0" y="2438400"/>
                </a:lnTo>
                <a:lnTo>
                  <a:pt x="0" y="2600325"/>
                </a:lnTo>
                <a:lnTo>
                  <a:pt x="83185" y="2600325"/>
                </a:lnTo>
                <a:lnTo>
                  <a:pt x="83185" y="2438400"/>
                </a:lnTo>
                <a:close/>
              </a:path>
              <a:path w="3532504" h="7314565">
                <a:moveTo>
                  <a:pt x="83185" y="2113280"/>
                </a:moveTo>
                <a:lnTo>
                  <a:pt x="0" y="2113280"/>
                </a:lnTo>
                <a:lnTo>
                  <a:pt x="0" y="2275205"/>
                </a:lnTo>
                <a:lnTo>
                  <a:pt x="83185" y="2275205"/>
                </a:lnTo>
                <a:lnTo>
                  <a:pt x="83185" y="2113280"/>
                </a:lnTo>
                <a:close/>
              </a:path>
              <a:path w="3532504" h="7314565">
                <a:moveTo>
                  <a:pt x="83185" y="1788160"/>
                </a:moveTo>
                <a:lnTo>
                  <a:pt x="0" y="1788160"/>
                </a:lnTo>
                <a:lnTo>
                  <a:pt x="0" y="1950085"/>
                </a:lnTo>
                <a:lnTo>
                  <a:pt x="83185" y="1950085"/>
                </a:lnTo>
                <a:lnTo>
                  <a:pt x="83185" y="1788160"/>
                </a:lnTo>
                <a:close/>
              </a:path>
              <a:path w="3532504" h="7314565">
                <a:moveTo>
                  <a:pt x="83185" y="1463040"/>
                </a:moveTo>
                <a:lnTo>
                  <a:pt x="0" y="1463040"/>
                </a:lnTo>
                <a:lnTo>
                  <a:pt x="0" y="1624965"/>
                </a:lnTo>
                <a:lnTo>
                  <a:pt x="83185" y="1624965"/>
                </a:lnTo>
                <a:lnTo>
                  <a:pt x="83185" y="1463040"/>
                </a:lnTo>
                <a:close/>
              </a:path>
              <a:path w="3532504" h="7314565">
                <a:moveTo>
                  <a:pt x="8318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83185" y="1299845"/>
                </a:lnTo>
                <a:lnTo>
                  <a:pt x="83185" y="1137920"/>
                </a:lnTo>
                <a:close/>
              </a:path>
              <a:path w="3532504" h="7314565">
                <a:moveTo>
                  <a:pt x="8318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83185" y="649605"/>
                </a:lnTo>
                <a:lnTo>
                  <a:pt x="83185" y="487680"/>
                </a:lnTo>
                <a:close/>
              </a:path>
              <a:path w="3532504" h="7314565">
                <a:moveTo>
                  <a:pt x="831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83185" y="324485"/>
                </a:lnTo>
                <a:lnTo>
                  <a:pt x="83185" y="162560"/>
                </a:lnTo>
                <a:close/>
              </a:path>
              <a:path w="3532504" h="7314565">
                <a:moveTo>
                  <a:pt x="167005" y="4389120"/>
                </a:moveTo>
                <a:lnTo>
                  <a:pt x="0" y="4389120"/>
                </a:lnTo>
                <a:lnTo>
                  <a:pt x="0" y="4551045"/>
                </a:lnTo>
                <a:lnTo>
                  <a:pt x="167005" y="4551045"/>
                </a:lnTo>
                <a:lnTo>
                  <a:pt x="167005" y="4389120"/>
                </a:lnTo>
                <a:close/>
              </a:path>
              <a:path w="3532504" h="7314565">
                <a:moveTo>
                  <a:pt x="167005" y="2763520"/>
                </a:moveTo>
                <a:lnTo>
                  <a:pt x="0" y="2763520"/>
                </a:lnTo>
                <a:lnTo>
                  <a:pt x="0" y="2925445"/>
                </a:lnTo>
                <a:lnTo>
                  <a:pt x="167005" y="2925445"/>
                </a:lnTo>
                <a:lnTo>
                  <a:pt x="167005" y="2763520"/>
                </a:lnTo>
                <a:close/>
              </a:path>
              <a:path w="3532504" h="7314565">
                <a:moveTo>
                  <a:pt x="250825" y="6990080"/>
                </a:moveTo>
                <a:lnTo>
                  <a:pt x="0" y="6990080"/>
                </a:lnTo>
                <a:lnTo>
                  <a:pt x="0" y="7152005"/>
                </a:lnTo>
                <a:lnTo>
                  <a:pt x="250825" y="7152005"/>
                </a:lnTo>
                <a:lnTo>
                  <a:pt x="250825" y="6990080"/>
                </a:lnTo>
                <a:close/>
              </a:path>
              <a:path w="3532504" h="7314565">
                <a:moveTo>
                  <a:pt x="25082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250825" y="974725"/>
                </a:lnTo>
                <a:lnTo>
                  <a:pt x="250825" y="812800"/>
                </a:lnTo>
                <a:close/>
              </a:path>
              <a:path w="3532504" h="7314565">
                <a:moveTo>
                  <a:pt x="334645" y="3088640"/>
                </a:moveTo>
                <a:lnTo>
                  <a:pt x="0" y="3088640"/>
                </a:lnTo>
                <a:lnTo>
                  <a:pt x="0" y="3250565"/>
                </a:lnTo>
                <a:lnTo>
                  <a:pt x="334645" y="3250565"/>
                </a:lnTo>
                <a:lnTo>
                  <a:pt x="334645" y="3088640"/>
                </a:lnTo>
                <a:close/>
              </a:path>
              <a:path w="3532504" h="7314565">
                <a:moveTo>
                  <a:pt x="418465" y="7152640"/>
                </a:moveTo>
                <a:lnTo>
                  <a:pt x="0" y="7152640"/>
                </a:lnTo>
                <a:lnTo>
                  <a:pt x="0" y="7314565"/>
                </a:lnTo>
                <a:lnTo>
                  <a:pt x="418465" y="7314565"/>
                </a:lnTo>
                <a:lnTo>
                  <a:pt x="418465" y="7152640"/>
                </a:lnTo>
                <a:close/>
              </a:path>
              <a:path w="3532504" h="7314565">
                <a:moveTo>
                  <a:pt x="756285" y="5201920"/>
                </a:moveTo>
                <a:lnTo>
                  <a:pt x="0" y="5201920"/>
                </a:lnTo>
                <a:lnTo>
                  <a:pt x="0" y="5363845"/>
                </a:lnTo>
                <a:lnTo>
                  <a:pt x="756285" y="5363845"/>
                </a:lnTo>
                <a:lnTo>
                  <a:pt x="756285" y="5201920"/>
                </a:lnTo>
                <a:close/>
              </a:path>
              <a:path w="3532504" h="7314565">
                <a:moveTo>
                  <a:pt x="756285" y="0"/>
                </a:moveTo>
                <a:lnTo>
                  <a:pt x="0" y="0"/>
                </a:lnTo>
                <a:lnTo>
                  <a:pt x="0" y="161925"/>
                </a:lnTo>
                <a:lnTo>
                  <a:pt x="756285" y="161925"/>
                </a:lnTo>
                <a:lnTo>
                  <a:pt x="756285" y="0"/>
                </a:lnTo>
                <a:close/>
              </a:path>
              <a:path w="3532504" h="7314565">
                <a:moveTo>
                  <a:pt x="1007745" y="3251200"/>
                </a:moveTo>
                <a:lnTo>
                  <a:pt x="0" y="3251200"/>
                </a:lnTo>
                <a:lnTo>
                  <a:pt x="0" y="3413125"/>
                </a:lnTo>
                <a:lnTo>
                  <a:pt x="1007745" y="3413125"/>
                </a:lnTo>
                <a:lnTo>
                  <a:pt x="1007745" y="3251200"/>
                </a:lnTo>
                <a:close/>
              </a:path>
              <a:path w="3532504" h="7314565">
                <a:moveTo>
                  <a:pt x="1092835" y="6177280"/>
                </a:moveTo>
                <a:lnTo>
                  <a:pt x="0" y="6177280"/>
                </a:lnTo>
                <a:lnTo>
                  <a:pt x="0" y="6339205"/>
                </a:lnTo>
                <a:lnTo>
                  <a:pt x="1092835" y="6339205"/>
                </a:lnTo>
                <a:lnTo>
                  <a:pt x="1092835" y="6177280"/>
                </a:lnTo>
                <a:close/>
              </a:path>
              <a:path w="3532504" h="7314565">
                <a:moveTo>
                  <a:pt x="1260475" y="2600960"/>
                </a:moveTo>
                <a:lnTo>
                  <a:pt x="0" y="2600960"/>
                </a:lnTo>
                <a:lnTo>
                  <a:pt x="0" y="2762885"/>
                </a:lnTo>
                <a:lnTo>
                  <a:pt x="1260475" y="2762885"/>
                </a:lnTo>
                <a:lnTo>
                  <a:pt x="1260475" y="2600960"/>
                </a:lnTo>
                <a:close/>
              </a:path>
              <a:path w="3532504" h="7314565">
                <a:moveTo>
                  <a:pt x="1344295" y="6502400"/>
                </a:moveTo>
                <a:lnTo>
                  <a:pt x="0" y="6502400"/>
                </a:lnTo>
                <a:lnTo>
                  <a:pt x="0" y="6664325"/>
                </a:lnTo>
                <a:lnTo>
                  <a:pt x="1344295" y="6664325"/>
                </a:lnTo>
                <a:lnTo>
                  <a:pt x="1344295" y="6502400"/>
                </a:lnTo>
                <a:close/>
              </a:path>
              <a:path w="3532504" h="7314565">
                <a:moveTo>
                  <a:pt x="1344295" y="2275840"/>
                </a:moveTo>
                <a:lnTo>
                  <a:pt x="0" y="2275840"/>
                </a:lnTo>
                <a:lnTo>
                  <a:pt x="0" y="2437765"/>
                </a:lnTo>
                <a:lnTo>
                  <a:pt x="1344295" y="2437765"/>
                </a:lnTo>
                <a:lnTo>
                  <a:pt x="1344295" y="2275840"/>
                </a:lnTo>
                <a:close/>
              </a:path>
              <a:path w="3532504" h="7314565">
                <a:moveTo>
                  <a:pt x="1344295" y="1625600"/>
                </a:moveTo>
                <a:lnTo>
                  <a:pt x="0" y="1625600"/>
                </a:lnTo>
                <a:lnTo>
                  <a:pt x="0" y="1787525"/>
                </a:lnTo>
                <a:lnTo>
                  <a:pt x="1344295" y="1787525"/>
                </a:lnTo>
                <a:lnTo>
                  <a:pt x="1344295" y="1625600"/>
                </a:lnTo>
                <a:close/>
              </a:path>
              <a:path w="3532504" h="7314565">
                <a:moveTo>
                  <a:pt x="134429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1344295" y="1137285"/>
                </a:lnTo>
                <a:lnTo>
                  <a:pt x="1344295" y="975360"/>
                </a:lnTo>
                <a:close/>
              </a:path>
              <a:path w="3532504" h="7314565">
                <a:moveTo>
                  <a:pt x="17646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1764665" y="812165"/>
                </a:lnTo>
                <a:lnTo>
                  <a:pt x="1764665" y="650240"/>
                </a:lnTo>
                <a:close/>
              </a:path>
              <a:path w="3532504" h="7314565">
                <a:moveTo>
                  <a:pt x="1848485" y="1950720"/>
                </a:moveTo>
                <a:lnTo>
                  <a:pt x="0" y="1950720"/>
                </a:lnTo>
                <a:lnTo>
                  <a:pt x="0" y="2112645"/>
                </a:lnTo>
                <a:lnTo>
                  <a:pt x="1848485" y="2112645"/>
                </a:lnTo>
                <a:lnTo>
                  <a:pt x="1848485" y="1950720"/>
                </a:lnTo>
                <a:close/>
              </a:path>
              <a:path w="3532504" h="7314565">
                <a:moveTo>
                  <a:pt x="1933575" y="5527040"/>
                </a:moveTo>
                <a:lnTo>
                  <a:pt x="0" y="5527040"/>
                </a:lnTo>
                <a:lnTo>
                  <a:pt x="0" y="5688965"/>
                </a:lnTo>
                <a:lnTo>
                  <a:pt x="1933575" y="5688965"/>
                </a:lnTo>
                <a:lnTo>
                  <a:pt x="1933575" y="5527040"/>
                </a:lnTo>
                <a:close/>
              </a:path>
              <a:path w="3532504" h="7314565">
                <a:moveTo>
                  <a:pt x="2101215" y="4226560"/>
                </a:moveTo>
                <a:lnTo>
                  <a:pt x="0" y="4226560"/>
                </a:lnTo>
                <a:lnTo>
                  <a:pt x="0" y="4388485"/>
                </a:lnTo>
                <a:lnTo>
                  <a:pt x="2101215" y="4388485"/>
                </a:lnTo>
                <a:lnTo>
                  <a:pt x="2101215" y="4226560"/>
                </a:lnTo>
                <a:close/>
              </a:path>
              <a:path w="3532504" h="7314565">
                <a:moveTo>
                  <a:pt x="2102485" y="3576320"/>
                </a:moveTo>
                <a:lnTo>
                  <a:pt x="0" y="3576320"/>
                </a:lnTo>
                <a:lnTo>
                  <a:pt x="0" y="3738245"/>
                </a:lnTo>
                <a:lnTo>
                  <a:pt x="2102485" y="3738245"/>
                </a:lnTo>
                <a:lnTo>
                  <a:pt x="2102485" y="3576320"/>
                </a:lnTo>
                <a:close/>
              </a:path>
              <a:path w="3532504" h="7314565">
                <a:moveTo>
                  <a:pt x="2185035" y="1300480"/>
                </a:moveTo>
                <a:lnTo>
                  <a:pt x="0" y="1300480"/>
                </a:lnTo>
                <a:lnTo>
                  <a:pt x="0" y="1462405"/>
                </a:lnTo>
                <a:lnTo>
                  <a:pt x="2185035" y="1462405"/>
                </a:lnTo>
                <a:lnTo>
                  <a:pt x="2185035" y="1300480"/>
                </a:lnTo>
                <a:close/>
              </a:path>
              <a:path w="3532504" h="7314565">
                <a:moveTo>
                  <a:pt x="227012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270125" y="487045"/>
                </a:lnTo>
                <a:lnTo>
                  <a:pt x="2270125" y="325120"/>
                </a:lnTo>
                <a:close/>
              </a:path>
              <a:path w="3532504" h="7314565">
                <a:moveTo>
                  <a:pt x="2353945" y="6827520"/>
                </a:moveTo>
                <a:lnTo>
                  <a:pt x="0" y="6827520"/>
                </a:lnTo>
                <a:lnTo>
                  <a:pt x="0" y="6989445"/>
                </a:lnTo>
                <a:lnTo>
                  <a:pt x="2353945" y="6989445"/>
                </a:lnTo>
                <a:lnTo>
                  <a:pt x="2353945" y="6827520"/>
                </a:lnTo>
                <a:close/>
              </a:path>
              <a:path w="3532504" h="7314565">
                <a:moveTo>
                  <a:pt x="2353945" y="4876800"/>
                </a:moveTo>
                <a:lnTo>
                  <a:pt x="0" y="4876800"/>
                </a:lnTo>
                <a:lnTo>
                  <a:pt x="0" y="5038725"/>
                </a:lnTo>
                <a:lnTo>
                  <a:pt x="2353945" y="5038725"/>
                </a:lnTo>
                <a:lnTo>
                  <a:pt x="2353945" y="4876800"/>
                </a:lnTo>
                <a:close/>
              </a:path>
              <a:path w="3532504" h="7314565">
                <a:moveTo>
                  <a:pt x="2353945" y="2926080"/>
                </a:moveTo>
                <a:lnTo>
                  <a:pt x="0" y="2926080"/>
                </a:lnTo>
                <a:lnTo>
                  <a:pt x="0" y="3088005"/>
                </a:lnTo>
                <a:lnTo>
                  <a:pt x="2353945" y="3088005"/>
                </a:lnTo>
                <a:lnTo>
                  <a:pt x="2353945" y="2926080"/>
                </a:lnTo>
                <a:close/>
              </a:path>
              <a:path w="3532504" h="7314565">
                <a:moveTo>
                  <a:pt x="2521585" y="3901440"/>
                </a:moveTo>
                <a:lnTo>
                  <a:pt x="0" y="3901440"/>
                </a:lnTo>
                <a:lnTo>
                  <a:pt x="0" y="4063365"/>
                </a:lnTo>
                <a:lnTo>
                  <a:pt x="2521585" y="4063365"/>
                </a:lnTo>
                <a:lnTo>
                  <a:pt x="2521585" y="3901440"/>
                </a:lnTo>
                <a:close/>
              </a:path>
              <a:path w="3532504" h="7314565">
                <a:moveTo>
                  <a:pt x="3531235" y="5852160"/>
                </a:moveTo>
                <a:lnTo>
                  <a:pt x="0" y="5852160"/>
                </a:lnTo>
                <a:lnTo>
                  <a:pt x="0" y="6014085"/>
                </a:lnTo>
                <a:lnTo>
                  <a:pt x="3531235" y="6014085"/>
                </a:lnTo>
                <a:lnTo>
                  <a:pt x="3531235" y="5852160"/>
                </a:lnTo>
                <a:close/>
              </a:path>
              <a:path w="3532504" h="7314565">
                <a:moveTo>
                  <a:pt x="3532505" y="4551680"/>
                </a:moveTo>
                <a:lnTo>
                  <a:pt x="0" y="4551680"/>
                </a:lnTo>
                <a:lnTo>
                  <a:pt x="0" y="4713605"/>
                </a:lnTo>
                <a:lnTo>
                  <a:pt x="3532505" y="4713605"/>
                </a:lnTo>
                <a:lnTo>
                  <a:pt x="3532505" y="455168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969" y="1593850"/>
            <a:ext cx="3556635" cy="73456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278003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Auto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26682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CD (Certificate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Deposit)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77101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Check cashing service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102</a:t>
            </a:r>
            <a:endParaRPr sz="1100">
              <a:latin typeface="Courier New"/>
              <a:cs typeface="Courier New"/>
            </a:endParaRPr>
          </a:p>
          <a:p>
            <a:pPr marL="12700" marR="21920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Checking account </a:t>
            </a:r>
            <a:r>
              <a:rPr dirty="0" sz="1100" spc="-65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3506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913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 card debt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6871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 repair services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920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 reporting </a:t>
            </a:r>
            <a:r>
              <a:rPr dirty="0" sz="1100" spc="-65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27584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settlement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37</a:t>
            </a:r>
            <a:endParaRPr sz="1100">
              <a:latin typeface="Courier New"/>
              <a:cs typeface="Courier New"/>
            </a:endParaRPr>
          </a:p>
          <a:p>
            <a:pPr marL="12700" marR="11830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Domestic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(US) money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1773</a:t>
            </a:r>
            <a:endParaRPr sz="1100">
              <a:latin typeface="Courier New"/>
              <a:cs typeface="Courier New"/>
            </a:endParaRPr>
          </a:p>
          <a:p>
            <a:pPr marL="12700" marR="252857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FHA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01409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servicing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Foreign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exchange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38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18173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7800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Gift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6021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Government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benefit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equity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(HELOC)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4434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9075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Installment loan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1830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International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411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8360" y="914400"/>
            <a:ext cx="6076315" cy="8084184"/>
          </a:xfrm>
          <a:custGeom>
            <a:avLst/>
            <a:gdLst/>
            <a:ahLst/>
            <a:cxnLst/>
            <a:rect l="l" t="t" r="r" b="b"/>
            <a:pathLst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84820"/>
            <a:chOff x="847725" y="913764"/>
            <a:chExt cx="6076950" cy="80848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84820"/>
            </a:xfrm>
            <a:custGeom>
              <a:avLst/>
              <a:gdLst/>
              <a:ahLst/>
              <a:cxnLst/>
              <a:rect l="l" t="t" r="r" b="b"/>
              <a:pathLst>
                <a:path w="6076950" h="8084820">
                  <a:moveTo>
                    <a:pt x="6076950" y="0"/>
                  </a:moveTo>
                  <a:lnTo>
                    <a:pt x="0" y="0"/>
                  </a:lnTo>
                  <a:lnTo>
                    <a:pt x="0" y="8084819"/>
                  </a:lnTo>
                  <a:lnTo>
                    <a:pt x="6076950" y="808481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943225" cy="7639684"/>
            </a:xfrm>
            <a:custGeom>
              <a:avLst/>
              <a:gdLst/>
              <a:ahLst/>
              <a:cxnLst/>
              <a:rect l="l" t="t" r="r" b="b"/>
              <a:pathLst>
                <a:path w="2943225" h="7639684">
                  <a:moveTo>
                    <a:pt x="83185" y="7152640"/>
                  </a:moveTo>
                  <a:lnTo>
                    <a:pt x="0" y="7152640"/>
                  </a:lnTo>
                  <a:lnTo>
                    <a:pt x="0" y="7314565"/>
                  </a:lnTo>
                  <a:lnTo>
                    <a:pt x="83185" y="7314565"/>
                  </a:lnTo>
                  <a:lnTo>
                    <a:pt x="83185" y="7152640"/>
                  </a:lnTo>
                  <a:close/>
                </a:path>
                <a:path w="2943225" h="7639684">
                  <a:moveTo>
                    <a:pt x="83185" y="6502400"/>
                  </a:moveTo>
                  <a:lnTo>
                    <a:pt x="0" y="6502400"/>
                  </a:lnTo>
                  <a:lnTo>
                    <a:pt x="0" y="6664325"/>
                  </a:lnTo>
                  <a:lnTo>
                    <a:pt x="83185" y="6664325"/>
                  </a:lnTo>
                  <a:lnTo>
                    <a:pt x="83185" y="6502400"/>
                  </a:lnTo>
                  <a:close/>
                </a:path>
                <a:path w="2943225" h="7639684">
                  <a:moveTo>
                    <a:pt x="83185" y="6177280"/>
                  </a:moveTo>
                  <a:lnTo>
                    <a:pt x="0" y="6177280"/>
                  </a:lnTo>
                  <a:lnTo>
                    <a:pt x="0" y="6339205"/>
                  </a:lnTo>
                  <a:lnTo>
                    <a:pt x="83185" y="6339205"/>
                  </a:lnTo>
                  <a:lnTo>
                    <a:pt x="83185" y="6177280"/>
                  </a:lnTo>
                  <a:close/>
                </a:path>
                <a:path w="2943225" h="7639684">
                  <a:moveTo>
                    <a:pt x="83185" y="5852160"/>
                  </a:moveTo>
                  <a:lnTo>
                    <a:pt x="0" y="5852160"/>
                  </a:lnTo>
                  <a:lnTo>
                    <a:pt x="0" y="6014085"/>
                  </a:lnTo>
                  <a:lnTo>
                    <a:pt x="83185" y="6014085"/>
                  </a:lnTo>
                  <a:lnTo>
                    <a:pt x="83185" y="5852160"/>
                  </a:lnTo>
                  <a:close/>
                </a:path>
                <a:path w="2943225" h="7639684">
                  <a:moveTo>
                    <a:pt x="83185" y="5527040"/>
                  </a:moveTo>
                  <a:lnTo>
                    <a:pt x="0" y="5527040"/>
                  </a:lnTo>
                  <a:lnTo>
                    <a:pt x="0" y="5688965"/>
                  </a:lnTo>
                  <a:lnTo>
                    <a:pt x="83185" y="5688965"/>
                  </a:lnTo>
                  <a:lnTo>
                    <a:pt x="83185" y="5527040"/>
                  </a:lnTo>
                  <a:close/>
                </a:path>
                <a:path w="2943225" h="7639684">
                  <a:moveTo>
                    <a:pt x="83185" y="4876800"/>
                  </a:moveTo>
                  <a:lnTo>
                    <a:pt x="0" y="4876800"/>
                  </a:lnTo>
                  <a:lnTo>
                    <a:pt x="0" y="5038725"/>
                  </a:lnTo>
                  <a:lnTo>
                    <a:pt x="83185" y="5038725"/>
                  </a:lnTo>
                  <a:lnTo>
                    <a:pt x="83185" y="4876800"/>
                  </a:lnTo>
                  <a:close/>
                </a:path>
                <a:path w="2943225" h="7639684">
                  <a:moveTo>
                    <a:pt x="83185" y="4551680"/>
                  </a:moveTo>
                  <a:lnTo>
                    <a:pt x="0" y="4551680"/>
                  </a:lnTo>
                  <a:lnTo>
                    <a:pt x="0" y="4713605"/>
                  </a:lnTo>
                  <a:lnTo>
                    <a:pt x="83185" y="4713605"/>
                  </a:lnTo>
                  <a:lnTo>
                    <a:pt x="83185" y="4551680"/>
                  </a:lnTo>
                  <a:close/>
                </a:path>
                <a:path w="2943225" h="7639684">
                  <a:moveTo>
                    <a:pt x="83185" y="4226560"/>
                  </a:moveTo>
                  <a:lnTo>
                    <a:pt x="0" y="4226560"/>
                  </a:lnTo>
                  <a:lnTo>
                    <a:pt x="0" y="4388485"/>
                  </a:lnTo>
                  <a:lnTo>
                    <a:pt x="83185" y="4388485"/>
                  </a:lnTo>
                  <a:lnTo>
                    <a:pt x="83185" y="4226560"/>
                  </a:lnTo>
                  <a:close/>
                </a:path>
                <a:path w="2943225" h="7639684">
                  <a:moveTo>
                    <a:pt x="83185" y="3901440"/>
                  </a:moveTo>
                  <a:lnTo>
                    <a:pt x="0" y="3901440"/>
                  </a:lnTo>
                  <a:lnTo>
                    <a:pt x="0" y="4063365"/>
                  </a:lnTo>
                  <a:lnTo>
                    <a:pt x="83185" y="4063365"/>
                  </a:lnTo>
                  <a:lnTo>
                    <a:pt x="83185" y="3901440"/>
                  </a:lnTo>
                  <a:close/>
                </a:path>
                <a:path w="2943225" h="7639684">
                  <a:moveTo>
                    <a:pt x="83185" y="3576320"/>
                  </a:moveTo>
                  <a:lnTo>
                    <a:pt x="0" y="3576320"/>
                  </a:lnTo>
                  <a:lnTo>
                    <a:pt x="0" y="3738245"/>
                  </a:lnTo>
                  <a:lnTo>
                    <a:pt x="83185" y="3738245"/>
                  </a:lnTo>
                  <a:lnTo>
                    <a:pt x="83185" y="3576320"/>
                  </a:lnTo>
                  <a:close/>
                </a:path>
                <a:path w="2943225" h="7639684">
                  <a:moveTo>
                    <a:pt x="83185" y="3251200"/>
                  </a:moveTo>
                  <a:lnTo>
                    <a:pt x="0" y="3251200"/>
                  </a:lnTo>
                  <a:lnTo>
                    <a:pt x="0" y="3413125"/>
                  </a:lnTo>
                  <a:lnTo>
                    <a:pt x="83185" y="3413125"/>
                  </a:lnTo>
                  <a:lnTo>
                    <a:pt x="83185" y="3251200"/>
                  </a:lnTo>
                  <a:close/>
                </a:path>
                <a:path w="2943225" h="7639684">
                  <a:moveTo>
                    <a:pt x="83185" y="2926080"/>
                  </a:moveTo>
                  <a:lnTo>
                    <a:pt x="0" y="2926080"/>
                  </a:lnTo>
                  <a:lnTo>
                    <a:pt x="0" y="3088005"/>
                  </a:lnTo>
                  <a:lnTo>
                    <a:pt x="83185" y="3088005"/>
                  </a:lnTo>
                  <a:lnTo>
                    <a:pt x="83185" y="2926080"/>
                  </a:lnTo>
                  <a:close/>
                </a:path>
                <a:path w="2943225" h="7639684">
                  <a:moveTo>
                    <a:pt x="8318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83185" y="2762885"/>
                  </a:lnTo>
                  <a:lnTo>
                    <a:pt x="83185" y="2600960"/>
                  </a:lnTo>
                  <a:close/>
                </a:path>
                <a:path w="2943225" h="7639684">
                  <a:moveTo>
                    <a:pt x="8318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83185" y="2437765"/>
                  </a:lnTo>
                  <a:lnTo>
                    <a:pt x="83185" y="2275840"/>
                  </a:lnTo>
                  <a:close/>
                </a:path>
                <a:path w="2943225" h="7639684">
                  <a:moveTo>
                    <a:pt x="8318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83185" y="2112645"/>
                  </a:lnTo>
                  <a:lnTo>
                    <a:pt x="83185" y="1950720"/>
                  </a:lnTo>
                  <a:close/>
                </a:path>
                <a:path w="2943225" h="7639684">
                  <a:moveTo>
                    <a:pt x="8318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83185" y="1787525"/>
                  </a:lnTo>
                  <a:lnTo>
                    <a:pt x="83185" y="1625600"/>
                  </a:lnTo>
                  <a:close/>
                </a:path>
                <a:path w="2943225" h="7639684">
                  <a:moveTo>
                    <a:pt x="8318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83185" y="812165"/>
                  </a:lnTo>
                  <a:lnTo>
                    <a:pt x="83185" y="650240"/>
                  </a:lnTo>
                  <a:close/>
                </a:path>
                <a:path w="2943225" h="7639684">
                  <a:moveTo>
                    <a:pt x="8318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83185" y="487045"/>
                  </a:lnTo>
                  <a:lnTo>
                    <a:pt x="83185" y="325120"/>
                  </a:lnTo>
                  <a:close/>
                </a:path>
                <a:path w="2943225" h="7639684">
                  <a:moveTo>
                    <a:pt x="8318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83185" y="161925"/>
                  </a:lnTo>
                  <a:lnTo>
                    <a:pt x="83185" y="0"/>
                  </a:lnTo>
                  <a:close/>
                </a:path>
                <a:path w="2943225" h="7639684">
                  <a:moveTo>
                    <a:pt x="167005" y="5201920"/>
                  </a:moveTo>
                  <a:lnTo>
                    <a:pt x="0" y="5201920"/>
                  </a:lnTo>
                  <a:lnTo>
                    <a:pt x="0" y="5363845"/>
                  </a:lnTo>
                  <a:lnTo>
                    <a:pt x="167005" y="5363845"/>
                  </a:lnTo>
                  <a:lnTo>
                    <a:pt x="167005" y="5201920"/>
                  </a:lnTo>
                  <a:close/>
                </a:path>
                <a:path w="2943225" h="7639684">
                  <a:moveTo>
                    <a:pt x="16700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167005" y="1462405"/>
                  </a:lnTo>
                  <a:lnTo>
                    <a:pt x="167005" y="1300480"/>
                  </a:lnTo>
                  <a:close/>
                </a:path>
                <a:path w="2943225" h="7639684">
                  <a:moveTo>
                    <a:pt x="250825" y="7477760"/>
                  </a:moveTo>
                  <a:lnTo>
                    <a:pt x="0" y="7477760"/>
                  </a:lnTo>
                  <a:lnTo>
                    <a:pt x="0" y="7639685"/>
                  </a:lnTo>
                  <a:lnTo>
                    <a:pt x="250825" y="7639685"/>
                  </a:lnTo>
                  <a:lnTo>
                    <a:pt x="250825" y="7477760"/>
                  </a:lnTo>
                  <a:close/>
                </a:path>
                <a:path w="2943225" h="7639684">
                  <a:moveTo>
                    <a:pt x="250825" y="6827520"/>
                  </a:moveTo>
                  <a:lnTo>
                    <a:pt x="0" y="6827520"/>
                  </a:lnTo>
                  <a:lnTo>
                    <a:pt x="0" y="6989445"/>
                  </a:lnTo>
                  <a:lnTo>
                    <a:pt x="250825" y="6989445"/>
                  </a:lnTo>
                  <a:lnTo>
                    <a:pt x="250825" y="6827520"/>
                  </a:lnTo>
                  <a:close/>
                </a:path>
                <a:path w="2943225" h="7639684">
                  <a:moveTo>
                    <a:pt x="25082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250825" y="1137285"/>
                  </a:lnTo>
                  <a:lnTo>
                    <a:pt x="250825" y="975360"/>
                  </a:lnTo>
                  <a:close/>
                </a:path>
                <a:path w="2943225" h="7639684">
                  <a:moveTo>
                    <a:pt x="33464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334645" y="324485"/>
                  </a:lnTo>
                  <a:lnTo>
                    <a:pt x="334645" y="162560"/>
                  </a:lnTo>
                  <a:close/>
                </a:path>
                <a:path w="2943225" h="7639684">
                  <a:moveTo>
                    <a:pt x="840105" y="6339840"/>
                  </a:moveTo>
                  <a:lnTo>
                    <a:pt x="0" y="6339840"/>
                  </a:lnTo>
                  <a:lnTo>
                    <a:pt x="0" y="6501765"/>
                  </a:lnTo>
                  <a:lnTo>
                    <a:pt x="840105" y="6501765"/>
                  </a:lnTo>
                  <a:lnTo>
                    <a:pt x="840105" y="6339840"/>
                  </a:lnTo>
                  <a:close/>
                </a:path>
                <a:path w="2943225" h="7639684">
                  <a:moveTo>
                    <a:pt x="84010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840105" y="2275205"/>
                  </a:lnTo>
                  <a:lnTo>
                    <a:pt x="840105" y="2113280"/>
                  </a:lnTo>
                  <a:close/>
                </a:path>
                <a:path w="2943225" h="7639684">
                  <a:moveTo>
                    <a:pt x="923925" y="6990080"/>
                  </a:moveTo>
                  <a:lnTo>
                    <a:pt x="0" y="6990080"/>
                  </a:lnTo>
                  <a:lnTo>
                    <a:pt x="0" y="7152005"/>
                  </a:lnTo>
                  <a:lnTo>
                    <a:pt x="923925" y="7152005"/>
                  </a:lnTo>
                  <a:lnTo>
                    <a:pt x="923925" y="6990080"/>
                  </a:lnTo>
                  <a:close/>
                </a:path>
                <a:path w="2943225" h="7639684">
                  <a:moveTo>
                    <a:pt x="923925" y="3088640"/>
                  </a:moveTo>
                  <a:lnTo>
                    <a:pt x="0" y="3088640"/>
                  </a:lnTo>
                  <a:lnTo>
                    <a:pt x="0" y="3250565"/>
                  </a:lnTo>
                  <a:lnTo>
                    <a:pt x="923925" y="3250565"/>
                  </a:lnTo>
                  <a:lnTo>
                    <a:pt x="923925" y="3088640"/>
                  </a:lnTo>
                  <a:close/>
                </a:path>
                <a:path w="2943225" h="7639684">
                  <a:moveTo>
                    <a:pt x="92392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923925" y="1299845"/>
                  </a:lnTo>
                  <a:lnTo>
                    <a:pt x="923925" y="1137920"/>
                  </a:lnTo>
                  <a:close/>
                </a:path>
                <a:path w="2943225" h="7639684">
                  <a:moveTo>
                    <a:pt x="1007745" y="3738880"/>
                  </a:moveTo>
                  <a:lnTo>
                    <a:pt x="0" y="3738880"/>
                  </a:lnTo>
                  <a:lnTo>
                    <a:pt x="0" y="3900805"/>
                  </a:lnTo>
                  <a:lnTo>
                    <a:pt x="1007745" y="3900805"/>
                  </a:lnTo>
                  <a:lnTo>
                    <a:pt x="1007745" y="3738880"/>
                  </a:lnTo>
                  <a:close/>
                </a:path>
                <a:path w="2943225" h="7639684">
                  <a:moveTo>
                    <a:pt x="100774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1007745" y="649605"/>
                  </a:lnTo>
                  <a:lnTo>
                    <a:pt x="1007745" y="487680"/>
                  </a:lnTo>
                  <a:close/>
                </a:path>
                <a:path w="2943225" h="7639684">
                  <a:moveTo>
                    <a:pt x="109283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1092835" y="1624965"/>
                  </a:lnTo>
                  <a:lnTo>
                    <a:pt x="1092835" y="1463040"/>
                  </a:lnTo>
                  <a:close/>
                </a:path>
                <a:path w="2943225" h="7639684">
                  <a:moveTo>
                    <a:pt x="1260475" y="5689600"/>
                  </a:moveTo>
                  <a:lnTo>
                    <a:pt x="0" y="5689600"/>
                  </a:lnTo>
                  <a:lnTo>
                    <a:pt x="0" y="5851525"/>
                  </a:lnTo>
                  <a:lnTo>
                    <a:pt x="1260475" y="5851525"/>
                  </a:lnTo>
                  <a:lnTo>
                    <a:pt x="1260475" y="5689600"/>
                  </a:lnTo>
                  <a:close/>
                </a:path>
                <a:path w="2943225" h="7639684">
                  <a:moveTo>
                    <a:pt x="1344295" y="7315200"/>
                  </a:moveTo>
                  <a:lnTo>
                    <a:pt x="0" y="7315200"/>
                  </a:lnTo>
                  <a:lnTo>
                    <a:pt x="0" y="7477125"/>
                  </a:lnTo>
                  <a:lnTo>
                    <a:pt x="1344295" y="7477125"/>
                  </a:lnTo>
                  <a:lnTo>
                    <a:pt x="1344295" y="7315200"/>
                  </a:lnTo>
                  <a:close/>
                </a:path>
                <a:path w="2943225" h="7639684">
                  <a:moveTo>
                    <a:pt x="1344295" y="5364480"/>
                  </a:moveTo>
                  <a:lnTo>
                    <a:pt x="0" y="5364480"/>
                  </a:lnTo>
                  <a:lnTo>
                    <a:pt x="0" y="5526405"/>
                  </a:lnTo>
                  <a:lnTo>
                    <a:pt x="1344295" y="5526405"/>
                  </a:lnTo>
                  <a:lnTo>
                    <a:pt x="1344295" y="5364480"/>
                  </a:lnTo>
                  <a:close/>
                </a:path>
                <a:path w="2943225" h="7639684">
                  <a:moveTo>
                    <a:pt x="1344295" y="3413760"/>
                  </a:moveTo>
                  <a:lnTo>
                    <a:pt x="0" y="3413760"/>
                  </a:lnTo>
                  <a:lnTo>
                    <a:pt x="0" y="3575685"/>
                  </a:lnTo>
                  <a:lnTo>
                    <a:pt x="1344295" y="3575685"/>
                  </a:lnTo>
                  <a:lnTo>
                    <a:pt x="1344295" y="3413760"/>
                  </a:lnTo>
                  <a:close/>
                </a:path>
                <a:path w="2943225" h="7639684">
                  <a:moveTo>
                    <a:pt x="1429385" y="6014720"/>
                  </a:moveTo>
                  <a:lnTo>
                    <a:pt x="0" y="6014720"/>
                  </a:lnTo>
                  <a:lnTo>
                    <a:pt x="0" y="6176645"/>
                  </a:lnTo>
                  <a:lnTo>
                    <a:pt x="1429385" y="6176645"/>
                  </a:lnTo>
                  <a:lnTo>
                    <a:pt x="1429385" y="6014720"/>
                  </a:lnTo>
                  <a:close/>
                </a:path>
                <a:path w="2943225" h="7639684">
                  <a:moveTo>
                    <a:pt x="1680845" y="4389120"/>
                  </a:moveTo>
                  <a:lnTo>
                    <a:pt x="0" y="4389120"/>
                  </a:lnTo>
                  <a:lnTo>
                    <a:pt x="0" y="4551045"/>
                  </a:lnTo>
                  <a:lnTo>
                    <a:pt x="1680845" y="4551045"/>
                  </a:lnTo>
                  <a:lnTo>
                    <a:pt x="1680845" y="4389120"/>
                  </a:lnTo>
                  <a:close/>
                </a:path>
                <a:path w="2943225" h="7639684">
                  <a:moveTo>
                    <a:pt x="184848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1848485" y="2925445"/>
                  </a:lnTo>
                  <a:lnTo>
                    <a:pt x="1848485" y="2763520"/>
                  </a:lnTo>
                  <a:close/>
                </a:path>
                <a:path w="2943225" h="7639684">
                  <a:moveTo>
                    <a:pt x="1933575" y="4064000"/>
                  </a:moveTo>
                  <a:lnTo>
                    <a:pt x="0" y="4064000"/>
                  </a:lnTo>
                  <a:lnTo>
                    <a:pt x="0" y="4225925"/>
                  </a:lnTo>
                  <a:lnTo>
                    <a:pt x="1933575" y="4225925"/>
                  </a:lnTo>
                  <a:lnTo>
                    <a:pt x="1933575" y="4064000"/>
                  </a:lnTo>
                  <a:close/>
                </a:path>
                <a:path w="2943225" h="7639684">
                  <a:moveTo>
                    <a:pt x="201739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2017395" y="974725"/>
                  </a:lnTo>
                  <a:lnTo>
                    <a:pt x="2017395" y="812800"/>
                  </a:lnTo>
                  <a:close/>
                </a:path>
                <a:path w="2943225" h="7639684">
                  <a:moveTo>
                    <a:pt x="2101215" y="5039360"/>
                  </a:moveTo>
                  <a:lnTo>
                    <a:pt x="0" y="5039360"/>
                  </a:lnTo>
                  <a:lnTo>
                    <a:pt x="0" y="5201285"/>
                  </a:lnTo>
                  <a:lnTo>
                    <a:pt x="2101215" y="5201285"/>
                  </a:lnTo>
                  <a:lnTo>
                    <a:pt x="2101215" y="5039360"/>
                  </a:lnTo>
                  <a:close/>
                </a:path>
                <a:path w="2943225" h="7639684">
                  <a:moveTo>
                    <a:pt x="2102485" y="4714240"/>
                  </a:moveTo>
                  <a:lnTo>
                    <a:pt x="0" y="4714240"/>
                  </a:lnTo>
                  <a:lnTo>
                    <a:pt x="0" y="4876165"/>
                  </a:lnTo>
                  <a:lnTo>
                    <a:pt x="2102485" y="4876165"/>
                  </a:lnTo>
                  <a:lnTo>
                    <a:pt x="2102485" y="4714240"/>
                  </a:lnTo>
                  <a:close/>
                </a:path>
                <a:path w="2943225" h="7639684">
                  <a:moveTo>
                    <a:pt x="252158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2521585" y="2600325"/>
                  </a:lnTo>
                  <a:lnTo>
                    <a:pt x="2521585" y="2438400"/>
                  </a:lnTo>
                  <a:close/>
                </a:path>
                <a:path w="2943225" h="7639684">
                  <a:moveTo>
                    <a:pt x="269049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2690495" y="1950085"/>
                  </a:lnTo>
                  <a:lnTo>
                    <a:pt x="2690495" y="1788160"/>
                  </a:lnTo>
                  <a:close/>
                </a:path>
                <a:path w="2943225" h="7639684">
                  <a:moveTo>
                    <a:pt x="2943225" y="6664960"/>
                  </a:moveTo>
                  <a:lnTo>
                    <a:pt x="0" y="6664960"/>
                  </a:lnTo>
                  <a:lnTo>
                    <a:pt x="0" y="6826885"/>
                  </a:lnTo>
                  <a:lnTo>
                    <a:pt x="2943225" y="6826885"/>
                  </a:lnTo>
                  <a:lnTo>
                    <a:pt x="2943225" y="66649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2967355" cy="767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261112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19380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Medical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93027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Mobile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digital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wallet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655</a:t>
            </a:r>
            <a:endParaRPr sz="1100">
              <a:latin typeface="Courier New"/>
              <a:cs typeface="Courier New"/>
            </a:endParaRPr>
          </a:p>
          <a:p>
            <a:pPr marL="12700" marR="202311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order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39</a:t>
            </a:r>
            <a:endParaRPr sz="1100">
              <a:latin typeface="Courier New"/>
              <a:cs typeface="Courier New"/>
            </a:endParaRPr>
          </a:p>
          <a:p>
            <a:pPr marL="12700" marR="18542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5717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06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4248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0979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Other type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021839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6021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Payday loan debt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9380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Payroll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01409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 of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2649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Private student loan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8451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8451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Refund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anticipation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41</a:t>
            </a:r>
            <a:endParaRPr sz="1100">
              <a:latin typeface="Courier New"/>
              <a:cs typeface="Courier New"/>
            </a:endParaRPr>
          </a:p>
          <a:p>
            <a:pPr marL="12700" marR="160274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Reverse mortgage </a:t>
            </a:r>
            <a:r>
              <a:rPr dirty="0" sz="1100" spc="-65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68656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Savings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51765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Store credit card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06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Traveler's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cashier's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149</a:t>
            </a:r>
            <a:endParaRPr sz="1100">
              <a:latin typeface="Courier New"/>
              <a:cs typeface="Courier New"/>
            </a:endParaRPr>
          </a:p>
          <a:p>
            <a:pPr marL="12700" marR="202311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VA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60274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Virtual currency </a:t>
            </a:r>
            <a:r>
              <a:rPr dirty="0" sz="1100" spc="-6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208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8769350"/>
            <a:ext cx="46272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701415" algn="l"/>
                <a:tab pos="4542155" algn="l"/>
              </a:tabLst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Mortgag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360" y="914400"/>
            <a:ext cx="6076315" cy="8084184"/>
          </a:xfrm>
          <a:custGeom>
            <a:avLst/>
            <a:gdLst/>
            <a:ahLst/>
            <a:cxnLst/>
            <a:rect l="l" t="t" r="r" b="b"/>
            <a:pathLst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84820"/>
          </a:xfrm>
          <a:custGeom>
            <a:avLst/>
            <a:gdLst/>
            <a:ahLst/>
            <a:cxnLst/>
            <a:rect l="l" t="t" r="r" b="b"/>
            <a:pathLst>
              <a:path w="6076950" h="8084820">
                <a:moveTo>
                  <a:pt x="6076950" y="0"/>
                </a:moveTo>
                <a:lnTo>
                  <a:pt x="0" y="0"/>
                </a:lnTo>
                <a:lnTo>
                  <a:pt x="0" y="8084819"/>
                </a:lnTo>
                <a:lnTo>
                  <a:pt x="6076950" y="808481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4439285" cy="7705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3785235"/>
                <a:gridCol w="589279"/>
              </a:tblGrid>
              <a:tr h="65404">
                <a:tc rowSpan="4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4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Sub-product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Auto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CD (Certificate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Deposit)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Check cashing 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Checking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Conventional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home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repair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settlement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Domestic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(US)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FHA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642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Federal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 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Federal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Foreign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exchange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General-purpose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charge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General-purpose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prepaid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Gift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Government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benefit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Home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equity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(HELOC)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know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Installment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International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transfer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Medical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Mobile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digital wallet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Money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order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banking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service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consumer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report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 type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Payday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Payroll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Personal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line of credit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Private student 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Private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 debt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Refund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anticipation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check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Reverse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Savings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credit card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loan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Traveler's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check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cashier's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check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mortgage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Virtual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currency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4400" y="8769350"/>
            <a:ext cx="57194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3701415" algn="l"/>
              </a:tabLst>
            </a:pPr>
            <a:r>
              <a:rPr dirty="0" sz="1100" spc="-5">
                <a:latin typeface="Courier New"/>
                <a:cs typeface="Courier New"/>
              </a:rPr>
              <a:t>Product	Payday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8360" y="914400"/>
            <a:ext cx="6076315" cy="8084184"/>
          </a:xfrm>
          <a:custGeom>
            <a:avLst/>
            <a:gdLst/>
            <a:ahLst/>
            <a:cxnLst/>
            <a:rect l="l" t="t" r="r" b="b"/>
            <a:pathLst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84820"/>
            <a:chOff x="847725" y="913764"/>
            <a:chExt cx="6076950" cy="80848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84820"/>
            </a:xfrm>
            <a:custGeom>
              <a:avLst/>
              <a:gdLst/>
              <a:ahLst/>
              <a:cxnLst/>
              <a:rect l="l" t="t" r="r" b="b"/>
              <a:pathLst>
                <a:path w="6076950" h="8084820">
                  <a:moveTo>
                    <a:pt x="6076950" y="0"/>
                  </a:moveTo>
                  <a:lnTo>
                    <a:pt x="0" y="0"/>
                  </a:lnTo>
                  <a:lnTo>
                    <a:pt x="0" y="8084819"/>
                  </a:lnTo>
                  <a:lnTo>
                    <a:pt x="6076950" y="808481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3532504" cy="7949565"/>
            </a:xfrm>
            <a:custGeom>
              <a:avLst/>
              <a:gdLst/>
              <a:ahLst/>
              <a:cxnLst/>
              <a:rect l="l" t="t" r="r" b="b"/>
              <a:pathLst>
                <a:path w="3532504" h="7949565">
                  <a:moveTo>
                    <a:pt x="83185" y="7787640"/>
                  </a:moveTo>
                  <a:lnTo>
                    <a:pt x="0" y="7787640"/>
                  </a:lnTo>
                  <a:lnTo>
                    <a:pt x="0" y="7949565"/>
                  </a:lnTo>
                  <a:lnTo>
                    <a:pt x="83185" y="7949565"/>
                  </a:lnTo>
                  <a:lnTo>
                    <a:pt x="83185" y="7787640"/>
                  </a:lnTo>
                  <a:close/>
                </a:path>
                <a:path w="3532504" h="7949565">
                  <a:moveTo>
                    <a:pt x="83185" y="7462520"/>
                  </a:moveTo>
                  <a:lnTo>
                    <a:pt x="0" y="7462520"/>
                  </a:lnTo>
                  <a:lnTo>
                    <a:pt x="0" y="7624445"/>
                  </a:lnTo>
                  <a:lnTo>
                    <a:pt x="83185" y="7624445"/>
                  </a:lnTo>
                  <a:lnTo>
                    <a:pt x="83185" y="7462520"/>
                  </a:lnTo>
                  <a:close/>
                </a:path>
                <a:path w="3532504" h="7949565">
                  <a:moveTo>
                    <a:pt x="83185" y="6812280"/>
                  </a:moveTo>
                  <a:lnTo>
                    <a:pt x="0" y="6812280"/>
                  </a:lnTo>
                  <a:lnTo>
                    <a:pt x="0" y="6974205"/>
                  </a:lnTo>
                  <a:lnTo>
                    <a:pt x="83185" y="6974205"/>
                  </a:lnTo>
                  <a:lnTo>
                    <a:pt x="83185" y="6812280"/>
                  </a:lnTo>
                  <a:close/>
                </a:path>
                <a:path w="3532504" h="7949565">
                  <a:moveTo>
                    <a:pt x="83185" y="6487160"/>
                  </a:moveTo>
                  <a:lnTo>
                    <a:pt x="0" y="6487160"/>
                  </a:lnTo>
                  <a:lnTo>
                    <a:pt x="0" y="6649085"/>
                  </a:lnTo>
                  <a:lnTo>
                    <a:pt x="83185" y="6649085"/>
                  </a:lnTo>
                  <a:lnTo>
                    <a:pt x="83185" y="6487160"/>
                  </a:lnTo>
                  <a:close/>
                </a:path>
                <a:path w="3532504" h="7949565">
                  <a:moveTo>
                    <a:pt x="83185" y="6162040"/>
                  </a:moveTo>
                  <a:lnTo>
                    <a:pt x="0" y="6162040"/>
                  </a:lnTo>
                  <a:lnTo>
                    <a:pt x="0" y="6323965"/>
                  </a:lnTo>
                  <a:lnTo>
                    <a:pt x="83185" y="6323965"/>
                  </a:lnTo>
                  <a:lnTo>
                    <a:pt x="83185" y="6162040"/>
                  </a:lnTo>
                  <a:close/>
                </a:path>
                <a:path w="3532504" h="7949565">
                  <a:moveTo>
                    <a:pt x="83185" y="5836920"/>
                  </a:moveTo>
                  <a:lnTo>
                    <a:pt x="0" y="5836920"/>
                  </a:lnTo>
                  <a:lnTo>
                    <a:pt x="0" y="5998845"/>
                  </a:lnTo>
                  <a:lnTo>
                    <a:pt x="83185" y="5998845"/>
                  </a:lnTo>
                  <a:lnTo>
                    <a:pt x="83185" y="5836920"/>
                  </a:lnTo>
                  <a:close/>
                </a:path>
                <a:path w="3532504" h="7949565">
                  <a:moveTo>
                    <a:pt x="83185" y="5511800"/>
                  </a:moveTo>
                  <a:lnTo>
                    <a:pt x="0" y="5511800"/>
                  </a:lnTo>
                  <a:lnTo>
                    <a:pt x="0" y="5673725"/>
                  </a:lnTo>
                  <a:lnTo>
                    <a:pt x="83185" y="5673725"/>
                  </a:lnTo>
                  <a:lnTo>
                    <a:pt x="83185" y="5511800"/>
                  </a:lnTo>
                  <a:close/>
                </a:path>
                <a:path w="3532504" h="7949565">
                  <a:moveTo>
                    <a:pt x="83185" y="5186680"/>
                  </a:moveTo>
                  <a:lnTo>
                    <a:pt x="0" y="5186680"/>
                  </a:lnTo>
                  <a:lnTo>
                    <a:pt x="0" y="5348605"/>
                  </a:lnTo>
                  <a:lnTo>
                    <a:pt x="83185" y="5348605"/>
                  </a:lnTo>
                  <a:lnTo>
                    <a:pt x="83185" y="5186680"/>
                  </a:lnTo>
                  <a:close/>
                </a:path>
                <a:path w="3532504" h="7949565">
                  <a:moveTo>
                    <a:pt x="83185" y="4861560"/>
                  </a:moveTo>
                  <a:lnTo>
                    <a:pt x="0" y="4861560"/>
                  </a:lnTo>
                  <a:lnTo>
                    <a:pt x="0" y="5023485"/>
                  </a:lnTo>
                  <a:lnTo>
                    <a:pt x="83185" y="5023485"/>
                  </a:lnTo>
                  <a:lnTo>
                    <a:pt x="83185" y="4861560"/>
                  </a:lnTo>
                  <a:close/>
                </a:path>
                <a:path w="3532504" h="7949565">
                  <a:moveTo>
                    <a:pt x="83185" y="4536440"/>
                  </a:moveTo>
                  <a:lnTo>
                    <a:pt x="0" y="4536440"/>
                  </a:lnTo>
                  <a:lnTo>
                    <a:pt x="0" y="4698365"/>
                  </a:lnTo>
                  <a:lnTo>
                    <a:pt x="83185" y="4698365"/>
                  </a:lnTo>
                  <a:lnTo>
                    <a:pt x="83185" y="4536440"/>
                  </a:lnTo>
                  <a:close/>
                </a:path>
                <a:path w="3532504" h="7949565">
                  <a:moveTo>
                    <a:pt x="83185" y="4211320"/>
                  </a:moveTo>
                  <a:lnTo>
                    <a:pt x="0" y="4211320"/>
                  </a:lnTo>
                  <a:lnTo>
                    <a:pt x="0" y="4373245"/>
                  </a:lnTo>
                  <a:lnTo>
                    <a:pt x="83185" y="4373245"/>
                  </a:lnTo>
                  <a:lnTo>
                    <a:pt x="83185" y="4211320"/>
                  </a:lnTo>
                  <a:close/>
                </a:path>
                <a:path w="3532504" h="7949565">
                  <a:moveTo>
                    <a:pt x="83185" y="3886200"/>
                  </a:moveTo>
                  <a:lnTo>
                    <a:pt x="0" y="3886200"/>
                  </a:lnTo>
                  <a:lnTo>
                    <a:pt x="0" y="4048125"/>
                  </a:lnTo>
                  <a:lnTo>
                    <a:pt x="83185" y="4048125"/>
                  </a:lnTo>
                  <a:lnTo>
                    <a:pt x="83185" y="3886200"/>
                  </a:lnTo>
                  <a:close/>
                </a:path>
                <a:path w="3532504" h="7949565">
                  <a:moveTo>
                    <a:pt x="83185" y="3561080"/>
                  </a:moveTo>
                  <a:lnTo>
                    <a:pt x="0" y="3561080"/>
                  </a:lnTo>
                  <a:lnTo>
                    <a:pt x="0" y="3723005"/>
                  </a:lnTo>
                  <a:lnTo>
                    <a:pt x="83185" y="3723005"/>
                  </a:lnTo>
                  <a:lnTo>
                    <a:pt x="83185" y="3561080"/>
                  </a:lnTo>
                  <a:close/>
                </a:path>
                <a:path w="3532504" h="7949565">
                  <a:moveTo>
                    <a:pt x="83185" y="3235960"/>
                  </a:moveTo>
                  <a:lnTo>
                    <a:pt x="0" y="3235960"/>
                  </a:lnTo>
                  <a:lnTo>
                    <a:pt x="0" y="3397885"/>
                  </a:lnTo>
                  <a:lnTo>
                    <a:pt x="83185" y="3397885"/>
                  </a:lnTo>
                  <a:lnTo>
                    <a:pt x="83185" y="3235960"/>
                  </a:lnTo>
                  <a:close/>
                </a:path>
                <a:path w="3532504" h="7949565">
                  <a:moveTo>
                    <a:pt x="83185" y="2910840"/>
                  </a:moveTo>
                  <a:lnTo>
                    <a:pt x="0" y="2910840"/>
                  </a:lnTo>
                  <a:lnTo>
                    <a:pt x="0" y="3072765"/>
                  </a:lnTo>
                  <a:lnTo>
                    <a:pt x="83185" y="3072765"/>
                  </a:lnTo>
                  <a:lnTo>
                    <a:pt x="83185" y="2910840"/>
                  </a:lnTo>
                  <a:close/>
                </a:path>
                <a:path w="3532504" h="7949565">
                  <a:moveTo>
                    <a:pt x="83185" y="2585720"/>
                  </a:moveTo>
                  <a:lnTo>
                    <a:pt x="0" y="2585720"/>
                  </a:lnTo>
                  <a:lnTo>
                    <a:pt x="0" y="2747645"/>
                  </a:lnTo>
                  <a:lnTo>
                    <a:pt x="83185" y="2747645"/>
                  </a:lnTo>
                  <a:lnTo>
                    <a:pt x="83185" y="2585720"/>
                  </a:lnTo>
                  <a:close/>
                </a:path>
                <a:path w="3532504" h="7949565">
                  <a:moveTo>
                    <a:pt x="83185" y="2260600"/>
                  </a:moveTo>
                  <a:lnTo>
                    <a:pt x="0" y="2260600"/>
                  </a:lnTo>
                  <a:lnTo>
                    <a:pt x="0" y="2422525"/>
                  </a:lnTo>
                  <a:lnTo>
                    <a:pt x="83185" y="2422525"/>
                  </a:lnTo>
                  <a:lnTo>
                    <a:pt x="83185" y="2260600"/>
                  </a:lnTo>
                  <a:close/>
                </a:path>
                <a:path w="3532504" h="7949565">
                  <a:moveTo>
                    <a:pt x="83185" y="1935480"/>
                  </a:moveTo>
                  <a:lnTo>
                    <a:pt x="0" y="1935480"/>
                  </a:lnTo>
                  <a:lnTo>
                    <a:pt x="0" y="2097405"/>
                  </a:lnTo>
                  <a:lnTo>
                    <a:pt x="83185" y="2097405"/>
                  </a:lnTo>
                  <a:lnTo>
                    <a:pt x="83185" y="1935480"/>
                  </a:lnTo>
                  <a:close/>
                </a:path>
                <a:path w="3532504" h="7949565">
                  <a:moveTo>
                    <a:pt x="83185" y="1610360"/>
                  </a:moveTo>
                  <a:lnTo>
                    <a:pt x="0" y="1610360"/>
                  </a:lnTo>
                  <a:lnTo>
                    <a:pt x="0" y="1772285"/>
                  </a:lnTo>
                  <a:lnTo>
                    <a:pt x="83185" y="1772285"/>
                  </a:lnTo>
                  <a:lnTo>
                    <a:pt x="83185" y="1610360"/>
                  </a:lnTo>
                  <a:close/>
                </a:path>
                <a:path w="3532504" h="7949565">
                  <a:moveTo>
                    <a:pt x="83185" y="1285240"/>
                  </a:moveTo>
                  <a:lnTo>
                    <a:pt x="0" y="1285240"/>
                  </a:lnTo>
                  <a:lnTo>
                    <a:pt x="0" y="1447165"/>
                  </a:lnTo>
                  <a:lnTo>
                    <a:pt x="83185" y="1447165"/>
                  </a:lnTo>
                  <a:lnTo>
                    <a:pt x="83185" y="1285240"/>
                  </a:lnTo>
                  <a:close/>
                </a:path>
                <a:path w="3532504" h="7949565">
                  <a:moveTo>
                    <a:pt x="83185" y="960120"/>
                  </a:moveTo>
                  <a:lnTo>
                    <a:pt x="0" y="960120"/>
                  </a:lnTo>
                  <a:lnTo>
                    <a:pt x="0" y="1122045"/>
                  </a:lnTo>
                  <a:lnTo>
                    <a:pt x="83185" y="1122045"/>
                  </a:lnTo>
                  <a:lnTo>
                    <a:pt x="83185" y="960120"/>
                  </a:lnTo>
                  <a:close/>
                </a:path>
                <a:path w="3532504" h="7949565">
                  <a:moveTo>
                    <a:pt x="83185" y="635000"/>
                  </a:moveTo>
                  <a:lnTo>
                    <a:pt x="0" y="635000"/>
                  </a:lnTo>
                  <a:lnTo>
                    <a:pt x="0" y="796925"/>
                  </a:lnTo>
                  <a:lnTo>
                    <a:pt x="83185" y="796925"/>
                  </a:lnTo>
                  <a:lnTo>
                    <a:pt x="83185" y="635000"/>
                  </a:lnTo>
                  <a:close/>
                </a:path>
                <a:path w="3532504" h="7949565">
                  <a:moveTo>
                    <a:pt x="167005" y="7137400"/>
                  </a:moveTo>
                  <a:lnTo>
                    <a:pt x="0" y="7137400"/>
                  </a:lnTo>
                  <a:lnTo>
                    <a:pt x="0" y="7299325"/>
                  </a:lnTo>
                  <a:lnTo>
                    <a:pt x="167005" y="7299325"/>
                  </a:lnTo>
                  <a:lnTo>
                    <a:pt x="167005" y="7137400"/>
                  </a:lnTo>
                  <a:close/>
                </a:path>
                <a:path w="3532504" h="7949565">
                  <a:moveTo>
                    <a:pt x="418465" y="7625080"/>
                  </a:moveTo>
                  <a:lnTo>
                    <a:pt x="0" y="7625080"/>
                  </a:lnTo>
                  <a:lnTo>
                    <a:pt x="0" y="7787005"/>
                  </a:lnTo>
                  <a:lnTo>
                    <a:pt x="418465" y="7787005"/>
                  </a:lnTo>
                  <a:lnTo>
                    <a:pt x="418465" y="7625080"/>
                  </a:lnTo>
                  <a:close/>
                </a:path>
                <a:path w="3532504" h="7949565">
                  <a:moveTo>
                    <a:pt x="756285" y="5674360"/>
                  </a:moveTo>
                  <a:lnTo>
                    <a:pt x="0" y="5674360"/>
                  </a:lnTo>
                  <a:lnTo>
                    <a:pt x="0" y="5836285"/>
                  </a:lnTo>
                  <a:lnTo>
                    <a:pt x="756285" y="5836285"/>
                  </a:lnTo>
                  <a:lnTo>
                    <a:pt x="756285" y="5674360"/>
                  </a:lnTo>
                  <a:close/>
                </a:path>
                <a:path w="3532504" h="7949565">
                  <a:moveTo>
                    <a:pt x="756285" y="472440"/>
                  </a:moveTo>
                  <a:lnTo>
                    <a:pt x="0" y="472440"/>
                  </a:lnTo>
                  <a:lnTo>
                    <a:pt x="0" y="634365"/>
                  </a:lnTo>
                  <a:lnTo>
                    <a:pt x="756285" y="634365"/>
                  </a:lnTo>
                  <a:lnTo>
                    <a:pt x="756285" y="472440"/>
                  </a:lnTo>
                  <a:close/>
                </a:path>
                <a:path w="3532504" h="7949565">
                  <a:moveTo>
                    <a:pt x="92392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923925" y="324485"/>
                  </a:lnTo>
                  <a:lnTo>
                    <a:pt x="923925" y="162560"/>
                  </a:lnTo>
                  <a:close/>
                </a:path>
                <a:path w="3532504" h="7949565">
                  <a:moveTo>
                    <a:pt x="1007745" y="3723640"/>
                  </a:moveTo>
                  <a:lnTo>
                    <a:pt x="0" y="3723640"/>
                  </a:lnTo>
                  <a:lnTo>
                    <a:pt x="0" y="3885565"/>
                  </a:lnTo>
                  <a:lnTo>
                    <a:pt x="1007745" y="3885565"/>
                  </a:lnTo>
                  <a:lnTo>
                    <a:pt x="1007745" y="3723640"/>
                  </a:lnTo>
                  <a:close/>
                </a:path>
                <a:path w="3532504" h="7949565">
                  <a:moveTo>
                    <a:pt x="1092835" y="6649720"/>
                  </a:moveTo>
                  <a:lnTo>
                    <a:pt x="0" y="6649720"/>
                  </a:lnTo>
                  <a:lnTo>
                    <a:pt x="0" y="6811645"/>
                  </a:lnTo>
                  <a:lnTo>
                    <a:pt x="1092835" y="6811645"/>
                  </a:lnTo>
                  <a:lnTo>
                    <a:pt x="1092835" y="6649720"/>
                  </a:lnTo>
                  <a:close/>
                </a:path>
                <a:path w="3532504" h="7949565">
                  <a:moveTo>
                    <a:pt x="1260475" y="3073400"/>
                  </a:moveTo>
                  <a:lnTo>
                    <a:pt x="0" y="3073400"/>
                  </a:lnTo>
                  <a:lnTo>
                    <a:pt x="0" y="3235325"/>
                  </a:lnTo>
                  <a:lnTo>
                    <a:pt x="1260475" y="3235325"/>
                  </a:lnTo>
                  <a:lnTo>
                    <a:pt x="1260475" y="3073400"/>
                  </a:lnTo>
                  <a:close/>
                </a:path>
                <a:path w="3532504" h="7949565">
                  <a:moveTo>
                    <a:pt x="1344295" y="6974840"/>
                  </a:moveTo>
                  <a:lnTo>
                    <a:pt x="0" y="6974840"/>
                  </a:lnTo>
                  <a:lnTo>
                    <a:pt x="0" y="7136765"/>
                  </a:lnTo>
                  <a:lnTo>
                    <a:pt x="1344295" y="7136765"/>
                  </a:lnTo>
                  <a:lnTo>
                    <a:pt x="1344295" y="6974840"/>
                  </a:lnTo>
                  <a:close/>
                </a:path>
                <a:path w="3532504" h="7949565">
                  <a:moveTo>
                    <a:pt x="1344295" y="2748280"/>
                  </a:moveTo>
                  <a:lnTo>
                    <a:pt x="0" y="2748280"/>
                  </a:lnTo>
                  <a:lnTo>
                    <a:pt x="0" y="2910205"/>
                  </a:lnTo>
                  <a:lnTo>
                    <a:pt x="1344295" y="2910205"/>
                  </a:lnTo>
                  <a:lnTo>
                    <a:pt x="1344295" y="2748280"/>
                  </a:lnTo>
                  <a:close/>
                </a:path>
                <a:path w="3532504" h="7949565">
                  <a:moveTo>
                    <a:pt x="1344295" y="2098040"/>
                  </a:moveTo>
                  <a:lnTo>
                    <a:pt x="0" y="2098040"/>
                  </a:lnTo>
                  <a:lnTo>
                    <a:pt x="0" y="2259965"/>
                  </a:lnTo>
                  <a:lnTo>
                    <a:pt x="1344295" y="2259965"/>
                  </a:lnTo>
                  <a:lnTo>
                    <a:pt x="1344295" y="2098040"/>
                  </a:lnTo>
                  <a:close/>
                </a:path>
                <a:path w="3532504" h="7949565">
                  <a:moveTo>
                    <a:pt x="1344295" y="1447800"/>
                  </a:moveTo>
                  <a:lnTo>
                    <a:pt x="0" y="1447800"/>
                  </a:lnTo>
                  <a:lnTo>
                    <a:pt x="0" y="1609725"/>
                  </a:lnTo>
                  <a:lnTo>
                    <a:pt x="1344295" y="1609725"/>
                  </a:lnTo>
                  <a:lnTo>
                    <a:pt x="1344295" y="1447800"/>
                  </a:lnTo>
                  <a:close/>
                </a:path>
                <a:path w="3532504" h="7949565">
                  <a:moveTo>
                    <a:pt x="159829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598295" y="161925"/>
                  </a:lnTo>
                  <a:lnTo>
                    <a:pt x="1598295" y="0"/>
                  </a:lnTo>
                  <a:close/>
                </a:path>
                <a:path w="3532504" h="7949565">
                  <a:moveTo>
                    <a:pt x="1764665" y="1122680"/>
                  </a:moveTo>
                  <a:lnTo>
                    <a:pt x="0" y="1122680"/>
                  </a:lnTo>
                  <a:lnTo>
                    <a:pt x="0" y="1284605"/>
                  </a:lnTo>
                  <a:lnTo>
                    <a:pt x="1764665" y="1284605"/>
                  </a:lnTo>
                  <a:lnTo>
                    <a:pt x="1764665" y="1122680"/>
                  </a:lnTo>
                  <a:close/>
                </a:path>
                <a:path w="3532504" h="7949565">
                  <a:moveTo>
                    <a:pt x="1848485" y="2423160"/>
                  </a:moveTo>
                  <a:lnTo>
                    <a:pt x="0" y="2423160"/>
                  </a:lnTo>
                  <a:lnTo>
                    <a:pt x="0" y="2585085"/>
                  </a:lnTo>
                  <a:lnTo>
                    <a:pt x="1848485" y="2585085"/>
                  </a:lnTo>
                  <a:lnTo>
                    <a:pt x="1848485" y="2423160"/>
                  </a:lnTo>
                  <a:close/>
                </a:path>
                <a:path w="3532504" h="7949565">
                  <a:moveTo>
                    <a:pt x="1933575" y="5999480"/>
                  </a:moveTo>
                  <a:lnTo>
                    <a:pt x="0" y="5999480"/>
                  </a:lnTo>
                  <a:lnTo>
                    <a:pt x="0" y="6161405"/>
                  </a:lnTo>
                  <a:lnTo>
                    <a:pt x="1933575" y="6161405"/>
                  </a:lnTo>
                  <a:lnTo>
                    <a:pt x="1933575" y="5999480"/>
                  </a:lnTo>
                  <a:close/>
                </a:path>
                <a:path w="3532504" h="7949565">
                  <a:moveTo>
                    <a:pt x="2101215" y="4699000"/>
                  </a:moveTo>
                  <a:lnTo>
                    <a:pt x="0" y="4699000"/>
                  </a:lnTo>
                  <a:lnTo>
                    <a:pt x="0" y="4860925"/>
                  </a:lnTo>
                  <a:lnTo>
                    <a:pt x="2101215" y="4860925"/>
                  </a:lnTo>
                  <a:lnTo>
                    <a:pt x="2101215" y="4699000"/>
                  </a:lnTo>
                  <a:close/>
                </a:path>
                <a:path w="3532504" h="7949565">
                  <a:moveTo>
                    <a:pt x="2102485" y="4048760"/>
                  </a:moveTo>
                  <a:lnTo>
                    <a:pt x="0" y="4048760"/>
                  </a:lnTo>
                  <a:lnTo>
                    <a:pt x="0" y="4210685"/>
                  </a:lnTo>
                  <a:lnTo>
                    <a:pt x="2102485" y="4210685"/>
                  </a:lnTo>
                  <a:lnTo>
                    <a:pt x="2102485" y="4048760"/>
                  </a:lnTo>
                  <a:close/>
                </a:path>
                <a:path w="3532504" h="7949565">
                  <a:moveTo>
                    <a:pt x="2185035" y="1772920"/>
                  </a:moveTo>
                  <a:lnTo>
                    <a:pt x="0" y="1772920"/>
                  </a:lnTo>
                  <a:lnTo>
                    <a:pt x="0" y="1934845"/>
                  </a:lnTo>
                  <a:lnTo>
                    <a:pt x="2185035" y="1934845"/>
                  </a:lnTo>
                  <a:lnTo>
                    <a:pt x="2185035" y="1772920"/>
                  </a:lnTo>
                  <a:close/>
                </a:path>
                <a:path w="3532504" h="7949565">
                  <a:moveTo>
                    <a:pt x="2270125" y="797560"/>
                  </a:moveTo>
                  <a:lnTo>
                    <a:pt x="0" y="797560"/>
                  </a:lnTo>
                  <a:lnTo>
                    <a:pt x="0" y="959485"/>
                  </a:lnTo>
                  <a:lnTo>
                    <a:pt x="2270125" y="959485"/>
                  </a:lnTo>
                  <a:lnTo>
                    <a:pt x="2270125" y="797560"/>
                  </a:lnTo>
                  <a:close/>
                </a:path>
                <a:path w="3532504" h="7949565">
                  <a:moveTo>
                    <a:pt x="2353945" y="7299960"/>
                  </a:moveTo>
                  <a:lnTo>
                    <a:pt x="0" y="7299960"/>
                  </a:lnTo>
                  <a:lnTo>
                    <a:pt x="0" y="7461885"/>
                  </a:lnTo>
                  <a:lnTo>
                    <a:pt x="2353945" y="7461885"/>
                  </a:lnTo>
                  <a:lnTo>
                    <a:pt x="2353945" y="7299960"/>
                  </a:lnTo>
                  <a:close/>
                </a:path>
                <a:path w="3532504" h="7949565">
                  <a:moveTo>
                    <a:pt x="2353945" y="5349240"/>
                  </a:moveTo>
                  <a:lnTo>
                    <a:pt x="0" y="5349240"/>
                  </a:lnTo>
                  <a:lnTo>
                    <a:pt x="0" y="5511165"/>
                  </a:lnTo>
                  <a:lnTo>
                    <a:pt x="2353945" y="5511165"/>
                  </a:lnTo>
                  <a:lnTo>
                    <a:pt x="2353945" y="5349240"/>
                  </a:lnTo>
                  <a:close/>
                </a:path>
                <a:path w="3532504" h="7949565">
                  <a:moveTo>
                    <a:pt x="2353945" y="3398520"/>
                  </a:moveTo>
                  <a:lnTo>
                    <a:pt x="0" y="3398520"/>
                  </a:lnTo>
                  <a:lnTo>
                    <a:pt x="0" y="3560445"/>
                  </a:lnTo>
                  <a:lnTo>
                    <a:pt x="2353945" y="3560445"/>
                  </a:lnTo>
                  <a:lnTo>
                    <a:pt x="2353945" y="3398520"/>
                  </a:lnTo>
                  <a:close/>
                </a:path>
                <a:path w="3532504" h="7949565">
                  <a:moveTo>
                    <a:pt x="2521585" y="4373880"/>
                  </a:moveTo>
                  <a:lnTo>
                    <a:pt x="0" y="4373880"/>
                  </a:lnTo>
                  <a:lnTo>
                    <a:pt x="0" y="4535805"/>
                  </a:lnTo>
                  <a:lnTo>
                    <a:pt x="2521585" y="4535805"/>
                  </a:lnTo>
                  <a:lnTo>
                    <a:pt x="2521585" y="4373880"/>
                  </a:lnTo>
                  <a:close/>
                </a:path>
                <a:path w="3532504" h="7949565">
                  <a:moveTo>
                    <a:pt x="3531235" y="6324600"/>
                  </a:moveTo>
                  <a:lnTo>
                    <a:pt x="0" y="6324600"/>
                  </a:lnTo>
                  <a:lnTo>
                    <a:pt x="0" y="6486525"/>
                  </a:lnTo>
                  <a:lnTo>
                    <a:pt x="3531235" y="6486525"/>
                  </a:lnTo>
                  <a:lnTo>
                    <a:pt x="3531235" y="6324600"/>
                  </a:lnTo>
                  <a:close/>
                </a:path>
                <a:path w="3532504" h="7949565">
                  <a:moveTo>
                    <a:pt x="3532505" y="5024120"/>
                  </a:moveTo>
                  <a:lnTo>
                    <a:pt x="0" y="5024120"/>
                  </a:lnTo>
                  <a:lnTo>
                    <a:pt x="0" y="5186045"/>
                  </a:lnTo>
                  <a:lnTo>
                    <a:pt x="3532505" y="5186045"/>
                  </a:lnTo>
                  <a:lnTo>
                    <a:pt x="3532505" y="502412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3556635" cy="79806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938655">
              <a:lnSpc>
                <a:spcPts val="1280"/>
              </a:lnSpc>
              <a:spcBef>
                <a:spcPts val="175"/>
              </a:spcBef>
              <a:tabLst>
                <a:tab pos="1525905" algn="l"/>
              </a:tabLst>
            </a:pP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  </a:t>
            </a: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  <a:p>
            <a:pPr marL="12700" marR="2780030">
              <a:lnSpc>
                <a:spcPts val="1280"/>
              </a:lnSpc>
              <a:spcBef>
                <a:spcPts val="1160"/>
              </a:spcBef>
            </a:pPr>
            <a:r>
              <a:rPr dirty="0" sz="1100" spc="-5">
                <a:latin typeface="Courier New"/>
                <a:cs typeface="Courier New"/>
              </a:rPr>
              <a:t>Auto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26682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CD (Certificate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Deposit)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77101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Check cashing service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920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Checking account </a:t>
            </a:r>
            <a:r>
              <a:rPr dirty="0" sz="1100" spc="-65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3506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913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 card debt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6871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 repair services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920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 reporting </a:t>
            </a:r>
            <a:r>
              <a:rPr dirty="0" sz="1100" spc="-65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27584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settlement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1830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Domestic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(US) money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52857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FHA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01409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servicing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Foreign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exchange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18173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7800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Gift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16021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Government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benefit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equity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(HELOC)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4434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219075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Installment loan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84</a:t>
            </a:r>
            <a:endParaRPr sz="1100">
              <a:latin typeface="Courier New"/>
              <a:cs typeface="Courier New"/>
            </a:endParaRPr>
          </a:p>
          <a:p>
            <a:pPr marL="12700" marR="11830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International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0</a:t>
            </a:r>
            <a:endParaRPr sz="1100">
              <a:latin typeface="Courier New"/>
              <a:cs typeface="Courier New"/>
            </a:endParaRPr>
          </a:p>
          <a:p>
            <a:pPr marL="12700" marR="31165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Leas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084184"/>
          </a:xfrm>
          <a:custGeom>
            <a:avLst/>
            <a:gdLst/>
            <a:ahLst/>
            <a:cxnLst/>
            <a:rect l="l" t="t" r="r" b="b"/>
            <a:pathLst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84820"/>
            <a:chOff x="847725" y="913764"/>
            <a:chExt cx="6076950" cy="80848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84820"/>
            </a:xfrm>
            <a:custGeom>
              <a:avLst/>
              <a:gdLst/>
              <a:ahLst/>
              <a:cxnLst/>
              <a:rect l="l" t="t" r="r" b="b"/>
              <a:pathLst>
                <a:path w="6076950" h="8084820">
                  <a:moveTo>
                    <a:pt x="6076950" y="0"/>
                  </a:moveTo>
                  <a:lnTo>
                    <a:pt x="0" y="0"/>
                  </a:lnTo>
                  <a:lnTo>
                    <a:pt x="0" y="8084819"/>
                  </a:lnTo>
                  <a:lnTo>
                    <a:pt x="6076950" y="808481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334645" cy="324485"/>
            </a:xfrm>
            <a:custGeom>
              <a:avLst/>
              <a:gdLst/>
              <a:ahLst/>
              <a:cxnLst/>
              <a:rect l="l" t="t" r="r" b="b"/>
              <a:pathLst>
                <a:path w="334644" h="324484">
                  <a:moveTo>
                    <a:pt x="8318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83185" y="324485"/>
                  </a:lnTo>
                  <a:lnTo>
                    <a:pt x="83185" y="162560"/>
                  </a:lnTo>
                  <a:close/>
                </a:path>
                <a:path w="334644" h="324484">
                  <a:moveTo>
                    <a:pt x="33464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34645" y="161925"/>
                  </a:lnTo>
                  <a:lnTo>
                    <a:pt x="33464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850"/>
            <a:ext cx="36131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92" y="1306830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Medical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4693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1446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1631950"/>
            <a:ext cx="19888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Mobile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digital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wallet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79451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771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992" y="1957070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order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1196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969" y="20967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992" y="2282189"/>
            <a:ext cx="106426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24447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2969" y="2421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92" y="2607310"/>
            <a:ext cx="26619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27698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2747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992" y="2932429"/>
            <a:ext cx="81153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09498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969" y="30721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992" y="3257550"/>
            <a:ext cx="24930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34201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33972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5992" y="3582670"/>
            <a:ext cx="18199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Other type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37452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2969" y="37223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992" y="3907790"/>
            <a:ext cx="8953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92" y="4070350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92" y="4232909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43954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2969" y="43726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5992" y="4558029"/>
            <a:ext cx="979169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Payroll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47205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02969" y="46977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5992" y="4883150"/>
            <a:ext cx="190500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 of credit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5992" y="5045709"/>
            <a:ext cx="22225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21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5992" y="5208270"/>
            <a:ext cx="165227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 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400" y="537082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02969" y="53479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5992" y="5533390"/>
            <a:ext cx="2073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400" y="569595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02969" y="5673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5992" y="5858509"/>
            <a:ext cx="20732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Refund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anticipation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4400" y="602107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02969" y="5998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5992" y="6183629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Reverse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400" y="63461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02969" y="63233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55992" y="6508750"/>
            <a:ext cx="123190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Savings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14400" y="66713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902969" y="6648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55992" y="6833869"/>
            <a:ext cx="140081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Store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14400" y="699643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902969" y="69735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55992" y="7158990"/>
            <a:ext cx="8115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Title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55992" y="7321550"/>
            <a:ext cx="138430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55992" y="7484109"/>
            <a:ext cx="29019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Traveler's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cashier's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14400" y="764666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902969" y="76238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55992" y="7809230"/>
            <a:ext cx="89535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VA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14400" y="7971790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4"/>
                </a:lnTo>
                <a:lnTo>
                  <a:pt x="83184" y="161924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902969" y="79489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55992" y="8134350"/>
            <a:ext cx="1315720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14400" y="8296909"/>
            <a:ext cx="83185" cy="161925"/>
          </a:xfrm>
          <a:custGeom>
            <a:avLst/>
            <a:gdLst/>
            <a:ahLst/>
            <a:cxnLst/>
            <a:rect l="l" t="t" r="r" b="b"/>
            <a:pathLst>
              <a:path w="83184" h="161925">
                <a:moveTo>
                  <a:pt x="83184" y="0"/>
                </a:moveTo>
                <a:lnTo>
                  <a:pt x="0" y="0"/>
                </a:lnTo>
                <a:lnTo>
                  <a:pt x="0" y="161925"/>
                </a:lnTo>
                <a:lnTo>
                  <a:pt x="83184" y="161925"/>
                </a:lnTo>
                <a:lnTo>
                  <a:pt x="8318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02969" y="82740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14400" y="8606790"/>
            <a:ext cx="4963795" cy="161925"/>
          </a:xfrm>
          <a:custGeom>
            <a:avLst/>
            <a:gdLst/>
            <a:ahLst/>
            <a:cxnLst/>
            <a:rect l="l" t="t" r="r" b="b"/>
            <a:pathLst>
              <a:path w="4963795" h="161925">
                <a:moveTo>
                  <a:pt x="4963795" y="0"/>
                </a:moveTo>
                <a:lnTo>
                  <a:pt x="0" y="0"/>
                </a:lnTo>
                <a:lnTo>
                  <a:pt x="0" y="161924"/>
                </a:lnTo>
                <a:lnTo>
                  <a:pt x="4963795" y="161924"/>
                </a:lnTo>
                <a:lnTo>
                  <a:pt x="49637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902969" y="858393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03483" y="8583930"/>
            <a:ext cx="12865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9355" algn="l"/>
              </a:tabLst>
            </a:pPr>
            <a:r>
              <a:rPr dirty="0" sz="1100" spc="-5">
                <a:latin typeface="Courier New"/>
                <a:cs typeface="Courier New"/>
              </a:rPr>
              <a:t>Studen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14400" y="8769350"/>
            <a:ext cx="923925" cy="161925"/>
          </a:xfrm>
          <a:custGeom>
            <a:avLst/>
            <a:gdLst/>
            <a:ahLst/>
            <a:cxnLst/>
            <a:rect l="l" t="t" r="r" b="b"/>
            <a:pathLst>
              <a:path w="923925" h="161925">
                <a:moveTo>
                  <a:pt x="923925" y="0"/>
                </a:moveTo>
                <a:lnTo>
                  <a:pt x="0" y="0"/>
                </a:lnTo>
                <a:lnTo>
                  <a:pt x="0" y="161925"/>
                </a:lnTo>
                <a:lnTo>
                  <a:pt x="923925" y="161925"/>
                </a:lnTo>
                <a:lnTo>
                  <a:pt x="9239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902969" y="8746490"/>
            <a:ext cx="949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48360" y="914400"/>
            <a:ext cx="6076315" cy="8084184"/>
          </a:xfrm>
          <a:custGeom>
            <a:avLst/>
            <a:gdLst/>
            <a:ahLst/>
            <a:cxnLst/>
            <a:rect l="l" t="t" r="r" b="b"/>
            <a:pathLst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84820"/>
            <a:chOff x="847725" y="913764"/>
            <a:chExt cx="6076950" cy="80848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84820"/>
            </a:xfrm>
            <a:custGeom>
              <a:avLst/>
              <a:gdLst/>
              <a:ahLst/>
              <a:cxnLst/>
              <a:rect l="l" t="t" r="r" b="b"/>
              <a:pathLst>
                <a:path w="6076950" h="8084820">
                  <a:moveTo>
                    <a:pt x="6076950" y="0"/>
                  </a:moveTo>
                  <a:lnTo>
                    <a:pt x="0" y="0"/>
                  </a:lnTo>
                  <a:lnTo>
                    <a:pt x="0" y="8084819"/>
                  </a:lnTo>
                  <a:lnTo>
                    <a:pt x="6076950" y="808481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4711065" cy="161925"/>
            </a:xfrm>
            <a:custGeom>
              <a:avLst/>
              <a:gdLst/>
              <a:ahLst/>
              <a:cxnLst/>
              <a:rect l="l" t="t" r="r" b="b"/>
              <a:pathLst>
                <a:path w="4711065" h="161925">
                  <a:moveTo>
                    <a:pt x="471106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711065" y="161925"/>
                  </a:lnTo>
                  <a:lnTo>
                    <a:pt x="47110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528716" y="958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14426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28995" y="11214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30683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28716" y="12839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46938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28995" y="14465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163195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28856" y="1609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179451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28716" y="1771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195707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28716" y="1934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211962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28856" y="20967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228218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28856" y="22593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244475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29135" y="2421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260731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528856" y="2584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276987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528995" y="2747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293242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444058" y="290956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309498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528995" y="30721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4400" y="325755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528995" y="32346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342010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529135" y="33972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400" y="358267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528716" y="35598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374522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528716" y="37223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400" y="390779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528856" y="38849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407035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528716" y="40474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400" y="423290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528856" y="42100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439547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528995" y="43726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00" y="455802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528716" y="45351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400" y="472059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528716" y="46977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14400" y="488315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528856" y="48602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14400" y="504570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528856" y="50228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14400" y="520827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528856" y="51854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14400" y="537082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528856" y="53479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4400" y="553339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528856" y="55105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14400" y="569595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528716" y="56730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14400" y="585850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528856" y="58356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14400" y="602107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528716" y="59982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14400" y="618362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5528716" y="61607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14400" y="634619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528716" y="632332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14400" y="650875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5528856" y="6485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14400" y="667130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528995" y="66484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14400" y="683386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4"/>
                </a:lnTo>
                <a:lnTo>
                  <a:pt x="4711065" y="161924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444058" y="6811009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14400" y="699643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528995" y="69735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14400" y="715899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4"/>
                </a:lnTo>
                <a:lnTo>
                  <a:pt x="4711065" y="161924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5528856" y="71361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14400" y="732155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528995" y="72986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14400" y="748410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528995" y="74612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14400" y="764666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4"/>
                </a:lnTo>
                <a:lnTo>
                  <a:pt x="4711065" y="161924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5528856" y="76238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14400" y="780923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528716" y="77863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14400" y="797179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4"/>
                </a:lnTo>
                <a:lnTo>
                  <a:pt x="4711065" y="161924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5528856" y="79489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14400" y="8134350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5528856" y="81114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14400" y="8296909"/>
            <a:ext cx="4711065" cy="161925"/>
          </a:xfrm>
          <a:custGeom>
            <a:avLst/>
            <a:gdLst/>
            <a:ahLst/>
            <a:cxnLst/>
            <a:rect l="l" t="t" r="r" b="b"/>
            <a:pathLst>
              <a:path w="4711065" h="161925">
                <a:moveTo>
                  <a:pt x="4711065" y="0"/>
                </a:moveTo>
                <a:lnTo>
                  <a:pt x="0" y="0"/>
                </a:lnTo>
                <a:lnTo>
                  <a:pt x="0" y="161925"/>
                </a:lnTo>
                <a:lnTo>
                  <a:pt x="4711065" y="161925"/>
                </a:lnTo>
                <a:lnTo>
                  <a:pt x="47110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902969" y="958850"/>
            <a:ext cx="3556635" cy="7508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Auto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  <a:p>
            <a:pPr marL="12700" marR="126682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CD (Certificate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Deposit)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cashing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account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Conventional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  <a:p>
            <a:pPr marL="12700" marR="16871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Credit repair services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reporting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Debt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settlement</a:t>
            </a:r>
            <a:endParaRPr sz="1100">
              <a:latin typeface="Courier New"/>
              <a:cs typeface="Courier New"/>
            </a:endParaRPr>
          </a:p>
          <a:p>
            <a:pPr marL="12700" marR="118300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Domestic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(US) money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FHA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L="12700" marR="101409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Federal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servicing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Foreign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exchange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General-purpose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prepaid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Gift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Government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benefit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Home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equity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credit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(HELOC)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I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know</a:t>
            </a:r>
            <a:endParaRPr sz="1100">
              <a:latin typeface="Courier New"/>
              <a:cs typeface="Courier New"/>
            </a:endParaRPr>
          </a:p>
          <a:p>
            <a:pPr marL="12700" marR="11830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Installment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International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transfer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Lease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Loan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Medical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  <a:p>
            <a:pPr marL="12700" marR="151955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Mobile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digital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wallet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Money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order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Mortgage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  <a:p>
            <a:pPr marL="12700" marR="846455">
              <a:lnSpc>
                <a:spcPts val="128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banking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service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debt</a:t>
            </a:r>
            <a:endParaRPr sz="1100">
              <a:latin typeface="Courier New"/>
              <a:cs typeface="Courier New"/>
            </a:endParaRPr>
          </a:p>
          <a:p>
            <a:pPr marL="12700" marR="101409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consumer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report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type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 mortgage</a:t>
            </a:r>
            <a:endParaRPr sz="1100">
              <a:latin typeface="Courier New"/>
              <a:cs typeface="Courier New"/>
            </a:endParaRPr>
          </a:p>
          <a:p>
            <a:pPr marL="12700" marR="21913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Payday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Payday loan debt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Payroll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card</a:t>
            </a:r>
            <a:endParaRPr sz="110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Personal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 credit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Private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student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 debt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Refund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anticipation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Reverse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L="12700" marR="2106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Savings account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Store credit card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 loan</a:t>
            </a:r>
            <a:endParaRPr sz="1100">
              <a:latin typeface="Courier New"/>
              <a:cs typeface="Courier New"/>
            </a:endParaRPr>
          </a:p>
          <a:p>
            <a:pPr marL="12700" marR="59372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Traveler's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cashier's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mortgage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Virtual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currency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528995" y="82740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14400" y="8606790"/>
            <a:ext cx="5466715" cy="161925"/>
          </a:xfrm>
          <a:custGeom>
            <a:avLst/>
            <a:gdLst/>
            <a:ahLst/>
            <a:cxnLst/>
            <a:rect l="l" t="t" r="r" b="b"/>
            <a:pathLst>
              <a:path w="5466715" h="161925">
                <a:moveTo>
                  <a:pt x="5466715" y="0"/>
                </a:moveTo>
                <a:lnTo>
                  <a:pt x="0" y="0"/>
                </a:lnTo>
                <a:lnTo>
                  <a:pt x="0" y="161924"/>
                </a:lnTo>
                <a:lnTo>
                  <a:pt x="5466715" y="161924"/>
                </a:lnTo>
                <a:lnTo>
                  <a:pt x="54667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915669" y="8583930"/>
            <a:ext cx="600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616183" y="8583930"/>
            <a:ext cx="17780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Vehicle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loan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 lease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14400" y="8769350"/>
            <a:ext cx="936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Sub-product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48360" y="914400"/>
            <a:ext cx="6076315" cy="8084184"/>
          </a:xfrm>
          <a:custGeom>
            <a:avLst/>
            <a:gdLst/>
            <a:ahLst/>
            <a:cxnLst/>
            <a:rect l="l" t="t" r="r" b="b"/>
            <a:pathLst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  <a:path w="6076315" h="8084184">
                <a:moveTo>
                  <a:pt x="0" y="1904"/>
                </a:moveTo>
                <a:lnTo>
                  <a:pt x="6076315" y="1904"/>
                </a:lnTo>
              </a:path>
              <a:path w="6076315" h="8084184">
                <a:moveTo>
                  <a:pt x="6075045" y="0"/>
                </a:moveTo>
                <a:lnTo>
                  <a:pt x="6075045" y="8084184"/>
                </a:lnTo>
              </a:path>
              <a:path w="6076315" h="8084184">
                <a:moveTo>
                  <a:pt x="6076315" y="8082915"/>
                </a:moveTo>
                <a:lnTo>
                  <a:pt x="0" y="8082915"/>
                </a:lnTo>
              </a:path>
              <a:path w="6076315" h="8084184">
                <a:moveTo>
                  <a:pt x="1905" y="808418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2024-05-04T16:27:43Z</dcterms:created>
  <dcterms:modified xsi:type="dcterms:W3CDTF">2024-05-04T16:27:43Z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2024-05-04T00:00:00Z</vt:filetime>
  </property>
  <property fmtid="{D5CDD505-2E9C-101B-9397-08002B2CF9AE}" pid="3" name="Creator">
    <vt:lpwstr>Writer</vt:lpwstr>
  </property>
  <property fmtid="{D5CDD505-2E9C-101B-9397-08002B2CF9AE}" pid="4" name="LastSaved">
    <vt:filetime>2024-05-04T00:00:00Z</vt:filetime>
  </property>
</Properties>
</file>