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5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769" y="1871387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 flipH="1" flipV="1">
            <a:off x="6962216" y="4266079"/>
            <a:ext cx="1410821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supply chain and logistics "/>
          <p:cNvSpPr txBox="1">
            <a:spLocks noGrp="1"/>
          </p:cNvSpPr>
          <p:nvPr>
            <p:ph type="ctrTitle"/>
          </p:nvPr>
        </p:nvSpPr>
        <p:spPr>
          <a:xfrm>
            <a:off x="-385653" y="2203331"/>
            <a:ext cx="1257765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SUPPLY CHAIN MANAGEMENT </a:t>
            </a:r>
            <a:br>
              <a:rPr lang="en-US" b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IN" sz="2400" b="1" dirty="0"/>
              <a:t>S.PRIYA DHARSHINI </a:t>
            </a:r>
            <a:endParaRPr lang="en-US" sz="2400" b="1" dirty="0"/>
          </a:p>
          <a:p>
            <a:r>
              <a:rPr lang="en-US" sz="2400" b="1" dirty="0"/>
              <a:t>REGISTER NO      : 4222000</a:t>
            </a:r>
            <a:r>
              <a:rPr lang="en-IN" sz="2400" b="1" dirty="0"/>
              <a:t>37</a:t>
            </a:r>
            <a:endParaRPr lang="en-US" sz="2400" b="1" dirty="0"/>
          </a:p>
          <a:p>
            <a:r>
              <a:rPr lang="en-US" sz="2400" b="1" dirty="0"/>
              <a:t>DEPARTMENT     : </a:t>
            </a:r>
            <a:r>
              <a:rPr lang="en-US" sz="2400" b="1" dirty="0" err="1"/>
              <a:t>B.com</a:t>
            </a:r>
            <a:r>
              <a:rPr lang="en-US" sz="2400" b="1" dirty="0"/>
              <a:t>(ISM)</a:t>
            </a:r>
          </a:p>
          <a:p>
            <a:r>
              <a:rPr lang="en-US" sz="2400" b="1" dirty="0"/>
              <a:t>COLLEGE               : S.I.V.E.T College-103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2FF9C-5A41-FE97-A3A3-8B176FCE7884}"/>
              </a:ext>
            </a:extLst>
          </p:cNvPr>
          <p:cNvSpPr txBox="1"/>
          <p:nvPr/>
        </p:nvSpPr>
        <p:spPr>
          <a:xfrm>
            <a:off x="6428422" y="137608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1F349-4FFB-C5D2-0A0C-2DCCD8AC9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7" y="374531"/>
            <a:ext cx="2281548" cy="1001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2AA0C0-8336-1078-1411-7002E2FB9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05" y="356306"/>
            <a:ext cx="1828801" cy="1248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33B39-7E95-1DC6-31AE-3B78BF00B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906" y="50629"/>
            <a:ext cx="1714500" cy="1714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8FF277-31FF-7AA0-709A-A962272FD5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22" y="436214"/>
            <a:ext cx="2798474" cy="6454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439748-E3AD-8E97-37C8-EDF87ADCE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1439333"/>
            <a:ext cx="804060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5F361-5D2D-BAB7-07F9-D047DC45D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268852"/>
            <a:ext cx="609600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D48DA-26EF-303F-7DB7-3FEBB39CEA94}"/>
              </a:ext>
            </a:extLst>
          </p:cNvPr>
          <p:cNvSpPr txBox="1"/>
          <p:nvPr/>
        </p:nvSpPr>
        <p:spPr>
          <a:xfrm>
            <a:off x="1380565" y="2149786"/>
            <a:ext cx="63470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conclusion, effective Supply Chain Management (SCM) is crucial for businesses to remain competitive in today's fast-paced and globalized market. By implementing efficient SCM strategies, companies can:-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Reduce costs and improve profitability.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Enhance customer satisfaction and loyalty.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 agility and responsiveness to changing market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Mitigate risks and ensure business continuity.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Drive sustainability and social responsibility.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Gain a competitive advantage and establish market leadership.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94457" y="0"/>
            <a:ext cx="4997543" cy="6857999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66951" y="1426485"/>
            <a:ext cx="1015657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Project topic: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 rot="10800000" flipV="1">
            <a:off x="1187191" y="3226347"/>
            <a:ext cx="878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supply chain management 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662063" y="-33659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1510D-8ED6-4C27-76DE-4F05A04F4ACC}"/>
              </a:ext>
            </a:extLst>
          </p:cNvPr>
          <p:cNvSpPr txBox="1"/>
          <p:nvPr/>
        </p:nvSpPr>
        <p:spPr>
          <a:xfrm>
            <a:off x="971905" y="2183124"/>
            <a:ext cx="6630166" cy="31393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b="1" dirty="0"/>
              <a:t>Problem</a:t>
            </a:r>
            <a:r>
              <a:rPr lang="en-US" dirty="0"/>
              <a:t> </a:t>
            </a:r>
            <a:r>
              <a:rPr lang="en-US" b="1" dirty="0"/>
              <a:t>Statement</a:t>
            </a:r>
            <a:r>
              <a:rPr lang="en-US" dirty="0"/>
              <a:t>: </a:t>
            </a:r>
          </a:p>
          <a:p>
            <a:r>
              <a:rPr lang="en-US" dirty="0"/>
              <a:t>         Optimize the supply chain operations of [Company Name] to reduce lead times, minimize costs, and improve product availability, while ensuring high-quality customer service and adapting to changing market demands, despite the challenges of:-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Unpredictable demand fluctuations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 global sourcing and 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visibility and control over inventory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Inefficient communication and collaboration among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pressure to reduce carbon footprint and improve sustainability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BA8AC-1A6E-877B-DD08-5C6CB8FAC142}"/>
              </a:ext>
            </a:extLst>
          </p:cNvPr>
          <p:cNvSpPr txBox="1"/>
          <p:nvPr/>
        </p:nvSpPr>
        <p:spPr>
          <a:xfrm>
            <a:off x="5190564" y="25280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E4046-2C42-F7B9-7136-86B6494B8CB0}"/>
              </a:ext>
            </a:extLst>
          </p:cNvPr>
          <p:cNvSpPr txBox="1"/>
          <p:nvPr/>
        </p:nvSpPr>
        <p:spPr>
          <a:xfrm>
            <a:off x="990600" y="2133600"/>
            <a:ext cx="6104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Supply chain management planning is a process of managing all the </a:t>
            </a:r>
          </a:p>
          <a:p>
            <a:r>
              <a:rPr lang="en-US" dirty="0"/>
              <a:t>process that takes part in the value addition of the raw material into the </a:t>
            </a:r>
          </a:p>
          <a:p>
            <a:r>
              <a:rPr lang="en-US" dirty="0"/>
              <a:t>consumer product.</a:t>
            </a:r>
          </a:p>
          <a:p>
            <a:r>
              <a:rPr lang="en-US" dirty="0"/>
              <a:t>Processes involved the inflow of information; goods </a:t>
            </a:r>
          </a:p>
          <a:p>
            <a:r>
              <a:rPr lang="en-US" dirty="0"/>
              <a:t>and money are also managed under the same domain.</a:t>
            </a:r>
          </a:p>
          <a:p>
            <a:r>
              <a:rPr lang="en-US" dirty="0"/>
              <a:t>The flow of the goods from the manufacturer, </a:t>
            </a:r>
          </a:p>
          <a:p>
            <a:r>
              <a:rPr lang="en-US" dirty="0"/>
              <a:t>distributor, retailer, and the consumer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6A426-4F9F-E2E3-119D-C7078F7E876F}"/>
              </a:ext>
            </a:extLst>
          </p:cNvPr>
          <p:cNvSpPr txBox="1"/>
          <p:nvPr/>
        </p:nvSpPr>
        <p:spPr>
          <a:xfrm>
            <a:off x="1098175" y="2082916"/>
            <a:ext cx="69879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supply chain management, the end users are typically the customers who ultimately purchase and use the products or services. They can be:</a:t>
            </a:r>
          </a:p>
          <a:p>
            <a:pPr marL="342900" indent="-342900">
              <a:buAutoNum type="arabicPeriod"/>
            </a:pPr>
            <a:r>
              <a:rPr lang="en-US" b="1" dirty="0"/>
              <a:t>Consumers:</a:t>
            </a:r>
            <a:r>
              <a:rPr lang="en-US" dirty="0"/>
              <a:t> Individual buyers who purchase products for personal use.</a:t>
            </a:r>
          </a:p>
          <a:p>
            <a:pPr marL="342900" indent="-342900">
              <a:buAutoNum type="arabicPeriod"/>
            </a:pPr>
            <a:r>
              <a:rPr lang="en-US" b="1" dirty="0"/>
              <a:t>Businesses: </a:t>
            </a:r>
            <a:r>
              <a:rPr lang="en-US" dirty="0"/>
              <a:t>Companies that buy products or services for their own operations or to resell to others.</a:t>
            </a:r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b="1" dirty="0"/>
              <a:t>Retailers: </a:t>
            </a:r>
            <a:r>
              <a:rPr lang="en-US" dirty="0"/>
              <a:t>Stores or online platforms that sell products directly to consumers.</a:t>
            </a:r>
          </a:p>
          <a:p>
            <a:pPr marL="342900" indent="-342900">
              <a:buAutoNum type="arabicPeriod"/>
            </a:pPr>
            <a:r>
              <a:rPr lang="en-US" b="1" dirty="0"/>
              <a:t>Distributors: </a:t>
            </a:r>
            <a:r>
              <a:rPr lang="en-US" dirty="0"/>
              <a:t> Companies that buy products from manufacturers and sell them to retailers or other businesses.</a:t>
            </a:r>
          </a:p>
          <a:p>
            <a:pPr marL="342900" indent="-342900">
              <a:buAutoNum type="arabicPeriod"/>
            </a:pPr>
            <a:r>
              <a:rPr lang="en-US" b="1" dirty="0"/>
              <a:t>Government</a:t>
            </a:r>
            <a:r>
              <a:rPr lang="en-US" dirty="0"/>
              <a:t> </a:t>
            </a:r>
            <a:r>
              <a:rPr lang="en-US" b="1" dirty="0"/>
              <a:t>agencies:</a:t>
            </a:r>
            <a:r>
              <a:rPr lang="en-US" dirty="0"/>
              <a:t> Organizations that purchase products or services for public use or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21145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8248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C91DA-8F09-7F48-2426-A0F0279C6A3B}"/>
              </a:ext>
            </a:extLst>
          </p:cNvPr>
          <p:cNvSpPr txBox="1"/>
          <p:nvPr/>
        </p:nvSpPr>
        <p:spPr>
          <a:xfrm>
            <a:off x="3224493" y="2030402"/>
            <a:ext cx="65862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Implementing a Cloud-based Transportation Management System (TMS).</a:t>
            </a:r>
          </a:p>
          <a:p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b="1" dirty="0"/>
              <a:t>Proposition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Increased Visibility:</a:t>
            </a:r>
            <a:r>
              <a:rPr lang="en-US" dirty="0"/>
              <a:t> Real-time tracking and monitoring of shipments, enabling proactive decision-making and improved communication with customers and stakeholders.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Optimized</a:t>
            </a:r>
            <a:r>
              <a:rPr lang="en-US" dirty="0"/>
              <a:t> </a:t>
            </a:r>
            <a:r>
              <a:rPr lang="en-US" b="1" dirty="0"/>
              <a:t>Routing: </a:t>
            </a:r>
            <a:r>
              <a:rPr lang="en-US" dirty="0"/>
              <a:t> Automated route planning and optimization, reducing transportation costs by up to 15% and lowering carbon emissions.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Improved</a:t>
            </a:r>
            <a:r>
              <a:rPr lang="en-US" dirty="0"/>
              <a:t> </a:t>
            </a:r>
            <a:r>
              <a:rPr lang="en-US" b="1" dirty="0"/>
              <a:t>Compliance: </a:t>
            </a:r>
            <a:r>
              <a:rPr lang="en-US" dirty="0"/>
              <a:t>Automated compliance with regulations and standards, reducing the risk of fines and penalties.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00298-5D67-261C-B9C2-A296FE5F9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143634"/>
            <a:ext cx="837073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EC1E4-6FB9-7B81-DF4D-52C49212AF79}"/>
              </a:ext>
            </a:extLst>
          </p:cNvPr>
          <p:cNvSpPr txBox="1"/>
          <p:nvPr/>
        </p:nvSpPr>
        <p:spPr>
          <a:xfrm>
            <a:off x="2391896" y="1536282"/>
            <a:ext cx="79892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Efficiency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Cost</a:t>
            </a:r>
            <a:r>
              <a:rPr lang="en-US" dirty="0"/>
              <a:t> </a:t>
            </a:r>
            <a:r>
              <a:rPr lang="en-US" b="1" dirty="0"/>
              <a:t>Saving</a:t>
            </a:r>
            <a:r>
              <a:rPr lang="en-US" dirty="0"/>
              <a:t>s:-</a:t>
            </a:r>
          </a:p>
          <a:p>
            <a:r>
              <a:rPr lang="en-US" dirty="0"/>
              <a:t>       </a:t>
            </a:r>
            <a:r>
              <a:rPr lang="en-US" b="1" dirty="0"/>
              <a:t> 1.</a:t>
            </a:r>
            <a:r>
              <a:rPr lang="en-US" dirty="0"/>
              <a:t> Automate 90% of manual supply chain processes, reducing costs by 30%.</a:t>
            </a:r>
          </a:p>
          <a:p>
            <a:r>
              <a:rPr lang="en-US" dirty="0"/>
              <a:t>       </a:t>
            </a:r>
            <a:r>
              <a:rPr lang="en-US" b="1" dirty="0"/>
              <a:t> 2.</a:t>
            </a:r>
            <a:r>
              <a:rPr lang="en-US" dirty="0"/>
              <a:t> Cut transportation costs by 25% with optimized routing and carrier selection.</a:t>
            </a:r>
          </a:p>
          <a:p>
            <a:r>
              <a:rPr lang="en-US" dirty="0"/>
              <a:t>      </a:t>
            </a:r>
            <a:r>
              <a:rPr lang="en-US" b="1" dirty="0"/>
              <a:t>  3.</a:t>
            </a:r>
            <a:r>
              <a:rPr lang="en-US" dirty="0"/>
              <a:t> "Reduce inventory levels by 40% through AI-powered demand forecasting.</a:t>
            </a:r>
          </a:p>
          <a:p>
            <a:r>
              <a:rPr lang="en-US" b="1" dirty="0"/>
              <a:t>Visibility &amp; Transparency:-</a:t>
            </a:r>
          </a:p>
          <a:p>
            <a:r>
              <a:rPr lang="en-US" dirty="0"/>
              <a:t>      </a:t>
            </a:r>
            <a:r>
              <a:rPr lang="en-US" b="1" dirty="0"/>
              <a:t> 1.</a:t>
            </a:r>
            <a:r>
              <a:rPr lang="en-US" dirty="0"/>
              <a:t>Get real-time visibility into shipment tracking, inventory levels, and supply chain disruptions.</a:t>
            </a:r>
          </a:p>
          <a:p>
            <a:r>
              <a:rPr lang="en-US" dirty="0"/>
              <a:t>     </a:t>
            </a:r>
            <a:r>
              <a:rPr lang="en-US" b="1" dirty="0"/>
              <a:t>  2.</a:t>
            </a:r>
            <a:r>
              <a:rPr lang="en-US" dirty="0"/>
              <a:t> Track and trace products from raw materials to end-customer delivery.</a:t>
            </a:r>
          </a:p>
          <a:p>
            <a:r>
              <a:rPr lang="en-US" b="1" dirty="0"/>
              <a:t>Innovation &amp; Technology:-</a:t>
            </a:r>
          </a:p>
          <a:p>
            <a:r>
              <a:rPr lang="en-US" dirty="0"/>
              <a:t>    </a:t>
            </a:r>
            <a:r>
              <a:rPr lang="en-US" b="1" dirty="0"/>
              <a:t>   1.</a:t>
            </a:r>
            <a:r>
              <a:rPr lang="en-US" dirty="0"/>
              <a:t> Leverage AI-powered predictive analytics for demand forecasting and risk management.</a:t>
            </a:r>
          </a:p>
          <a:p>
            <a:r>
              <a:rPr lang="en-US" dirty="0"/>
              <a:t>     </a:t>
            </a:r>
            <a:r>
              <a:rPr lang="en-US" b="1" dirty="0"/>
              <a:t>  2.</a:t>
            </a:r>
            <a:r>
              <a:rPr lang="en-US" dirty="0"/>
              <a:t> Utilize </a:t>
            </a:r>
            <a:r>
              <a:rPr lang="en-US" dirty="0" err="1"/>
              <a:t>blockchain</a:t>
            </a:r>
            <a:r>
              <a:rPr lang="en-US" dirty="0"/>
              <a:t> for secure, transparent, and tamper-proof supply chain data.</a:t>
            </a:r>
          </a:p>
          <a:p>
            <a:r>
              <a:rPr lang="en-US" b="1" dirty="0"/>
              <a:t>Customer Experience:-</a:t>
            </a:r>
          </a:p>
          <a:p>
            <a:r>
              <a:rPr lang="en-US" dirty="0"/>
              <a:t>     </a:t>
            </a:r>
            <a:r>
              <a:rPr lang="en-US" b="1" dirty="0"/>
              <a:t>  1.</a:t>
            </a:r>
            <a:r>
              <a:rPr lang="en-US" dirty="0"/>
              <a:t>Deliver 99.9% order fulfillment accuracy and 100% on-time delivery.</a:t>
            </a:r>
          </a:p>
          <a:p>
            <a:r>
              <a:rPr lang="en-US" dirty="0"/>
              <a:t>       </a:t>
            </a:r>
            <a:r>
              <a:rPr lang="en-US" b="1" dirty="0"/>
              <a:t>2.</a:t>
            </a:r>
            <a:r>
              <a:rPr lang="en-US" dirty="0"/>
              <a:t>Provide personalized customer experiences through real-time order tracking.</a:t>
            </a:r>
          </a:p>
          <a:p>
            <a:r>
              <a:rPr lang="en-US" b="1" dirty="0"/>
              <a:t>       3. </a:t>
            </a:r>
            <a:r>
              <a:rPr lang="en-US" dirty="0"/>
              <a:t>Offer flexible and agile supply chain solutions for changing customer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SUPPLY CHAIN MANAGEMENT  </vt:lpstr>
      <vt:lpstr>Project topic: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priyasridhar433@gmail.com</cp:lastModifiedBy>
  <cp:revision>18</cp:revision>
  <dcterms:created xsi:type="dcterms:W3CDTF">2024-03-29T15:07:22Z</dcterms:created>
  <dcterms:modified xsi:type="dcterms:W3CDTF">2024-09-17T13:24:05Z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