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89e7795a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89e7795a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89e7795a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89e7795a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89e7795a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89e7795a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89e7795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89e7795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8a14f3a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8a14f3a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89e7795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89e7795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9623fd48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9623fd48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9623fd48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9623fd48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98859e5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98859e5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9623fd48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9623fd48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9623fd48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9623fd48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98859e5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98859e5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89e7795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89e7795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9dd46c0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9dd46c0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nginx.org/en/docs/http/ngx_http_proxy_module.html#proxy_pass" TargetMode="External"/><Relationship Id="rId4" Type="http://schemas.openxmlformats.org/officeDocument/2006/relationships/hyperlink" Target="http://nginx.org/en/docs/http/ngx_http_proxy_module.html#proxy_pas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30250" y="604200"/>
            <a:ext cx="86835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SMART CAR PARKING USING IMAGE PROCESSING</a:t>
            </a:r>
            <a:endParaRPr sz="5500"/>
          </a:p>
        </p:txBody>
      </p:sp>
      <p:sp>
        <p:nvSpPr>
          <p:cNvPr id="65" name="Google Shape;65;p13"/>
          <p:cNvSpPr txBox="1"/>
          <p:nvPr/>
        </p:nvSpPr>
        <p:spPr>
          <a:xfrm>
            <a:off x="7222875" y="4437975"/>
            <a:ext cx="1921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Roboto"/>
                <a:ea typeface="Roboto"/>
                <a:cs typeface="Roboto"/>
                <a:sym typeface="Roboto"/>
              </a:rPr>
              <a:t>Team-5</a:t>
            </a:r>
            <a:endParaRPr sz="25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22600"/>
              </a:lnSpc>
              <a:spcBef>
                <a:spcPts val="0"/>
              </a:spcBef>
              <a:spcAft>
                <a:spcPts val="0"/>
              </a:spcAft>
              <a:buNone/>
            </a:pPr>
            <a:r>
              <a:rPr b="1" lang="en" sz="2700">
                <a:highlight>
                  <a:schemeClr val="dk1"/>
                </a:highlight>
                <a:latin typeface="Arial"/>
                <a:ea typeface="Arial"/>
                <a:cs typeface="Arial"/>
                <a:sym typeface="Arial"/>
              </a:rPr>
              <a:t>Amazon Elastic Compute Cloud</a:t>
            </a:r>
            <a:endParaRPr b="1" sz="2700">
              <a:highlight>
                <a:schemeClr val="dk1"/>
              </a:highlight>
              <a:latin typeface="Arial"/>
              <a:ea typeface="Arial"/>
              <a:cs typeface="Arial"/>
              <a:sym typeface="Arial"/>
            </a:endParaRPr>
          </a:p>
          <a:p>
            <a:pPr indent="0" lvl="0" marL="0" rtl="0" algn="l">
              <a:spcBef>
                <a:spcPts val="600"/>
              </a:spcBef>
              <a:spcAft>
                <a:spcPts val="0"/>
              </a:spcAft>
              <a:buNone/>
            </a:pPr>
            <a:r>
              <a:t/>
            </a:r>
            <a:endParaRPr b="1">
              <a:highlight>
                <a:schemeClr val="dk1"/>
              </a:highlight>
            </a:endParaRPr>
          </a:p>
        </p:txBody>
      </p:sp>
      <p:sp>
        <p:nvSpPr>
          <p:cNvPr id="120" name="Google Shape;120;p22"/>
          <p:cNvSpPr txBox="1"/>
          <p:nvPr/>
        </p:nvSpPr>
        <p:spPr>
          <a:xfrm>
            <a:off x="8550" y="1392675"/>
            <a:ext cx="91356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222222"/>
              </a:buClr>
              <a:buSzPts val="2000"/>
              <a:buFont typeface="Roboto"/>
              <a:buChar char="●"/>
            </a:pPr>
            <a:r>
              <a:rPr lang="en" sz="1800">
                <a:solidFill>
                  <a:srgbClr val="222222"/>
                </a:solidFill>
                <a:highlight>
                  <a:srgbClr val="F2F3F3"/>
                </a:highlight>
              </a:rPr>
              <a:t>Amazon Elastic Compute Cloud (Amazon EC2) is a web service that provides resizable computing capacity—literally, servers in Amazon's data centers—that you use to build and host your software systems.</a:t>
            </a:r>
            <a:endParaRPr sz="1800">
              <a:solidFill>
                <a:srgbClr val="222222"/>
              </a:solidFill>
              <a:highlight>
                <a:srgbClr val="F2F3F3"/>
              </a:highlight>
            </a:endParaRPr>
          </a:p>
          <a:p>
            <a:pPr indent="-342900" lvl="0" marL="457200" rtl="0" algn="l">
              <a:spcBef>
                <a:spcPts val="0"/>
              </a:spcBef>
              <a:spcAft>
                <a:spcPts val="0"/>
              </a:spcAft>
              <a:buClr>
                <a:srgbClr val="222222"/>
              </a:buClr>
              <a:buSzPts val="1800"/>
              <a:buChar char="●"/>
            </a:pPr>
            <a:r>
              <a:rPr lang="en" sz="1800">
                <a:solidFill>
                  <a:srgbClr val="16191F"/>
                </a:solidFill>
                <a:highlight>
                  <a:srgbClr val="FFFFFF"/>
                </a:highlight>
              </a:rPr>
              <a:t>Amazon Elastic Compute Cloud (Amazon EC2) provides scalable computing capacity in the Amazon Web Services (AWS) Cloud. Using Amazon EC2 eliminates your need to invest in hardware up front, so you can develop and deploy applications faster. You can use Amazon EC2 to launch as many or as few virtual servers as you need, configure security and networking, and manage storage. Amazon EC2 enables you to scale up or down to handle changes in requirements or spikes in popularity, reducing your need to forecast traffic.</a:t>
            </a:r>
            <a:endParaRPr sz="1800">
              <a:solidFill>
                <a:srgbClr val="16191F"/>
              </a:solidFill>
              <a:highlight>
                <a:srgbClr val="FFFFFF"/>
              </a:highlight>
            </a:endParaRPr>
          </a:p>
          <a:p>
            <a:pPr indent="0" lvl="0" marL="457200" rtl="0" algn="l">
              <a:spcBef>
                <a:spcPts val="0"/>
              </a:spcBef>
              <a:spcAft>
                <a:spcPts val="0"/>
              </a:spcAft>
              <a:buNone/>
            </a:pPr>
            <a:r>
              <a:t/>
            </a:r>
            <a:endParaRPr sz="1800">
              <a:solidFill>
                <a:srgbClr val="16191F"/>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22600"/>
              </a:lnSpc>
              <a:spcBef>
                <a:spcPts val="2800"/>
              </a:spcBef>
              <a:spcAft>
                <a:spcPts val="0"/>
              </a:spcAft>
              <a:buNone/>
            </a:pPr>
            <a:r>
              <a:rPr b="1" lang="en" sz="2750">
                <a:highlight>
                  <a:srgbClr val="434343"/>
                </a:highlight>
                <a:latin typeface="Arial"/>
                <a:ea typeface="Arial"/>
                <a:cs typeface="Arial"/>
                <a:sym typeface="Arial"/>
              </a:rPr>
              <a:t>Features of Amazon EC2</a:t>
            </a:r>
            <a:endParaRPr b="1" sz="2750">
              <a:highlight>
                <a:srgbClr val="434343"/>
              </a:highlight>
              <a:latin typeface="Arial"/>
              <a:ea typeface="Arial"/>
              <a:cs typeface="Arial"/>
              <a:sym typeface="Arial"/>
            </a:endParaRPr>
          </a:p>
          <a:p>
            <a:pPr indent="0" lvl="0" marL="0" rtl="0" algn="l">
              <a:spcBef>
                <a:spcPts val="2100"/>
              </a:spcBef>
              <a:spcAft>
                <a:spcPts val="0"/>
              </a:spcAft>
              <a:buNone/>
            </a:pPr>
            <a:r>
              <a:t/>
            </a:r>
            <a:endParaRPr>
              <a:highlight>
                <a:srgbClr val="434343"/>
              </a:highlight>
            </a:endParaRPr>
          </a:p>
        </p:txBody>
      </p:sp>
      <p:sp>
        <p:nvSpPr>
          <p:cNvPr id="126" name="Google Shape;126;p23"/>
          <p:cNvSpPr txBox="1"/>
          <p:nvPr/>
        </p:nvSpPr>
        <p:spPr>
          <a:xfrm>
            <a:off x="8675" y="1255025"/>
            <a:ext cx="9144000" cy="454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t/>
            </a:r>
            <a:endParaRPr sz="1300">
              <a:solidFill>
                <a:srgbClr val="16191F"/>
              </a:solidFill>
              <a:highlight>
                <a:srgbClr val="FFFFFF"/>
              </a:highlight>
            </a:endParaRPr>
          </a:p>
          <a:p>
            <a:pPr indent="-311150" lvl="0" marL="457200" rtl="0" algn="l">
              <a:lnSpc>
                <a:spcPct val="150000"/>
              </a:lnSpc>
              <a:spcBef>
                <a:spcPts val="1200"/>
              </a:spcBef>
              <a:spcAft>
                <a:spcPts val="0"/>
              </a:spcAft>
              <a:buClr>
                <a:srgbClr val="16191F"/>
              </a:buClr>
              <a:buSzPts val="1300"/>
              <a:buChar char="●"/>
            </a:pPr>
            <a:r>
              <a:rPr lang="en" sz="1300">
                <a:solidFill>
                  <a:srgbClr val="16191F"/>
                </a:solidFill>
                <a:highlight>
                  <a:srgbClr val="FFFFFF"/>
                </a:highlight>
              </a:rPr>
              <a:t>Virtual computing environments, known as </a:t>
            </a:r>
            <a:r>
              <a:rPr i="1" lang="en" sz="1300">
                <a:solidFill>
                  <a:srgbClr val="16191F"/>
                </a:solidFill>
                <a:highlight>
                  <a:srgbClr val="FFFFFF"/>
                </a:highlight>
              </a:rPr>
              <a:t>instances</a:t>
            </a:r>
            <a:endParaRPr i="1" sz="1300">
              <a:solidFill>
                <a:srgbClr val="16191F"/>
              </a:solidFill>
              <a:highlight>
                <a:srgbClr val="FFFFFF"/>
              </a:highlight>
            </a:endParaRPr>
          </a:p>
          <a:p>
            <a:pPr indent="-311150" lvl="0" marL="457200" rtl="0" algn="l">
              <a:lnSpc>
                <a:spcPct val="150000"/>
              </a:lnSpc>
              <a:spcBef>
                <a:spcPts val="0"/>
              </a:spcBef>
              <a:spcAft>
                <a:spcPts val="0"/>
              </a:spcAft>
              <a:buClr>
                <a:srgbClr val="16191F"/>
              </a:buClr>
              <a:buSzPts val="1300"/>
              <a:buChar char="●"/>
            </a:pPr>
            <a:r>
              <a:rPr lang="en" sz="1300">
                <a:solidFill>
                  <a:srgbClr val="16191F"/>
                </a:solidFill>
                <a:highlight>
                  <a:srgbClr val="FFFFFF"/>
                </a:highlight>
              </a:rPr>
              <a:t>Preconfigured templates for your instances, known as </a:t>
            </a:r>
            <a:r>
              <a:rPr i="1" lang="en" sz="1300">
                <a:solidFill>
                  <a:srgbClr val="16191F"/>
                </a:solidFill>
                <a:highlight>
                  <a:srgbClr val="FFFFFF"/>
                </a:highlight>
              </a:rPr>
              <a:t>Amazon Machine Images (AMIs)</a:t>
            </a:r>
            <a:r>
              <a:rPr lang="en" sz="1300">
                <a:solidFill>
                  <a:srgbClr val="16191F"/>
                </a:solidFill>
                <a:highlight>
                  <a:srgbClr val="FFFFFF"/>
                </a:highlight>
              </a:rPr>
              <a:t>, that package the bits you need for your server (including the operating system and additional software)</a:t>
            </a:r>
            <a:endParaRPr sz="1300">
              <a:solidFill>
                <a:srgbClr val="16191F"/>
              </a:solidFill>
              <a:highlight>
                <a:srgbClr val="FFFFFF"/>
              </a:highlight>
            </a:endParaRPr>
          </a:p>
          <a:p>
            <a:pPr indent="-311150" lvl="0" marL="457200" rtl="0" algn="l">
              <a:lnSpc>
                <a:spcPct val="150000"/>
              </a:lnSpc>
              <a:spcBef>
                <a:spcPts val="0"/>
              </a:spcBef>
              <a:spcAft>
                <a:spcPts val="0"/>
              </a:spcAft>
              <a:buClr>
                <a:srgbClr val="16191F"/>
              </a:buClr>
              <a:buSzPts val="1300"/>
              <a:buChar char="●"/>
            </a:pPr>
            <a:r>
              <a:rPr lang="en" sz="1300">
                <a:solidFill>
                  <a:srgbClr val="16191F"/>
                </a:solidFill>
                <a:highlight>
                  <a:srgbClr val="FFFFFF"/>
                </a:highlight>
              </a:rPr>
              <a:t>Various configurations of CPU, memory, storage, and networking capacity for your instances, known as </a:t>
            </a:r>
            <a:r>
              <a:rPr i="1" lang="en" sz="1300">
                <a:solidFill>
                  <a:srgbClr val="16191F"/>
                </a:solidFill>
                <a:highlight>
                  <a:srgbClr val="FFFFFF"/>
                </a:highlight>
              </a:rPr>
              <a:t>instance types</a:t>
            </a:r>
            <a:endParaRPr i="1" sz="1300">
              <a:solidFill>
                <a:srgbClr val="16191F"/>
              </a:solidFill>
              <a:highlight>
                <a:srgbClr val="FFFFFF"/>
              </a:highlight>
            </a:endParaRPr>
          </a:p>
          <a:p>
            <a:pPr indent="-311150" lvl="0" marL="457200" rtl="0" algn="l">
              <a:lnSpc>
                <a:spcPct val="150000"/>
              </a:lnSpc>
              <a:spcBef>
                <a:spcPts val="0"/>
              </a:spcBef>
              <a:spcAft>
                <a:spcPts val="0"/>
              </a:spcAft>
              <a:buClr>
                <a:srgbClr val="16191F"/>
              </a:buClr>
              <a:buSzPts val="1300"/>
              <a:buChar char="●"/>
            </a:pPr>
            <a:r>
              <a:rPr lang="en" sz="1300">
                <a:solidFill>
                  <a:srgbClr val="16191F"/>
                </a:solidFill>
                <a:highlight>
                  <a:srgbClr val="FFFFFF"/>
                </a:highlight>
              </a:rPr>
              <a:t>Secure login information for your instances using </a:t>
            </a:r>
            <a:r>
              <a:rPr i="1" lang="en" sz="1300">
                <a:solidFill>
                  <a:srgbClr val="16191F"/>
                </a:solidFill>
                <a:highlight>
                  <a:srgbClr val="FFFFFF"/>
                </a:highlight>
              </a:rPr>
              <a:t>key pairs</a:t>
            </a:r>
            <a:r>
              <a:rPr lang="en" sz="1300">
                <a:solidFill>
                  <a:srgbClr val="16191F"/>
                </a:solidFill>
                <a:highlight>
                  <a:srgbClr val="FFFFFF"/>
                </a:highlight>
              </a:rPr>
              <a:t> (AWS stores the public key, and you store the private key in a secure place)</a:t>
            </a:r>
            <a:endParaRPr sz="1300">
              <a:solidFill>
                <a:srgbClr val="16191F"/>
              </a:solidFill>
              <a:highlight>
                <a:srgbClr val="FFFFFF"/>
              </a:highlight>
            </a:endParaRPr>
          </a:p>
          <a:p>
            <a:pPr indent="-311150" lvl="0" marL="457200" rtl="0" algn="l">
              <a:lnSpc>
                <a:spcPct val="150000"/>
              </a:lnSpc>
              <a:spcBef>
                <a:spcPts val="0"/>
              </a:spcBef>
              <a:spcAft>
                <a:spcPts val="0"/>
              </a:spcAft>
              <a:buClr>
                <a:srgbClr val="16191F"/>
              </a:buClr>
              <a:buSzPts val="1300"/>
              <a:buChar char="●"/>
            </a:pPr>
            <a:r>
              <a:rPr lang="en" sz="1300">
                <a:solidFill>
                  <a:srgbClr val="16191F"/>
                </a:solidFill>
                <a:highlight>
                  <a:srgbClr val="FFFFFF"/>
                </a:highlight>
              </a:rPr>
              <a:t>Storage volumes for temporary data that's deleted when you stop, hibernate, or terminate your instance, known as </a:t>
            </a:r>
            <a:r>
              <a:rPr i="1" lang="en" sz="1300">
                <a:solidFill>
                  <a:srgbClr val="16191F"/>
                </a:solidFill>
                <a:highlight>
                  <a:srgbClr val="FFFFFF"/>
                </a:highlight>
              </a:rPr>
              <a:t>instance store volumes</a:t>
            </a:r>
            <a:endParaRPr i="1" sz="1300">
              <a:solidFill>
                <a:srgbClr val="16191F"/>
              </a:solidFill>
              <a:highlight>
                <a:srgbClr val="FFFFFF"/>
              </a:highlight>
            </a:endParaRPr>
          </a:p>
          <a:p>
            <a:pPr indent="-311150" lvl="0" marL="457200" rtl="0" algn="l">
              <a:lnSpc>
                <a:spcPct val="150000"/>
              </a:lnSpc>
              <a:spcBef>
                <a:spcPts val="0"/>
              </a:spcBef>
              <a:spcAft>
                <a:spcPts val="0"/>
              </a:spcAft>
              <a:buClr>
                <a:srgbClr val="16191F"/>
              </a:buClr>
              <a:buSzPts val="1300"/>
              <a:buChar char="●"/>
            </a:pPr>
            <a:r>
              <a:rPr lang="en" sz="1300">
                <a:solidFill>
                  <a:srgbClr val="16191F"/>
                </a:solidFill>
                <a:highlight>
                  <a:srgbClr val="FFFFFF"/>
                </a:highlight>
              </a:rPr>
              <a:t>Persistent storage volumes for your data using Amazon Elastic Block Store (Amazon EBS), known as </a:t>
            </a:r>
            <a:r>
              <a:rPr i="1" lang="en" sz="1300">
                <a:solidFill>
                  <a:srgbClr val="16191F"/>
                </a:solidFill>
                <a:highlight>
                  <a:srgbClr val="FFFFFF"/>
                </a:highlight>
              </a:rPr>
              <a:t>Amazon EBS volumes</a:t>
            </a:r>
            <a:endParaRPr i="1" sz="1300">
              <a:solidFill>
                <a:srgbClr val="16191F"/>
              </a:solidFill>
              <a:highlight>
                <a:srgbClr val="FFFFFF"/>
              </a:highlight>
            </a:endParaRPr>
          </a:p>
          <a:p>
            <a:pPr indent="0" lvl="0" marL="457200" rtl="0" algn="l">
              <a:lnSpc>
                <a:spcPct val="150000"/>
              </a:lnSpc>
              <a:spcBef>
                <a:spcPts val="0"/>
              </a:spcBef>
              <a:spcAft>
                <a:spcPts val="0"/>
              </a:spcAft>
              <a:buNone/>
            </a:pPr>
            <a:r>
              <a:t/>
            </a:r>
            <a:endParaRPr i="1" sz="1300">
              <a:solidFill>
                <a:srgbClr val="16191F"/>
              </a:solidFill>
              <a:highlight>
                <a:srgbClr val="FFFFFF"/>
              </a:highlight>
            </a:endParaRPr>
          </a:p>
          <a:p>
            <a:pPr indent="0" lvl="0" marL="0" rtl="0" algn="l">
              <a:lnSpc>
                <a:spcPct val="150000"/>
              </a:lnSpc>
              <a:spcBef>
                <a:spcPts val="800"/>
              </a:spcBef>
              <a:spcAft>
                <a:spcPts val="800"/>
              </a:spcAft>
              <a:buNone/>
            </a:pPr>
            <a:r>
              <a:t/>
            </a:r>
            <a:endParaRPr i="1" sz="1300">
              <a:solidFill>
                <a:srgbClr val="16191F"/>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22600"/>
              </a:lnSpc>
              <a:spcBef>
                <a:spcPts val="2800"/>
              </a:spcBef>
              <a:spcAft>
                <a:spcPts val="0"/>
              </a:spcAft>
              <a:buNone/>
            </a:pPr>
            <a:r>
              <a:rPr b="1" lang="en" sz="2750">
                <a:highlight>
                  <a:srgbClr val="434343"/>
                </a:highlight>
                <a:latin typeface="Arial"/>
                <a:ea typeface="Arial"/>
                <a:cs typeface="Arial"/>
                <a:sym typeface="Arial"/>
              </a:rPr>
              <a:t>Features of Amazon EC2</a:t>
            </a:r>
            <a:endParaRPr b="1" sz="2750">
              <a:highlight>
                <a:srgbClr val="434343"/>
              </a:highlight>
              <a:latin typeface="Arial"/>
              <a:ea typeface="Arial"/>
              <a:cs typeface="Arial"/>
              <a:sym typeface="Arial"/>
            </a:endParaRPr>
          </a:p>
          <a:p>
            <a:pPr indent="0" lvl="0" marL="0" rtl="0" algn="l">
              <a:spcBef>
                <a:spcPts val="2100"/>
              </a:spcBef>
              <a:spcAft>
                <a:spcPts val="0"/>
              </a:spcAft>
              <a:buNone/>
            </a:pPr>
            <a:r>
              <a:t/>
            </a:r>
            <a:endParaRPr>
              <a:highlight>
                <a:srgbClr val="434343"/>
              </a:highlight>
            </a:endParaRPr>
          </a:p>
          <a:p>
            <a:pPr indent="0" lvl="0" marL="0" rtl="0" algn="l">
              <a:spcBef>
                <a:spcPts val="0"/>
              </a:spcBef>
              <a:spcAft>
                <a:spcPts val="0"/>
              </a:spcAft>
              <a:buNone/>
            </a:pPr>
            <a:r>
              <a:t/>
            </a:r>
            <a:endParaRPr/>
          </a:p>
        </p:txBody>
      </p:sp>
      <p:sp>
        <p:nvSpPr>
          <p:cNvPr id="132" name="Google Shape;132;p24"/>
          <p:cNvSpPr txBox="1"/>
          <p:nvPr/>
        </p:nvSpPr>
        <p:spPr>
          <a:xfrm>
            <a:off x="-17100" y="1435400"/>
            <a:ext cx="9144000" cy="3417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16191F"/>
              </a:buClr>
              <a:buSzPts val="1600"/>
              <a:buChar char="●"/>
            </a:pPr>
            <a:r>
              <a:rPr lang="en" sz="1600">
                <a:solidFill>
                  <a:srgbClr val="16191F"/>
                </a:solidFill>
                <a:highlight>
                  <a:srgbClr val="FFFFFF"/>
                </a:highlight>
              </a:rPr>
              <a:t>Multiple physical locations for your resources, such as instances and Amazon EBS volumes, known as </a:t>
            </a:r>
            <a:r>
              <a:rPr i="1" lang="en" sz="1600">
                <a:solidFill>
                  <a:srgbClr val="16191F"/>
                </a:solidFill>
                <a:highlight>
                  <a:srgbClr val="FFFFFF"/>
                </a:highlight>
              </a:rPr>
              <a:t>Regions</a:t>
            </a:r>
            <a:r>
              <a:rPr lang="en" sz="1600">
                <a:solidFill>
                  <a:srgbClr val="16191F"/>
                </a:solidFill>
                <a:highlight>
                  <a:srgbClr val="FFFFFF"/>
                </a:highlight>
              </a:rPr>
              <a:t> and </a:t>
            </a:r>
            <a:r>
              <a:rPr i="1" lang="en" sz="1600">
                <a:solidFill>
                  <a:srgbClr val="16191F"/>
                </a:solidFill>
                <a:highlight>
                  <a:srgbClr val="FFFFFF"/>
                </a:highlight>
              </a:rPr>
              <a:t>Availability Zones</a:t>
            </a:r>
            <a:endParaRPr i="1" sz="1600">
              <a:solidFill>
                <a:srgbClr val="16191F"/>
              </a:solidFill>
              <a:highlight>
                <a:srgbClr val="FFFFFF"/>
              </a:highlight>
            </a:endParaRPr>
          </a:p>
          <a:p>
            <a:pPr indent="-330200" lvl="0" marL="457200" rtl="0" algn="l">
              <a:lnSpc>
                <a:spcPct val="150000"/>
              </a:lnSpc>
              <a:spcBef>
                <a:spcPts val="0"/>
              </a:spcBef>
              <a:spcAft>
                <a:spcPts val="0"/>
              </a:spcAft>
              <a:buClr>
                <a:srgbClr val="16191F"/>
              </a:buClr>
              <a:buSzPts val="1600"/>
              <a:buChar char="●"/>
            </a:pPr>
            <a:r>
              <a:rPr lang="en" sz="1600">
                <a:solidFill>
                  <a:srgbClr val="16191F"/>
                </a:solidFill>
                <a:highlight>
                  <a:srgbClr val="FFFFFF"/>
                </a:highlight>
              </a:rPr>
              <a:t>A firewall that enables you to specify the protocols, ports, and source IP ranges that can reach your instances using </a:t>
            </a:r>
            <a:r>
              <a:rPr i="1" lang="en" sz="1600">
                <a:solidFill>
                  <a:srgbClr val="16191F"/>
                </a:solidFill>
                <a:highlight>
                  <a:srgbClr val="FFFFFF"/>
                </a:highlight>
              </a:rPr>
              <a:t>security groups</a:t>
            </a:r>
            <a:endParaRPr i="1" sz="1600">
              <a:solidFill>
                <a:srgbClr val="16191F"/>
              </a:solidFill>
              <a:highlight>
                <a:srgbClr val="FFFFFF"/>
              </a:highlight>
            </a:endParaRPr>
          </a:p>
          <a:p>
            <a:pPr indent="-330200" lvl="0" marL="457200" rtl="0" algn="l">
              <a:lnSpc>
                <a:spcPct val="150000"/>
              </a:lnSpc>
              <a:spcBef>
                <a:spcPts val="0"/>
              </a:spcBef>
              <a:spcAft>
                <a:spcPts val="0"/>
              </a:spcAft>
              <a:buClr>
                <a:srgbClr val="16191F"/>
              </a:buClr>
              <a:buSzPts val="1600"/>
              <a:buChar char="●"/>
            </a:pPr>
            <a:r>
              <a:rPr lang="en" sz="1600">
                <a:solidFill>
                  <a:srgbClr val="16191F"/>
                </a:solidFill>
                <a:highlight>
                  <a:srgbClr val="FFFFFF"/>
                </a:highlight>
              </a:rPr>
              <a:t>Static IPv4 addresses for dynamic cloud computing, known as </a:t>
            </a:r>
            <a:r>
              <a:rPr i="1" lang="en" sz="1600">
                <a:solidFill>
                  <a:srgbClr val="16191F"/>
                </a:solidFill>
                <a:highlight>
                  <a:srgbClr val="FFFFFF"/>
                </a:highlight>
              </a:rPr>
              <a:t>Elastic IP addresses</a:t>
            </a:r>
            <a:endParaRPr i="1" sz="1600">
              <a:solidFill>
                <a:srgbClr val="16191F"/>
              </a:solidFill>
              <a:highlight>
                <a:srgbClr val="FFFFFF"/>
              </a:highlight>
            </a:endParaRPr>
          </a:p>
          <a:p>
            <a:pPr indent="-330200" lvl="0" marL="457200" rtl="0" algn="l">
              <a:lnSpc>
                <a:spcPct val="150000"/>
              </a:lnSpc>
              <a:spcBef>
                <a:spcPts val="0"/>
              </a:spcBef>
              <a:spcAft>
                <a:spcPts val="0"/>
              </a:spcAft>
              <a:buClr>
                <a:srgbClr val="16191F"/>
              </a:buClr>
              <a:buSzPts val="1600"/>
              <a:buChar char="●"/>
            </a:pPr>
            <a:r>
              <a:rPr lang="en" sz="1600">
                <a:solidFill>
                  <a:srgbClr val="16191F"/>
                </a:solidFill>
                <a:highlight>
                  <a:srgbClr val="FFFFFF"/>
                </a:highlight>
              </a:rPr>
              <a:t>Metadata, known as </a:t>
            </a:r>
            <a:r>
              <a:rPr i="1" lang="en" sz="1600">
                <a:solidFill>
                  <a:srgbClr val="16191F"/>
                </a:solidFill>
                <a:highlight>
                  <a:srgbClr val="FFFFFF"/>
                </a:highlight>
              </a:rPr>
              <a:t>tags</a:t>
            </a:r>
            <a:r>
              <a:rPr lang="en" sz="1600">
                <a:solidFill>
                  <a:srgbClr val="16191F"/>
                </a:solidFill>
                <a:highlight>
                  <a:srgbClr val="FFFFFF"/>
                </a:highlight>
              </a:rPr>
              <a:t>, that you can create and assign to your Amazon EC2 resources</a:t>
            </a:r>
            <a:endParaRPr sz="1600">
              <a:solidFill>
                <a:srgbClr val="16191F"/>
              </a:solidFill>
              <a:highlight>
                <a:srgbClr val="FFFFFF"/>
              </a:highlight>
            </a:endParaRPr>
          </a:p>
          <a:p>
            <a:pPr indent="-330200" lvl="0" marL="457200" rtl="0" algn="l">
              <a:lnSpc>
                <a:spcPct val="150000"/>
              </a:lnSpc>
              <a:spcBef>
                <a:spcPts val="0"/>
              </a:spcBef>
              <a:spcAft>
                <a:spcPts val="0"/>
              </a:spcAft>
              <a:buClr>
                <a:srgbClr val="16191F"/>
              </a:buClr>
              <a:buSzPts val="1600"/>
              <a:buChar char="●"/>
            </a:pPr>
            <a:r>
              <a:rPr lang="en" sz="1600">
                <a:solidFill>
                  <a:srgbClr val="16191F"/>
                </a:solidFill>
                <a:highlight>
                  <a:srgbClr val="FFFFFF"/>
                </a:highlight>
              </a:rPr>
              <a:t>Virtual networks you can create that are logically isolated from the rest of the AWS Cloud, and that you can optionally connect to your own network, known as </a:t>
            </a:r>
            <a:r>
              <a:rPr i="1" lang="en" sz="1600">
                <a:solidFill>
                  <a:srgbClr val="16191F"/>
                </a:solidFill>
                <a:highlight>
                  <a:srgbClr val="FFFFFF"/>
                </a:highlight>
              </a:rPr>
              <a:t>virtual private clouds</a:t>
            </a:r>
            <a:r>
              <a:rPr lang="en" sz="1600">
                <a:solidFill>
                  <a:srgbClr val="16191F"/>
                </a:solidFill>
                <a:highlight>
                  <a:srgbClr val="FFFFFF"/>
                </a:highlight>
              </a:rPr>
              <a:t> (VPCs)</a:t>
            </a:r>
            <a:endParaRPr sz="1600">
              <a:solidFill>
                <a:srgbClr val="16191F"/>
              </a:solidFill>
              <a:highlight>
                <a:srgbClr val="FFFFFF"/>
              </a:highlight>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22775" y="3971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Groups:</a:t>
            </a:r>
            <a:endParaRPr/>
          </a:p>
        </p:txBody>
      </p:sp>
      <p:sp>
        <p:nvSpPr>
          <p:cNvPr id="138" name="Google Shape;138;p25"/>
          <p:cNvSpPr txBox="1"/>
          <p:nvPr/>
        </p:nvSpPr>
        <p:spPr>
          <a:xfrm>
            <a:off x="-73825" y="1231000"/>
            <a:ext cx="5143500" cy="4163700"/>
          </a:xfrm>
          <a:prstGeom prst="rect">
            <a:avLst/>
          </a:prstGeom>
          <a:noFill/>
          <a:ln>
            <a:noFill/>
          </a:ln>
        </p:spPr>
        <p:txBody>
          <a:bodyPr anchorCtr="0" anchor="t" bIns="91425" lIns="91425" spcFirstLastPara="1" rIns="91425" wrap="square" tIns="91425">
            <a:spAutoFit/>
          </a:bodyPr>
          <a:lstStyle/>
          <a:p>
            <a:pPr indent="-307975" lvl="0" marL="647700" rtl="0" algn="l">
              <a:lnSpc>
                <a:spcPct val="115000"/>
              </a:lnSpc>
              <a:spcBef>
                <a:spcPts val="0"/>
              </a:spcBef>
              <a:spcAft>
                <a:spcPts val="0"/>
              </a:spcAft>
              <a:buSzPts val="1250"/>
              <a:buFont typeface="Arial"/>
              <a:buChar char="●"/>
            </a:pPr>
            <a:r>
              <a:rPr lang="en" sz="1500">
                <a:highlight>
                  <a:schemeClr val="lt1"/>
                </a:highlight>
              </a:rPr>
              <a:t>AWS Security Groups are one of the many tools Amazon provides in accordance with their AWS Cloud Services.​</a:t>
            </a:r>
            <a:endParaRPr sz="1500">
              <a:highlight>
                <a:schemeClr val="lt1"/>
              </a:highlight>
            </a:endParaRPr>
          </a:p>
          <a:p>
            <a:pPr indent="-307975" lvl="0" marL="647700" rtl="0" algn="l">
              <a:lnSpc>
                <a:spcPct val="115000"/>
              </a:lnSpc>
              <a:spcBef>
                <a:spcPts val="0"/>
              </a:spcBef>
              <a:spcAft>
                <a:spcPts val="0"/>
              </a:spcAft>
              <a:buSzPts val="1250"/>
              <a:buFont typeface="Arial"/>
              <a:buChar char="●"/>
            </a:pPr>
            <a:r>
              <a:rPr lang="en" sz="1500">
                <a:highlight>
                  <a:schemeClr val="lt1"/>
                </a:highlight>
              </a:rPr>
              <a:t>They basically act as a firewall, giving you control over both inbound and outbound traffic to your EC2 Instance. Whenever an EC2 instance is spun, it needs to be assigned to a particular Security Group.​</a:t>
            </a:r>
            <a:endParaRPr sz="1500">
              <a:highlight>
                <a:schemeClr val="lt1"/>
              </a:highlight>
            </a:endParaRPr>
          </a:p>
          <a:p>
            <a:pPr indent="-307975" lvl="0" marL="647700" rtl="0" algn="l">
              <a:lnSpc>
                <a:spcPct val="115000"/>
              </a:lnSpc>
              <a:spcBef>
                <a:spcPts val="0"/>
              </a:spcBef>
              <a:spcAft>
                <a:spcPts val="0"/>
              </a:spcAft>
              <a:buSzPts val="1250"/>
              <a:buFont typeface="Arial"/>
              <a:buChar char="●"/>
            </a:pPr>
            <a:r>
              <a:rPr lang="en" sz="1500">
                <a:highlight>
                  <a:schemeClr val="lt1"/>
                </a:highlight>
              </a:rPr>
              <a:t>They are used to secure your EC2 instances and thus improve the security of your overall Cloud Environment. ​</a:t>
            </a:r>
            <a:endParaRPr sz="1500">
              <a:highlight>
                <a:schemeClr val="lt1"/>
              </a:highlight>
            </a:endParaRPr>
          </a:p>
          <a:p>
            <a:pPr indent="-307975" lvl="0" marL="647700" rtl="0" algn="l">
              <a:lnSpc>
                <a:spcPct val="115000"/>
              </a:lnSpc>
              <a:spcBef>
                <a:spcPts val="0"/>
              </a:spcBef>
              <a:spcAft>
                <a:spcPts val="0"/>
              </a:spcAft>
              <a:buSzPts val="1250"/>
              <a:buFont typeface="Arial"/>
              <a:buChar char="●"/>
            </a:pPr>
            <a:r>
              <a:rPr lang="en" sz="1500">
                <a:highlight>
                  <a:schemeClr val="lt1"/>
                </a:highlight>
              </a:rPr>
              <a:t>This is extremely flexible and let's you configure Open Ports and Protocols for Users over the internet and much more.</a:t>
            </a:r>
            <a:r>
              <a:rPr lang="en" sz="1500">
                <a:highlight>
                  <a:srgbClr val="EDEBE9"/>
                </a:highlight>
              </a:rPr>
              <a:t>​</a:t>
            </a:r>
            <a:endParaRPr sz="1500">
              <a:highlight>
                <a:srgbClr val="EDEBE9"/>
              </a:highlight>
            </a:endParaRPr>
          </a:p>
          <a:p>
            <a:pPr indent="0" lvl="0" marL="0" rtl="0" algn="l">
              <a:spcBef>
                <a:spcPts val="0"/>
              </a:spcBef>
              <a:spcAft>
                <a:spcPts val="0"/>
              </a:spcAft>
              <a:buNone/>
            </a:pPr>
            <a:r>
              <a:t/>
            </a:r>
            <a:endParaRPr sz="1700">
              <a:latin typeface="Roboto"/>
              <a:ea typeface="Roboto"/>
              <a:cs typeface="Roboto"/>
              <a:sym typeface="Roboto"/>
            </a:endParaRPr>
          </a:p>
        </p:txBody>
      </p:sp>
      <p:pic>
        <p:nvPicPr>
          <p:cNvPr id="139" name="Google Shape;139;p25"/>
          <p:cNvPicPr preferRelativeResize="0"/>
          <p:nvPr/>
        </p:nvPicPr>
        <p:blipFill>
          <a:blip r:embed="rId3">
            <a:alphaModFix/>
          </a:blip>
          <a:stretch>
            <a:fillRect/>
          </a:stretch>
        </p:blipFill>
        <p:spPr>
          <a:xfrm>
            <a:off x="5177600" y="1781000"/>
            <a:ext cx="3769525" cy="2616050"/>
          </a:xfrm>
          <a:prstGeom prst="rect">
            <a:avLst/>
          </a:prstGeom>
          <a:noFill/>
          <a:ln>
            <a:noFill/>
          </a:ln>
        </p:spPr>
      </p:pic>
      <p:sp>
        <p:nvSpPr>
          <p:cNvPr id="140" name="Google Shape;140;p25"/>
          <p:cNvSpPr txBox="1"/>
          <p:nvPr/>
        </p:nvSpPr>
        <p:spPr>
          <a:xfrm>
            <a:off x="311725" y="-80575"/>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Nginix Load Balancer</a:t>
            </a:r>
            <a:endParaRPr/>
          </a:p>
        </p:txBody>
      </p:sp>
      <p:sp>
        <p:nvSpPr>
          <p:cNvPr id="146" name="Google Shape;146;p26"/>
          <p:cNvSpPr txBox="1"/>
          <p:nvPr/>
        </p:nvSpPr>
        <p:spPr>
          <a:xfrm>
            <a:off x="669800" y="1498200"/>
            <a:ext cx="6948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Load balancing across multiple application instances is a commonly used technique for optimizing resource utilization, maximizing throughput, reducing latency, and ensuring fault-tolerant configurations. </a:t>
            </a:r>
            <a:endParaRPr sz="1500">
              <a:latin typeface="Roboto"/>
              <a:ea typeface="Roboto"/>
              <a:cs typeface="Roboto"/>
              <a:sym typeface="Roboto"/>
            </a:endParaRPr>
          </a:p>
        </p:txBody>
      </p:sp>
      <p:sp>
        <p:nvSpPr>
          <p:cNvPr id="147" name="Google Shape;147;p26"/>
          <p:cNvSpPr txBox="1"/>
          <p:nvPr/>
        </p:nvSpPr>
        <p:spPr>
          <a:xfrm>
            <a:off x="669800" y="2332850"/>
            <a:ext cx="694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instances of the same application running on srv1-srv3. When the load balancing method is not specifically configured, it defaults to round-robin. All requests are</a:t>
            </a:r>
            <a:r>
              <a:rPr lang="en" sz="1500">
                <a:uFill>
                  <a:noFill/>
                </a:uFill>
                <a:hlinkClick r:id="rId3"/>
              </a:rPr>
              <a:t> </a:t>
            </a:r>
            <a:r>
              <a:rPr lang="en" sz="1500" u="sng">
                <a:solidFill>
                  <a:schemeClr val="hlink"/>
                </a:solidFill>
                <a:hlinkClick r:id="rId4"/>
              </a:rPr>
              <a:t>proxied</a:t>
            </a:r>
            <a:r>
              <a:rPr lang="en" sz="1500"/>
              <a:t> to the server group myapp1, and nginx applies HTTP load balancing to distribute the requests.</a:t>
            </a:r>
            <a:r>
              <a:rPr lang="en" sz="1100"/>
              <a:t> </a:t>
            </a:r>
            <a:endParaRPr>
              <a:latin typeface="Roboto"/>
              <a:ea typeface="Roboto"/>
              <a:cs typeface="Roboto"/>
              <a:sym typeface="Roboto"/>
            </a:endParaRPr>
          </a:p>
        </p:txBody>
      </p:sp>
      <p:sp>
        <p:nvSpPr>
          <p:cNvPr id="148" name="Google Shape;148;p26"/>
          <p:cNvSpPr txBox="1"/>
          <p:nvPr/>
        </p:nvSpPr>
        <p:spPr>
          <a:xfrm>
            <a:off x="815875" y="3428300"/>
            <a:ext cx="44235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http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upstream myapp1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server srv1.example.com;</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server srv2.example.com;</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server srv3.example.com;</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server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listen 80;</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location /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proxy_pass http://myapp1;</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a:t>
            </a:r>
            <a:endParaRPr sz="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4" name="Google Shape;154;p27"/>
          <p:cNvSpPr txBox="1"/>
          <p:nvPr/>
        </p:nvSpPr>
        <p:spPr>
          <a:xfrm>
            <a:off x="267125" y="1497800"/>
            <a:ext cx="88770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Roboto"/>
                <a:ea typeface="Roboto"/>
                <a:cs typeface="Roboto"/>
                <a:sym typeface="Roboto"/>
              </a:rPr>
              <a:t>The car parking issue is unraveled utilizing IoT and Wi-Fi. By utilizing this proposed system, the accessibility of free openings is refreshed on the web server progressively.The fundamental favorable position of this system is to lessen time in an inquiry of free spaces, the client can get to the site viably, and decrease traffic blockage.</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a:p>
            <a:pPr indent="0" lvl="0" marL="0" rtl="0" algn="l">
              <a:spcBef>
                <a:spcPts val="0"/>
              </a:spcBef>
              <a:spcAft>
                <a:spcPts val="0"/>
              </a:spcAft>
              <a:buNone/>
            </a:pPr>
            <a:r>
              <a:rPr lang="en" sz="1700">
                <a:latin typeface="Roboto"/>
                <a:ea typeface="Roboto"/>
                <a:cs typeface="Roboto"/>
                <a:sym typeface="Roboto"/>
              </a:rPr>
              <a:t>The other advantages of this project includes that it is cost free because most of the parking slots have surveillance camera but here we dont require any surveillance camera just need to additionally process the video.</a:t>
            </a:r>
            <a:endParaRPr sz="1700">
              <a:latin typeface="Roboto"/>
              <a:ea typeface="Roboto"/>
              <a:cs typeface="Roboto"/>
              <a:sym typeface="Roboto"/>
            </a:endParaRPr>
          </a:p>
          <a:p>
            <a:pPr indent="0" lvl="0" marL="0" rtl="0" algn="l">
              <a:spcBef>
                <a:spcPts val="0"/>
              </a:spcBef>
              <a:spcAft>
                <a:spcPts val="0"/>
              </a:spcAft>
              <a:buNone/>
            </a:pPr>
            <a:r>
              <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156225" y="203675"/>
            <a:ext cx="37854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INTRODUCTION</a:t>
            </a:r>
            <a:endParaRPr sz="3800"/>
          </a:p>
        </p:txBody>
      </p:sp>
      <p:sp>
        <p:nvSpPr>
          <p:cNvPr id="71" name="Google Shape;71;p14"/>
          <p:cNvSpPr txBox="1"/>
          <p:nvPr>
            <p:ph idx="1" type="subTitle"/>
          </p:nvPr>
        </p:nvSpPr>
        <p:spPr>
          <a:xfrm>
            <a:off x="304800" y="956325"/>
            <a:ext cx="3704400" cy="40062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n" sz="2950">
                <a:solidFill>
                  <a:schemeClr val="lt1"/>
                </a:solidFill>
                <a:latin typeface="Merriweather"/>
                <a:ea typeface="Merriweather"/>
                <a:cs typeface="Merriweather"/>
                <a:sym typeface="Merriweather"/>
              </a:rPr>
              <a:t>G</a:t>
            </a:r>
            <a:r>
              <a:rPr lang="en" sz="2050">
                <a:solidFill>
                  <a:schemeClr val="lt1"/>
                </a:solidFill>
                <a:latin typeface="Merriweather"/>
                <a:ea typeface="Merriweather"/>
                <a:cs typeface="Merriweather"/>
                <a:sym typeface="Merriweather"/>
              </a:rPr>
              <a:t>lobalization has continually accumulated more individuals into urban territories causing significant urban communities like Bangalore to be vigorously populated and blocked. The expansion in population implies an expansion additionally in human mobility. This influences the expansion in the number of vehicles which thus influences the parking circumstance</a:t>
            </a:r>
            <a:endParaRPr sz="2100">
              <a:solidFill>
                <a:schemeClr val="lt1"/>
              </a:solidFill>
              <a:latin typeface="Merriweather"/>
              <a:ea typeface="Merriweather"/>
              <a:cs typeface="Merriweather"/>
              <a:sym typeface="Merriweather"/>
            </a:endParaRPr>
          </a:p>
          <a:p>
            <a:pPr indent="0" lvl="0" marL="0" rtl="0" algn="l">
              <a:spcBef>
                <a:spcPts val="1200"/>
              </a:spcBef>
              <a:spcAft>
                <a:spcPts val="0"/>
              </a:spcAft>
              <a:buNone/>
            </a:pPr>
            <a:r>
              <a:t/>
            </a:r>
            <a:endParaRPr>
              <a:solidFill>
                <a:schemeClr val="lt1"/>
              </a:solidFill>
            </a:endParaRPr>
          </a:p>
        </p:txBody>
      </p:sp>
      <p:pic>
        <p:nvPicPr>
          <p:cNvPr id="72" name="Google Shape;72;p14"/>
          <p:cNvPicPr preferRelativeResize="0"/>
          <p:nvPr/>
        </p:nvPicPr>
        <p:blipFill>
          <a:blip r:embed="rId3">
            <a:alphaModFix/>
          </a:blip>
          <a:stretch>
            <a:fillRect/>
          </a:stretch>
        </p:blipFill>
        <p:spPr>
          <a:xfrm>
            <a:off x="4675375" y="1050750"/>
            <a:ext cx="4319275" cy="3042000"/>
          </a:xfrm>
          <a:prstGeom prst="rect">
            <a:avLst/>
          </a:prstGeom>
          <a:noFill/>
          <a:ln cap="flat" cmpd="sng" w="38100">
            <a:solidFill>
              <a:srgbClr val="0B5394"/>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24075" y="185100"/>
            <a:ext cx="3541800" cy="18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50">
                <a:latin typeface="Times New Roman"/>
                <a:ea typeface="Times New Roman"/>
                <a:cs typeface="Times New Roman"/>
                <a:sym typeface="Times New Roman"/>
              </a:rPr>
              <a:t>T</a:t>
            </a:r>
            <a:r>
              <a:rPr lang="en" sz="2050">
                <a:latin typeface="Times New Roman"/>
                <a:ea typeface="Times New Roman"/>
                <a:cs typeface="Times New Roman"/>
                <a:sym typeface="Times New Roman"/>
              </a:rPr>
              <a:t>his project presents an image-processing based smart parking system developed for multi-storey parking garages, open parking lots and many more. The proposed system design through the Python and the OpenCV library utilizes the combined edge detection and coordinate bound pixel sections in deciding if a parking spot in the acquired footage is occupied or not. </a:t>
            </a:r>
            <a:endParaRPr sz="3600"/>
          </a:p>
        </p:txBody>
      </p:sp>
      <p:pic>
        <p:nvPicPr>
          <p:cNvPr id="78" name="Google Shape;78;p15"/>
          <p:cNvPicPr preferRelativeResize="0"/>
          <p:nvPr/>
        </p:nvPicPr>
        <p:blipFill>
          <a:blip r:embed="rId3">
            <a:alphaModFix/>
          </a:blip>
          <a:stretch>
            <a:fillRect/>
          </a:stretch>
        </p:blipFill>
        <p:spPr>
          <a:xfrm>
            <a:off x="4098325" y="976500"/>
            <a:ext cx="4677199" cy="2914975"/>
          </a:xfrm>
          <a:prstGeom prst="rect">
            <a:avLst/>
          </a:prstGeom>
          <a:noFill/>
          <a:ln cap="flat" cmpd="sng" w="28575">
            <a:solidFill>
              <a:srgbClr val="1C4587"/>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229750" y="83988"/>
            <a:ext cx="8684500" cy="4975524"/>
          </a:xfrm>
          <a:prstGeom prst="rect">
            <a:avLst/>
          </a:prstGeom>
          <a:noFill/>
          <a:ln cap="flat" cmpd="sng" w="38100">
            <a:solidFill>
              <a:srgbClr val="3C78D8"/>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846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Libraries</a:t>
            </a:r>
            <a:endParaRPr sz="3900"/>
          </a:p>
        </p:txBody>
      </p:sp>
      <p:sp>
        <p:nvSpPr>
          <p:cNvPr id="89" name="Google Shape;89;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ctr">
              <a:lnSpc>
                <a:spcPct val="75000"/>
              </a:lnSpc>
              <a:spcBef>
                <a:spcPts val="0"/>
              </a:spcBef>
              <a:spcAft>
                <a:spcPts val="0"/>
              </a:spcAft>
              <a:buClr>
                <a:srgbClr val="000000"/>
              </a:buClr>
              <a:buSzPts val="770"/>
              <a:buFont typeface="Arial"/>
              <a:buNone/>
            </a:pPr>
            <a:r>
              <a:rPr b="1" lang="en" sz="2448">
                <a:solidFill>
                  <a:srgbClr val="434343"/>
                </a:solidFill>
              </a:rPr>
              <a:t>OpenCV</a:t>
            </a:r>
            <a:endParaRPr b="1" sz="2448">
              <a:solidFill>
                <a:srgbClr val="434343"/>
              </a:solidFill>
            </a:endParaRPr>
          </a:p>
          <a:p>
            <a:pPr indent="0" lvl="0" marL="0" rtl="0" algn="l">
              <a:lnSpc>
                <a:spcPct val="75000"/>
              </a:lnSpc>
              <a:spcBef>
                <a:spcPts val="1200"/>
              </a:spcBef>
              <a:spcAft>
                <a:spcPts val="0"/>
              </a:spcAft>
              <a:buClr>
                <a:srgbClr val="000000"/>
              </a:buClr>
              <a:buSzPts val="770"/>
              <a:buFont typeface="Arial"/>
              <a:buNone/>
            </a:pPr>
            <a:r>
              <a:rPr lang="en" sz="2448">
                <a:solidFill>
                  <a:srgbClr val="434343"/>
                </a:solidFill>
              </a:rPr>
              <a:t>O</a:t>
            </a:r>
            <a:r>
              <a:rPr lang="en" sz="1648">
                <a:solidFill>
                  <a:srgbClr val="434343"/>
                </a:solidFill>
              </a:rPr>
              <a:t>penCV (Open Source Computer vision) is permitted for both scholastic and commercial use. It is a library of programming functions mainly aimed at real-time computer vision. OpenCV's application has wide areas which includes 2D and 3D feature toolkits, Ego motion estimation, Facial recognition system, Gesture recognition, Motion understanding, Object identification Segmentation and recognition and Motion tracking. OpenCV is written in C++.</a:t>
            </a:r>
            <a:endParaRPr sz="1657">
              <a:solidFill>
                <a:srgbClr val="434343"/>
              </a:solidFill>
            </a:endParaRPr>
          </a:p>
          <a:p>
            <a:pPr indent="0" lvl="0" marL="0" rtl="0" algn="l">
              <a:lnSpc>
                <a:spcPct val="95000"/>
              </a:lnSpc>
              <a:spcBef>
                <a:spcPts val="1200"/>
              </a:spcBef>
              <a:spcAft>
                <a:spcPts val="1200"/>
              </a:spcAft>
              <a:buSzPts val="770"/>
              <a:buNone/>
            </a:pPr>
            <a:r>
              <a:t/>
            </a:r>
            <a:endParaRPr sz="1010">
              <a:solidFill>
                <a:srgbClr val="434343"/>
              </a:solidFill>
            </a:endParaRPr>
          </a:p>
        </p:txBody>
      </p:sp>
      <p:sp>
        <p:nvSpPr>
          <p:cNvPr id="90" name="Google Shape;90;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2800">
                <a:solidFill>
                  <a:srgbClr val="434343"/>
                </a:solidFill>
              </a:rPr>
              <a:t>Pickle</a:t>
            </a:r>
            <a:endParaRPr b="1" sz="2800">
              <a:solidFill>
                <a:srgbClr val="434343"/>
              </a:solidFill>
            </a:endParaRPr>
          </a:p>
          <a:p>
            <a:pPr indent="0" lvl="0" marL="0" rtl="0" algn="l">
              <a:spcBef>
                <a:spcPts val="1200"/>
              </a:spcBef>
              <a:spcAft>
                <a:spcPts val="1200"/>
              </a:spcAft>
              <a:buNone/>
            </a:pPr>
            <a:r>
              <a:rPr lang="en" sz="2408">
                <a:solidFill>
                  <a:srgbClr val="434343"/>
                </a:solidFill>
              </a:rPr>
              <a:t>P</a:t>
            </a:r>
            <a:r>
              <a:rPr lang="en" sz="1850">
                <a:solidFill>
                  <a:srgbClr val="434343"/>
                </a:solidFill>
              </a:rPr>
              <a:t>ython pickle module is used for serializing and de-serializing python object structures. The process to converts any kind of python objects (list, dict, etc.) into byte streams (0s and 1s) is called pickling or serialization or flattening or marshalling. We can converts the byte stream (generated through pickling) back into python objects by a process called as unpickling.</a:t>
            </a:r>
            <a:endParaRPr sz="185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90675" y="169200"/>
            <a:ext cx="8520600" cy="7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rgbClr val="FFFFFF"/>
                </a:solidFill>
              </a:rPr>
              <a:t>Hough Line Transform</a:t>
            </a:r>
            <a:endParaRPr sz="4000">
              <a:solidFill>
                <a:srgbClr val="FFFFFF"/>
              </a:solidFill>
            </a:endParaRPr>
          </a:p>
        </p:txBody>
      </p:sp>
      <p:sp>
        <p:nvSpPr>
          <p:cNvPr id="96" name="Google Shape;96;p18"/>
          <p:cNvSpPr txBox="1"/>
          <p:nvPr>
            <p:ph idx="1" type="body"/>
          </p:nvPr>
        </p:nvSpPr>
        <p:spPr>
          <a:xfrm>
            <a:off x="311700" y="1505700"/>
            <a:ext cx="4185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The </a:t>
            </a:r>
            <a:r>
              <a:rPr b="1" lang="en" sz="1600">
                <a:solidFill>
                  <a:srgbClr val="000000"/>
                </a:solidFill>
              </a:rPr>
              <a:t>Hough Transform </a:t>
            </a:r>
            <a:r>
              <a:rPr lang="en" sz="1600">
                <a:solidFill>
                  <a:srgbClr val="000000"/>
                </a:solidFill>
              </a:rPr>
              <a:t>is a popular technique to detect any shape, if you can represent that shape in a mathematical form. It can detect the shape even if it is broken or distorted a little bit. The </a:t>
            </a:r>
            <a:r>
              <a:rPr b="1" lang="en" sz="1600">
                <a:solidFill>
                  <a:srgbClr val="000000"/>
                </a:solidFill>
              </a:rPr>
              <a:t>Hough transform</a:t>
            </a:r>
            <a:r>
              <a:rPr lang="en" sz="1600">
                <a:solidFill>
                  <a:srgbClr val="000000"/>
                </a:solidFill>
              </a:rPr>
              <a:t> is a feature extraction technique used in image analysis, computer vision, and digital image processing.</a:t>
            </a:r>
            <a:endParaRPr sz="1600">
              <a:solidFill>
                <a:srgbClr val="000000"/>
              </a:solidFill>
            </a:endParaRPr>
          </a:p>
          <a:p>
            <a:pPr indent="0" lvl="0" marL="0" rtl="0" algn="l">
              <a:lnSpc>
                <a:spcPct val="100000"/>
              </a:lnSpc>
              <a:spcBef>
                <a:spcPts val="1200"/>
              </a:spcBef>
              <a:spcAft>
                <a:spcPts val="1200"/>
              </a:spcAft>
              <a:buNone/>
            </a:pPr>
            <a:r>
              <a:t/>
            </a:r>
            <a:endParaRPr sz="1700">
              <a:solidFill>
                <a:srgbClr val="000000"/>
              </a:solidFill>
            </a:endParaRPr>
          </a:p>
        </p:txBody>
      </p:sp>
      <p:pic>
        <p:nvPicPr>
          <p:cNvPr id="97" name="Google Shape;97;p18"/>
          <p:cNvPicPr preferRelativeResize="0"/>
          <p:nvPr/>
        </p:nvPicPr>
        <p:blipFill>
          <a:blip r:embed="rId3">
            <a:alphaModFix/>
          </a:blip>
          <a:stretch>
            <a:fillRect/>
          </a:stretch>
        </p:blipFill>
        <p:spPr>
          <a:xfrm>
            <a:off x="4791825" y="1443550"/>
            <a:ext cx="3336975" cy="336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219200" y="0"/>
            <a:ext cx="6858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082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50">
                <a:solidFill>
                  <a:srgbClr val="FFFFFF"/>
                </a:solidFill>
                <a:highlight>
                  <a:schemeClr val="dk1"/>
                </a:highlight>
              </a:rPr>
              <a:t>RGB vs Grayscale images</a:t>
            </a:r>
            <a:r>
              <a:rPr lang="en" sz="2450">
                <a:solidFill>
                  <a:srgbClr val="000000"/>
                </a:solidFill>
                <a:highlight>
                  <a:schemeClr val="dk1"/>
                </a:highlight>
              </a:rPr>
              <a:t>​</a:t>
            </a:r>
            <a:endParaRPr>
              <a:highlight>
                <a:schemeClr val="dk1"/>
              </a:highlight>
            </a:endParaRPr>
          </a:p>
        </p:txBody>
      </p:sp>
      <p:sp>
        <p:nvSpPr>
          <p:cNvPr id="108" name="Google Shape;108;p20"/>
          <p:cNvSpPr txBox="1"/>
          <p:nvPr>
            <p:ph idx="1" type="body"/>
          </p:nvPr>
        </p:nvSpPr>
        <p:spPr>
          <a:xfrm>
            <a:off x="0" y="1505700"/>
            <a:ext cx="8241300" cy="3076200"/>
          </a:xfrm>
          <a:prstGeom prst="rect">
            <a:avLst/>
          </a:prstGeom>
        </p:spPr>
        <p:txBody>
          <a:bodyPr anchorCtr="0" anchor="t" bIns="91425" lIns="91425" spcFirstLastPara="1" rIns="91425" wrap="square" tIns="91425">
            <a:noAutofit/>
          </a:bodyPr>
          <a:lstStyle/>
          <a:p>
            <a:pPr indent="-317500" lvl="0" marL="711200" rtl="0" algn="l">
              <a:spcBef>
                <a:spcPts val="0"/>
              </a:spcBef>
              <a:spcAft>
                <a:spcPts val="0"/>
              </a:spcAft>
              <a:buClr>
                <a:srgbClr val="31394D"/>
              </a:buClr>
              <a:buSzPts val="1400"/>
              <a:buFont typeface="Arial"/>
              <a:buChar char="●"/>
            </a:pPr>
            <a:r>
              <a:rPr lang="en" sz="1700">
                <a:solidFill>
                  <a:srgbClr val="31394D"/>
                </a:solidFill>
                <a:highlight>
                  <a:schemeClr val="lt1"/>
                </a:highlight>
                <a:latin typeface="Arial"/>
                <a:ea typeface="Arial"/>
                <a:cs typeface="Arial"/>
                <a:sym typeface="Arial"/>
              </a:rPr>
              <a:t>It is important to distinguish between RGB images and grayscale images. An RGB image has three color channels: Red channel, Green channel and Blue channel. However, a grayscale image has just one channel.​</a:t>
            </a:r>
            <a:endParaRPr sz="1700">
              <a:solidFill>
                <a:srgbClr val="31394D"/>
              </a:solidFill>
              <a:highlight>
                <a:schemeClr val="lt1"/>
              </a:highlight>
              <a:latin typeface="Arial"/>
              <a:ea typeface="Arial"/>
              <a:cs typeface="Arial"/>
              <a:sym typeface="Arial"/>
            </a:endParaRPr>
          </a:p>
          <a:p>
            <a:pPr indent="-317500" lvl="0" marL="711200" rtl="0" algn="l">
              <a:spcBef>
                <a:spcPts val="0"/>
              </a:spcBef>
              <a:spcAft>
                <a:spcPts val="0"/>
              </a:spcAft>
              <a:buClr>
                <a:srgbClr val="31394D"/>
              </a:buClr>
              <a:buSzPts val="1400"/>
              <a:buFont typeface="Arial"/>
              <a:buChar char="●"/>
            </a:pPr>
            <a:r>
              <a:rPr lang="en" sz="1700">
                <a:solidFill>
                  <a:srgbClr val="31394D"/>
                </a:solidFill>
                <a:highlight>
                  <a:schemeClr val="lt1"/>
                </a:highlight>
                <a:latin typeface="Arial"/>
                <a:ea typeface="Arial"/>
                <a:cs typeface="Arial"/>
                <a:sym typeface="Arial"/>
              </a:rPr>
              <a:t>An RGB Image consists of 3 layers R,G,B. It’s a 3 dimensional matrix, where as grayscale image is of only 2 dimensions, and the values ranges between 0–255 (8-bit unsigned integers). Therefore, some algorithms can only applied on 2-D image rather than 3-D, hence we convert an RGB image into a grayscale image.​</a:t>
            </a:r>
            <a:endParaRPr sz="1700">
              <a:solidFill>
                <a:srgbClr val="31394D"/>
              </a:solidFill>
              <a:highlight>
                <a:schemeClr val="lt1"/>
              </a:highlight>
              <a:latin typeface="Arial"/>
              <a:ea typeface="Arial"/>
              <a:cs typeface="Arial"/>
              <a:sym typeface="Arial"/>
            </a:endParaRPr>
          </a:p>
          <a:p>
            <a:pPr indent="-317500" lvl="0" marL="711200" rtl="0" algn="l">
              <a:spcBef>
                <a:spcPts val="0"/>
              </a:spcBef>
              <a:spcAft>
                <a:spcPts val="0"/>
              </a:spcAft>
              <a:buClr>
                <a:srgbClr val="31394D"/>
              </a:buClr>
              <a:buSzPts val="1400"/>
              <a:buFont typeface="Arial"/>
              <a:buChar char="●"/>
            </a:pPr>
            <a:r>
              <a:rPr lang="en" sz="1700">
                <a:solidFill>
                  <a:srgbClr val="31394D"/>
                </a:solidFill>
                <a:highlight>
                  <a:schemeClr val="lt1"/>
                </a:highlight>
                <a:latin typeface="Arial"/>
                <a:ea typeface="Arial"/>
                <a:cs typeface="Arial"/>
                <a:sym typeface="Arial"/>
              </a:rPr>
              <a:t>The other reasons why we prefer grayscale images over RGB images are like Signal to noise ratio, Complexity of the code, Difficulty of visualization etc.​</a:t>
            </a:r>
            <a:endParaRPr sz="1600">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0" y="1753125"/>
            <a:ext cx="9144000" cy="1762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50">
                <a:solidFill>
                  <a:schemeClr val="dk1"/>
                </a:solidFill>
                <a:highlight>
                  <a:schemeClr val="lt1"/>
                </a:highlight>
              </a:rPr>
              <a:t>NGINX</a:t>
            </a:r>
            <a:r>
              <a:rPr lang="en" sz="2050">
                <a:solidFill>
                  <a:schemeClr val="dk1"/>
                </a:solidFill>
                <a:highlight>
                  <a:schemeClr val="lt1"/>
                </a:highlight>
              </a:rPr>
              <a:t> is open source software for web serving, reverse proxying, caching, load balancing, media streaming, and more. It started out as a web server designed for maximum performance and stability. In addition to its HTTP server capabilities, NGINX can also function as a proxy server for email and a reverse proxy and load balancer for HTTP, TCP, and UDP servers.</a:t>
            </a:r>
            <a:endParaRPr sz="2300">
              <a:solidFill>
                <a:schemeClr val="dk1"/>
              </a:solidFill>
              <a:highlight>
                <a:schemeClr val="lt1"/>
              </a:highlight>
              <a:latin typeface="Roboto"/>
              <a:ea typeface="Roboto"/>
              <a:cs typeface="Roboto"/>
              <a:sym typeface="Roboto"/>
            </a:endParaRPr>
          </a:p>
        </p:txBody>
      </p:sp>
      <p:sp>
        <p:nvSpPr>
          <p:cNvPr id="114" name="Google Shape;114;p21"/>
          <p:cNvSpPr txBox="1"/>
          <p:nvPr>
            <p:ph type="title"/>
          </p:nvPr>
        </p:nvSpPr>
        <p:spPr>
          <a:xfrm>
            <a:off x="311700" y="294150"/>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b="1" lang="en" sz="3300">
                <a:highlight>
                  <a:srgbClr val="222222"/>
                </a:highlight>
                <a:latin typeface="Arial"/>
                <a:ea typeface="Arial"/>
                <a:cs typeface="Arial"/>
                <a:sym typeface="Arial"/>
              </a:rPr>
              <a:t>What is NGINX?</a:t>
            </a:r>
            <a:endParaRPr b="1" sz="3300">
              <a:highlight>
                <a:srgbClr val="222222"/>
              </a:highlight>
              <a:latin typeface="Arial"/>
              <a:ea typeface="Arial"/>
              <a:cs typeface="Arial"/>
              <a:sym typeface="Arial"/>
            </a:endParaRPr>
          </a:p>
          <a:p>
            <a:pPr indent="0" lvl="0" marL="0" rtl="0" algn="l">
              <a:lnSpc>
                <a:spcPct val="115000"/>
              </a:lnSpc>
              <a:spcBef>
                <a:spcPts val="600"/>
              </a:spcBef>
              <a:spcAft>
                <a:spcPts val="0"/>
              </a:spcAft>
              <a:buNone/>
            </a:pPr>
            <a:r>
              <a:t/>
            </a:r>
            <a:endParaRPr sz="1300">
              <a:solidFill>
                <a:schemeClr val="dk2"/>
              </a:solidFill>
              <a:latin typeface="Roboto"/>
              <a:ea typeface="Roboto"/>
              <a:cs typeface="Roboto"/>
              <a:sym typeface="Roboto"/>
            </a:endParaRPr>
          </a:p>
          <a:p>
            <a:pPr indent="0" lvl="0" marL="0" rtl="0" algn="l">
              <a:spcBef>
                <a:spcPts val="1200"/>
              </a:spcBef>
              <a:spcAft>
                <a:spcPts val="0"/>
              </a:spcAft>
              <a:buNone/>
            </a:pPr>
            <a:r>
              <a:t/>
            </a:r>
            <a:endParaRPr b="1" sz="3300">
              <a:solidFill>
                <a:srgbClr val="FFFFFF"/>
              </a:solidFill>
              <a:highlight>
                <a:srgbClr val="222222"/>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