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00" b="1" i="0">
                <a:solidFill>
                  <a:srgbClr val="9569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00" b="1" i="0">
                <a:solidFill>
                  <a:srgbClr val="9569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00" b="1" i="0">
                <a:solidFill>
                  <a:srgbClr val="9569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CA6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6735" y="2929899"/>
            <a:ext cx="5714529" cy="151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00" b="1" i="0">
                <a:solidFill>
                  <a:srgbClr val="9569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7697" y="4358760"/>
            <a:ext cx="15192605" cy="3625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D1C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77475"/>
            <a:chOff x="0" y="0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028700"/>
              <a:ext cx="16230599" cy="822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28700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0" y="0"/>
                  </a:moveTo>
                  <a:lnTo>
                    <a:pt x="16230598" y="0"/>
                  </a:lnTo>
                  <a:lnTo>
                    <a:pt x="16230598" y="8229599"/>
                  </a:lnTo>
                  <a:lnTo>
                    <a:pt x="0" y="8229599"/>
                  </a:lnTo>
                  <a:lnTo>
                    <a:pt x="0" y="0"/>
                  </a:lnTo>
                </a:path>
              </a:pathLst>
            </a:custGeom>
            <a:ln w="57149">
              <a:solidFill>
                <a:srgbClr val="95693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1"/>
              <a:ext cx="18272125" cy="10277475"/>
            </a:xfrm>
            <a:custGeom>
              <a:avLst/>
              <a:gdLst/>
              <a:ahLst/>
              <a:cxnLst/>
              <a:rect l="l" t="t" r="r" b="b"/>
              <a:pathLst>
                <a:path w="18272125" h="10277475">
                  <a:moveTo>
                    <a:pt x="1012621" y="0"/>
                  </a:moveTo>
                  <a:lnTo>
                    <a:pt x="0" y="0"/>
                  </a:lnTo>
                  <a:lnTo>
                    <a:pt x="0" y="3905834"/>
                  </a:lnTo>
                  <a:lnTo>
                    <a:pt x="1012621" y="3905834"/>
                  </a:lnTo>
                  <a:lnTo>
                    <a:pt x="1012621" y="0"/>
                  </a:lnTo>
                  <a:close/>
                </a:path>
                <a:path w="18272125" h="10277475">
                  <a:moveTo>
                    <a:pt x="18271922" y="6371323"/>
                  </a:moveTo>
                  <a:lnTo>
                    <a:pt x="17259288" y="6371323"/>
                  </a:lnTo>
                  <a:lnTo>
                    <a:pt x="17259288" y="10277170"/>
                  </a:lnTo>
                  <a:lnTo>
                    <a:pt x="18271922" y="10277170"/>
                  </a:lnTo>
                  <a:lnTo>
                    <a:pt x="18271922" y="6371323"/>
                  </a:lnTo>
                  <a:close/>
                </a:path>
              </a:pathLst>
            </a:custGeom>
            <a:solidFill>
              <a:srgbClr val="9569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900190"/>
              <a:ext cx="18287999" cy="6375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3120" y="2629258"/>
              <a:ext cx="9142095" cy="5015230"/>
            </a:xfrm>
            <a:custGeom>
              <a:avLst/>
              <a:gdLst/>
              <a:ahLst/>
              <a:cxnLst/>
              <a:rect l="l" t="t" r="r" b="b"/>
              <a:pathLst>
                <a:path w="9142095" h="5015230">
                  <a:moveTo>
                    <a:pt x="0" y="5014912"/>
                  </a:moveTo>
                  <a:lnTo>
                    <a:pt x="0" y="0"/>
                  </a:lnTo>
                  <a:lnTo>
                    <a:pt x="9141758" y="0"/>
                  </a:lnTo>
                  <a:lnTo>
                    <a:pt x="9141758" y="5014912"/>
                  </a:lnTo>
                  <a:lnTo>
                    <a:pt x="0" y="5014912"/>
                  </a:lnTo>
                  <a:close/>
                </a:path>
              </a:pathLst>
            </a:custGeom>
            <a:solidFill>
              <a:srgbClr val="EDE2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255354" y="3151259"/>
            <a:ext cx="7687309" cy="3900804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ctr" marL="12065" marR="5080">
              <a:lnSpc>
                <a:spcPct val="101200"/>
              </a:lnSpc>
              <a:spcBef>
                <a:spcPts val="10"/>
              </a:spcBef>
            </a:pPr>
            <a:r>
              <a:rPr dirty="0" sz="6300" spc="-5" b="1">
                <a:solidFill>
                  <a:srgbClr val="95693C"/>
                </a:solidFill>
                <a:latin typeface="Times New Roman"/>
                <a:cs typeface="Times New Roman"/>
              </a:rPr>
              <a:t>Identifying</a:t>
            </a:r>
            <a:r>
              <a:rPr dirty="0" sz="6300" spc="210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-55" b="1">
                <a:solidFill>
                  <a:srgbClr val="95693C"/>
                </a:solidFill>
                <a:latin typeface="Times New Roman"/>
                <a:cs typeface="Times New Roman"/>
              </a:rPr>
              <a:t>the</a:t>
            </a:r>
            <a:r>
              <a:rPr dirty="0" sz="6300" spc="210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-15" b="1">
                <a:solidFill>
                  <a:srgbClr val="95693C"/>
                </a:solidFill>
                <a:latin typeface="Times New Roman"/>
                <a:cs typeface="Times New Roman"/>
              </a:rPr>
              <a:t>type</a:t>
            </a:r>
            <a:r>
              <a:rPr dirty="0" sz="6300" spc="215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55" b="1">
                <a:solidFill>
                  <a:srgbClr val="95693C"/>
                </a:solidFill>
                <a:latin typeface="Times New Roman"/>
                <a:cs typeface="Times New Roman"/>
              </a:rPr>
              <a:t>of </a:t>
            </a:r>
            <a:r>
              <a:rPr dirty="0" sz="6300" spc="-1560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-110" b="1">
                <a:solidFill>
                  <a:srgbClr val="95693C"/>
                </a:solidFill>
                <a:latin typeface="Times New Roman"/>
                <a:cs typeface="Times New Roman"/>
              </a:rPr>
              <a:t>weed</a:t>
            </a:r>
            <a:r>
              <a:rPr dirty="0" sz="6300" spc="220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-60" b="1">
                <a:solidFill>
                  <a:srgbClr val="95693C"/>
                </a:solidFill>
                <a:latin typeface="Times New Roman"/>
                <a:cs typeface="Times New Roman"/>
              </a:rPr>
              <a:t>growing</a:t>
            </a:r>
            <a:r>
              <a:rPr dirty="0" sz="6300" spc="225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-145" b="1">
                <a:solidFill>
                  <a:srgbClr val="95693C"/>
                </a:solidFill>
                <a:latin typeface="Times New Roman"/>
                <a:cs typeface="Times New Roman"/>
              </a:rPr>
              <a:t>in</a:t>
            </a:r>
            <a:r>
              <a:rPr dirty="0" sz="6300" spc="225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-55" b="1">
                <a:solidFill>
                  <a:srgbClr val="95693C"/>
                </a:solidFill>
                <a:latin typeface="Times New Roman"/>
                <a:cs typeface="Times New Roman"/>
              </a:rPr>
              <a:t>the </a:t>
            </a:r>
            <a:r>
              <a:rPr dirty="0" sz="6300" spc="-50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-70" b="1">
                <a:solidFill>
                  <a:srgbClr val="95693C"/>
                </a:solidFill>
                <a:latin typeface="Times New Roman"/>
                <a:cs typeface="Times New Roman"/>
              </a:rPr>
              <a:t>farmlands</a:t>
            </a:r>
            <a:r>
              <a:rPr dirty="0" sz="6300" spc="225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55" b="1">
                <a:solidFill>
                  <a:srgbClr val="95693C"/>
                </a:solidFill>
                <a:latin typeface="Times New Roman"/>
                <a:cs typeface="Times New Roman"/>
              </a:rPr>
              <a:t>of</a:t>
            </a:r>
            <a:r>
              <a:rPr dirty="0" sz="6300" spc="229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-55" b="1">
                <a:solidFill>
                  <a:srgbClr val="95693C"/>
                </a:solidFill>
                <a:latin typeface="Times New Roman"/>
                <a:cs typeface="Times New Roman"/>
              </a:rPr>
              <a:t>the </a:t>
            </a:r>
            <a:r>
              <a:rPr dirty="0" sz="6300" spc="-50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-25" b="1">
                <a:solidFill>
                  <a:srgbClr val="95693C"/>
                </a:solidFill>
                <a:latin typeface="Times New Roman"/>
                <a:cs typeface="Times New Roman"/>
              </a:rPr>
              <a:t>Karnataka</a:t>
            </a:r>
            <a:r>
              <a:rPr dirty="0" sz="6300" spc="225" b="1">
                <a:solidFill>
                  <a:srgbClr val="95693C"/>
                </a:solidFill>
                <a:latin typeface="Times New Roman"/>
                <a:cs typeface="Times New Roman"/>
              </a:rPr>
              <a:t> </a:t>
            </a:r>
            <a:r>
              <a:rPr dirty="0" sz="6300" spc="20" b="1">
                <a:solidFill>
                  <a:srgbClr val="95693C"/>
                </a:solidFill>
                <a:latin typeface="Times New Roman"/>
                <a:cs typeface="Times New Roman"/>
              </a:rPr>
              <a:t>Region</a:t>
            </a:r>
            <a:endParaRPr sz="6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CA68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55042" y="595758"/>
            <a:ext cx="17173575" cy="9096375"/>
            <a:chOff x="555042" y="595758"/>
            <a:chExt cx="17173575" cy="9096375"/>
          </a:xfrm>
        </p:grpSpPr>
        <p:sp>
          <p:nvSpPr>
            <p:cNvPr id="4" name="object 4"/>
            <p:cNvSpPr/>
            <p:nvPr/>
          </p:nvSpPr>
          <p:spPr>
            <a:xfrm>
              <a:off x="583617" y="624333"/>
              <a:ext cx="17116425" cy="9039225"/>
            </a:xfrm>
            <a:custGeom>
              <a:avLst/>
              <a:gdLst/>
              <a:ahLst/>
              <a:cxnLst/>
              <a:rect l="l" t="t" r="r" b="b"/>
              <a:pathLst>
                <a:path w="17116425" h="9039225">
                  <a:moveTo>
                    <a:pt x="0" y="0"/>
                  </a:moveTo>
                  <a:lnTo>
                    <a:pt x="17116424" y="0"/>
                  </a:lnTo>
                  <a:lnTo>
                    <a:pt x="17116424" y="9039219"/>
                  </a:lnTo>
                  <a:lnTo>
                    <a:pt x="0" y="9039219"/>
                  </a:lnTo>
                  <a:lnTo>
                    <a:pt x="0" y="0"/>
                  </a:lnTo>
                </a:path>
              </a:pathLst>
            </a:custGeom>
            <a:ln w="57151">
              <a:solidFill>
                <a:srgbClr val="EDE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699" y="1028701"/>
              <a:ext cx="16230600" cy="8222615"/>
            </a:xfrm>
            <a:custGeom>
              <a:avLst/>
              <a:gdLst/>
              <a:ahLst/>
              <a:cxnLst/>
              <a:rect l="l" t="t" r="r" b="b"/>
              <a:pathLst>
                <a:path w="16230600" h="8222615">
                  <a:moveTo>
                    <a:pt x="16230598" y="8222030"/>
                  </a:moveTo>
                  <a:lnTo>
                    <a:pt x="0" y="8222030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8222030"/>
                  </a:lnTo>
                  <a:close/>
                </a:path>
              </a:pathLst>
            </a:custGeom>
            <a:solidFill>
              <a:srgbClr val="EDE2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61082" y="1645229"/>
            <a:ext cx="15525115" cy="188277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-80">
                <a:solidFill>
                  <a:srgbClr val="000000"/>
                </a:solidFill>
              </a:rPr>
              <a:t>The </a:t>
            </a:r>
            <a:r>
              <a:rPr dirty="0" sz="3500" spc="-65">
                <a:solidFill>
                  <a:srgbClr val="000000"/>
                </a:solidFill>
              </a:rPr>
              <a:t>code </a:t>
            </a:r>
            <a:r>
              <a:rPr dirty="0" sz="3500" spc="-70">
                <a:solidFill>
                  <a:srgbClr val="000000"/>
                </a:solidFill>
              </a:rPr>
              <a:t>uses </a:t>
            </a:r>
            <a:r>
              <a:rPr dirty="0" sz="3500" spc="-100">
                <a:solidFill>
                  <a:srgbClr val="000000"/>
                </a:solidFill>
              </a:rPr>
              <a:t>various </a:t>
            </a:r>
            <a:r>
              <a:rPr dirty="0" sz="3500" spc="-50">
                <a:solidFill>
                  <a:srgbClr val="000000"/>
                </a:solidFill>
              </a:rPr>
              <a:t>technologies </a:t>
            </a:r>
            <a:r>
              <a:rPr dirty="0" sz="3500" spc="-135">
                <a:solidFill>
                  <a:srgbClr val="000000"/>
                </a:solidFill>
              </a:rPr>
              <a:t>and </a:t>
            </a:r>
            <a:r>
              <a:rPr dirty="0" sz="3500" spc="-85">
                <a:solidFill>
                  <a:srgbClr val="000000"/>
                </a:solidFill>
              </a:rPr>
              <a:t>libraries </a:t>
            </a:r>
            <a:r>
              <a:rPr dirty="0" sz="3500" spc="-5">
                <a:solidFill>
                  <a:srgbClr val="000000"/>
                </a:solidFill>
              </a:rPr>
              <a:t>to </a:t>
            </a:r>
            <a:r>
              <a:rPr dirty="0" sz="3500" spc="-80">
                <a:solidFill>
                  <a:srgbClr val="000000"/>
                </a:solidFill>
              </a:rPr>
              <a:t>accomplish the </a:t>
            </a:r>
            <a:r>
              <a:rPr dirty="0" sz="3500" spc="-15">
                <a:solidFill>
                  <a:srgbClr val="000000"/>
                </a:solidFill>
              </a:rPr>
              <a:t>task </a:t>
            </a:r>
            <a:r>
              <a:rPr dirty="0" sz="3500" spc="-5">
                <a:solidFill>
                  <a:srgbClr val="000000"/>
                </a:solidFill>
              </a:rPr>
              <a:t>of </a:t>
            </a:r>
            <a:r>
              <a:rPr dirty="0" sz="3500" spc="-70">
                <a:solidFill>
                  <a:srgbClr val="000000"/>
                </a:solidFill>
              </a:rPr>
              <a:t>identifying </a:t>
            </a:r>
            <a:r>
              <a:rPr dirty="0" sz="3500" spc="-65">
                <a:solidFill>
                  <a:srgbClr val="000000"/>
                </a:solidFill>
              </a:rPr>
              <a:t> </a:t>
            </a:r>
            <a:r>
              <a:rPr dirty="0" sz="3500" spc="-80">
                <a:solidFill>
                  <a:srgbClr val="000000"/>
                </a:solidFill>
              </a:rPr>
              <a:t>the </a:t>
            </a:r>
            <a:r>
              <a:rPr dirty="0" sz="3500" spc="-60">
                <a:solidFill>
                  <a:srgbClr val="000000"/>
                </a:solidFill>
              </a:rPr>
              <a:t>type </a:t>
            </a:r>
            <a:r>
              <a:rPr dirty="0" sz="3500" spc="-5">
                <a:solidFill>
                  <a:srgbClr val="000000"/>
                </a:solidFill>
              </a:rPr>
              <a:t>of </a:t>
            </a:r>
            <a:r>
              <a:rPr dirty="0" sz="3500" spc="-114">
                <a:solidFill>
                  <a:srgbClr val="000000"/>
                </a:solidFill>
              </a:rPr>
              <a:t>weed </a:t>
            </a:r>
            <a:r>
              <a:rPr dirty="0" sz="3500" spc="-95">
                <a:solidFill>
                  <a:srgbClr val="000000"/>
                </a:solidFill>
              </a:rPr>
              <a:t>growing </a:t>
            </a:r>
            <a:r>
              <a:rPr dirty="0" sz="3500" spc="-114">
                <a:solidFill>
                  <a:srgbClr val="000000"/>
                </a:solidFill>
              </a:rPr>
              <a:t>in </a:t>
            </a:r>
            <a:r>
              <a:rPr dirty="0" sz="3500" spc="-80">
                <a:solidFill>
                  <a:srgbClr val="000000"/>
                </a:solidFill>
              </a:rPr>
              <a:t>the </a:t>
            </a:r>
            <a:r>
              <a:rPr dirty="0" sz="3500" spc="-100">
                <a:solidFill>
                  <a:srgbClr val="000000"/>
                </a:solidFill>
              </a:rPr>
              <a:t>farmlands </a:t>
            </a:r>
            <a:r>
              <a:rPr dirty="0" sz="3500" spc="-5">
                <a:solidFill>
                  <a:srgbClr val="000000"/>
                </a:solidFill>
              </a:rPr>
              <a:t>of </a:t>
            </a:r>
            <a:r>
              <a:rPr dirty="0" sz="3500" spc="-80">
                <a:solidFill>
                  <a:srgbClr val="000000"/>
                </a:solidFill>
              </a:rPr>
              <a:t>the </a:t>
            </a:r>
            <a:r>
              <a:rPr dirty="0" sz="3500" spc="-75">
                <a:solidFill>
                  <a:srgbClr val="000000"/>
                </a:solidFill>
              </a:rPr>
              <a:t>Karnataka </a:t>
            </a:r>
            <a:r>
              <a:rPr dirty="0" sz="3500" spc="-30">
                <a:solidFill>
                  <a:srgbClr val="000000"/>
                </a:solidFill>
              </a:rPr>
              <a:t>Region. </a:t>
            </a:r>
            <a:r>
              <a:rPr dirty="0" sz="3500" spc="-25">
                <a:solidFill>
                  <a:srgbClr val="000000"/>
                </a:solidFill>
              </a:rPr>
              <a:t>Some </a:t>
            </a:r>
            <a:r>
              <a:rPr dirty="0" sz="3500" spc="-5">
                <a:solidFill>
                  <a:srgbClr val="000000"/>
                </a:solidFill>
              </a:rPr>
              <a:t>of </a:t>
            </a:r>
            <a:r>
              <a:rPr dirty="0" sz="3500" spc="-80">
                <a:solidFill>
                  <a:srgbClr val="000000"/>
                </a:solidFill>
              </a:rPr>
              <a:t>the </a:t>
            </a:r>
            <a:r>
              <a:rPr dirty="0" sz="3500" spc="-15">
                <a:solidFill>
                  <a:srgbClr val="000000"/>
                </a:solidFill>
              </a:rPr>
              <a:t>key </a:t>
            </a:r>
            <a:r>
              <a:rPr dirty="0" sz="3500" spc="-10">
                <a:solidFill>
                  <a:srgbClr val="000000"/>
                </a:solidFill>
              </a:rPr>
              <a:t> </a:t>
            </a:r>
            <a:r>
              <a:rPr dirty="0" sz="3500" spc="-50">
                <a:solidFill>
                  <a:srgbClr val="000000"/>
                </a:solidFill>
              </a:rPr>
              <a:t>technologies</a:t>
            </a:r>
            <a:r>
              <a:rPr dirty="0" sz="3500" spc="-10">
                <a:solidFill>
                  <a:srgbClr val="000000"/>
                </a:solidFill>
              </a:rPr>
              <a:t> </a:t>
            </a:r>
            <a:r>
              <a:rPr dirty="0" sz="3500" spc="-114">
                <a:solidFill>
                  <a:srgbClr val="000000"/>
                </a:solidFill>
              </a:rPr>
              <a:t>used</a:t>
            </a:r>
            <a:r>
              <a:rPr dirty="0" sz="3500" spc="-5">
                <a:solidFill>
                  <a:srgbClr val="000000"/>
                </a:solidFill>
              </a:rPr>
              <a:t> </a:t>
            </a:r>
            <a:r>
              <a:rPr dirty="0" sz="3500" spc="-114">
                <a:solidFill>
                  <a:srgbClr val="000000"/>
                </a:solidFill>
              </a:rPr>
              <a:t>in</a:t>
            </a:r>
            <a:r>
              <a:rPr dirty="0" sz="3500" spc="-5">
                <a:solidFill>
                  <a:srgbClr val="000000"/>
                </a:solidFill>
              </a:rPr>
              <a:t> </a:t>
            </a:r>
            <a:r>
              <a:rPr dirty="0" sz="3500" spc="-80">
                <a:solidFill>
                  <a:srgbClr val="000000"/>
                </a:solidFill>
              </a:rPr>
              <a:t>the</a:t>
            </a:r>
            <a:r>
              <a:rPr dirty="0" sz="3500" spc="-5">
                <a:solidFill>
                  <a:srgbClr val="000000"/>
                </a:solidFill>
              </a:rPr>
              <a:t> </a:t>
            </a:r>
            <a:r>
              <a:rPr dirty="0" sz="3500" spc="-65">
                <a:solidFill>
                  <a:srgbClr val="000000"/>
                </a:solidFill>
              </a:rPr>
              <a:t>code</a:t>
            </a:r>
            <a:r>
              <a:rPr dirty="0" sz="3500" spc="-5">
                <a:solidFill>
                  <a:srgbClr val="000000"/>
                </a:solidFill>
              </a:rPr>
              <a:t> </a:t>
            </a:r>
            <a:r>
              <a:rPr dirty="0" sz="3500" spc="-220">
                <a:solidFill>
                  <a:srgbClr val="000000"/>
                </a:solidFill>
              </a:rPr>
              <a:t>:</a:t>
            </a:r>
            <a:endParaRPr sz="35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132" y="4723256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4025" marR="5080">
              <a:lnSpc>
                <a:spcPct val="115799"/>
              </a:lnSpc>
              <a:spcBef>
                <a:spcPts val="100"/>
              </a:spcBef>
            </a:pPr>
            <a:r>
              <a:rPr dirty="0" spc="-105" b="1">
                <a:latin typeface="Times New Roman"/>
                <a:cs typeface="Times New Roman"/>
              </a:rPr>
              <a:t>OpenCv: </a:t>
            </a:r>
            <a:r>
              <a:rPr dirty="0" spc="105"/>
              <a:t>OpenCV </a:t>
            </a:r>
            <a:r>
              <a:rPr dirty="0" spc="-20"/>
              <a:t>is </a:t>
            </a:r>
            <a:r>
              <a:rPr dirty="0" spc="180"/>
              <a:t>an </a:t>
            </a:r>
            <a:r>
              <a:rPr dirty="0" spc="85"/>
              <a:t>open-source </a:t>
            </a:r>
            <a:r>
              <a:rPr dirty="0" spc="80"/>
              <a:t>software </a:t>
            </a:r>
            <a:r>
              <a:rPr dirty="0" spc="90"/>
              <a:t>library </a:t>
            </a:r>
            <a:r>
              <a:rPr dirty="0" spc="114"/>
              <a:t>for </a:t>
            </a:r>
            <a:r>
              <a:rPr dirty="0" spc="120"/>
              <a:t>computer </a:t>
            </a:r>
            <a:r>
              <a:rPr dirty="0" spc="45"/>
              <a:t>vision </a:t>
            </a:r>
            <a:r>
              <a:rPr dirty="0" spc="175"/>
              <a:t>and </a:t>
            </a:r>
            <a:r>
              <a:rPr dirty="0" spc="180"/>
              <a:t> </a:t>
            </a:r>
            <a:r>
              <a:rPr dirty="0" spc="85"/>
              <a:t>machine </a:t>
            </a:r>
            <a:r>
              <a:rPr dirty="0" spc="75"/>
              <a:t>learning. </a:t>
            </a:r>
            <a:r>
              <a:rPr dirty="0" spc="110"/>
              <a:t>The </a:t>
            </a:r>
            <a:r>
              <a:rPr dirty="0" spc="105"/>
              <a:t>OpenCV </a:t>
            </a:r>
            <a:r>
              <a:rPr dirty="0" spc="30"/>
              <a:t>full </a:t>
            </a:r>
            <a:r>
              <a:rPr dirty="0" spc="120"/>
              <a:t>form </a:t>
            </a:r>
            <a:r>
              <a:rPr dirty="0" spc="-20"/>
              <a:t>is </a:t>
            </a:r>
            <a:r>
              <a:rPr dirty="0" spc="120"/>
              <a:t>Open </a:t>
            </a:r>
            <a:r>
              <a:rPr dirty="0" spc="75"/>
              <a:t>Source </a:t>
            </a:r>
            <a:r>
              <a:rPr dirty="0" spc="145"/>
              <a:t>Computer </a:t>
            </a:r>
            <a:r>
              <a:rPr dirty="0" spc="40"/>
              <a:t>Vision </a:t>
            </a:r>
            <a:r>
              <a:rPr dirty="0" spc="45"/>
              <a:t> </a:t>
            </a:r>
            <a:r>
              <a:rPr dirty="0" spc="114"/>
              <a:t>Library. </a:t>
            </a:r>
            <a:r>
              <a:rPr dirty="0" spc="175"/>
              <a:t>It </a:t>
            </a:r>
            <a:r>
              <a:rPr dirty="0" spc="75"/>
              <a:t>provides </a:t>
            </a:r>
            <a:r>
              <a:rPr dirty="0" spc="190"/>
              <a:t>a </a:t>
            </a:r>
            <a:r>
              <a:rPr dirty="0" spc="25"/>
              <a:t>wide </a:t>
            </a:r>
            <a:r>
              <a:rPr dirty="0" spc="100"/>
              <a:t>range </a:t>
            </a:r>
            <a:r>
              <a:rPr dirty="0" spc="85"/>
              <a:t>of </a:t>
            </a:r>
            <a:r>
              <a:rPr dirty="0" spc="75"/>
              <a:t>features, </a:t>
            </a:r>
            <a:r>
              <a:rPr dirty="0" spc="65"/>
              <a:t>including </a:t>
            </a:r>
            <a:r>
              <a:rPr dirty="0" spc="75"/>
              <a:t>object </a:t>
            </a:r>
            <a:r>
              <a:rPr dirty="0" spc="85"/>
              <a:t>detection, </a:t>
            </a:r>
            <a:r>
              <a:rPr dirty="0" spc="35"/>
              <a:t>face </a:t>
            </a:r>
            <a:r>
              <a:rPr dirty="0" spc="40"/>
              <a:t> </a:t>
            </a:r>
            <a:r>
              <a:rPr dirty="0" spc="80"/>
              <a:t>recognition,</a:t>
            </a:r>
            <a:r>
              <a:rPr dirty="0"/>
              <a:t> </a:t>
            </a:r>
            <a:r>
              <a:rPr dirty="0" spc="175"/>
              <a:t>and</a:t>
            </a:r>
            <a:r>
              <a:rPr dirty="0" spc="5"/>
              <a:t> </a:t>
            </a:r>
            <a:r>
              <a:rPr dirty="0" spc="100"/>
              <a:t>tracking.</a:t>
            </a:r>
            <a:r>
              <a:rPr dirty="0"/>
              <a:t> </a:t>
            </a:r>
            <a:r>
              <a:rPr dirty="0" spc="100"/>
              <a:t>OpenCV,</a:t>
            </a:r>
            <a:r>
              <a:rPr dirty="0" spc="5"/>
              <a:t> </a:t>
            </a:r>
            <a:r>
              <a:rPr dirty="0" spc="85"/>
              <a:t>as</a:t>
            </a:r>
            <a:r>
              <a:rPr dirty="0"/>
              <a:t> </a:t>
            </a:r>
            <a:r>
              <a:rPr dirty="0" spc="190"/>
              <a:t>a</a:t>
            </a:r>
            <a:r>
              <a:rPr dirty="0" spc="5"/>
              <a:t> </a:t>
            </a:r>
            <a:r>
              <a:rPr dirty="0" spc="40"/>
              <a:t>BSD-licensed</a:t>
            </a:r>
            <a:r>
              <a:rPr dirty="0"/>
              <a:t> </a:t>
            </a:r>
            <a:r>
              <a:rPr dirty="0" spc="80"/>
              <a:t>software,</a:t>
            </a:r>
            <a:r>
              <a:rPr dirty="0" spc="5"/>
              <a:t> </a:t>
            </a:r>
            <a:r>
              <a:rPr dirty="0" spc="90"/>
              <a:t>makes</a:t>
            </a:r>
            <a:r>
              <a:rPr dirty="0" spc="5"/>
              <a:t> </a:t>
            </a:r>
            <a:r>
              <a:rPr dirty="0" spc="80"/>
              <a:t>it</a:t>
            </a:r>
            <a:r>
              <a:rPr dirty="0"/>
              <a:t> </a:t>
            </a:r>
            <a:r>
              <a:rPr dirty="0" spc="35"/>
              <a:t>simple </a:t>
            </a:r>
            <a:r>
              <a:rPr dirty="0" spc="-835"/>
              <a:t> </a:t>
            </a:r>
            <a:r>
              <a:rPr dirty="0" spc="114"/>
              <a:t>for </a:t>
            </a:r>
            <a:r>
              <a:rPr dirty="0" spc="80"/>
              <a:t>companies </a:t>
            </a:r>
            <a:r>
              <a:rPr dirty="0" spc="180"/>
              <a:t>to </a:t>
            </a:r>
            <a:r>
              <a:rPr dirty="0" spc="40"/>
              <a:t>use </a:t>
            </a:r>
            <a:r>
              <a:rPr dirty="0" spc="175"/>
              <a:t>and </a:t>
            </a:r>
            <a:r>
              <a:rPr dirty="0" spc="80"/>
              <a:t>change </a:t>
            </a:r>
            <a:r>
              <a:rPr dirty="0" spc="110"/>
              <a:t>the </a:t>
            </a:r>
            <a:r>
              <a:rPr dirty="0" spc="70"/>
              <a:t>code. </a:t>
            </a:r>
            <a:r>
              <a:rPr dirty="0" spc="95"/>
              <a:t>There </a:t>
            </a:r>
            <a:r>
              <a:rPr dirty="0" spc="110"/>
              <a:t>are </a:t>
            </a:r>
            <a:r>
              <a:rPr dirty="0" spc="70"/>
              <a:t>some </a:t>
            </a:r>
            <a:r>
              <a:rPr dirty="0" spc="75"/>
              <a:t>predefined </a:t>
            </a:r>
            <a:r>
              <a:rPr dirty="0" spc="80"/>
              <a:t>packages </a:t>
            </a:r>
            <a:r>
              <a:rPr dirty="0" spc="-835"/>
              <a:t> </a:t>
            </a:r>
            <a:r>
              <a:rPr dirty="0" spc="175"/>
              <a:t>and</a:t>
            </a:r>
            <a:r>
              <a:rPr dirty="0" spc="-5"/>
              <a:t> </a:t>
            </a:r>
            <a:r>
              <a:rPr dirty="0" spc="65"/>
              <a:t>libraries</a:t>
            </a:r>
            <a:r>
              <a:rPr dirty="0" spc="-5"/>
              <a:t> </a:t>
            </a:r>
            <a:r>
              <a:rPr dirty="0" spc="180"/>
              <a:t>that</a:t>
            </a:r>
            <a:r>
              <a:rPr dirty="0" spc="-5"/>
              <a:t> </a:t>
            </a:r>
            <a:r>
              <a:rPr dirty="0" spc="120"/>
              <a:t>make</a:t>
            </a:r>
            <a:r>
              <a:rPr dirty="0" spc="-5"/>
              <a:t> </a:t>
            </a:r>
            <a:r>
              <a:rPr dirty="0" spc="170"/>
              <a:t>our</a:t>
            </a:r>
            <a:r>
              <a:rPr dirty="0" spc="-5"/>
              <a:t> </a:t>
            </a:r>
            <a:r>
              <a:rPr dirty="0" spc="-20"/>
              <a:t>life</a:t>
            </a:r>
            <a:r>
              <a:rPr dirty="0" spc="-5"/>
              <a:t> </a:t>
            </a:r>
            <a:r>
              <a:rPr dirty="0" spc="35"/>
              <a:t>simple</a:t>
            </a:r>
            <a:r>
              <a:rPr dirty="0" spc="-5"/>
              <a:t> </a:t>
            </a:r>
            <a:r>
              <a:rPr dirty="0" spc="175"/>
              <a:t>and</a:t>
            </a:r>
            <a:r>
              <a:rPr dirty="0"/>
              <a:t> </a:t>
            </a:r>
            <a:r>
              <a:rPr dirty="0" spc="105"/>
              <a:t>OpenCV</a:t>
            </a:r>
            <a:r>
              <a:rPr dirty="0" spc="-5"/>
              <a:t> </a:t>
            </a:r>
            <a:r>
              <a:rPr dirty="0" spc="-20"/>
              <a:t>is</a:t>
            </a:r>
            <a:r>
              <a:rPr dirty="0" spc="-5"/>
              <a:t> </a:t>
            </a:r>
            <a:r>
              <a:rPr dirty="0" spc="105"/>
              <a:t>one</a:t>
            </a:r>
            <a:r>
              <a:rPr dirty="0" spc="-5"/>
              <a:t> </a:t>
            </a:r>
            <a:r>
              <a:rPr dirty="0" spc="85"/>
              <a:t>of</a:t>
            </a:r>
            <a:r>
              <a:rPr dirty="0" spc="-5"/>
              <a:t> </a:t>
            </a:r>
            <a:r>
              <a:rPr dirty="0" spc="110"/>
              <a:t>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5042" y="595757"/>
            <a:ext cx="17173575" cy="9096375"/>
            <a:chOff x="555042" y="595757"/>
            <a:chExt cx="17173575" cy="9096375"/>
          </a:xfrm>
        </p:grpSpPr>
        <p:sp>
          <p:nvSpPr>
            <p:cNvPr id="3" name="object 3"/>
            <p:cNvSpPr/>
            <p:nvPr/>
          </p:nvSpPr>
          <p:spPr>
            <a:xfrm>
              <a:off x="1028700" y="1028701"/>
              <a:ext cx="16230600" cy="8222615"/>
            </a:xfrm>
            <a:custGeom>
              <a:avLst/>
              <a:gdLst/>
              <a:ahLst/>
              <a:cxnLst/>
              <a:rect l="l" t="t" r="r" b="b"/>
              <a:pathLst>
                <a:path w="16230600" h="8222615">
                  <a:moveTo>
                    <a:pt x="16230598" y="8222030"/>
                  </a:moveTo>
                  <a:lnTo>
                    <a:pt x="0" y="8222030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8222030"/>
                  </a:lnTo>
                  <a:close/>
                </a:path>
              </a:pathLst>
            </a:custGeom>
            <a:solidFill>
              <a:srgbClr val="EDE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83617" y="624333"/>
              <a:ext cx="17116425" cy="9039225"/>
            </a:xfrm>
            <a:custGeom>
              <a:avLst/>
              <a:gdLst/>
              <a:ahLst/>
              <a:cxnLst/>
              <a:rect l="l" t="t" r="r" b="b"/>
              <a:pathLst>
                <a:path w="17116425" h="9039225">
                  <a:moveTo>
                    <a:pt x="0" y="0"/>
                  </a:moveTo>
                  <a:lnTo>
                    <a:pt x="17116424" y="0"/>
                  </a:lnTo>
                  <a:lnTo>
                    <a:pt x="17116424" y="9039219"/>
                  </a:lnTo>
                  <a:lnTo>
                    <a:pt x="0" y="9039219"/>
                  </a:lnTo>
                  <a:lnTo>
                    <a:pt x="0" y="0"/>
                  </a:lnTo>
                </a:path>
              </a:pathLst>
            </a:custGeom>
            <a:ln w="57151">
              <a:solidFill>
                <a:srgbClr val="EDE2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595" y="2971798"/>
              <a:ext cx="104775" cy="1047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56715" y="2607302"/>
            <a:ext cx="1470850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15799"/>
              </a:lnSpc>
              <a:spcBef>
                <a:spcPts val="100"/>
              </a:spcBef>
            </a:pPr>
            <a:r>
              <a:rPr dirty="0" sz="3400" spc="10" b="1">
                <a:latin typeface="Times New Roman"/>
                <a:cs typeface="Times New Roman"/>
              </a:rPr>
              <a:t>Tensorflow:</a:t>
            </a:r>
            <a:r>
              <a:rPr dirty="0" sz="3400" spc="10">
                <a:latin typeface="Times New Roman"/>
                <a:cs typeface="Times New Roman"/>
              </a:rPr>
              <a:t>TensorFlow </a:t>
            </a:r>
            <a:r>
              <a:rPr dirty="0" sz="3400" spc="-20">
                <a:latin typeface="Times New Roman"/>
                <a:cs typeface="Times New Roman"/>
              </a:rPr>
              <a:t>is </a:t>
            </a:r>
            <a:r>
              <a:rPr dirty="0" sz="3400" spc="180">
                <a:latin typeface="Times New Roman"/>
                <a:cs typeface="Times New Roman"/>
              </a:rPr>
              <a:t>an </a:t>
            </a:r>
            <a:r>
              <a:rPr dirty="0" sz="3400" spc="85">
                <a:latin typeface="Times New Roman"/>
                <a:cs typeface="Times New Roman"/>
              </a:rPr>
              <a:t>open-source </a:t>
            </a:r>
            <a:r>
              <a:rPr dirty="0" sz="3400" spc="90">
                <a:latin typeface="Times New Roman"/>
                <a:cs typeface="Times New Roman"/>
              </a:rPr>
              <a:t>library </a:t>
            </a:r>
            <a:r>
              <a:rPr dirty="0" sz="3400" spc="114">
                <a:latin typeface="Times New Roman"/>
                <a:cs typeface="Times New Roman"/>
              </a:rPr>
              <a:t>for </a:t>
            </a:r>
            <a:r>
              <a:rPr dirty="0" sz="3400" spc="85">
                <a:latin typeface="Times New Roman"/>
                <a:cs typeface="Times New Roman"/>
              </a:rPr>
              <a:t>fast </a:t>
            </a:r>
            <a:r>
              <a:rPr dirty="0" sz="3400" spc="80">
                <a:latin typeface="Times New Roman"/>
                <a:cs typeface="Times New Roman"/>
              </a:rPr>
              <a:t>numerical </a:t>
            </a:r>
            <a:r>
              <a:rPr dirty="0" sz="3400" spc="100">
                <a:latin typeface="Times New Roman"/>
                <a:cs typeface="Times New Roman"/>
              </a:rPr>
              <a:t>computing. </a:t>
            </a:r>
            <a:r>
              <a:rPr dirty="0" sz="3400" spc="-835">
                <a:latin typeface="Times New Roman"/>
                <a:cs typeface="Times New Roman"/>
              </a:rPr>
              <a:t> </a:t>
            </a:r>
            <a:r>
              <a:rPr dirty="0" sz="3400" spc="175">
                <a:latin typeface="Times New Roman"/>
                <a:cs typeface="Times New Roman"/>
              </a:rPr>
              <a:t>It</a:t>
            </a:r>
            <a:r>
              <a:rPr dirty="0" sz="3400" spc="114">
                <a:latin typeface="Times New Roman"/>
                <a:cs typeface="Times New Roman"/>
              </a:rPr>
              <a:t> </a:t>
            </a:r>
            <a:r>
              <a:rPr dirty="0" sz="3400" spc="50">
                <a:latin typeface="Times New Roman"/>
                <a:cs typeface="Times New Roman"/>
              </a:rPr>
              <a:t>was</a:t>
            </a:r>
            <a:r>
              <a:rPr dirty="0" sz="3400" spc="114">
                <a:latin typeface="Times New Roman"/>
                <a:cs typeface="Times New Roman"/>
              </a:rPr>
              <a:t> </a:t>
            </a:r>
            <a:r>
              <a:rPr dirty="0" sz="3400" spc="90">
                <a:latin typeface="Times New Roman"/>
                <a:cs typeface="Times New Roman"/>
              </a:rPr>
              <a:t>created</a:t>
            </a:r>
            <a:r>
              <a:rPr dirty="0" sz="3400" spc="120">
                <a:latin typeface="Times New Roman"/>
                <a:cs typeface="Times New Roman"/>
              </a:rPr>
              <a:t> </a:t>
            </a:r>
            <a:r>
              <a:rPr dirty="0" sz="3400" spc="175">
                <a:latin typeface="Times New Roman"/>
                <a:cs typeface="Times New Roman"/>
              </a:rPr>
              <a:t>and</a:t>
            </a:r>
            <a:r>
              <a:rPr dirty="0" sz="3400" spc="114">
                <a:latin typeface="Times New Roman"/>
                <a:cs typeface="Times New Roman"/>
              </a:rPr>
              <a:t> </a:t>
            </a:r>
            <a:r>
              <a:rPr dirty="0" sz="3400" spc="-20">
                <a:latin typeface="Times New Roman"/>
                <a:cs typeface="Times New Roman"/>
              </a:rPr>
              <a:t>is</a:t>
            </a:r>
            <a:r>
              <a:rPr dirty="0" sz="3400" spc="120">
                <a:latin typeface="Times New Roman"/>
                <a:cs typeface="Times New Roman"/>
              </a:rPr>
              <a:t> </a:t>
            </a:r>
            <a:r>
              <a:rPr dirty="0" sz="3400" spc="114">
                <a:latin typeface="Times New Roman"/>
                <a:cs typeface="Times New Roman"/>
              </a:rPr>
              <a:t>maintained </a:t>
            </a:r>
            <a:r>
              <a:rPr dirty="0" sz="3400" spc="85">
                <a:latin typeface="Times New Roman"/>
                <a:cs typeface="Times New Roman"/>
              </a:rPr>
              <a:t>by</a:t>
            </a:r>
            <a:r>
              <a:rPr dirty="0" sz="3400" spc="120">
                <a:latin typeface="Times New Roman"/>
                <a:cs typeface="Times New Roman"/>
              </a:rPr>
              <a:t> </a:t>
            </a:r>
            <a:r>
              <a:rPr dirty="0" sz="3400" spc="105">
                <a:latin typeface="Times New Roman"/>
                <a:cs typeface="Times New Roman"/>
              </a:rPr>
              <a:t>Google</a:t>
            </a:r>
            <a:r>
              <a:rPr dirty="0" sz="3400" spc="114">
                <a:latin typeface="Times New Roman"/>
                <a:cs typeface="Times New Roman"/>
              </a:rPr>
              <a:t> </a:t>
            </a:r>
            <a:r>
              <a:rPr dirty="0" sz="3400" spc="175">
                <a:latin typeface="Times New Roman"/>
                <a:cs typeface="Times New Roman"/>
              </a:rPr>
              <a:t>and</a:t>
            </a:r>
            <a:r>
              <a:rPr dirty="0" sz="3400" spc="120">
                <a:latin typeface="Times New Roman"/>
                <a:cs typeface="Times New Roman"/>
              </a:rPr>
              <a:t> </a:t>
            </a:r>
            <a:r>
              <a:rPr dirty="0" sz="3400" spc="50">
                <a:latin typeface="Times New Roman"/>
                <a:cs typeface="Times New Roman"/>
              </a:rPr>
              <a:t>was</a:t>
            </a:r>
            <a:r>
              <a:rPr dirty="0" sz="3400" spc="114">
                <a:latin typeface="Times New Roman"/>
                <a:cs typeface="Times New Roman"/>
              </a:rPr>
              <a:t> </a:t>
            </a:r>
            <a:r>
              <a:rPr dirty="0" sz="3400" spc="50">
                <a:latin typeface="Times New Roman"/>
                <a:cs typeface="Times New Roman"/>
              </a:rPr>
              <a:t>released</a:t>
            </a:r>
            <a:r>
              <a:rPr dirty="0" sz="3400" spc="120">
                <a:latin typeface="Times New Roman"/>
                <a:cs typeface="Times New Roman"/>
              </a:rPr>
              <a:t> </a:t>
            </a:r>
            <a:r>
              <a:rPr dirty="0" sz="3400" spc="130">
                <a:latin typeface="Times New Roman"/>
                <a:cs typeface="Times New Roman"/>
              </a:rPr>
              <a:t>under</a:t>
            </a:r>
            <a:r>
              <a:rPr dirty="0" sz="3400" spc="114">
                <a:latin typeface="Times New Roman"/>
                <a:cs typeface="Times New Roman"/>
              </a:rPr>
              <a:t> </a:t>
            </a:r>
            <a:r>
              <a:rPr dirty="0" sz="3400" spc="110">
                <a:latin typeface="Times New Roman"/>
                <a:cs typeface="Times New Roman"/>
              </a:rPr>
              <a:t>the</a:t>
            </a:r>
            <a:r>
              <a:rPr dirty="0" sz="3400" spc="120">
                <a:latin typeface="Times New Roman"/>
                <a:cs typeface="Times New Roman"/>
              </a:rPr>
              <a:t> </a:t>
            </a:r>
            <a:r>
              <a:rPr dirty="0" sz="3400" spc="105">
                <a:latin typeface="Times New Roman"/>
                <a:cs typeface="Times New Roman"/>
              </a:rPr>
              <a:t>Apache</a:t>
            </a:r>
            <a:endParaRPr sz="3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5799"/>
              </a:lnSpc>
            </a:pPr>
            <a:r>
              <a:rPr dirty="0" sz="3400" spc="20">
                <a:latin typeface="Times New Roman"/>
                <a:cs typeface="Times New Roman"/>
              </a:rPr>
              <a:t>2.0 </a:t>
            </a:r>
            <a:r>
              <a:rPr dirty="0" sz="3400" spc="120">
                <a:latin typeface="Times New Roman"/>
                <a:cs typeface="Times New Roman"/>
              </a:rPr>
              <a:t>open </a:t>
            </a:r>
            <a:r>
              <a:rPr dirty="0" sz="3400" spc="75">
                <a:latin typeface="Times New Roman"/>
                <a:cs typeface="Times New Roman"/>
              </a:rPr>
              <a:t>source </a:t>
            </a:r>
            <a:r>
              <a:rPr dirty="0" sz="3400" spc="10">
                <a:latin typeface="Times New Roman"/>
                <a:cs typeface="Times New Roman"/>
              </a:rPr>
              <a:t>license. </a:t>
            </a:r>
            <a:r>
              <a:rPr dirty="0" sz="3400" spc="110">
                <a:latin typeface="Times New Roman"/>
                <a:cs typeface="Times New Roman"/>
              </a:rPr>
              <a:t>The </a:t>
            </a:r>
            <a:r>
              <a:rPr dirty="0" sz="3400" spc="165">
                <a:latin typeface="Times New Roman"/>
                <a:cs typeface="Times New Roman"/>
              </a:rPr>
              <a:t>API </a:t>
            </a:r>
            <a:r>
              <a:rPr dirty="0" sz="3400" spc="-20">
                <a:latin typeface="Times New Roman"/>
                <a:cs typeface="Times New Roman"/>
              </a:rPr>
              <a:t>is </a:t>
            </a:r>
            <a:r>
              <a:rPr dirty="0" sz="3400" spc="85">
                <a:latin typeface="Times New Roman"/>
                <a:cs typeface="Times New Roman"/>
              </a:rPr>
              <a:t>nominally </a:t>
            </a:r>
            <a:r>
              <a:rPr dirty="0" sz="3400" spc="114">
                <a:latin typeface="Times New Roman"/>
                <a:cs typeface="Times New Roman"/>
              </a:rPr>
              <a:t>for </a:t>
            </a:r>
            <a:r>
              <a:rPr dirty="0" sz="3400" spc="110">
                <a:latin typeface="Times New Roman"/>
                <a:cs typeface="Times New Roman"/>
              </a:rPr>
              <a:t>the </a:t>
            </a:r>
            <a:r>
              <a:rPr dirty="0" sz="3400" spc="140">
                <a:latin typeface="Times New Roman"/>
                <a:cs typeface="Times New Roman"/>
              </a:rPr>
              <a:t>Python </a:t>
            </a:r>
            <a:r>
              <a:rPr dirty="0" sz="3400" spc="114">
                <a:latin typeface="Times New Roman"/>
                <a:cs typeface="Times New Roman"/>
              </a:rPr>
              <a:t>programming </a:t>
            </a:r>
            <a:r>
              <a:rPr dirty="0" sz="3400" spc="120">
                <a:latin typeface="Times New Roman"/>
                <a:cs typeface="Times New Roman"/>
              </a:rPr>
              <a:t> </a:t>
            </a:r>
            <a:r>
              <a:rPr dirty="0" sz="3400" spc="80">
                <a:latin typeface="Times New Roman"/>
                <a:cs typeface="Times New Roman"/>
              </a:rPr>
              <a:t>language, </a:t>
            </a:r>
            <a:r>
              <a:rPr dirty="0" sz="3400" spc="125">
                <a:latin typeface="Times New Roman"/>
                <a:cs typeface="Times New Roman"/>
              </a:rPr>
              <a:t>although </a:t>
            </a:r>
            <a:r>
              <a:rPr dirty="0" sz="3400" spc="95">
                <a:latin typeface="Times New Roman"/>
                <a:cs typeface="Times New Roman"/>
              </a:rPr>
              <a:t>there </a:t>
            </a:r>
            <a:r>
              <a:rPr dirty="0" sz="3400" spc="-20">
                <a:latin typeface="Times New Roman"/>
                <a:cs typeface="Times New Roman"/>
              </a:rPr>
              <a:t>is </a:t>
            </a:r>
            <a:r>
              <a:rPr dirty="0" sz="3400" spc="10">
                <a:latin typeface="Times New Roman"/>
                <a:cs typeface="Times New Roman"/>
              </a:rPr>
              <a:t>access </a:t>
            </a:r>
            <a:r>
              <a:rPr dirty="0" sz="3400" spc="180">
                <a:latin typeface="Times New Roman"/>
                <a:cs typeface="Times New Roman"/>
              </a:rPr>
              <a:t>to </a:t>
            </a:r>
            <a:r>
              <a:rPr dirty="0" sz="3400" spc="110">
                <a:latin typeface="Times New Roman"/>
                <a:cs typeface="Times New Roman"/>
              </a:rPr>
              <a:t>the </a:t>
            </a:r>
            <a:r>
              <a:rPr dirty="0" sz="3400" spc="75">
                <a:latin typeface="Times New Roman"/>
                <a:cs typeface="Times New Roman"/>
              </a:rPr>
              <a:t>underlying </a:t>
            </a:r>
            <a:r>
              <a:rPr dirty="0" sz="3400" spc="285">
                <a:latin typeface="Times New Roman"/>
                <a:cs typeface="Times New Roman"/>
              </a:rPr>
              <a:t>C++ </a:t>
            </a:r>
            <a:r>
              <a:rPr dirty="0" sz="3400" spc="114">
                <a:latin typeface="Times New Roman"/>
                <a:cs typeface="Times New Roman"/>
              </a:rPr>
              <a:t>API.Unlike </a:t>
            </a:r>
            <a:r>
              <a:rPr dirty="0" sz="3400" spc="135">
                <a:latin typeface="Times New Roman"/>
                <a:cs typeface="Times New Roman"/>
              </a:rPr>
              <a:t>other </a:t>
            </a:r>
            <a:r>
              <a:rPr dirty="0" sz="3400" spc="140">
                <a:latin typeface="Times New Roman"/>
                <a:cs typeface="Times New Roman"/>
              </a:rPr>
              <a:t> </a:t>
            </a:r>
            <a:r>
              <a:rPr dirty="0" sz="3400" spc="80">
                <a:latin typeface="Times New Roman"/>
                <a:cs typeface="Times New Roman"/>
              </a:rPr>
              <a:t>numerical </a:t>
            </a:r>
            <a:r>
              <a:rPr dirty="0" sz="3400" spc="65">
                <a:latin typeface="Times New Roman"/>
                <a:cs typeface="Times New Roman"/>
              </a:rPr>
              <a:t>libraries </a:t>
            </a:r>
            <a:r>
              <a:rPr dirty="0" sz="3400" spc="100">
                <a:latin typeface="Times New Roman"/>
                <a:cs typeface="Times New Roman"/>
              </a:rPr>
              <a:t>intended </a:t>
            </a:r>
            <a:r>
              <a:rPr dirty="0" sz="3400" spc="114">
                <a:latin typeface="Times New Roman"/>
                <a:cs typeface="Times New Roman"/>
              </a:rPr>
              <a:t>for </a:t>
            </a:r>
            <a:r>
              <a:rPr dirty="0" sz="3400" spc="40">
                <a:latin typeface="Times New Roman"/>
                <a:cs typeface="Times New Roman"/>
              </a:rPr>
              <a:t>use </a:t>
            </a:r>
            <a:r>
              <a:rPr dirty="0" sz="3400" spc="75">
                <a:latin typeface="Times New Roman"/>
                <a:cs typeface="Times New Roman"/>
              </a:rPr>
              <a:t>in </a:t>
            </a:r>
            <a:r>
              <a:rPr dirty="0" sz="3400" spc="114">
                <a:latin typeface="Times New Roman"/>
                <a:cs typeface="Times New Roman"/>
              </a:rPr>
              <a:t>Deep </a:t>
            </a:r>
            <a:r>
              <a:rPr dirty="0" sz="3400" spc="100">
                <a:latin typeface="Times New Roman"/>
                <a:cs typeface="Times New Roman"/>
              </a:rPr>
              <a:t>Learning </a:t>
            </a:r>
            <a:r>
              <a:rPr dirty="0" sz="3400" spc="25">
                <a:latin typeface="Times New Roman"/>
                <a:cs typeface="Times New Roman"/>
              </a:rPr>
              <a:t>like </a:t>
            </a:r>
            <a:r>
              <a:rPr dirty="0" sz="3400" spc="130">
                <a:latin typeface="Times New Roman"/>
                <a:cs typeface="Times New Roman"/>
              </a:rPr>
              <a:t>Theano, </a:t>
            </a:r>
            <a:r>
              <a:rPr dirty="0" sz="3400" spc="114">
                <a:latin typeface="Times New Roman"/>
                <a:cs typeface="Times New Roman"/>
              </a:rPr>
              <a:t>TensorFlow </a:t>
            </a:r>
            <a:r>
              <a:rPr dirty="0" sz="3400" spc="-835">
                <a:latin typeface="Times New Roman"/>
                <a:cs typeface="Times New Roman"/>
              </a:rPr>
              <a:t> </a:t>
            </a:r>
            <a:r>
              <a:rPr dirty="0" sz="3400" spc="50">
                <a:latin typeface="Times New Roman"/>
                <a:cs typeface="Times New Roman"/>
              </a:rPr>
              <a:t>was designed </a:t>
            </a:r>
            <a:r>
              <a:rPr dirty="0" sz="3400" spc="114">
                <a:latin typeface="Times New Roman"/>
                <a:cs typeface="Times New Roman"/>
              </a:rPr>
              <a:t>for </a:t>
            </a:r>
            <a:r>
              <a:rPr dirty="0" sz="3400" spc="40">
                <a:latin typeface="Times New Roman"/>
                <a:cs typeface="Times New Roman"/>
              </a:rPr>
              <a:t>use </a:t>
            </a:r>
            <a:r>
              <a:rPr dirty="0" sz="3400" spc="175">
                <a:latin typeface="Times New Roman"/>
                <a:cs typeface="Times New Roman"/>
              </a:rPr>
              <a:t>both </a:t>
            </a:r>
            <a:r>
              <a:rPr dirty="0" sz="3400" spc="75">
                <a:latin typeface="Times New Roman"/>
                <a:cs typeface="Times New Roman"/>
              </a:rPr>
              <a:t>in research </a:t>
            </a:r>
            <a:r>
              <a:rPr dirty="0" sz="3400" spc="175">
                <a:latin typeface="Times New Roman"/>
                <a:cs typeface="Times New Roman"/>
              </a:rPr>
              <a:t>and </a:t>
            </a:r>
            <a:r>
              <a:rPr dirty="0" sz="3400" spc="80">
                <a:latin typeface="Times New Roman"/>
                <a:cs typeface="Times New Roman"/>
              </a:rPr>
              <a:t>development </a:t>
            </a:r>
            <a:r>
              <a:rPr dirty="0" sz="3400" spc="175">
                <a:latin typeface="Times New Roman"/>
                <a:cs typeface="Times New Roman"/>
              </a:rPr>
              <a:t>and </a:t>
            </a:r>
            <a:r>
              <a:rPr dirty="0" sz="3400" spc="75">
                <a:latin typeface="Times New Roman"/>
                <a:cs typeface="Times New Roman"/>
              </a:rPr>
              <a:t>in </a:t>
            </a:r>
            <a:r>
              <a:rPr dirty="0" sz="3400" spc="130">
                <a:latin typeface="Times New Roman"/>
                <a:cs typeface="Times New Roman"/>
              </a:rPr>
              <a:t>production </a:t>
            </a:r>
            <a:r>
              <a:rPr dirty="0" sz="3400" spc="135">
                <a:latin typeface="Times New Roman"/>
                <a:cs typeface="Times New Roman"/>
              </a:rPr>
              <a:t> </a:t>
            </a:r>
            <a:r>
              <a:rPr dirty="0" sz="3400" spc="40">
                <a:latin typeface="Times New Roman"/>
                <a:cs typeface="Times New Roman"/>
              </a:rPr>
              <a:t>systems,</a:t>
            </a:r>
            <a:r>
              <a:rPr dirty="0" sz="3400" spc="45">
                <a:latin typeface="Times New Roman"/>
                <a:cs typeface="Times New Roman"/>
              </a:rPr>
              <a:t> </a:t>
            </a:r>
            <a:r>
              <a:rPr dirty="0" sz="3400" spc="175">
                <a:latin typeface="Times New Roman"/>
                <a:cs typeface="Times New Roman"/>
              </a:rPr>
              <a:t>not</a:t>
            </a:r>
            <a:r>
              <a:rPr dirty="0" sz="3400" spc="180">
                <a:latin typeface="Times New Roman"/>
                <a:cs typeface="Times New Roman"/>
              </a:rPr>
              <a:t> </a:t>
            </a:r>
            <a:r>
              <a:rPr dirty="0" sz="3400" spc="60">
                <a:latin typeface="Times New Roman"/>
                <a:cs typeface="Times New Roman"/>
              </a:rPr>
              <a:t>least</a:t>
            </a:r>
            <a:r>
              <a:rPr dirty="0" sz="3400" spc="65">
                <a:latin typeface="Times New Roman"/>
                <a:cs typeface="Times New Roman"/>
              </a:rPr>
              <a:t> </a:t>
            </a:r>
            <a:r>
              <a:rPr dirty="0" sz="3400" spc="85">
                <a:latin typeface="Times New Roman"/>
                <a:cs typeface="Times New Roman"/>
              </a:rPr>
              <a:t>of</a:t>
            </a:r>
            <a:r>
              <a:rPr dirty="0" sz="3400" spc="90">
                <a:latin typeface="Times New Roman"/>
                <a:cs typeface="Times New Roman"/>
              </a:rPr>
              <a:t> </a:t>
            </a:r>
            <a:r>
              <a:rPr dirty="0" sz="3400" spc="55">
                <a:latin typeface="Times New Roman"/>
                <a:cs typeface="Times New Roman"/>
              </a:rPr>
              <a:t>which</a:t>
            </a:r>
            <a:r>
              <a:rPr dirty="0" sz="3400" spc="60">
                <a:latin typeface="Times New Roman"/>
                <a:cs typeface="Times New Roman"/>
              </a:rPr>
              <a:t> </a:t>
            </a:r>
            <a:r>
              <a:rPr dirty="0" sz="3400" spc="-20">
                <a:latin typeface="Times New Roman"/>
                <a:cs typeface="Times New Roman"/>
              </a:rPr>
              <a:t>is</a:t>
            </a:r>
            <a:r>
              <a:rPr dirty="0" sz="3400" spc="-15">
                <a:latin typeface="Times New Roman"/>
                <a:cs typeface="Times New Roman"/>
              </a:rPr>
              <a:t> </a:t>
            </a:r>
            <a:r>
              <a:rPr dirty="0" sz="3400" spc="150">
                <a:latin typeface="Times New Roman"/>
                <a:cs typeface="Times New Roman"/>
              </a:rPr>
              <a:t>RankBrain</a:t>
            </a:r>
            <a:r>
              <a:rPr dirty="0" sz="3400" spc="155">
                <a:latin typeface="Times New Roman"/>
                <a:cs typeface="Times New Roman"/>
              </a:rPr>
              <a:t> </a:t>
            </a:r>
            <a:r>
              <a:rPr dirty="0" sz="3400" spc="75">
                <a:latin typeface="Times New Roman"/>
                <a:cs typeface="Times New Roman"/>
              </a:rPr>
              <a:t>in</a:t>
            </a:r>
            <a:r>
              <a:rPr dirty="0" sz="3400" spc="80">
                <a:latin typeface="Times New Roman"/>
                <a:cs typeface="Times New Roman"/>
              </a:rPr>
              <a:t> </a:t>
            </a:r>
            <a:r>
              <a:rPr dirty="0" sz="3400" spc="105">
                <a:latin typeface="Times New Roman"/>
                <a:cs typeface="Times New Roman"/>
              </a:rPr>
              <a:t>Google</a:t>
            </a:r>
            <a:r>
              <a:rPr dirty="0" sz="3400" spc="110">
                <a:latin typeface="Times New Roman"/>
                <a:cs typeface="Times New Roman"/>
              </a:rPr>
              <a:t> </a:t>
            </a:r>
            <a:r>
              <a:rPr dirty="0" sz="3400" spc="75">
                <a:latin typeface="Times New Roman"/>
                <a:cs typeface="Times New Roman"/>
              </a:rPr>
              <a:t>search</a:t>
            </a:r>
            <a:r>
              <a:rPr dirty="0" sz="3400" spc="80">
                <a:latin typeface="Times New Roman"/>
                <a:cs typeface="Times New Roman"/>
              </a:rPr>
              <a:t> </a:t>
            </a:r>
            <a:r>
              <a:rPr dirty="0" sz="3400" spc="175">
                <a:latin typeface="Times New Roman"/>
                <a:cs typeface="Times New Roman"/>
              </a:rPr>
              <a:t>and</a:t>
            </a:r>
            <a:r>
              <a:rPr dirty="0" sz="3400" spc="180">
                <a:latin typeface="Times New Roman"/>
                <a:cs typeface="Times New Roman"/>
              </a:rPr>
              <a:t> </a:t>
            </a:r>
            <a:r>
              <a:rPr dirty="0" sz="3400" spc="110">
                <a:latin typeface="Times New Roman"/>
                <a:cs typeface="Times New Roman"/>
              </a:rPr>
              <a:t>the</a:t>
            </a:r>
            <a:r>
              <a:rPr dirty="0" sz="3400" spc="114">
                <a:latin typeface="Times New Roman"/>
                <a:cs typeface="Times New Roman"/>
              </a:rPr>
              <a:t> fun </a:t>
            </a:r>
            <a:r>
              <a:rPr dirty="0" sz="3400" spc="120">
                <a:latin typeface="Times New Roman"/>
                <a:cs typeface="Times New Roman"/>
              </a:rPr>
              <a:t> </a:t>
            </a:r>
            <a:r>
              <a:rPr dirty="0" sz="3400" spc="140">
                <a:latin typeface="Times New Roman"/>
                <a:cs typeface="Times New Roman"/>
              </a:rPr>
              <a:t>DeepDream</a:t>
            </a:r>
            <a:r>
              <a:rPr dirty="0" sz="3400" spc="-10">
                <a:latin typeface="Times New Roman"/>
                <a:cs typeface="Times New Roman"/>
              </a:rPr>
              <a:t> </a:t>
            </a:r>
            <a:r>
              <a:rPr dirty="0" sz="3400" spc="85">
                <a:latin typeface="Times New Roman"/>
                <a:cs typeface="Times New Roman"/>
              </a:rPr>
              <a:t>project.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5042" y="595754"/>
            <a:ext cx="17173575" cy="9096375"/>
            <a:chOff x="555042" y="595754"/>
            <a:chExt cx="17173575" cy="9096375"/>
          </a:xfrm>
        </p:grpSpPr>
        <p:sp>
          <p:nvSpPr>
            <p:cNvPr id="3" name="object 3"/>
            <p:cNvSpPr/>
            <p:nvPr/>
          </p:nvSpPr>
          <p:spPr>
            <a:xfrm>
              <a:off x="583617" y="624330"/>
              <a:ext cx="17116425" cy="9039225"/>
            </a:xfrm>
            <a:custGeom>
              <a:avLst/>
              <a:gdLst/>
              <a:ahLst/>
              <a:cxnLst/>
              <a:rect l="l" t="t" r="r" b="b"/>
              <a:pathLst>
                <a:path w="17116425" h="9039225">
                  <a:moveTo>
                    <a:pt x="0" y="0"/>
                  </a:moveTo>
                  <a:lnTo>
                    <a:pt x="17116424" y="0"/>
                  </a:lnTo>
                  <a:lnTo>
                    <a:pt x="17116424" y="9039219"/>
                  </a:lnTo>
                  <a:lnTo>
                    <a:pt x="0" y="9039219"/>
                  </a:lnTo>
                  <a:lnTo>
                    <a:pt x="0" y="0"/>
                  </a:lnTo>
                </a:path>
              </a:pathLst>
            </a:custGeom>
            <a:ln w="57151">
              <a:solidFill>
                <a:srgbClr val="EDE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700" y="1028700"/>
              <a:ext cx="16230600" cy="8222615"/>
            </a:xfrm>
            <a:custGeom>
              <a:avLst/>
              <a:gdLst/>
              <a:ahLst/>
              <a:cxnLst/>
              <a:rect l="l" t="t" r="r" b="b"/>
              <a:pathLst>
                <a:path w="16230600" h="8222615">
                  <a:moveTo>
                    <a:pt x="16230598" y="8222030"/>
                  </a:moveTo>
                  <a:lnTo>
                    <a:pt x="0" y="8222030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8222030"/>
                  </a:lnTo>
                  <a:close/>
                </a:path>
              </a:pathLst>
            </a:custGeom>
            <a:solidFill>
              <a:srgbClr val="EDE2D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2264" y="2271712"/>
              <a:ext cx="95250" cy="952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04953" y="1921503"/>
            <a:ext cx="13860780" cy="6207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</a:pPr>
            <a:r>
              <a:rPr dirty="0" sz="3200" spc="30" b="1">
                <a:latin typeface="Times New Roman"/>
                <a:cs typeface="Times New Roman"/>
              </a:rPr>
              <a:t>CNN: </a:t>
            </a:r>
            <a:r>
              <a:rPr dirty="0" sz="3200" spc="165">
                <a:latin typeface="Times New Roman"/>
                <a:cs typeface="Times New Roman"/>
              </a:rPr>
              <a:t>A </a:t>
            </a:r>
            <a:r>
              <a:rPr dirty="0" sz="3200" spc="110">
                <a:latin typeface="Times New Roman"/>
                <a:cs typeface="Times New Roman"/>
              </a:rPr>
              <a:t>Convolutional </a:t>
            </a:r>
            <a:r>
              <a:rPr dirty="0" sz="3200" spc="130">
                <a:latin typeface="Times New Roman"/>
                <a:cs typeface="Times New Roman"/>
              </a:rPr>
              <a:t>Neural </a:t>
            </a:r>
            <a:r>
              <a:rPr dirty="0" sz="3200" spc="140">
                <a:latin typeface="Times New Roman"/>
                <a:cs typeface="Times New Roman"/>
              </a:rPr>
              <a:t>Network </a:t>
            </a:r>
            <a:r>
              <a:rPr dirty="0" sz="3200" spc="165">
                <a:latin typeface="Times New Roman"/>
                <a:cs typeface="Times New Roman"/>
              </a:rPr>
              <a:t>(CNN) </a:t>
            </a:r>
            <a:r>
              <a:rPr dirty="0" sz="3200" spc="-15">
                <a:latin typeface="Times New Roman"/>
                <a:cs typeface="Times New Roman"/>
              </a:rPr>
              <a:t>is </a:t>
            </a:r>
            <a:r>
              <a:rPr dirty="0" sz="3200" spc="185">
                <a:latin typeface="Times New Roman"/>
                <a:cs typeface="Times New Roman"/>
              </a:rPr>
              <a:t>a </a:t>
            </a:r>
            <a:r>
              <a:rPr dirty="0" sz="3200" spc="80">
                <a:latin typeface="Times New Roman"/>
                <a:cs typeface="Times New Roman"/>
              </a:rPr>
              <a:t>type </a:t>
            </a:r>
            <a:r>
              <a:rPr dirty="0" sz="3200" spc="85">
                <a:latin typeface="Times New Roman"/>
                <a:cs typeface="Times New Roman"/>
              </a:rPr>
              <a:t>of </a:t>
            </a:r>
            <a:r>
              <a:rPr dirty="0" sz="3200" spc="75">
                <a:latin typeface="Times New Roman"/>
                <a:cs typeface="Times New Roman"/>
              </a:rPr>
              <a:t>deep learning </a:t>
            </a:r>
            <a:r>
              <a:rPr dirty="0" sz="3200" spc="80">
                <a:latin typeface="Times New Roman"/>
                <a:cs typeface="Times New Roman"/>
              </a:rPr>
              <a:t> </a:t>
            </a:r>
            <a:r>
              <a:rPr dirty="0" sz="3200" spc="105">
                <a:latin typeface="Times New Roman"/>
                <a:cs typeface="Times New Roman"/>
              </a:rPr>
              <a:t>algorithm </a:t>
            </a:r>
            <a:r>
              <a:rPr dirty="0" sz="3200" spc="175">
                <a:latin typeface="Times New Roman"/>
                <a:cs typeface="Times New Roman"/>
              </a:rPr>
              <a:t>that </a:t>
            </a:r>
            <a:r>
              <a:rPr dirty="0" sz="3200" spc="-15">
                <a:latin typeface="Times New Roman"/>
                <a:cs typeface="Times New Roman"/>
              </a:rPr>
              <a:t>is </a:t>
            </a:r>
            <a:r>
              <a:rPr dirty="0" sz="3200" spc="95">
                <a:latin typeface="Times New Roman"/>
                <a:cs typeface="Times New Roman"/>
              </a:rPr>
              <a:t>particularly </a:t>
            </a:r>
            <a:r>
              <a:rPr dirty="0" sz="3200" spc="35">
                <a:latin typeface="Times New Roman"/>
                <a:cs typeface="Times New Roman"/>
              </a:rPr>
              <a:t>well-suited </a:t>
            </a:r>
            <a:r>
              <a:rPr dirty="0" sz="3200" spc="110">
                <a:latin typeface="Times New Roman"/>
                <a:cs typeface="Times New Roman"/>
              </a:rPr>
              <a:t>for </a:t>
            </a:r>
            <a:r>
              <a:rPr dirty="0" sz="3200" spc="55">
                <a:latin typeface="Times New Roman"/>
                <a:cs typeface="Times New Roman"/>
              </a:rPr>
              <a:t>image </a:t>
            </a:r>
            <a:r>
              <a:rPr dirty="0" sz="3200" spc="85">
                <a:latin typeface="Times New Roman"/>
                <a:cs typeface="Times New Roman"/>
              </a:rPr>
              <a:t>recognition </a:t>
            </a:r>
            <a:r>
              <a:rPr dirty="0" sz="3200" spc="170">
                <a:latin typeface="Times New Roman"/>
                <a:cs typeface="Times New Roman"/>
              </a:rPr>
              <a:t>and </a:t>
            </a:r>
            <a:r>
              <a:rPr dirty="0" sz="3200" spc="55">
                <a:latin typeface="Times New Roman"/>
                <a:cs typeface="Times New Roman"/>
              </a:rPr>
              <a:t>processing 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 spc="95">
                <a:latin typeface="Times New Roman"/>
                <a:cs typeface="Times New Roman"/>
              </a:rPr>
              <a:t>tasks. </a:t>
            </a:r>
            <a:r>
              <a:rPr dirty="0" sz="3200" spc="170">
                <a:latin typeface="Times New Roman"/>
                <a:cs typeface="Times New Roman"/>
              </a:rPr>
              <a:t>It </a:t>
            </a:r>
            <a:r>
              <a:rPr dirty="0" sz="3200" spc="-15">
                <a:latin typeface="Times New Roman"/>
                <a:cs typeface="Times New Roman"/>
              </a:rPr>
              <a:t>is </a:t>
            </a:r>
            <a:r>
              <a:rPr dirty="0" sz="3200" spc="120">
                <a:latin typeface="Times New Roman"/>
                <a:cs typeface="Times New Roman"/>
              </a:rPr>
              <a:t>made </a:t>
            </a:r>
            <a:r>
              <a:rPr dirty="0" sz="3200" spc="170">
                <a:latin typeface="Times New Roman"/>
                <a:cs typeface="Times New Roman"/>
              </a:rPr>
              <a:t>up </a:t>
            </a:r>
            <a:r>
              <a:rPr dirty="0" sz="3200" spc="85">
                <a:latin typeface="Times New Roman"/>
                <a:cs typeface="Times New Roman"/>
              </a:rPr>
              <a:t>of </a:t>
            </a:r>
            <a:r>
              <a:rPr dirty="0" sz="3200" spc="70">
                <a:latin typeface="Times New Roman"/>
                <a:cs typeface="Times New Roman"/>
              </a:rPr>
              <a:t>multiple </a:t>
            </a:r>
            <a:r>
              <a:rPr dirty="0" sz="3200" spc="50">
                <a:latin typeface="Times New Roman"/>
                <a:cs typeface="Times New Roman"/>
              </a:rPr>
              <a:t>layers, </a:t>
            </a:r>
            <a:r>
              <a:rPr dirty="0" sz="3200" spc="65">
                <a:latin typeface="Times New Roman"/>
                <a:cs typeface="Times New Roman"/>
              </a:rPr>
              <a:t>including </a:t>
            </a:r>
            <a:r>
              <a:rPr dirty="0" sz="3200" spc="95">
                <a:latin typeface="Times New Roman"/>
                <a:cs typeface="Times New Roman"/>
              </a:rPr>
              <a:t>convolutional </a:t>
            </a:r>
            <a:r>
              <a:rPr dirty="0" sz="3200" spc="50">
                <a:latin typeface="Times New Roman"/>
                <a:cs typeface="Times New Roman"/>
              </a:rPr>
              <a:t>layers, </a:t>
            </a:r>
            <a:r>
              <a:rPr dirty="0" sz="3200" spc="90">
                <a:latin typeface="Times New Roman"/>
                <a:cs typeface="Times New Roman"/>
              </a:rPr>
              <a:t>pooling </a:t>
            </a:r>
            <a:r>
              <a:rPr dirty="0" sz="3200" spc="95">
                <a:latin typeface="Times New Roman"/>
                <a:cs typeface="Times New Roman"/>
              </a:rPr>
              <a:t> </a:t>
            </a:r>
            <a:r>
              <a:rPr dirty="0" sz="3200" spc="50">
                <a:latin typeface="Times New Roman"/>
                <a:cs typeface="Times New Roman"/>
              </a:rPr>
              <a:t>layers, </a:t>
            </a:r>
            <a:r>
              <a:rPr dirty="0" sz="3200" spc="170">
                <a:latin typeface="Times New Roman"/>
                <a:cs typeface="Times New Roman"/>
              </a:rPr>
              <a:t>and </a:t>
            </a:r>
            <a:r>
              <a:rPr dirty="0" sz="3200" spc="25">
                <a:latin typeface="Times New Roman"/>
                <a:cs typeface="Times New Roman"/>
              </a:rPr>
              <a:t>fully </a:t>
            </a:r>
            <a:r>
              <a:rPr dirty="0" sz="3200" spc="85">
                <a:latin typeface="Times New Roman"/>
                <a:cs typeface="Times New Roman"/>
              </a:rPr>
              <a:t>connected </a:t>
            </a:r>
            <a:r>
              <a:rPr dirty="0" sz="3200" spc="50">
                <a:latin typeface="Times New Roman"/>
                <a:cs typeface="Times New Roman"/>
              </a:rPr>
              <a:t>layers. </a:t>
            </a:r>
            <a:r>
              <a:rPr dirty="0" sz="3200" spc="110">
                <a:latin typeface="Times New Roman"/>
                <a:cs typeface="Times New Roman"/>
              </a:rPr>
              <a:t>The </a:t>
            </a:r>
            <a:r>
              <a:rPr dirty="0" sz="3200" spc="95">
                <a:latin typeface="Times New Roman"/>
                <a:cs typeface="Times New Roman"/>
              </a:rPr>
              <a:t>convolutional </a:t>
            </a:r>
            <a:r>
              <a:rPr dirty="0" sz="3200" spc="50">
                <a:latin typeface="Times New Roman"/>
                <a:cs typeface="Times New Roman"/>
              </a:rPr>
              <a:t>layers </a:t>
            </a:r>
            <a:r>
              <a:rPr dirty="0" sz="3200" spc="110">
                <a:latin typeface="Times New Roman"/>
                <a:cs typeface="Times New Roman"/>
              </a:rPr>
              <a:t>are the </a:t>
            </a:r>
            <a:r>
              <a:rPr dirty="0" sz="3200" spc="50">
                <a:latin typeface="Times New Roman"/>
                <a:cs typeface="Times New Roman"/>
              </a:rPr>
              <a:t>key 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125">
                <a:latin typeface="Times New Roman"/>
                <a:cs typeface="Times New Roman"/>
              </a:rPr>
              <a:t>component </a:t>
            </a:r>
            <a:r>
              <a:rPr dirty="0" sz="3200" spc="85">
                <a:latin typeface="Times New Roman"/>
                <a:cs typeface="Times New Roman"/>
              </a:rPr>
              <a:t>of </a:t>
            </a:r>
            <a:r>
              <a:rPr dirty="0" sz="3200" spc="185">
                <a:latin typeface="Times New Roman"/>
                <a:cs typeface="Times New Roman"/>
              </a:rPr>
              <a:t>a </a:t>
            </a:r>
            <a:r>
              <a:rPr dirty="0" sz="3200" spc="220">
                <a:latin typeface="Times New Roman"/>
                <a:cs typeface="Times New Roman"/>
              </a:rPr>
              <a:t>CNN, </a:t>
            </a:r>
            <a:r>
              <a:rPr dirty="0" sz="3200" spc="55">
                <a:latin typeface="Times New Roman"/>
                <a:cs typeface="Times New Roman"/>
              </a:rPr>
              <a:t>where </a:t>
            </a:r>
            <a:r>
              <a:rPr dirty="0" sz="3200" spc="35">
                <a:latin typeface="Times New Roman"/>
                <a:cs typeface="Times New Roman"/>
              </a:rPr>
              <a:t>filters </a:t>
            </a:r>
            <a:r>
              <a:rPr dirty="0" sz="3200" spc="110">
                <a:latin typeface="Times New Roman"/>
                <a:cs typeface="Times New Roman"/>
              </a:rPr>
              <a:t>are </a:t>
            </a:r>
            <a:r>
              <a:rPr dirty="0" sz="3200" spc="90">
                <a:latin typeface="Times New Roman"/>
                <a:cs typeface="Times New Roman"/>
              </a:rPr>
              <a:t>applied </a:t>
            </a:r>
            <a:r>
              <a:rPr dirty="0" sz="3200" spc="170">
                <a:latin typeface="Times New Roman"/>
                <a:cs typeface="Times New Roman"/>
              </a:rPr>
              <a:t>to </a:t>
            </a:r>
            <a:r>
              <a:rPr dirty="0" sz="3200" spc="110">
                <a:latin typeface="Times New Roman"/>
                <a:cs typeface="Times New Roman"/>
              </a:rPr>
              <a:t>the </a:t>
            </a:r>
            <a:r>
              <a:rPr dirty="0" sz="3200" spc="130">
                <a:latin typeface="Times New Roman"/>
                <a:cs typeface="Times New Roman"/>
              </a:rPr>
              <a:t>input </a:t>
            </a:r>
            <a:r>
              <a:rPr dirty="0" sz="3200" spc="55">
                <a:latin typeface="Times New Roman"/>
                <a:cs typeface="Times New Roman"/>
              </a:rPr>
              <a:t>image </a:t>
            </a:r>
            <a:r>
              <a:rPr dirty="0" sz="3200" spc="170">
                <a:latin typeface="Times New Roman"/>
                <a:cs typeface="Times New Roman"/>
              </a:rPr>
              <a:t>to </a:t>
            </a:r>
            <a:r>
              <a:rPr dirty="0" sz="3200" spc="95">
                <a:latin typeface="Times New Roman"/>
                <a:cs typeface="Times New Roman"/>
              </a:rPr>
              <a:t>extract </a:t>
            </a:r>
            <a:r>
              <a:rPr dirty="0" sz="3200" spc="100">
                <a:latin typeface="Times New Roman"/>
                <a:cs typeface="Times New Roman"/>
              </a:rPr>
              <a:t> </a:t>
            </a:r>
            <a:r>
              <a:rPr dirty="0" sz="3200" spc="80">
                <a:latin typeface="Times New Roman"/>
                <a:cs typeface="Times New Roman"/>
              </a:rPr>
              <a:t>features </a:t>
            </a:r>
            <a:r>
              <a:rPr dirty="0" sz="3200" spc="75">
                <a:latin typeface="Times New Roman"/>
                <a:cs typeface="Times New Roman"/>
              </a:rPr>
              <a:t>such </a:t>
            </a:r>
            <a:r>
              <a:rPr dirty="0" sz="3200" spc="85">
                <a:latin typeface="Times New Roman"/>
                <a:cs typeface="Times New Roman"/>
              </a:rPr>
              <a:t>as </a:t>
            </a:r>
            <a:r>
              <a:rPr dirty="0" sz="3200" spc="30">
                <a:latin typeface="Times New Roman"/>
                <a:cs typeface="Times New Roman"/>
              </a:rPr>
              <a:t>edges, </a:t>
            </a:r>
            <a:r>
              <a:rPr dirty="0" sz="3200" spc="75">
                <a:latin typeface="Times New Roman"/>
                <a:cs typeface="Times New Roman"/>
              </a:rPr>
              <a:t>textures, </a:t>
            </a:r>
            <a:r>
              <a:rPr dirty="0" sz="3200" spc="170">
                <a:latin typeface="Times New Roman"/>
                <a:cs typeface="Times New Roman"/>
              </a:rPr>
              <a:t>and </a:t>
            </a:r>
            <a:r>
              <a:rPr dirty="0" sz="3200" spc="75">
                <a:latin typeface="Times New Roman"/>
                <a:cs typeface="Times New Roman"/>
              </a:rPr>
              <a:t>shapes. </a:t>
            </a:r>
            <a:r>
              <a:rPr dirty="0" sz="3200" spc="110">
                <a:latin typeface="Times New Roman"/>
                <a:cs typeface="Times New Roman"/>
              </a:rPr>
              <a:t>The </a:t>
            </a:r>
            <a:r>
              <a:rPr dirty="0" sz="3200" spc="170">
                <a:latin typeface="Times New Roman"/>
                <a:cs typeface="Times New Roman"/>
              </a:rPr>
              <a:t>output </a:t>
            </a:r>
            <a:r>
              <a:rPr dirty="0" sz="3200" spc="85">
                <a:latin typeface="Times New Roman"/>
                <a:cs typeface="Times New Roman"/>
              </a:rPr>
              <a:t>of </a:t>
            </a:r>
            <a:r>
              <a:rPr dirty="0" sz="3200" spc="110">
                <a:latin typeface="Times New Roman"/>
                <a:cs typeface="Times New Roman"/>
              </a:rPr>
              <a:t>the </a:t>
            </a:r>
            <a:r>
              <a:rPr dirty="0" sz="3200" spc="95">
                <a:latin typeface="Times New Roman"/>
                <a:cs typeface="Times New Roman"/>
              </a:rPr>
              <a:t>convolutional </a:t>
            </a:r>
            <a:r>
              <a:rPr dirty="0" sz="3200" spc="100">
                <a:latin typeface="Times New Roman"/>
                <a:cs typeface="Times New Roman"/>
              </a:rPr>
              <a:t> </a:t>
            </a:r>
            <a:r>
              <a:rPr dirty="0" sz="3200" spc="50">
                <a:latin typeface="Times New Roman"/>
                <a:cs typeface="Times New Roman"/>
              </a:rPr>
              <a:t>layers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125">
                <a:latin typeface="Times New Roman"/>
                <a:cs typeface="Times New Roman"/>
              </a:rPr>
              <a:t>then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75">
                <a:latin typeface="Times New Roman"/>
                <a:cs typeface="Times New Roman"/>
              </a:rPr>
              <a:t>passed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145">
                <a:latin typeface="Times New Roman"/>
                <a:cs typeface="Times New Roman"/>
              </a:rPr>
              <a:t>through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90">
                <a:latin typeface="Times New Roman"/>
                <a:cs typeface="Times New Roman"/>
              </a:rPr>
              <a:t>pooling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50">
                <a:latin typeface="Times New Roman"/>
                <a:cs typeface="Times New Roman"/>
              </a:rPr>
              <a:t>layers,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55">
                <a:latin typeface="Times New Roman"/>
                <a:cs typeface="Times New Roman"/>
              </a:rPr>
              <a:t>which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110">
                <a:latin typeface="Times New Roman"/>
                <a:cs typeface="Times New Roman"/>
              </a:rPr>
              <a:t>are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75">
                <a:latin typeface="Times New Roman"/>
                <a:cs typeface="Times New Roman"/>
              </a:rPr>
              <a:t>used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170">
                <a:latin typeface="Times New Roman"/>
                <a:cs typeface="Times New Roman"/>
              </a:rPr>
              <a:t>to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85">
                <a:latin typeface="Times New Roman"/>
                <a:cs typeface="Times New Roman"/>
              </a:rPr>
              <a:t>down-sample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110">
                <a:latin typeface="Times New Roman"/>
                <a:cs typeface="Times New Roman"/>
              </a:rPr>
              <a:t>the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95">
                <a:latin typeface="Times New Roman"/>
                <a:cs typeface="Times New Roman"/>
              </a:rPr>
              <a:t>feature </a:t>
            </a:r>
            <a:r>
              <a:rPr dirty="0" sz="3200" spc="110">
                <a:latin typeface="Times New Roman"/>
                <a:cs typeface="Times New Roman"/>
              </a:rPr>
              <a:t>maps, </a:t>
            </a:r>
            <a:r>
              <a:rPr dirty="0" sz="3200" spc="75">
                <a:latin typeface="Times New Roman"/>
                <a:cs typeface="Times New Roman"/>
              </a:rPr>
              <a:t>reducing </a:t>
            </a:r>
            <a:r>
              <a:rPr dirty="0" sz="3200" spc="110">
                <a:latin typeface="Times New Roman"/>
                <a:cs typeface="Times New Roman"/>
              </a:rPr>
              <a:t>the </a:t>
            </a:r>
            <a:r>
              <a:rPr dirty="0" sz="3200" spc="90">
                <a:latin typeface="Times New Roman"/>
                <a:cs typeface="Times New Roman"/>
              </a:rPr>
              <a:t>spatial </a:t>
            </a:r>
            <a:r>
              <a:rPr dirty="0" sz="3200" spc="70">
                <a:latin typeface="Times New Roman"/>
                <a:cs typeface="Times New Roman"/>
              </a:rPr>
              <a:t>dimensions </a:t>
            </a:r>
            <a:r>
              <a:rPr dirty="0" sz="3200" spc="20">
                <a:latin typeface="Times New Roman"/>
                <a:cs typeface="Times New Roman"/>
              </a:rPr>
              <a:t>while </a:t>
            </a:r>
            <a:r>
              <a:rPr dirty="0" sz="3200" spc="85">
                <a:latin typeface="Times New Roman"/>
                <a:cs typeface="Times New Roman"/>
              </a:rPr>
              <a:t>retaining </a:t>
            </a:r>
            <a:r>
              <a:rPr dirty="0" sz="3200" spc="110">
                <a:latin typeface="Times New Roman"/>
                <a:cs typeface="Times New Roman"/>
              </a:rPr>
              <a:t>the </a:t>
            </a:r>
            <a:r>
              <a:rPr dirty="0" sz="3200" spc="120">
                <a:latin typeface="Times New Roman"/>
                <a:cs typeface="Times New Roman"/>
              </a:rPr>
              <a:t>most </a:t>
            </a:r>
            <a:r>
              <a:rPr dirty="0" sz="3200" spc="125">
                <a:latin typeface="Times New Roman"/>
                <a:cs typeface="Times New Roman"/>
              </a:rPr>
              <a:t> </a:t>
            </a:r>
            <a:r>
              <a:rPr dirty="0" sz="3200" spc="145">
                <a:latin typeface="Times New Roman"/>
                <a:cs typeface="Times New Roman"/>
              </a:rPr>
              <a:t>important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114">
                <a:latin typeface="Times New Roman"/>
                <a:cs typeface="Times New Roman"/>
              </a:rPr>
              <a:t>information.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110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170">
                <a:latin typeface="Times New Roman"/>
                <a:cs typeface="Times New Roman"/>
              </a:rPr>
              <a:t>output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85">
                <a:latin typeface="Times New Roman"/>
                <a:cs typeface="Times New Roman"/>
              </a:rPr>
              <a:t>of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110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90">
                <a:latin typeface="Times New Roman"/>
                <a:cs typeface="Times New Roman"/>
              </a:rPr>
              <a:t>pooling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50">
                <a:latin typeface="Times New Roman"/>
                <a:cs typeface="Times New Roman"/>
              </a:rPr>
              <a:t>layers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5">
                <a:latin typeface="Times New Roman"/>
                <a:cs typeface="Times New Roman"/>
              </a:rPr>
              <a:t>is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120">
                <a:latin typeface="Times New Roman"/>
                <a:cs typeface="Times New Roman"/>
              </a:rPr>
              <a:t>then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75">
                <a:latin typeface="Times New Roman"/>
                <a:cs typeface="Times New Roman"/>
              </a:rPr>
              <a:t>passed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145">
                <a:latin typeface="Times New Roman"/>
                <a:cs typeface="Times New Roman"/>
              </a:rPr>
              <a:t>through 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 spc="105">
                <a:latin typeface="Times New Roman"/>
                <a:cs typeface="Times New Roman"/>
              </a:rPr>
              <a:t>one </a:t>
            </a:r>
            <a:r>
              <a:rPr dirty="0" sz="3200" spc="165">
                <a:latin typeface="Times New Roman"/>
                <a:cs typeface="Times New Roman"/>
              </a:rPr>
              <a:t>or </a:t>
            </a:r>
            <a:r>
              <a:rPr dirty="0" sz="3200" spc="114">
                <a:latin typeface="Times New Roman"/>
                <a:cs typeface="Times New Roman"/>
              </a:rPr>
              <a:t>more </a:t>
            </a:r>
            <a:r>
              <a:rPr dirty="0" sz="3200" spc="25">
                <a:latin typeface="Times New Roman"/>
                <a:cs typeface="Times New Roman"/>
              </a:rPr>
              <a:t>fully </a:t>
            </a:r>
            <a:r>
              <a:rPr dirty="0" sz="3200" spc="85">
                <a:latin typeface="Times New Roman"/>
                <a:cs typeface="Times New Roman"/>
              </a:rPr>
              <a:t>connected </a:t>
            </a:r>
            <a:r>
              <a:rPr dirty="0" sz="3200" spc="50">
                <a:latin typeface="Times New Roman"/>
                <a:cs typeface="Times New Roman"/>
              </a:rPr>
              <a:t>layers, </a:t>
            </a:r>
            <a:r>
              <a:rPr dirty="0" sz="3200" spc="55">
                <a:latin typeface="Times New Roman"/>
                <a:cs typeface="Times New Roman"/>
              </a:rPr>
              <a:t>which </a:t>
            </a:r>
            <a:r>
              <a:rPr dirty="0" sz="3200" spc="110">
                <a:latin typeface="Times New Roman"/>
                <a:cs typeface="Times New Roman"/>
              </a:rPr>
              <a:t>are </a:t>
            </a:r>
            <a:r>
              <a:rPr dirty="0" sz="3200" spc="75">
                <a:latin typeface="Times New Roman"/>
                <a:cs typeface="Times New Roman"/>
              </a:rPr>
              <a:t>used </a:t>
            </a:r>
            <a:r>
              <a:rPr dirty="0" sz="3200" spc="170">
                <a:latin typeface="Times New Roman"/>
                <a:cs typeface="Times New Roman"/>
              </a:rPr>
              <a:t>to </a:t>
            </a:r>
            <a:r>
              <a:rPr dirty="0" sz="3200" spc="120">
                <a:latin typeface="Times New Roman"/>
                <a:cs typeface="Times New Roman"/>
              </a:rPr>
              <a:t>make </a:t>
            </a:r>
            <a:r>
              <a:rPr dirty="0" sz="3200" spc="185">
                <a:latin typeface="Times New Roman"/>
                <a:cs typeface="Times New Roman"/>
              </a:rPr>
              <a:t>a </a:t>
            </a:r>
            <a:r>
              <a:rPr dirty="0" sz="3200" spc="90">
                <a:latin typeface="Times New Roman"/>
                <a:cs typeface="Times New Roman"/>
              </a:rPr>
              <a:t>prediction </a:t>
            </a:r>
            <a:r>
              <a:rPr dirty="0" sz="3200" spc="165">
                <a:latin typeface="Times New Roman"/>
                <a:cs typeface="Times New Roman"/>
              </a:rPr>
              <a:t>or </a:t>
            </a:r>
            <a:r>
              <a:rPr dirty="0" sz="3200" spc="170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Times New Roman"/>
                <a:cs typeface="Times New Roman"/>
              </a:rPr>
              <a:t>classify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110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60">
                <a:latin typeface="Times New Roman"/>
                <a:cs typeface="Times New Roman"/>
              </a:rPr>
              <a:t>image.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62" y="4119876"/>
            <a:ext cx="18079085" cy="18732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618220" marR="5080" indent="-8606155">
              <a:lnSpc>
                <a:spcPct val="116599"/>
              </a:lnSpc>
              <a:spcBef>
                <a:spcPts val="100"/>
              </a:spcBef>
            </a:pPr>
            <a:r>
              <a:rPr dirty="0" sz="5200" spc="-160">
                <a:solidFill>
                  <a:srgbClr val="000000"/>
                </a:solidFill>
                <a:latin typeface="Tahoma"/>
                <a:cs typeface="Tahoma"/>
              </a:rPr>
              <a:t>https://github.com/Priyatham2210/weed_classification. </a:t>
            </a:r>
            <a:r>
              <a:rPr dirty="0" sz="5200" spc="-151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5200" spc="-140">
                <a:solidFill>
                  <a:srgbClr val="000000"/>
                </a:solidFill>
                <a:latin typeface="Tahoma"/>
                <a:cs typeface="Tahoma"/>
              </a:rPr>
              <a:t>git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1203" y="1611341"/>
            <a:ext cx="12887324" cy="7067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884" y="2579809"/>
            <a:ext cx="13087349" cy="51244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6828" y="1779994"/>
            <a:ext cx="12611099" cy="67246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D1C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77475"/>
            <a:chOff x="0" y="0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028700"/>
              <a:ext cx="16230599" cy="822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28700" y="1028700"/>
              <a:ext cx="16230600" cy="8229600"/>
            </a:xfrm>
            <a:custGeom>
              <a:avLst/>
              <a:gdLst/>
              <a:ahLst/>
              <a:cxnLst/>
              <a:rect l="l" t="t" r="r" b="b"/>
              <a:pathLst>
                <a:path w="16230600" h="8229600">
                  <a:moveTo>
                    <a:pt x="0" y="0"/>
                  </a:moveTo>
                  <a:lnTo>
                    <a:pt x="16230598" y="0"/>
                  </a:lnTo>
                  <a:lnTo>
                    <a:pt x="16230598" y="8229599"/>
                  </a:lnTo>
                  <a:lnTo>
                    <a:pt x="0" y="8229599"/>
                  </a:lnTo>
                  <a:lnTo>
                    <a:pt x="0" y="0"/>
                  </a:lnTo>
                </a:path>
              </a:pathLst>
            </a:custGeom>
            <a:ln w="57149">
              <a:solidFill>
                <a:srgbClr val="95693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1"/>
              <a:ext cx="18272125" cy="10277475"/>
            </a:xfrm>
            <a:custGeom>
              <a:avLst/>
              <a:gdLst/>
              <a:ahLst/>
              <a:cxnLst/>
              <a:rect l="l" t="t" r="r" b="b"/>
              <a:pathLst>
                <a:path w="18272125" h="10277475">
                  <a:moveTo>
                    <a:pt x="1012621" y="0"/>
                  </a:moveTo>
                  <a:lnTo>
                    <a:pt x="0" y="0"/>
                  </a:lnTo>
                  <a:lnTo>
                    <a:pt x="0" y="3905834"/>
                  </a:lnTo>
                  <a:lnTo>
                    <a:pt x="1012621" y="3905834"/>
                  </a:lnTo>
                  <a:lnTo>
                    <a:pt x="1012621" y="0"/>
                  </a:lnTo>
                  <a:close/>
                </a:path>
                <a:path w="18272125" h="10277475">
                  <a:moveTo>
                    <a:pt x="18271922" y="6371323"/>
                  </a:moveTo>
                  <a:lnTo>
                    <a:pt x="17259288" y="6371323"/>
                  </a:lnTo>
                  <a:lnTo>
                    <a:pt x="17259288" y="10277170"/>
                  </a:lnTo>
                  <a:lnTo>
                    <a:pt x="18271922" y="10277170"/>
                  </a:lnTo>
                  <a:lnTo>
                    <a:pt x="18271922" y="6371323"/>
                  </a:lnTo>
                  <a:close/>
                </a:path>
              </a:pathLst>
            </a:custGeom>
            <a:solidFill>
              <a:srgbClr val="9569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900189"/>
              <a:ext cx="18287999" cy="6375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3120" y="2629257"/>
              <a:ext cx="9142095" cy="5015230"/>
            </a:xfrm>
            <a:custGeom>
              <a:avLst/>
              <a:gdLst/>
              <a:ahLst/>
              <a:cxnLst/>
              <a:rect l="l" t="t" r="r" b="b"/>
              <a:pathLst>
                <a:path w="9142095" h="5015230">
                  <a:moveTo>
                    <a:pt x="0" y="5014912"/>
                  </a:moveTo>
                  <a:lnTo>
                    <a:pt x="0" y="0"/>
                  </a:lnTo>
                  <a:lnTo>
                    <a:pt x="9141758" y="0"/>
                  </a:lnTo>
                  <a:lnTo>
                    <a:pt x="9141758" y="5014912"/>
                  </a:lnTo>
                  <a:lnTo>
                    <a:pt x="0" y="5014912"/>
                  </a:lnTo>
                  <a:close/>
                </a:path>
              </a:pathLst>
            </a:custGeom>
            <a:solidFill>
              <a:srgbClr val="EDE2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T</a:t>
            </a:r>
            <a:r>
              <a:rPr dirty="0" spc="-370"/>
              <a:t>h</a:t>
            </a:r>
            <a:r>
              <a:rPr dirty="0" spc="185"/>
              <a:t>a</a:t>
            </a:r>
            <a:r>
              <a:rPr dirty="0" spc="-370"/>
              <a:t>n</a:t>
            </a:r>
            <a:r>
              <a:rPr dirty="0" spc="140"/>
              <a:t>k</a:t>
            </a:r>
            <a:r>
              <a:rPr dirty="0" spc="150"/>
              <a:t>Y</a:t>
            </a:r>
            <a:r>
              <a:rPr dirty="0" spc="185"/>
              <a:t>o</a:t>
            </a:r>
            <a:r>
              <a:rPr dirty="0" spc="-555"/>
              <a:t>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02932" y="5019671"/>
            <a:ext cx="6282690" cy="213995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dirty="0" sz="4000" spc="-395" b="1">
                <a:solidFill>
                  <a:srgbClr val="95693C"/>
                </a:solidFill>
                <a:latin typeface="Verdana"/>
                <a:cs typeface="Verdana"/>
              </a:rPr>
              <a:t>S</a:t>
            </a:r>
            <a:r>
              <a:rPr dirty="0" sz="4000" spc="-229" b="1">
                <a:solidFill>
                  <a:srgbClr val="95693C"/>
                </a:solidFill>
                <a:latin typeface="Verdana"/>
                <a:cs typeface="Verdana"/>
              </a:rPr>
              <a:t>U</a:t>
            </a:r>
            <a:r>
              <a:rPr dirty="0" sz="4000" spc="-260" b="1">
                <a:solidFill>
                  <a:srgbClr val="95693C"/>
                </a:solidFill>
                <a:latin typeface="Verdana"/>
                <a:cs typeface="Verdana"/>
              </a:rPr>
              <a:t>B</a:t>
            </a:r>
            <a:r>
              <a:rPr dirty="0" sz="4000" spc="-114" b="1">
                <a:solidFill>
                  <a:srgbClr val="95693C"/>
                </a:solidFill>
                <a:latin typeface="Verdana"/>
                <a:cs typeface="Verdana"/>
              </a:rPr>
              <a:t>M</a:t>
            </a:r>
            <a:r>
              <a:rPr dirty="0" sz="4000" spc="-875" b="1">
                <a:solidFill>
                  <a:srgbClr val="95693C"/>
                </a:solidFill>
                <a:latin typeface="Verdana"/>
                <a:cs typeface="Verdana"/>
              </a:rPr>
              <a:t>I</a:t>
            </a:r>
            <a:r>
              <a:rPr dirty="0" sz="4000" spc="-365" b="1">
                <a:solidFill>
                  <a:srgbClr val="95693C"/>
                </a:solidFill>
                <a:latin typeface="Verdana"/>
                <a:cs typeface="Verdana"/>
              </a:rPr>
              <a:t>TT</a:t>
            </a:r>
            <a:r>
              <a:rPr dirty="0" sz="4000" spc="-285" b="1">
                <a:solidFill>
                  <a:srgbClr val="95693C"/>
                </a:solidFill>
                <a:latin typeface="Verdana"/>
                <a:cs typeface="Verdana"/>
              </a:rPr>
              <a:t>E</a:t>
            </a:r>
            <a:r>
              <a:rPr dirty="0" sz="4000" spc="-270" b="1">
                <a:solidFill>
                  <a:srgbClr val="95693C"/>
                </a:solidFill>
                <a:latin typeface="Verdana"/>
                <a:cs typeface="Verdana"/>
              </a:rPr>
              <a:t>D</a:t>
            </a:r>
            <a:r>
              <a:rPr dirty="0" sz="4000" spc="-425" b="1">
                <a:solidFill>
                  <a:srgbClr val="95693C"/>
                </a:solidFill>
                <a:latin typeface="Verdana"/>
                <a:cs typeface="Verdana"/>
              </a:rPr>
              <a:t> </a:t>
            </a:r>
            <a:r>
              <a:rPr dirty="0" sz="4000" spc="-260" b="1">
                <a:solidFill>
                  <a:srgbClr val="95693C"/>
                </a:solidFill>
                <a:latin typeface="Verdana"/>
                <a:cs typeface="Verdana"/>
              </a:rPr>
              <a:t>B</a:t>
            </a:r>
            <a:r>
              <a:rPr dirty="0" sz="4000" spc="-390" b="1">
                <a:solidFill>
                  <a:srgbClr val="95693C"/>
                </a:solidFill>
                <a:latin typeface="Verdana"/>
                <a:cs typeface="Verdana"/>
              </a:rPr>
              <a:t>Y</a:t>
            </a:r>
            <a:r>
              <a:rPr dirty="0" sz="4000" spc="-509" b="1">
                <a:solidFill>
                  <a:srgbClr val="95693C"/>
                </a:solidFill>
                <a:latin typeface="Verdana"/>
                <a:cs typeface="Verdana"/>
              </a:rPr>
              <a:t>:</a:t>
            </a:r>
            <a:endParaRPr sz="4000">
              <a:latin typeface="Verdana"/>
              <a:cs typeface="Verdana"/>
            </a:endParaRPr>
          </a:p>
          <a:p>
            <a:pPr algn="ctr" marL="12065" marR="5080">
              <a:lnSpc>
                <a:spcPct val="115599"/>
              </a:lnSpc>
            </a:pPr>
            <a:r>
              <a:rPr dirty="0" sz="4000" spc="-254" b="1">
                <a:solidFill>
                  <a:srgbClr val="95693C"/>
                </a:solidFill>
                <a:latin typeface="Verdana"/>
                <a:cs typeface="Verdana"/>
              </a:rPr>
              <a:t>B</a:t>
            </a:r>
            <a:r>
              <a:rPr dirty="0" sz="4000" spc="-425" b="1">
                <a:solidFill>
                  <a:srgbClr val="95693C"/>
                </a:solidFill>
                <a:latin typeface="Verdana"/>
                <a:cs typeface="Verdana"/>
              </a:rPr>
              <a:t> </a:t>
            </a:r>
            <a:r>
              <a:rPr dirty="0" sz="4000" spc="-240" b="1">
                <a:solidFill>
                  <a:srgbClr val="95693C"/>
                </a:solidFill>
                <a:latin typeface="Verdana"/>
                <a:cs typeface="Verdana"/>
              </a:rPr>
              <a:t>L</a:t>
            </a:r>
            <a:r>
              <a:rPr dirty="0" sz="4000" spc="-425" b="1">
                <a:solidFill>
                  <a:srgbClr val="95693C"/>
                </a:solidFill>
                <a:latin typeface="Verdana"/>
                <a:cs typeface="Verdana"/>
              </a:rPr>
              <a:t> </a:t>
            </a:r>
            <a:r>
              <a:rPr dirty="0" sz="4000" spc="-390" b="1">
                <a:solidFill>
                  <a:srgbClr val="95693C"/>
                </a:solidFill>
                <a:latin typeface="Verdana"/>
                <a:cs typeface="Verdana"/>
              </a:rPr>
              <a:t>S</a:t>
            </a:r>
            <a:r>
              <a:rPr dirty="0" sz="4000" spc="-425" b="1">
                <a:solidFill>
                  <a:srgbClr val="95693C"/>
                </a:solidFill>
                <a:latin typeface="Verdana"/>
                <a:cs typeface="Verdana"/>
              </a:rPr>
              <a:t> </a:t>
            </a:r>
            <a:r>
              <a:rPr dirty="0" sz="4000" spc="-330" b="1">
                <a:solidFill>
                  <a:srgbClr val="95693C"/>
                </a:solidFill>
                <a:latin typeface="Verdana"/>
                <a:cs typeface="Verdana"/>
              </a:rPr>
              <a:t>P</a:t>
            </a:r>
            <a:r>
              <a:rPr dirty="0" sz="4000" spc="-330" b="1">
                <a:solidFill>
                  <a:srgbClr val="95693C"/>
                </a:solidFill>
                <a:latin typeface="Verdana"/>
                <a:cs typeface="Verdana"/>
              </a:rPr>
              <a:t>A</a:t>
            </a:r>
            <a:r>
              <a:rPr dirty="0" sz="4000" spc="-350" b="1">
                <a:solidFill>
                  <a:srgbClr val="95693C"/>
                </a:solidFill>
                <a:latin typeface="Verdana"/>
                <a:cs typeface="Verdana"/>
              </a:rPr>
              <a:t>V</a:t>
            </a:r>
            <a:r>
              <a:rPr dirty="0" sz="4000" spc="-330" b="1">
                <a:solidFill>
                  <a:srgbClr val="95693C"/>
                </a:solidFill>
                <a:latin typeface="Verdana"/>
                <a:cs typeface="Verdana"/>
              </a:rPr>
              <a:t>A</a:t>
            </a:r>
            <a:r>
              <a:rPr dirty="0" sz="4000" spc="-260" b="1">
                <a:solidFill>
                  <a:srgbClr val="95693C"/>
                </a:solidFill>
                <a:latin typeface="Verdana"/>
                <a:cs typeface="Verdana"/>
              </a:rPr>
              <a:t>N</a:t>
            </a:r>
            <a:r>
              <a:rPr dirty="0" sz="4000" spc="-425" b="1">
                <a:solidFill>
                  <a:srgbClr val="95693C"/>
                </a:solidFill>
                <a:latin typeface="Verdana"/>
                <a:cs typeface="Verdana"/>
              </a:rPr>
              <a:t> </a:t>
            </a:r>
            <a:r>
              <a:rPr dirty="0" sz="4000" spc="-330" b="1">
                <a:solidFill>
                  <a:srgbClr val="95693C"/>
                </a:solidFill>
                <a:latin typeface="Verdana"/>
                <a:cs typeface="Verdana"/>
              </a:rPr>
              <a:t>P</a:t>
            </a:r>
            <a:r>
              <a:rPr dirty="0" sz="4000" spc="-465" b="1">
                <a:solidFill>
                  <a:srgbClr val="95693C"/>
                </a:solidFill>
                <a:latin typeface="Verdana"/>
                <a:cs typeface="Verdana"/>
              </a:rPr>
              <a:t>R</a:t>
            </a:r>
            <a:r>
              <a:rPr dirty="0" sz="4000" spc="-875" b="1">
                <a:solidFill>
                  <a:srgbClr val="95693C"/>
                </a:solidFill>
                <a:latin typeface="Verdana"/>
                <a:cs typeface="Verdana"/>
              </a:rPr>
              <a:t>I</a:t>
            </a:r>
            <a:r>
              <a:rPr dirty="0" sz="4000" spc="-390" b="1">
                <a:solidFill>
                  <a:srgbClr val="95693C"/>
                </a:solidFill>
                <a:latin typeface="Verdana"/>
                <a:cs typeface="Verdana"/>
              </a:rPr>
              <a:t>Y</a:t>
            </a:r>
            <a:r>
              <a:rPr dirty="0" sz="4000" spc="-330" b="1">
                <a:solidFill>
                  <a:srgbClr val="95693C"/>
                </a:solidFill>
                <a:latin typeface="Verdana"/>
                <a:cs typeface="Verdana"/>
              </a:rPr>
              <a:t>A</a:t>
            </a:r>
            <a:r>
              <a:rPr dirty="0" sz="4000" spc="-365" b="1">
                <a:solidFill>
                  <a:srgbClr val="95693C"/>
                </a:solidFill>
                <a:latin typeface="Verdana"/>
                <a:cs typeface="Verdana"/>
              </a:rPr>
              <a:t>T</a:t>
            </a:r>
            <a:r>
              <a:rPr dirty="0" sz="4000" spc="-204" b="1">
                <a:solidFill>
                  <a:srgbClr val="95693C"/>
                </a:solidFill>
                <a:latin typeface="Verdana"/>
                <a:cs typeface="Verdana"/>
              </a:rPr>
              <a:t>H</a:t>
            </a:r>
            <a:r>
              <a:rPr dirty="0" sz="4000" spc="-330" b="1">
                <a:solidFill>
                  <a:srgbClr val="95693C"/>
                </a:solidFill>
                <a:latin typeface="Verdana"/>
                <a:cs typeface="Verdana"/>
              </a:rPr>
              <a:t>A</a:t>
            </a:r>
            <a:r>
              <a:rPr dirty="0" sz="4000" spc="-65" b="1">
                <a:solidFill>
                  <a:srgbClr val="95693C"/>
                </a:solidFill>
                <a:latin typeface="Verdana"/>
                <a:cs typeface="Verdana"/>
              </a:rPr>
              <a:t>M  </a:t>
            </a:r>
            <a:r>
              <a:rPr dirty="0" sz="4000" spc="-509" b="1">
                <a:solidFill>
                  <a:srgbClr val="95693C"/>
                </a:solidFill>
                <a:latin typeface="Verdana"/>
                <a:cs typeface="Verdana"/>
              </a:rPr>
              <a:t>20BCI7141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MOVVA DIVYA 20BCE7260</dc:creator>
  <cp:keywords>DAFgP17jqQw,BAES5j7WVv4</cp:keywords>
  <dc:title>Beige Brown Minimal Aesthetic Thesis Defense Presentation</dc:title>
  <dcterms:created xsi:type="dcterms:W3CDTF">2023-04-16T08:48:49Z</dcterms:created>
  <dcterms:modified xsi:type="dcterms:W3CDTF">2023-04-16T08:48:49Z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2023-04-16T00:00:00Z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2023-04-16T00:00:00Z</vt:filetime>
  </property>
</Properties>
</file>