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9" r:id="rId14"/>
    <p:sldId id="268" r:id="rId15"/>
    <p:sldId id="271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58"/>
    <p:restoredTop sz="96327"/>
  </p:normalViewPr>
  <p:slideViewPr>
    <p:cSldViewPr snapToGrid="0">
      <p:cViewPr varScale="1">
        <p:scale>
          <a:sx n="84" d="100"/>
          <a:sy n="84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337EC-A249-40A3-9404-499B5751128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F48FA-72F4-4527-A926-4690DFFFDD0E}">
      <dgm:prSet/>
      <dgm:spPr/>
      <dgm:t>
        <a:bodyPr/>
        <a:lstStyle/>
        <a:p>
          <a:r>
            <a:rPr lang="en-US"/>
            <a:t>Data Overview</a:t>
          </a:r>
        </a:p>
      </dgm:t>
    </dgm:pt>
    <dgm:pt modelId="{063A2C13-E0D9-4E64-9142-CAE1A3F6963D}" type="parTrans" cxnId="{19F6FBC9-9A3F-4F6E-8151-4A7706A45EA0}">
      <dgm:prSet/>
      <dgm:spPr/>
      <dgm:t>
        <a:bodyPr/>
        <a:lstStyle/>
        <a:p>
          <a:endParaRPr lang="en-US"/>
        </a:p>
      </dgm:t>
    </dgm:pt>
    <dgm:pt modelId="{47D24BD5-DDEB-43B0-BD6E-A437952B1EAC}" type="sibTrans" cxnId="{19F6FBC9-9A3F-4F6E-8151-4A7706A45EA0}">
      <dgm:prSet/>
      <dgm:spPr/>
      <dgm:t>
        <a:bodyPr/>
        <a:lstStyle/>
        <a:p>
          <a:endParaRPr lang="en-US"/>
        </a:p>
      </dgm:t>
    </dgm:pt>
    <dgm:pt modelId="{1ED75366-4C32-4535-88FB-AD51B8D02EA5}">
      <dgm:prSet/>
      <dgm:spPr/>
      <dgm:t>
        <a:bodyPr/>
        <a:lstStyle/>
        <a:p>
          <a:r>
            <a:rPr lang="en-US"/>
            <a:t>Normalization Insights Based on Standard Deviation</a:t>
          </a:r>
        </a:p>
      </dgm:t>
    </dgm:pt>
    <dgm:pt modelId="{67826668-4A5A-4700-8F8F-F345152989D8}" type="parTrans" cxnId="{1426D307-CFA9-485F-82F2-C7208E3A03F9}">
      <dgm:prSet/>
      <dgm:spPr/>
      <dgm:t>
        <a:bodyPr/>
        <a:lstStyle/>
        <a:p>
          <a:endParaRPr lang="en-US"/>
        </a:p>
      </dgm:t>
    </dgm:pt>
    <dgm:pt modelId="{2452F96E-C905-41C9-BF6F-043A28E02636}" type="sibTrans" cxnId="{1426D307-CFA9-485F-82F2-C7208E3A03F9}">
      <dgm:prSet/>
      <dgm:spPr/>
      <dgm:t>
        <a:bodyPr/>
        <a:lstStyle/>
        <a:p>
          <a:endParaRPr lang="en-US"/>
        </a:p>
      </dgm:t>
    </dgm:pt>
    <dgm:pt modelId="{2188D264-CE41-4E94-AD8D-31219DB1A53D}">
      <dgm:prSet/>
      <dgm:spPr/>
      <dgm:t>
        <a:bodyPr/>
        <a:lstStyle/>
        <a:p>
          <a:r>
            <a:rPr lang="en-US"/>
            <a:t>Numerical Data Behavior on Attrition</a:t>
          </a:r>
        </a:p>
      </dgm:t>
    </dgm:pt>
    <dgm:pt modelId="{9D6B30E1-35CF-45ED-8389-70E808EA3122}" type="parTrans" cxnId="{A7642A10-ACEA-497C-B012-816BD0F6586E}">
      <dgm:prSet/>
      <dgm:spPr/>
      <dgm:t>
        <a:bodyPr/>
        <a:lstStyle/>
        <a:p>
          <a:endParaRPr lang="en-US"/>
        </a:p>
      </dgm:t>
    </dgm:pt>
    <dgm:pt modelId="{9A4DC4E8-19DE-4298-BF8E-E0B011FA2CB6}" type="sibTrans" cxnId="{A7642A10-ACEA-497C-B012-816BD0F6586E}">
      <dgm:prSet/>
      <dgm:spPr/>
      <dgm:t>
        <a:bodyPr/>
        <a:lstStyle/>
        <a:p>
          <a:endParaRPr lang="en-US"/>
        </a:p>
      </dgm:t>
    </dgm:pt>
    <dgm:pt modelId="{D566FC69-D09A-47CB-B06D-2474B16683FE}">
      <dgm:prSet/>
      <dgm:spPr/>
      <dgm:t>
        <a:bodyPr/>
        <a:lstStyle/>
        <a:p>
          <a:r>
            <a:rPr lang="en-US"/>
            <a:t>Categorical Factors Impacting Attrition</a:t>
          </a:r>
        </a:p>
      </dgm:t>
    </dgm:pt>
    <dgm:pt modelId="{D2D70565-4548-4914-8D9F-B1797D4CF170}" type="parTrans" cxnId="{BFACC8A2-88FF-4B7C-8E09-1B94D4BD2933}">
      <dgm:prSet/>
      <dgm:spPr/>
      <dgm:t>
        <a:bodyPr/>
        <a:lstStyle/>
        <a:p>
          <a:endParaRPr lang="en-US"/>
        </a:p>
      </dgm:t>
    </dgm:pt>
    <dgm:pt modelId="{A757E504-73A1-4320-BC46-DCF4BB3317CF}" type="sibTrans" cxnId="{BFACC8A2-88FF-4B7C-8E09-1B94D4BD2933}">
      <dgm:prSet/>
      <dgm:spPr/>
      <dgm:t>
        <a:bodyPr/>
        <a:lstStyle/>
        <a:p>
          <a:endParaRPr lang="en-US"/>
        </a:p>
      </dgm:t>
    </dgm:pt>
    <dgm:pt modelId="{DB76B831-307C-4555-9A17-A359A95DED1C}">
      <dgm:prSet/>
      <dgm:spPr/>
      <dgm:t>
        <a:bodyPr/>
        <a:lstStyle/>
        <a:p>
          <a:r>
            <a:rPr lang="en-US" b="0"/>
            <a:t>Correlation Matrix of Numerical Features</a:t>
          </a:r>
          <a:endParaRPr lang="en-US"/>
        </a:p>
      </dgm:t>
    </dgm:pt>
    <dgm:pt modelId="{B055271F-9030-4018-B303-7DF963FBB95E}" type="parTrans" cxnId="{F13282E8-666A-47DF-9844-4CCD626FCFB4}">
      <dgm:prSet/>
      <dgm:spPr/>
      <dgm:t>
        <a:bodyPr/>
        <a:lstStyle/>
        <a:p>
          <a:endParaRPr lang="en-US"/>
        </a:p>
      </dgm:t>
    </dgm:pt>
    <dgm:pt modelId="{27286CB1-32DC-4631-9EF8-9F8D92A96B05}" type="sibTrans" cxnId="{F13282E8-666A-47DF-9844-4CCD626FCFB4}">
      <dgm:prSet/>
      <dgm:spPr/>
      <dgm:t>
        <a:bodyPr/>
        <a:lstStyle/>
        <a:p>
          <a:endParaRPr lang="en-US"/>
        </a:p>
      </dgm:t>
    </dgm:pt>
    <dgm:pt modelId="{5C472343-257A-4E9A-92C7-59FDB16C987B}">
      <dgm:prSet/>
      <dgm:spPr/>
      <dgm:t>
        <a:bodyPr/>
        <a:lstStyle/>
        <a:p>
          <a:r>
            <a:rPr lang="en-US"/>
            <a:t>Key Variable Coefficients and Impact on Attrition</a:t>
          </a:r>
        </a:p>
      </dgm:t>
    </dgm:pt>
    <dgm:pt modelId="{4AB7AA32-2435-4F69-B8E8-13628E6E9C20}" type="parTrans" cxnId="{A52842BF-3F9D-4626-90AF-B111854BAFB0}">
      <dgm:prSet/>
      <dgm:spPr/>
      <dgm:t>
        <a:bodyPr/>
        <a:lstStyle/>
        <a:p>
          <a:endParaRPr lang="en-US"/>
        </a:p>
      </dgm:t>
    </dgm:pt>
    <dgm:pt modelId="{D7564418-22C4-4104-9098-32B27D8D1E0B}" type="sibTrans" cxnId="{A52842BF-3F9D-4626-90AF-B111854BAFB0}">
      <dgm:prSet/>
      <dgm:spPr/>
      <dgm:t>
        <a:bodyPr/>
        <a:lstStyle/>
        <a:p>
          <a:endParaRPr lang="en-US"/>
        </a:p>
      </dgm:t>
    </dgm:pt>
    <dgm:pt modelId="{764F3DD3-94DF-49AD-BB74-203E257B134A}">
      <dgm:prSet/>
      <dgm:spPr/>
      <dgm:t>
        <a:bodyPr/>
        <a:lstStyle/>
        <a:p>
          <a:r>
            <a:rPr lang="en-US"/>
            <a:t>Decision tree rules</a:t>
          </a:r>
        </a:p>
      </dgm:t>
    </dgm:pt>
    <dgm:pt modelId="{3FE4A890-C5F8-4C25-BD30-8855B933FFBA}" type="parTrans" cxnId="{33AE2D1F-734B-45DF-9D06-37206FFFDA9A}">
      <dgm:prSet/>
      <dgm:spPr/>
      <dgm:t>
        <a:bodyPr/>
        <a:lstStyle/>
        <a:p>
          <a:endParaRPr lang="en-US"/>
        </a:p>
      </dgm:t>
    </dgm:pt>
    <dgm:pt modelId="{79F67321-F84B-43C6-B845-5FAA0F8814A5}" type="sibTrans" cxnId="{33AE2D1F-734B-45DF-9D06-37206FFFDA9A}">
      <dgm:prSet/>
      <dgm:spPr/>
      <dgm:t>
        <a:bodyPr/>
        <a:lstStyle/>
        <a:p>
          <a:endParaRPr lang="en-US"/>
        </a:p>
      </dgm:t>
    </dgm:pt>
    <dgm:pt modelId="{AF851908-E550-4D5C-A6E5-4D38F3832709}">
      <dgm:prSet/>
      <dgm:spPr/>
      <dgm:t>
        <a:bodyPr/>
        <a:lstStyle/>
        <a:p>
          <a:r>
            <a:rPr lang="en-US"/>
            <a:t>PERFORMANCE SUMMARY TABLE</a:t>
          </a:r>
        </a:p>
      </dgm:t>
    </dgm:pt>
    <dgm:pt modelId="{2D6EBEE1-7B0E-4B95-B061-F4E242123C72}" type="parTrans" cxnId="{0D20477A-EBE0-4A96-8396-843799D461A8}">
      <dgm:prSet/>
      <dgm:spPr/>
      <dgm:t>
        <a:bodyPr/>
        <a:lstStyle/>
        <a:p>
          <a:endParaRPr lang="en-US"/>
        </a:p>
      </dgm:t>
    </dgm:pt>
    <dgm:pt modelId="{F13619EF-04B7-402A-A699-A505A7FC8121}" type="sibTrans" cxnId="{0D20477A-EBE0-4A96-8396-843799D461A8}">
      <dgm:prSet/>
      <dgm:spPr/>
      <dgm:t>
        <a:bodyPr/>
        <a:lstStyle/>
        <a:p>
          <a:endParaRPr lang="en-US"/>
        </a:p>
      </dgm:t>
    </dgm:pt>
    <dgm:pt modelId="{670D1782-EF04-46ED-8B3F-8AB58331CAF8}">
      <dgm:prSet/>
      <dgm:spPr/>
      <dgm:t>
        <a:bodyPr/>
        <a:lstStyle/>
        <a:p>
          <a:br>
            <a:rPr lang="en-US" b="0" dirty="0"/>
          </a:br>
          <a:r>
            <a:rPr lang="en-US" dirty="0"/>
            <a:t>Recommendations </a:t>
          </a:r>
          <a:br>
            <a:rPr lang="en-US" dirty="0"/>
          </a:br>
          <a:r>
            <a:rPr lang="en-US" dirty="0"/>
            <a:t>&amp;</a:t>
          </a:r>
          <a:br>
            <a:rPr lang="en-US" dirty="0"/>
          </a:br>
          <a:r>
            <a:rPr lang="en-US" dirty="0"/>
            <a:t>Conclusion</a:t>
          </a:r>
        </a:p>
      </dgm:t>
    </dgm:pt>
    <dgm:pt modelId="{ABE55CCE-D4FD-44F6-AF1E-B35E4A1B1914}" type="parTrans" cxnId="{D0E840FC-3FF6-4FAF-BA23-B2C0BB36932D}">
      <dgm:prSet/>
      <dgm:spPr/>
      <dgm:t>
        <a:bodyPr/>
        <a:lstStyle/>
        <a:p>
          <a:endParaRPr lang="en-US"/>
        </a:p>
      </dgm:t>
    </dgm:pt>
    <dgm:pt modelId="{072B945A-AB24-4AF4-923E-8058877B9CFB}" type="sibTrans" cxnId="{D0E840FC-3FF6-4FAF-BA23-B2C0BB36932D}">
      <dgm:prSet/>
      <dgm:spPr/>
      <dgm:t>
        <a:bodyPr/>
        <a:lstStyle/>
        <a:p>
          <a:endParaRPr lang="en-US"/>
        </a:p>
      </dgm:t>
    </dgm:pt>
    <dgm:pt modelId="{B78075E1-FBA5-46E3-A996-3A0ED21FB612}">
      <dgm:prSet/>
      <dgm:spPr/>
      <dgm:t>
        <a:bodyPr/>
        <a:lstStyle/>
        <a:p>
          <a:r>
            <a:rPr lang="en-US"/>
            <a:t>FEATURE IMPORTANCE</a:t>
          </a:r>
        </a:p>
      </dgm:t>
    </dgm:pt>
    <dgm:pt modelId="{64BC06D7-29D2-46E4-9C5F-C804FB482A6F}" type="parTrans" cxnId="{7B1DBF2C-BB28-4C69-AF06-3B60708C4DDF}">
      <dgm:prSet/>
      <dgm:spPr/>
      <dgm:t>
        <a:bodyPr/>
        <a:lstStyle/>
        <a:p>
          <a:endParaRPr lang="en-US"/>
        </a:p>
      </dgm:t>
    </dgm:pt>
    <dgm:pt modelId="{05613669-793A-4046-B175-7CC6A24EE3BC}" type="sibTrans" cxnId="{7B1DBF2C-BB28-4C69-AF06-3B60708C4DDF}">
      <dgm:prSet/>
      <dgm:spPr/>
      <dgm:t>
        <a:bodyPr/>
        <a:lstStyle/>
        <a:p>
          <a:endParaRPr lang="en-US"/>
        </a:p>
      </dgm:t>
    </dgm:pt>
    <dgm:pt modelId="{A8FEC5E0-DE8F-CE44-B7CB-6D861A0B9DE5}" type="pres">
      <dgm:prSet presAssocID="{DE5337EC-A249-40A3-9404-499B57511282}" presName="diagram" presStyleCnt="0">
        <dgm:presLayoutVars>
          <dgm:dir/>
          <dgm:resizeHandles val="exact"/>
        </dgm:presLayoutVars>
      </dgm:prSet>
      <dgm:spPr/>
    </dgm:pt>
    <dgm:pt modelId="{3503F759-DD9C-A44B-A173-B0E0F58EE951}" type="pres">
      <dgm:prSet presAssocID="{598F48FA-72F4-4527-A926-4690DFFFDD0E}" presName="node" presStyleLbl="node1" presStyleIdx="0" presStyleCnt="10">
        <dgm:presLayoutVars>
          <dgm:bulletEnabled val="1"/>
        </dgm:presLayoutVars>
      </dgm:prSet>
      <dgm:spPr/>
    </dgm:pt>
    <dgm:pt modelId="{420EC6CD-1A17-F54A-BA43-A84D29BA657B}" type="pres">
      <dgm:prSet presAssocID="{47D24BD5-DDEB-43B0-BD6E-A437952B1EAC}" presName="sibTrans" presStyleCnt="0"/>
      <dgm:spPr/>
    </dgm:pt>
    <dgm:pt modelId="{DF7AE990-5106-5748-A1AF-59BBF6A4B1D0}" type="pres">
      <dgm:prSet presAssocID="{1ED75366-4C32-4535-88FB-AD51B8D02EA5}" presName="node" presStyleLbl="node1" presStyleIdx="1" presStyleCnt="10">
        <dgm:presLayoutVars>
          <dgm:bulletEnabled val="1"/>
        </dgm:presLayoutVars>
      </dgm:prSet>
      <dgm:spPr/>
    </dgm:pt>
    <dgm:pt modelId="{470B0FCE-85A7-EB47-84A8-2D9F66A1C700}" type="pres">
      <dgm:prSet presAssocID="{2452F96E-C905-41C9-BF6F-043A28E02636}" presName="sibTrans" presStyleCnt="0"/>
      <dgm:spPr/>
    </dgm:pt>
    <dgm:pt modelId="{AD244F70-AB4F-B146-BC2E-BD4193DAE81B}" type="pres">
      <dgm:prSet presAssocID="{2188D264-CE41-4E94-AD8D-31219DB1A53D}" presName="node" presStyleLbl="node1" presStyleIdx="2" presStyleCnt="10">
        <dgm:presLayoutVars>
          <dgm:bulletEnabled val="1"/>
        </dgm:presLayoutVars>
      </dgm:prSet>
      <dgm:spPr/>
    </dgm:pt>
    <dgm:pt modelId="{5FCA8F32-730A-FE45-88D0-C3087D3BAE3F}" type="pres">
      <dgm:prSet presAssocID="{9A4DC4E8-19DE-4298-BF8E-E0B011FA2CB6}" presName="sibTrans" presStyleCnt="0"/>
      <dgm:spPr/>
    </dgm:pt>
    <dgm:pt modelId="{7BD620F8-0BE2-7540-8E45-2153DA0F0D9E}" type="pres">
      <dgm:prSet presAssocID="{D566FC69-D09A-47CB-B06D-2474B16683FE}" presName="node" presStyleLbl="node1" presStyleIdx="3" presStyleCnt="10">
        <dgm:presLayoutVars>
          <dgm:bulletEnabled val="1"/>
        </dgm:presLayoutVars>
      </dgm:prSet>
      <dgm:spPr/>
    </dgm:pt>
    <dgm:pt modelId="{B8BBEEC0-D951-E74B-909F-AE6C73094575}" type="pres">
      <dgm:prSet presAssocID="{A757E504-73A1-4320-BC46-DCF4BB3317CF}" presName="sibTrans" presStyleCnt="0"/>
      <dgm:spPr/>
    </dgm:pt>
    <dgm:pt modelId="{6B1F598F-3E3B-0344-B1C0-A3A444180FE1}" type="pres">
      <dgm:prSet presAssocID="{DB76B831-307C-4555-9A17-A359A95DED1C}" presName="node" presStyleLbl="node1" presStyleIdx="4" presStyleCnt="10">
        <dgm:presLayoutVars>
          <dgm:bulletEnabled val="1"/>
        </dgm:presLayoutVars>
      </dgm:prSet>
      <dgm:spPr/>
    </dgm:pt>
    <dgm:pt modelId="{6432CC62-BADF-1442-92CE-6ADF1CAE39BC}" type="pres">
      <dgm:prSet presAssocID="{27286CB1-32DC-4631-9EF8-9F8D92A96B05}" presName="sibTrans" presStyleCnt="0"/>
      <dgm:spPr/>
    </dgm:pt>
    <dgm:pt modelId="{DBCF135C-492C-864A-9CBB-CD534E496042}" type="pres">
      <dgm:prSet presAssocID="{5C472343-257A-4E9A-92C7-59FDB16C987B}" presName="node" presStyleLbl="node1" presStyleIdx="5" presStyleCnt="10">
        <dgm:presLayoutVars>
          <dgm:bulletEnabled val="1"/>
        </dgm:presLayoutVars>
      </dgm:prSet>
      <dgm:spPr/>
    </dgm:pt>
    <dgm:pt modelId="{5F4DC349-8928-1C4C-BB22-FF5133ADB07A}" type="pres">
      <dgm:prSet presAssocID="{D7564418-22C4-4104-9098-32B27D8D1E0B}" presName="sibTrans" presStyleCnt="0"/>
      <dgm:spPr/>
    </dgm:pt>
    <dgm:pt modelId="{D6D192CA-C0A9-EB46-B79E-A2C72962F546}" type="pres">
      <dgm:prSet presAssocID="{764F3DD3-94DF-49AD-BB74-203E257B134A}" presName="node" presStyleLbl="node1" presStyleIdx="6" presStyleCnt="10">
        <dgm:presLayoutVars>
          <dgm:bulletEnabled val="1"/>
        </dgm:presLayoutVars>
      </dgm:prSet>
      <dgm:spPr/>
    </dgm:pt>
    <dgm:pt modelId="{AB5E50AC-A617-6A42-8C5F-D84777B9DB5C}" type="pres">
      <dgm:prSet presAssocID="{79F67321-F84B-43C6-B845-5FAA0F8814A5}" presName="sibTrans" presStyleCnt="0"/>
      <dgm:spPr/>
    </dgm:pt>
    <dgm:pt modelId="{F278E323-00EA-114F-BFAB-BBFD0AAE9D59}" type="pres">
      <dgm:prSet presAssocID="{AF851908-E550-4D5C-A6E5-4D38F3832709}" presName="node" presStyleLbl="node1" presStyleIdx="7" presStyleCnt="10">
        <dgm:presLayoutVars>
          <dgm:bulletEnabled val="1"/>
        </dgm:presLayoutVars>
      </dgm:prSet>
      <dgm:spPr/>
    </dgm:pt>
    <dgm:pt modelId="{49B18067-3634-0C42-AD8E-F88E4EAFCDC5}" type="pres">
      <dgm:prSet presAssocID="{F13619EF-04B7-402A-A699-A505A7FC8121}" presName="sibTrans" presStyleCnt="0"/>
      <dgm:spPr/>
    </dgm:pt>
    <dgm:pt modelId="{789A875B-1ED3-3343-B403-DE03D822BD70}" type="pres">
      <dgm:prSet presAssocID="{670D1782-EF04-46ED-8B3F-8AB58331CAF8}" presName="node" presStyleLbl="node1" presStyleIdx="8" presStyleCnt="10">
        <dgm:presLayoutVars>
          <dgm:bulletEnabled val="1"/>
        </dgm:presLayoutVars>
      </dgm:prSet>
      <dgm:spPr/>
    </dgm:pt>
    <dgm:pt modelId="{59BAD7B2-CED8-EF4F-BAC5-74DD6A39DDCC}" type="pres">
      <dgm:prSet presAssocID="{072B945A-AB24-4AF4-923E-8058877B9CFB}" presName="sibTrans" presStyleCnt="0"/>
      <dgm:spPr/>
    </dgm:pt>
    <dgm:pt modelId="{8F4E6A4B-90B4-8B4B-8E20-E7F7D07BB284}" type="pres">
      <dgm:prSet presAssocID="{B78075E1-FBA5-46E3-A996-3A0ED21FB612}" presName="node" presStyleLbl="node1" presStyleIdx="9" presStyleCnt="10">
        <dgm:presLayoutVars>
          <dgm:bulletEnabled val="1"/>
        </dgm:presLayoutVars>
      </dgm:prSet>
      <dgm:spPr/>
    </dgm:pt>
  </dgm:ptLst>
  <dgm:cxnLst>
    <dgm:cxn modelId="{1426D307-CFA9-485F-82F2-C7208E3A03F9}" srcId="{DE5337EC-A249-40A3-9404-499B57511282}" destId="{1ED75366-4C32-4535-88FB-AD51B8D02EA5}" srcOrd="1" destOrd="0" parTransId="{67826668-4A5A-4700-8F8F-F345152989D8}" sibTransId="{2452F96E-C905-41C9-BF6F-043A28E02636}"/>
    <dgm:cxn modelId="{A7642A10-ACEA-497C-B012-816BD0F6586E}" srcId="{DE5337EC-A249-40A3-9404-499B57511282}" destId="{2188D264-CE41-4E94-AD8D-31219DB1A53D}" srcOrd="2" destOrd="0" parTransId="{9D6B30E1-35CF-45ED-8389-70E808EA3122}" sibTransId="{9A4DC4E8-19DE-4298-BF8E-E0B011FA2CB6}"/>
    <dgm:cxn modelId="{25EA3E13-430E-FC4D-A00E-24A63B119DA2}" type="presOf" srcId="{2188D264-CE41-4E94-AD8D-31219DB1A53D}" destId="{AD244F70-AB4F-B146-BC2E-BD4193DAE81B}" srcOrd="0" destOrd="0" presId="urn:microsoft.com/office/officeart/2005/8/layout/default"/>
    <dgm:cxn modelId="{33AE2D1F-734B-45DF-9D06-37206FFFDA9A}" srcId="{DE5337EC-A249-40A3-9404-499B57511282}" destId="{764F3DD3-94DF-49AD-BB74-203E257B134A}" srcOrd="6" destOrd="0" parTransId="{3FE4A890-C5F8-4C25-BD30-8855B933FFBA}" sibTransId="{79F67321-F84B-43C6-B845-5FAA0F8814A5}"/>
    <dgm:cxn modelId="{AAC7DD23-D492-A943-A35A-7C8A7DEA1182}" type="presOf" srcId="{598F48FA-72F4-4527-A926-4690DFFFDD0E}" destId="{3503F759-DD9C-A44B-A173-B0E0F58EE951}" srcOrd="0" destOrd="0" presId="urn:microsoft.com/office/officeart/2005/8/layout/default"/>
    <dgm:cxn modelId="{7B1DBF2C-BB28-4C69-AF06-3B60708C4DDF}" srcId="{DE5337EC-A249-40A3-9404-499B57511282}" destId="{B78075E1-FBA5-46E3-A996-3A0ED21FB612}" srcOrd="9" destOrd="0" parTransId="{64BC06D7-29D2-46E4-9C5F-C804FB482A6F}" sibTransId="{05613669-793A-4046-B175-7CC6A24EE3BC}"/>
    <dgm:cxn modelId="{FE70E23D-9C39-7341-ABF2-39E4982A98E9}" type="presOf" srcId="{D566FC69-D09A-47CB-B06D-2474B16683FE}" destId="{7BD620F8-0BE2-7540-8E45-2153DA0F0D9E}" srcOrd="0" destOrd="0" presId="urn:microsoft.com/office/officeart/2005/8/layout/default"/>
    <dgm:cxn modelId="{D1B6E841-CF04-AC40-B95F-88F90FB1326E}" type="presOf" srcId="{1ED75366-4C32-4535-88FB-AD51B8D02EA5}" destId="{DF7AE990-5106-5748-A1AF-59BBF6A4B1D0}" srcOrd="0" destOrd="0" presId="urn:microsoft.com/office/officeart/2005/8/layout/default"/>
    <dgm:cxn modelId="{26073965-49F0-5E42-A76F-E4F5A1376DDB}" type="presOf" srcId="{AF851908-E550-4D5C-A6E5-4D38F3832709}" destId="{F278E323-00EA-114F-BFAB-BBFD0AAE9D59}" srcOrd="0" destOrd="0" presId="urn:microsoft.com/office/officeart/2005/8/layout/default"/>
    <dgm:cxn modelId="{DC456C51-8446-684B-8425-3A83F29001D7}" type="presOf" srcId="{DE5337EC-A249-40A3-9404-499B57511282}" destId="{A8FEC5E0-DE8F-CE44-B7CB-6D861A0B9DE5}" srcOrd="0" destOrd="0" presId="urn:microsoft.com/office/officeart/2005/8/layout/default"/>
    <dgm:cxn modelId="{8DE77353-A48A-A248-B497-42D968F7FBBE}" type="presOf" srcId="{DB76B831-307C-4555-9A17-A359A95DED1C}" destId="{6B1F598F-3E3B-0344-B1C0-A3A444180FE1}" srcOrd="0" destOrd="0" presId="urn:microsoft.com/office/officeart/2005/8/layout/default"/>
    <dgm:cxn modelId="{0D20477A-EBE0-4A96-8396-843799D461A8}" srcId="{DE5337EC-A249-40A3-9404-499B57511282}" destId="{AF851908-E550-4D5C-A6E5-4D38F3832709}" srcOrd="7" destOrd="0" parTransId="{2D6EBEE1-7B0E-4B95-B061-F4E242123C72}" sibTransId="{F13619EF-04B7-402A-A699-A505A7FC8121}"/>
    <dgm:cxn modelId="{F3378299-36C6-124B-B1AA-32F9F6BD8B17}" type="presOf" srcId="{5C472343-257A-4E9A-92C7-59FDB16C987B}" destId="{DBCF135C-492C-864A-9CBB-CD534E496042}" srcOrd="0" destOrd="0" presId="urn:microsoft.com/office/officeart/2005/8/layout/default"/>
    <dgm:cxn modelId="{BFACC8A2-88FF-4B7C-8E09-1B94D4BD2933}" srcId="{DE5337EC-A249-40A3-9404-499B57511282}" destId="{D566FC69-D09A-47CB-B06D-2474B16683FE}" srcOrd="3" destOrd="0" parTransId="{D2D70565-4548-4914-8D9F-B1797D4CF170}" sibTransId="{A757E504-73A1-4320-BC46-DCF4BB3317CF}"/>
    <dgm:cxn modelId="{A52842BF-3F9D-4626-90AF-B111854BAFB0}" srcId="{DE5337EC-A249-40A3-9404-499B57511282}" destId="{5C472343-257A-4E9A-92C7-59FDB16C987B}" srcOrd="5" destOrd="0" parTransId="{4AB7AA32-2435-4F69-B8E8-13628E6E9C20}" sibTransId="{D7564418-22C4-4104-9098-32B27D8D1E0B}"/>
    <dgm:cxn modelId="{FE3495BF-02D3-0649-9574-D3DB40C6377D}" type="presOf" srcId="{670D1782-EF04-46ED-8B3F-8AB58331CAF8}" destId="{789A875B-1ED3-3343-B403-DE03D822BD70}" srcOrd="0" destOrd="0" presId="urn:microsoft.com/office/officeart/2005/8/layout/default"/>
    <dgm:cxn modelId="{19F6FBC9-9A3F-4F6E-8151-4A7706A45EA0}" srcId="{DE5337EC-A249-40A3-9404-499B57511282}" destId="{598F48FA-72F4-4527-A926-4690DFFFDD0E}" srcOrd="0" destOrd="0" parTransId="{063A2C13-E0D9-4E64-9142-CAE1A3F6963D}" sibTransId="{47D24BD5-DDEB-43B0-BD6E-A437952B1EAC}"/>
    <dgm:cxn modelId="{0BD00EE2-EBD0-5548-A90A-71FA4EA3C7A9}" type="presOf" srcId="{B78075E1-FBA5-46E3-A996-3A0ED21FB612}" destId="{8F4E6A4B-90B4-8B4B-8E20-E7F7D07BB284}" srcOrd="0" destOrd="0" presId="urn:microsoft.com/office/officeart/2005/8/layout/default"/>
    <dgm:cxn modelId="{F13282E8-666A-47DF-9844-4CCD626FCFB4}" srcId="{DE5337EC-A249-40A3-9404-499B57511282}" destId="{DB76B831-307C-4555-9A17-A359A95DED1C}" srcOrd="4" destOrd="0" parTransId="{B055271F-9030-4018-B303-7DF963FBB95E}" sibTransId="{27286CB1-32DC-4631-9EF8-9F8D92A96B05}"/>
    <dgm:cxn modelId="{291A4EF4-EE99-6146-9D06-72E6B4C4DC61}" type="presOf" srcId="{764F3DD3-94DF-49AD-BB74-203E257B134A}" destId="{D6D192CA-C0A9-EB46-B79E-A2C72962F546}" srcOrd="0" destOrd="0" presId="urn:microsoft.com/office/officeart/2005/8/layout/default"/>
    <dgm:cxn modelId="{D0E840FC-3FF6-4FAF-BA23-B2C0BB36932D}" srcId="{DE5337EC-A249-40A3-9404-499B57511282}" destId="{670D1782-EF04-46ED-8B3F-8AB58331CAF8}" srcOrd="8" destOrd="0" parTransId="{ABE55CCE-D4FD-44F6-AF1E-B35E4A1B1914}" sibTransId="{072B945A-AB24-4AF4-923E-8058877B9CFB}"/>
    <dgm:cxn modelId="{6C22FAEA-6084-9F43-9074-8E5240B3383E}" type="presParOf" srcId="{A8FEC5E0-DE8F-CE44-B7CB-6D861A0B9DE5}" destId="{3503F759-DD9C-A44B-A173-B0E0F58EE951}" srcOrd="0" destOrd="0" presId="urn:microsoft.com/office/officeart/2005/8/layout/default"/>
    <dgm:cxn modelId="{E0A79ADA-5D20-EA43-B6BE-39B6AC9551A8}" type="presParOf" srcId="{A8FEC5E0-DE8F-CE44-B7CB-6D861A0B9DE5}" destId="{420EC6CD-1A17-F54A-BA43-A84D29BA657B}" srcOrd="1" destOrd="0" presId="urn:microsoft.com/office/officeart/2005/8/layout/default"/>
    <dgm:cxn modelId="{C2C47523-6A7A-AB47-AFC0-CE594209E42E}" type="presParOf" srcId="{A8FEC5E0-DE8F-CE44-B7CB-6D861A0B9DE5}" destId="{DF7AE990-5106-5748-A1AF-59BBF6A4B1D0}" srcOrd="2" destOrd="0" presId="urn:microsoft.com/office/officeart/2005/8/layout/default"/>
    <dgm:cxn modelId="{B5F929C0-A9E6-EA48-AE80-522150BF486D}" type="presParOf" srcId="{A8FEC5E0-DE8F-CE44-B7CB-6D861A0B9DE5}" destId="{470B0FCE-85A7-EB47-84A8-2D9F66A1C700}" srcOrd="3" destOrd="0" presId="urn:microsoft.com/office/officeart/2005/8/layout/default"/>
    <dgm:cxn modelId="{B136AD26-0F02-554C-8598-3BBE4E054C19}" type="presParOf" srcId="{A8FEC5E0-DE8F-CE44-B7CB-6D861A0B9DE5}" destId="{AD244F70-AB4F-B146-BC2E-BD4193DAE81B}" srcOrd="4" destOrd="0" presId="urn:microsoft.com/office/officeart/2005/8/layout/default"/>
    <dgm:cxn modelId="{8C839A18-8321-904C-BD21-EC2DA0657C02}" type="presParOf" srcId="{A8FEC5E0-DE8F-CE44-B7CB-6D861A0B9DE5}" destId="{5FCA8F32-730A-FE45-88D0-C3087D3BAE3F}" srcOrd="5" destOrd="0" presId="urn:microsoft.com/office/officeart/2005/8/layout/default"/>
    <dgm:cxn modelId="{16579B66-8109-E644-8215-2148E78EB14A}" type="presParOf" srcId="{A8FEC5E0-DE8F-CE44-B7CB-6D861A0B9DE5}" destId="{7BD620F8-0BE2-7540-8E45-2153DA0F0D9E}" srcOrd="6" destOrd="0" presId="urn:microsoft.com/office/officeart/2005/8/layout/default"/>
    <dgm:cxn modelId="{C5520207-8C53-CE43-B17D-561FF3FF9B41}" type="presParOf" srcId="{A8FEC5E0-DE8F-CE44-B7CB-6D861A0B9DE5}" destId="{B8BBEEC0-D951-E74B-909F-AE6C73094575}" srcOrd="7" destOrd="0" presId="urn:microsoft.com/office/officeart/2005/8/layout/default"/>
    <dgm:cxn modelId="{1FF9782A-3E24-DA4B-9E77-C28F0438BBD8}" type="presParOf" srcId="{A8FEC5E0-DE8F-CE44-B7CB-6D861A0B9DE5}" destId="{6B1F598F-3E3B-0344-B1C0-A3A444180FE1}" srcOrd="8" destOrd="0" presId="urn:microsoft.com/office/officeart/2005/8/layout/default"/>
    <dgm:cxn modelId="{D40F5697-3062-7146-A9B0-215067429500}" type="presParOf" srcId="{A8FEC5E0-DE8F-CE44-B7CB-6D861A0B9DE5}" destId="{6432CC62-BADF-1442-92CE-6ADF1CAE39BC}" srcOrd="9" destOrd="0" presId="urn:microsoft.com/office/officeart/2005/8/layout/default"/>
    <dgm:cxn modelId="{63F1F6F7-487E-6540-B230-D7E63D74966F}" type="presParOf" srcId="{A8FEC5E0-DE8F-CE44-B7CB-6D861A0B9DE5}" destId="{DBCF135C-492C-864A-9CBB-CD534E496042}" srcOrd="10" destOrd="0" presId="urn:microsoft.com/office/officeart/2005/8/layout/default"/>
    <dgm:cxn modelId="{B4C2B1A6-3BA6-D24B-9063-D8E953F60665}" type="presParOf" srcId="{A8FEC5E0-DE8F-CE44-B7CB-6D861A0B9DE5}" destId="{5F4DC349-8928-1C4C-BB22-FF5133ADB07A}" srcOrd="11" destOrd="0" presId="urn:microsoft.com/office/officeart/2005/8/layout/default"/>
    <dgm:cxn modelId="{94334573-08FA-0947-B094-5D44E72C6CE0}" type="presParOf" srcId="{A8FEC5E0-DE8F-CE44-B7CB-6D861A0B9DE5}" destId="{D6D192CA-C0A9-EB46-B79E-A2C72962F546}" srcOrd="12" destOrd="0" presId="urn:microsoft.com/office/officeart/2005/8/layout/default"/>
    <dgm:cxn modelId="{6ABB34D2-BF66-FC42-94D2-E4F759FC9B63}" type="presParOf" srcId="{A8FEC5E0-DE8F-CE44-B7CB-6D861A0B9DE5}" destId="{AB5E50AC-A617-6A42-8C5F-D84777B9DB5C}" srcOrd="13" destOrd="0" presId="urn:microsoft.com/office/officeart/2005/8/layout/default"/>
    <dgm:cxn modelId="{6F28C6A9-F475-7040-AA44-15ECFCE2899A}" type="presParOf" srcId="{A8FEC5E0-DE8F-CE44-B7CB-6D861A0B9DE5}" destId="{F278E323-00EA-114F-BFAB-BBFD0AAE9D59}" srcOrd="14" destOrd="0" presId="urn:microsoft.com/office/officeart/2005/8/layout/default"/>
    <dgm:cxn modelId="{EB8FB8B7-5D8D-F145-93C2-7E24BF21A82F}" type="presParOf" srcId="{A8FEC5E0-DE8F-CE44-B7CB-6D861A0B9DE5}" destId="{49B18067-3634-0C42-AD8E-F88E4EAFCDC5}" srcOrd="15" destOrd="0" presId="urn:microsoft.com/office/officeart/2005/8/layout/default"/>
    <dgm:cxn modelId="{E3E99418-FD49-344D-B362-9B8F392CBADC}" type="presParOf" srcId="{A8FEC5E0-DE8F-CE44-B7CB-6D861A0B9DE5}" destId="{789A875B-1ED3-3343-B403-DE03D822BD70}" srcOrd="16" destOrd="0" presId="urn:microsoft.com/office/officeart/2005/8/layout/default"/>
    <dgm:cxn modelId="{ED8FB33B-73F1-B945-A2FB-5E77FBFD59CF}" type="presParOf" srcId="{A8FEC5E0-DE8F-CE44-B7CB-6D861A0B9DE5}" destId="{59BAD7B2-CED8-EF4F-BAC5-74DD6A39DDCC}" srcOrd="17" destOrd="0" presId="urn:microsoft.com/office/officeart/2005/8/layout/default"/>
    <dgm:cxn modelId="{92B91E7C-D7FA-0B48-9F4D-9DD3E44A1ECE}" type="presParOf" srcId="{A8FEC5E0-DE8F-CE44-B7CB-6D861A0B9DE5}" destId="{8F4E6A4B-90B4-8B4B-8E20-E7F7D07BB284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21E9BF-1E07-4A13-932F-C842C321228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37EF0D-6386-40B0-BCE8-9D5D159E34B6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/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b="1"/>
            <a:t>Rules</a:t>
          </a:r>
          <a:endParaRPr lang="en-US"/>
        </a:p>
      </dgm:t>
    </dgm:pt>
    <dgm:pt modelId="{50CE598E-F740-49C3-96B5-CC5EDB9A2B0C}" type="parTrans" cxnId="{6EE22285-8BBA-448A-95A5-91E3BC836D4E}">
      <dgm:prSet/>
      <dgm:spPr/>
      <dgm:t>
        <a:bodyPr/>
        <a:lstStyle/>
        <a:p>
          <a:endParaRPr lang="en-US"/>
        </a:p>
      </dgm:t>
    </dgm:pt>
    <dgm:pt modelId="{5689F64E-C4B3-4798-8628-D1F217D05B38}" type="sibTrans" cxnId="{6EE22285-8BBA-448A-95A5-91E3BC836D4E}">
      <dgm:prSet/>
      <dgm:spPr/>
      <dgm:t>
        <a:bodyPr/>
        <a:lstStyle/>
        <a:p>
          <a:endParaRPr lang="en-US"/>
        </a:p>
      </dgm:t>
    </dgm:pt>
    <dgm:pt modelId="{589E5720-D918-4FC4-8B95-A4538CE6CE51}">
      <dgm:prSet custT="1"/>
      <dgm:spPr/>
      <dgm:t>
        <a:bodyPr/>
        <a:lstStyle/>
        <a:p>
          <a:r>
            <a:rPr lang="en-US" sz="1100" b="1" dirty="0"/>
            <a:t>Job Level and Remote Work Influence</a:t>
          </a:r>
          <a:endParaRPr lang="en-US" sz="1100" dirty="0"/>
        </a:p>
      </dgm:t>
    </dgm:pt>
    <dgm:pt modelId="{F2996BF4-5321-4102-9825-1AA592F09088}" type="parTrans" cxnId="{2902F5DF-A693-4770-83AF-FFD521B7D4E5}">
      <dgm:prSet/>
      <dgm:spPr/>
      <dgm:t>
        <a:bodyPr/>
        <a:lstStyle/>
        <a:p>
          <a:endParaRPr lang="en-US"/>
        </a:p>
      </dgm:t>
    </dgm:pt>
    <dgm:pt modelId="{F8D2CD80-063F-4B13-8FE0-F562936685D7}" type="sibTrans" cxnId="{2902F5DF-A693-4770-83AF-FFD521B7D4E5}">
      <dgm:prSet/>
      <dgm:spPr/>
      <dgm:t>
        <a:bodyPr/>
        <a:lstStyle/>
        <a:p>
          <a:endParaRPr lang="en-US"/>
        </a:p>
      </dgm:t>
    </dgm:pt>
    <dgm:pt modelId="{38709BD6-92F9-4436-872E-E976EBDEF2C9}">
      <dgm:prSet custT="1"/>
      <dgm:spPr/>
      <dgm:t>
        <a:bodyPr/>
        <a:lstStyle/>
        <a:p>
          <a:r>
            <a:rPr lang="en-US" sz="1100" b="1" dirty="0"/>
            <a:t>Condition</a:t>
          </a:r>
          <a:r>
            <a:rPr lang="en-US" sz="1100" dirty="0"/>
            <a:t>: Job Level ≤ 1.5 and Remote Work ≤ 0.5.</a:t>
          </a:r>
          <a:r>
            <a:rPr lang="en-US" sz="1100" b="0" i="0" dirty="0"/>
            <a:t> --class = 1</a:t>
          </a:r>
          <a:endParaRPr lang="en-US" sz="1100" dirty="0"/>
        </a:p>
      </dgm:t>
    </dgm:pt>
    <dgm:pt modelId="{4EF9751B-84C1-42FF-A60B-C790F0432208}" type="parTrans" cxnId="{D438359C-7271-43EA-8C4C-3E1FD5834A88}">
      <dgm:prSet/>
      <dgm:spPr/>
      <dgm:t>
        <a:bodyPr/>
        <a:lstStyle/>
        <a:p>
          <a:endParaRPr lang="en-US"/>
        </a:p>
      </dgm:t>
    </dgm:pt>
    <dgm:pt modelId="{F88F38CB-88C9-4CDE-A357-BBB435BED26A}" type="sibTrans" cxnId="{D438359C-7271-43EA-8C4C-3E1FD5834A88}">
      <dgm:prSet/>
      <dgm:spPr/>
      <dgm:t>
        <a:bodyPr/>
        <a:lstStyle/>
        <a:p>
          <a:endParaRPr lang="en-US"/>
        </a:p>
      </dgm:t>
    </dgm:pt>
    <dgm:pt modelId="{7EBEAB01-C79F-4BB7-B931-FFF5B52EDF67}">
      <dgm:prSet custT="1"/>
      <dgm:spPr/>
      <dgm:t>
        <a:bodyPr/>
        <a:lstStyle/>
        <a:p>
          <a:r>
            <a:rPr lang="en-US" sz="1100" b="1"/>
            <a:t>Value</a:t>
          </a:r>
          <a:r>
            <a:rPr lang="en-US" sz="1100"/>
            <a:t>: [10817.0, 136851.0]</a:t>
          </a:r>
        </a:p>
      </dgm:t>
    </dgm:pt>
    <dgm:pt modelId="{9D63BE32-698D-42DE-8B40-2C0BA76A6843}" type="parTrans" cxnId="{1387B0FA-F2F9-40D8-836B-353E6FEDE8A6}">
      <dgm:prSet/>
      <dgm:spPr/>
      <dgm:t>
        <a:bodyPr/>
        <a:lstStyle/>
        <a:p>
          <a:endParaRPr lang="en-US"/>
        </a:p>
      </dgm:t>
    </dgm:pt>
    <dgm:pt modelId="{43883CAA-FFF8-4B9F-B960-18D7149D2A81}" type="sibTrans" cxnId="{1387B0FA-F2F9-40D8-836B-353E6FEDE8A6}">
      <dgm:prSet/>
      <dgm:spPr/>
      <dgm:t>
        <a:bodyPr/>
        <a:lstStyle/>
        <a:p>
          <a:endParaRPr lang="en-US"/>
        </a:p>
      </dgm:t>
    </dgm:pt>
    <dgm:pt modelId="{DEFF73F0-C90F-4E95-B009-615191D43AA1}">
      <dgm:prSet custT="1"/>
      <dgm:spPr/>
      <dgm:t>
        <a:bodyPr/>
        <a:lstStyle/>
        <a:p>
          <a:r>
            <a:rPr lang="en-US" sz="1100" b="1"/>
            <a:t>Marital Status and Remote Work Influence</a:t>
          </a:r>
          <a:endParaRPr lang="en-US" sz="1100"/>
        </a:p>
      </dgm:t>
    </dgm:pt>
    <dgm:pt modelId="{03456D27-84CE-4E2E-9E9C-1D30E8594CE0}" type="parTrans" cxnId="{FDC18036-A5B8-4E0D-9AD6-B3DE6DFCD4F0}">
      <dgm:prSet/>
      <dgm:spPr/>
      <dgm:t>
        <a:bodyPr/>
        <a:lstStyle/>
        <a:p>
          <a:endParaRPr lang="en-US"/>
        </a:p>
      </dgm:t>
    </dgm:pt>
    <dgm:pt modelId="{9FF55599-D241-4118-B0FD-5BBFCB2834A6}" type="sibTrans" cxnId="{FDC18036-A5B8-4E0D-9AD6-B3DE6DFCD4F0}">
      <dgm:prSet/>
      <dgm:spPr/>
      <dgm:t>
        <a:bodyPr/>
        <a:lstStyle/>
        <a:p>
          <a:endParaRPr lang="en-US"/>
        </a:p>
      </dgm:t>
    </dgm:pt>
    <dgm:pt modelId="{CE4A3722-07C1-4F05-BC77-EDCF37FF81FC}">
      <dgm:prSet custT="1"/>
      <dgm:spPr/>
      <dgm:t>
        <a:bodyPr/>
        <a:lstStyle/>
        <a:p>
          <a:r>
            <a:rPr lang="en-US" sz="1100" b="1"/>
            <a:t>Condition</a:t>
          </a:r>
          <a:r>
            <a:rPr lang="en-US" sz="1100"/>
            <a:t>: Marital_Status_Single ≤ 0.5, Job Level &gt; 1.5, and Remote Work ≤ 0.5.--</a:t>
          </a:r>
          <a:r>
            <a:rPr lang="en-US" sz="1100" b="0" i="0"/>
            <a:t>class = 0</a:t>
          </a:r>
          <a:endParaRPr lang="en-US" sz="1100"/>
        </a:p>
      </dgm:t>
    </dgm:pt>
    <dgm:pt modelId="{B7668F69-B63B-455B-94DC-D53CE6B39C81}" type="parTrans" cxnId="{0435B9BA-830D-4FCF-B38C-F83EA224B6D4}">
      <dgm:prSet/>
      <dgm:spPr/>
      <dgm:t>
        <a:bodyPr/>
        <a:lstStyle/>
        <a:p>
          <a:endParaRPr lang="en-US"/>
        </a:p>
      </dgm:t>
    </dgm:pt>
    <dgm:pt modelId="{4607660D-D343-49A7-916A-CEAB91ABC1F0}" type="sibTrans" cxnId="{0435B9BA-830D-4FCF-B38C-F83EA224B6D4}">
      <dgm:prSet/>
      <dgm:spPr/>
      <dgm:t>
        <a:bodyPr/>
        <a:lstStyle/>
        <a:p>
          <a:endParaRPr lang="en-US"/>
        </a:p>
      </dgm:t>
    </dgm:pt>
    <dgm:pt modelId="{AC7A1350-F1B7-4DF1-B495-A035B6307461}">
      <dgm:prSet custT="1"/>
      <dgm:spPr/>
      <dgm:t>
        <a:bodyPr/>
        <a:lstStyle/>
        <a:p>
          <a:r>
            <a:rPr lang="en-US" sz="1100" b="1"/>
            <a:t>Value</a:t>
          </a:r>
          <a:r>
            <a:rPr lang="en-US" sz="1100"/>
            <a:t>: [9910, 3497]</a:t>
          </a:r>
        </a:p>
      </dgm:t>
    </dgm:pt>
    <dgm:pt modelId="{CED497C9-C985-42CC-AB0E-96506EB624C2}" type="parTrans" cxnId="{14DCC115-E1B9-43A0-A694-79C21A0274DB}">
      <dgm:prSet/>
      <dgm:spPr/>
      <dgm:t>
        <a:bodyPr/>
        <a:lstStyle/>
        <a:p>
          <a:endParaRPr lang="en-US"/>
        </a:p>
      </dgm:t>
    </dgm:pt>
    <dgm:pt modelId="{03313C88-4BA9-4403-A8F0-957DDBB04234}" type="sibTrans" cxnId="{14DCC115-E1B9-43A0-A694-79C21A0274DB}">
      <dgm:prSet/>
      <dgm:spPr/>
      <dgm:t>
        <a:bodyPr/>
        <a:lstStyle/>
        <a:p>
          <a:endParaRPr lang="en-US"/>
        </a:p>
      </dgm:t>
    </dgm:pt>
    <dgm:pt modelId="{8781B7D0-C03B-419A-82A4-EFF230F5B10A}">
      <dgm:prSet custT="1"/>
      <dgm:spPr/>
      <dgm:t>
        <a:bodyPr/>
        <a:lstStyle/>
        <a:p>
          <a:r>
            <a:rPr lang="en-US" sz="1100" b="1"/>
            <a:t>Age and Job Level Influence</a:t>
          </a:r>
          <a:endParaRPr lang="en-US" sz="1100"/>
        </a:p>
      </dgm:t>
    </dgm:pt>
    <dgm:pt modelId="{6C71F6D1-EC67-428E-8CE2-D61A2E0B18A4}" type="parTrans" cxnId="{01EAF4FC-166A-421A-891E-C2E8FE332656}">
      <dgm:prSet/>
      <dgm:spPr/>
      <dgm:t>
        <a:bodyPr/>
        <a:lstStyle/>
        <a:p>
          <a:endParaRPr lang="en-US"/>
        </a:p>
      </dgm:t>
    </dgm:pt>
    <dgm:pt modelId="{24A05753-0C73-4DA4-9CD0-C48E2A002F54}" type="sibTrans" cxnId="{01EAF4FC-166A-421A-891E-C2E8FE332656}">
      <dgm:prSet/>
      <dgm:spPr/>
      <dgm:t>
        <a:bodyPr/>
        <a:lstStyle/>
        <a:p>
          <a:endParaRPr lang="en-US"/>
        </a:p>
      </dgm:t>
    </dgm:pt>
    <dgm:pt modelId="{6FB645B3-9F14-41A9-BF1E-B046A2E0F1C9}">
      <dgm:prSet custT="1"/>
      <dgm:spPr/>
      <dgm:t>
        <a:bodyPr/>
        <a:lstStyle/>
        <a:p>
          <a:r>
            <a:rPr lang="en-US" sz="1100" b="1" dirty="0"/>
            <a:t>Condition</a:t>
          </a:r>
          <a:r>
            <a:rPr lang="en-US" sz="1100" dirty="0"/>
            <a:t>: Job Level ≤ 1.5, </a:t>
          </a:r>
          <a:r>
            <a:rPr lang="en-US" sz="1100" dirty="0" err="1"/>
            <a:t>Marital_Status_Single</a:t>
          </a:r>
          <a:r>
            <a:rPr lang="en-US" sz="1100" dirty="0"/>
            <a:t> = 1, and Age ≤ -1.164.-- </a:t>
          </a:r>
          <a:r>
            <a:rPr lang="en-US" sz="1100" b="0" i="0" dirty="0"/>
            <a:t>class = 1</a:t>
          </a:r>
          <a:endParaRPr lang="en-US" sz="1100" dirty="0"/>
        </a:p>
      </dgm:t>
    </dgm:pt>
    <dgm:pt modelId="{90884B0E-FA96-4979-85BE-982CA83E76CB}" type="parTrans" cxnId="{9135A5BE-BCD8-46D0-A3B5-2AD84F4AA2EE}">
      <dgm:prSet/>
      <dgm:spPr/>
      <dgm:t>
        <a:bodyPr/>
        <a:lstStyle/>
        <a:p>
          <a:endParaRPr lang="en-US"/>
        </a:p>
      </dgm:t>
    </dgm:pt>
    <dgm:pt modelId="{387444EC-E7E5-43A5-9132-6B5FDA8FE0A1}" type="sibTrans" cxnId="{9135A5BE-BCD8-46D0-A3B5-2AD84F4AA2EE}">
      <dgm:prSet/>
      <dgm:spPr/>
      <dgm:t>
        <a:bodyPr/>
        <a:lstStyle/>
        <a:p>
          <a:endParaRPr lang="en-US"/>
        </a:p>
      </dgm:t>
    </dgm:pt>
    <dgm:pt modelId="{4EB94A9B-5FAC-4C30-957A-1E08564848AC}">
      <dgm:prSet custT="1"/>
      <dgm:spPr/>
      <dgm:t>
        <a:bodyPr/>
        <a:lstStyle/>
        <a:p>
          <a:r>
            <a:rPr lang="en-US" sz="1100" b="1"/>
            <a:t>Value</a:t>
          </a:r>
          <a:r>
            <a:rPr lang="en-US" sz="1100"/>
            <a:t>: [15, 1198]</a:t>
          </a:r>
        </a:p>
      </dgm:t>
    </dgm:pt>
    <dgm:pt modelId="{7BB2FD28-B13E-44BF-9FAA-4DCB8DDFB14C}" type="parTrans" cxnId="{E63905E0-93B8-42A8-8DCB-E1796D48CD1F}">
      <dgm:prSet/>
      <dgm:spPr/>
      <dgm:t>
        <a:bodyPr/>
        <a:lstStyle/>
        <a:p>
          <a:endParaRPr lang="en-US"/>
        </a:p>
      </dgm:t>
    </dgm:pt>
    <dgm:pt modelId="{34339BB8-410F-4A23-B138-BEDAEACA17DB}" type="sibTrans" cxnId="{E63905E0-93B8-42A8-8DCB-E1796D48CD1F}">
      <dgm:prSet/>
      <dgm:spPr/>
      <dgm:t>
        <a:bodyPr/>
        <a:lstStyle/>
        <a:p>
          <a:endParaRPr lang="en-US"/>
        </a:p>
      </dgm:t>
    </dgm:pt>
    <dgm:pt modelId="{8D24FD80-1C43-44C3-AF46-574730EEB7B0}">
      <dgm:prSet custT="1"/>
      <dgm:spPr/>
      <dgm:t>
        <a:bodyPr/>
        <a:lstStyle/>
        <a:p>
          <a:r>
            <a:rPr lang="en-US" sz="1100" b="1" dirty="0"/>
            <a:t>Work-Life Balance Influence</a:t>
          </a:r>
          <a:endParaRPr lang="en-US" sz="1100" dirty="0"/>
        </a:p>
      </dgm:t>
    </dgm:pt>
    <dgm:pt modelId="{D7285CB3-D76A-4079-A607-EBB6E0D98136}" type="parTrans" cxnId="{56C27FE5-5BB6-4316-845C-1B83981D7C18}">
      <dgm:prSet/>
      <dgm:spPr/>
      <dgm:t>
        <a:bodyPr/>
        <a:lstStyle/>
        <a:p>
          <a:endParaRPr lang="en-US"/>
        </a:p>
      </dgm:t>
    </dgm:pt>
    <dgm:pt modelId="{4AF5FBD3-0A13-42A2-8EC1-B595992C1B13}" type="sibTrans" cxnId="{56C27FE5-5BB6-4316-845C-1B83981D7C18}">
      <dgm:prSet/>
      <dgm:spPr/>
      <dgm:t>
        <a:bodyPr/>
        <a:lstStyle/>
        <a:p>
          <a:endParaRPr lang="en-US"/>
        </a:p>
      </dgm:t>
    </dgm:pt>
    <dgm:pt modelId="{7DDE65E3-DFF9-460B-874B-C5D5341870FB}">
      <dgm:prSet custT="1"/>
      <dgm:spPr/>
      <dgm:t>
        <a:bodyPr/>
        <a:lstStyle/>
        <a:p>
          <a:r>
            <a:rPr lang="en-US" sz="1100" b="1" dirty="0"/>
            <a:t>Condition</a:t>
          </a:r>
          <a:r>
            <a:rPr lang="en-US" sz="1100" dirty="0"/>
            <a:t>: </a:t>
          </a:r>
          <a:r>
            <a:rPr lang="en-US" sz="1100" dirty="0" err="1"/>
            <a:t>Marital_Status_Single</a:t>
          </a:r>
          <a:r>
            <a:rPr lang="en-US" sz="1100" dirty="0"/>
            <a:t> ≤ 0.5, Job Level &gt; 1.5, and Work-</a:t>
          </a:r>
          <a:r>
            <a:rPr lang="en-US" sz="1100" dirty="0" err="1"/>
            <a:t>Life_Balance</a:t>
          </a:r>
          <a:r>
            <a:rPr lang="en-US" sz="1100" dirty="0"/>
            <a:t> &gt; 2.5.</a:t>
          </a:r>
          <a:r>
            <a:rPr lang="en-US" sz="1100" b="0" i="0" dirty="0"/>
            <a:t> class = 1</a:t>
          </a:r>
          <a:endParaRPr lang="en-US" sz="1100" dirty="0"/>
        </a:p>
      </dgm:t>
    </dgm:pt>
    <dgm:pt modelId="{2BB8A6C2-C9DA-473D-A4BF-8FD33297C38C}" type="parTrans" cxnId="{DEE6B3C1-0322-4C6E-BD41-8E0BAC4CDE08}">
      <dgm:prSet/>
      <dgm:spPr/>
      <dgm:t>
        <a:bodyPr/>
        <a:lstStyle/>
        <a:p>
          <a:endParaRPr lang="en-US"/>
        </a:p>
      </dgm:t>
    </dgm:pt>
    <dgm:pt modelId="{B6431B1A-04C1-4059-BA79-A1FD878BD22E}" type="sibTrans" cxnId="{DEE6B3C1-0322-4C6E-BD41-8E0BAC4CDE08}">
      <dgm:prSet/>
      <dgm:spPr/>
      <dgm:t>
        <a:bodyPr/>
        <a:lstStyle/>
        <a:p>
          <a:endParaRPr lang="en-US"/>
        </a:p>
      </dgm:t>
    </dgm:pt>
    <dgm:pt modelId="{6FA86F32-8239-4454-BBFD-521C0CEFB2D3}">
      <dgm:prSet custT="1"/>
      <dgm:spPr/>
      <dgm:t>
        <a:bodyPr/>
        <a:lstStyle/>
        <a:p>
          <a:r>
            <a:rPr lang="en-US" sz="1100" b="1"/>
            <a:t>Value</a:t>
          </a:r>
          <a:r>
            <a:rPr lang="en-US" sz="1100"/>
            <a:t>: [69, 536]</a:t>
          </a:r>
        </a:p>
      </dgm:t>
    </dgm:pt>
    <dgm:pt modelId="{D54AF91F-628A-42CD-81B7-DC25EFA19B59}" type="parTrans" cxnId="{89729673-1DD5-45A2-BDEC-3ED4BD19BE71}">
      <dgm:prSet/>
      <dgm:spPr/>
      <dgm:t>
        <a:bodyPr/>
        <a:lstStyle/>
        <a:p>
          <a:endParaRPr lang="en-US"/>
        </a:p>
      </dgm:t>
    </dgm:pt>
    <dgm:pt modelId="{C4924670-45F4-4695-B374-281BC85C9F13}" type="sibTrans" cxnId="{89729673-1DD5-45A2-BDEC-3ED4BD19BE71}">
      <dgm:prSet/>
      <dgm:spPr/>
      <dgm:t>
        <a:bodyPr/>
        <a:lstStyle/>
        <a:p>
          <a:endParaRPr lang="en-US"/>
        </a:p>
      </dgm:t>
    </dgm:pt>
    <dgm:pt modelId="{3AE9DDD6-CFDF-45CA-AB28-C5A09A47A831}">
      <dgm:prSet custT="1"/>
      <dgm:spPr/>
      <dgm:t>
        <a:bodyPr/>
        <a:lstStyle/>
        <a:p>
          <a:r>
            <a:rPr lang="en-US" sz="1100" b="1" dirty="0"/>
            <a:t>Gender and Job Level Influence</a:t>
          </a:r>
          <a:endParaRPr lang="en-US" sz="1100" dirty="0"/>
        </a:p>
      </dgm:t>
    </dgm:pt>
    <dgm:pt modelId="{19A86F1B-435F-4423-88AB-FBAD8412201D}" type="parTrans" cxnId="{0BDA0F5B-016C-47EB-8588-178981D272C1}">
      <dgm:prSet/>
      <dgm:spPr/>
      <dgm:t>
        <a:bodyPr/>
        <a:lstStyle/>
        <a:p>
          <a:endParaRPr lang="en-US"/>
        </a:p>
      </dgm:t>
    </dgm:pt>
    <dgm:pt modelId="{E3F33F99-B0BB-423E-AB6E-AD6357E98437}" type="sibTrans" cxnId="{0BDA0F5B-016C-47EB-8588-178981D272C1}">
      <dgm:prSet/>
      <dgm:spPr/>
      <dgm:t>
        <a:bodyPr/>
        <a:lstStyle/>
        <a:p>
          <a:endParaRPr lang="en-US"/>
        </a:p>
      </dgm:t>
    </dgm:pt>
    <dgm:pt modelId="{8FC9494F-88A6-443B-85F7-5DE88B8D0F94}">
      <dgm:prSet custT="1"/>
      <dgm:spPr/>
      <dgm:t>
        <a:bodyPr/>
        <a:lstStyle/>
        <a:p>
          <a:r>
            <a:rPr lang="en-US" sz="1100" b="1"/>
            <a:t>Condition</a:t>
          </a:r>
          <a:r>
            <a:rPr lang="en-US" sz="1100"/>
            <a:t>: Job Level ≤ 0.5 and Gender ≤ 0.5 (Female).</a:t>
          </a:r>
          <a:r>
            <a:rPr lang="en-US" sz="1100" b="0" i="0"/>
            <a:t> class = 1</a:t>
          </a:r>
          <a:endParaRPr lang="en-US" sz="1100"/>
        </a:p>
      </dgm:t>
    </dgm:pt>
    <dgm:pt modelId="{AB1BED4C-D7EB-4226-B514-8FC047EF27F8}" type="parTrans" cxnId="{827FA475-25C6-4F84-9547-F886B40EE767}">
      <dgm:prSet/>
      <dgm:spPr/>
      <dgm:t>
        <a:bodyPr/>
        <a:lstStyle/>
        <a:p>
          <a:endParaRPr lang="en-US"/>
        </a:p>
      </dgm:t>
    </dgm:pt>
    <dgm:pt modelId="{249AC6BD-941B-436E-B525-8686961A116D}" type="sibTrans" cxnId="{827FA475-25C6-4F84-9547-F886B40EE767}">
      <dgm:prSet/>
      <dgm:spPr/>
      <dgm:t>
        <a:bodyPr/>
        <a:lstStyle/>
        <a:p>
          <a:endParaRPr lang="en-US"/>
        </a:p>
      </dgm:t>
    </dgm:pt>
    <dgm:pt modelId="{47A57553-3802-4DC2-B238-E357497382F9}">
      <dgm:prSet custT="1"/>
      <dgm:spPr/>
      <dgm:t>
        <a:bodyPr/>
        <a:lstStyle/>
        <a:p>
          <a:r>
            <a:rPr lang="en-US" sz="1100" b="1" dirty="0"/>
            <a:t>Value</a:t>
          </a:r>
          <a:r>
            <a:rPr lang="en-US" sz="1100" dirty="0"/>
            <a:t>: [709, 4409]</a:t>
          </a:r>
        </a:p>
      </dgm:t>
    </dgm:pt>
    <dgm:pt modelId="{F7529B31-1600-4031-AEC7-71F9E4E64A19}" type="parTrans" cxnId="{474296A0-AAB8-44DC-A74B-9017F5EC444C}">
      <dgm:prSet/>
      <dgm:spPr/>
      <dgm:t>
        <a:bodyPr/>
        <a:lstStyle/>
        <a:p>
          <a:endParaRPr lang="en-US"/>
        </a:p>
      </dgm:t>
    </dgm:pt>
    <dgm:pt modelId="{F00BCD55-F732-4C8A-B448-61D1A0A782E8}" type="sibTrans" cxnId="{474296A0-AAB8-44DC-A74B-9017F5EC444C}">
      <dgm:prSet/>
      <dgm:spPr/>
      <dgm:t>
        <a:bodyPr/>
        <a:lstStyle/>
        <a:p>
          <a:endParaRPr lang="en-US"/>
        </a:p>
      </dgm:t>
    </dgm:pt>
    <dgm:pt modelId="{E78A7F50-381C-424A-A082-F397D5E01F2C}" type="pres">
      <dgm:prSet presAssocID="{9121E9BF-1E07-4A13-932F-C842C3212284}" presName="linear" presStyleCnt="0">
        <dgm:presLayoutVars>
          <dgm:dir/>
          <dgm:animLvl val="lvl"/>
          <dgm:resizeHandles val="exact"/>
        </dgm:presLayoutVars>
      </dgm:prSet>
      <dgm:spPr/>
    </dgm:pt>
    <dgm:pt modelId="{4AB11431-4A34-8443-A7BE-CE7322E1A3D4}" type="pres">
      <dgm:prSet presAssocID="{B237EF0D-6386-40B0-BCE8-9D5D159E34B6}" presName="parentLin" presStyleCnt="0"/>
      <dgm:spPr/>
    </dgm:pt>
    <dgm:pt modelId="{EF181C43-D208-0F49-954F-1DFAD8265148}" type="pres">
      <dgm:prSet presAssocID="{B237EF0D-6386-40B0-BCE8-9D5D159E34B6}" presName="parentLeftMargin" presStyleLbl="node1" presStyleIdx="0" presStyleCnt="1"/>
      <dgm:spPr/>
    </dgm:pt>
    <dgm:pt modelId="{5DD0E3F7-0DAE-3942-A205-DF735EFCD8CB}" type="pres">
      <dgm:prSet presAssocID="{B237EF0D-6386-40B0-BCE8-9D5D159E34B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8D8F5E0-50A6-344B-95EF-1B51913AECF6}" type="pres">
      <dgm:prSet presAssocID="{B237EF0D-6386-40B0-BCE8-9D5D159E34B6}" presName="negativeSpace" presStyleCnt="0"/>
      <dgm:spPr/>
    </dgm:pt>
    <dgm:pt modelId="{8FA96B21-113E-A647-A0EB-24DA6A48C294}" type="pres">
      <dgm:prSet presAssocID="{B237EF0D-6386-40B0-BCE8-9D5D159E34B6}" presName="childText" presStyleLbl="conFgAcc1" presStyleIdx="0" presStyleCnt="1" custScaleY="128888">
        <dgm:presLayoutVars>
          <dgm:bulletEnabled val="1"/>
        </dgm:presLayoutVars>
      </dgm:prSet>
      <dgm:spPr/>
    </dgm:pt>
  </dgm:ptLst>
  <dgm:cxnLst>
    <dgm:cxn modelId="{ADBCBF10-5969-AC46-8489-51F44CAEC943}" type="presOf" srcId="{47A57553-3802-4DC2-B238-E357497382F9}" destId="{8FA96B21-113E-A647-A0EB-24DA6A48C294}" srcOrd="0" destOrd="14" presId="urn:microsoft.com/office/officeart/2005/8/layout/list1"/>
    <dgm:cxn modelId="{845EA512-BD65-8F4E-B4F8-C08B7BDEBF44}" type="presOf" srcId="{7DDE65E3-DFF9-460B-874B-C5D5341870FB}" destId="{8FA96B21-113E-A647-A0EB-24DA6A48C294}" srcOrd="0" destOrd="10" presId="urn:microsoft.com/office/officeart/2005/8/layout/list1"/>
    <dgm:cxn modelId="{14DCC115-E1B9-43A0-A694-79C21A0274DB}" srcId="{DEFF73F0-C90F-4E95-B009-615191D43AA1}" destId="{AC7A1350-F1B7-4DF1-B495-A035B6307461}" srcOrd="1" destOrd="0" parTransId="{CED497C9-C985-42CC-AB0E-96506EB624C2}" sibTransId="{03313C88-4BA9-4403-A8F0-957DDBB04234}"/>
    <dgm:cxn modelId="{BBB62522-6679-F14A-8C16-26F0FDE98077}" type="presOf" srcId="{B237EF0D-6386-40B0-BCE8-9D5D159E34B6}" destId="{EF181C43-D208-0F49-954F-1DFAD8265148}" srcOrd="0" destOrd="0" presId="urn:microsoft.com/office/officeart/2005/8/layout/list1"/>
    <dgm:cxn modelId="{04F01C27-CA1B-2C46-96E3-059F14ABF17F}" type="presOf" srcId="{6FB645B3-9F14-41A9-BF1E-B046A2E0F1C9}" destId="{8FA96B21-113E-A647-A0EB-24DA6A48C294}" srcOrd="0" destOrd="7" presId="urn:microsoft.com/office/officeart/2005/8/layout/list1"/>
    <dgm:cxn modelId="{FDC18036-A5B8-4E0D-9AD6-B3DE6DFCD4F0}" srcId="{B237EF0D-6386-40B0-BCE8-9D5D159E34B6}" destId="{DEFF73F0-C90F-4E95-B009-615191D43AA1}" srcOrd="1" destOrd="0" parTransId="{03456D27-84CE-4E2E-9E9C-1D30E8594CE0}" sibTransId="{9FF55599-D241-4118-B0FD-5BBFCB2834A6}"/>
    <dgm:cxn modelId="{3262D83E-829F-E34C-A3FF-82C3AC370141}" type="presOf" srcId="{38709BD6-92F9-4436-872E-E976EBDEF2C9}" destId="{8FA96B21-113E-A647-A0EB-24DA6A48C294}" srcOrd="0" destOrd="1" presId="urn:microsoft.com/office/officeart/2005/8/layout/list1"/>
    <dgm:cxn modelId="{0BDA0F5B-016C-47EB-8588-178981D272C1}" srcId="{B237EF0D-6386-40B0-BCE8-9D5D159E34B6}" destId="{3AE9DDD6-CFDF-45CA-AB28-C5A09A47A831}" srcOrd="4" destOrd="0" parTransId="{19A86F1B-435F-4423-88AB-FBAD8412201D}" sibTransId="{E3F33F99-B0BB-423E-AB6E-AD6357E98437}"/>
    <dgm:cxn modelId="{42ECCB5E-15D9-1343-B007-EA92BF23F8A9}" type="presOf" srcId="{CE4A3722-07C1-4F05-BC77-EDCF37FF81FC}" destId="{8FA96B21-113E-A647-A0EB-24DA6A48C294}" srcOrd="0" destOrd="4" presId="urn:microsoft.com/office/officeart/2005/8/layout/list1"/>
    <dgm:cxn modelId="{A35EFF5E-1CAB-FD4A-879A-0B0BD42E2840}" type="presOf" srcId="{DEFF73F0-C90F-4E95-B009-615191D43AA1}" destId="{8FA96B21-113E-A647-A0EB-24DA6A48C294}" srcOrd="0" destOrd="3" presId="urn:microsoft.com/office/officeart/2005/8/layout/list1"/>
    <dgm:cxn modelId="{0170E364-A618-114C-B10F-35575CD837FC}" type="presOf" srcId="{9121E9BF-1E07-4A13-932F-C842C3212284}" destId="{E78A7F50-381C-424A-A082-F397D5E01F2C}" srcOrd="0" destOrd="0" presId="urn:microsoft.com/office/officeart/2005/8/layout/list1"/>
    <dgm:cxn modelId="{69E1E349-881E-A84D-B0A3-693FF8A20E9D}" type="presOf" srcId="{B237EF0D-6386-40B0-BCE8-9D5D159E34B6}" destId="{5DD0E3F7-0DAE-3942-A205-DF735EFCD8CB}" srcOrd="1" destOrd="0" presId="urn:microsoft.com/office/officeart/2005/8/layout/list1"/>
    <dgm:cxn modelId="{89729673-1DD5-45A2-BDEC-3ED4BD19BE71}" srcId="{8D24FD80-1C43-44C3-AF46-574730EEB7B0}" destId="{6FA86F32-8239-4454-BBFD-521C0CEFB2D3}" srcOrd="1" destOrd="0" parTransId="{D54AF91F-628A-42CD-81B7-DC25EFA19B59}" sibTransId="{C4924670-45F4-4695-B374-281BC85C9F13}"/>
    <dgm:cxn modelId="{827FA475-25C6-4F84-9547-F886B40EE767}" srcId="{3AE9DDD6-CFDF-45CA-AB28-C5A09A47A831}" destId="{8FC9494F-88A6-443B-85F7-5DE88B8D0F94}" srcOrd="0" destOrd="0" parTransId="{AB1BED4C-D7EB-4226-B514-8FC047EF27F8}" sibTransId="{249AC6BD-941B-436E-B525-8686961A116D}"/>
    <dgm:cxn modelId="{D8ADBE58-779E-144B-9AB2-AB805920F4D4}" type="presOf" srcId="{AC7A1350-F1B7-4DF1-B495-A035B6307461}" destId="{8FA96B21-113E-A647-A0EB-24DA6A48C294}" srcOrd="0" destOrd="5" presId="urn:microsoft.com/office/officeart/2005/8/layout/list1"/>
    <dgm:cxn modelId="{6EE22285-8BBA-448A-95A5-91E3BC836D4E}" srcId="{9121E9BF-1E07-4A13-932F-C842C3212284}" destId="{B237EF0D-6386-40B0-BCE8-9D5D159E34B6}" srcOrd="0" destOrd="0" parTransId="{50CE598E-F740-49C3-96B5-CC5EDB9A2B0C}" sibTransId="{5689F64E-C4B3-4798-8628-D1F217D05B38}"/>
    <dgm:cxn modelId="{D438359C-7271-43EA-8C4C-3E1FD5834A88}" srcId="{589E5720-D918-4FC4-8B95-A4538CE6CE51}" destId="{38709BD6-92F9-4436-872E-E976EBDEF2C9}" srcOrd="0" destOrd="0" parTransId="{4EF9751B-84C1-42FF-A60B-C790F0432208}" sibTransId="{F88F38CB-88C9-4CDE-A357-BBB435BED26A}"/>
    <dgm:cxn modelId="{9ED81E9E-076C-F94E-8334-691914ADD1AC}" type="presOf" srcId="{3AE9DDD6-CFDF-45CA-AB28-C5A09A47A831}" destId="{8FA96B21-113E-A647-A0EB-24DA6A48C294}" srcOrd="0" destOrd="12" presId="urn:microsoft.com/office/officeart/2005/8/layout/list1"/>
    <dgm:cxn modelId="{474296A0-AAB8-44DC-A74B-9017F5EC444C}" srcId="{3AE9DDD6-CFDF-45CA-AB28-C5A09A47A831}" destId="{47A57553-3802-4DC2-B238-E357497382F9}" srcOrd="1" destOrd="0" parTransId="{F7529B31-1600-4031-AEC7-71F9E4E64A19}" sibTransId="{F00BCD55-F732-4C8A-B448-61D1A0A782E8}"/>
    <dgm:cxn modelId="{01CBECAB-7C21-3540-BAE0-1178641DB294}" type="presOf" srcId="{4EB94A9B-5FAC-4C30-957A-1E08564848AC}" destId="{8FA96B21-113E-A647-A0EB-24DA6A48C294}" srcOrd="0" destOrd="8" presId="urn:microsoft.com/office/officeart/2005/8/layout/list1"/>
    <dgm:cxn modelId="{0435B9BA-830D-4FCF-B38C-F83EA224B6D4}" srcId="{DEFF73F0-C90F-4E95-B009-615191D43AA1}" destId="{CE4A3722-07C1-4F05-BC77-EDCF37FF81FC}" srcOrd="0" destOrd="0" parTransId="{B7668F69-B63B-455B-94DC-D53CE6B39C81}" sibTransId="{4607660D-D343-49A7-916A-CEAB91ABC1F0}"/>
    <dgm:cxn modelId="{9135A5BE-BCD8-46D0-A3B5-2AD84F4AA2EE}" srcId="{8781B7D0-C03B-419A-82A4-EFF230F5B10A}" destId="{6FB645B3-9F14-41A9-BF1E-B046A2E0F1C9}" srcOrd="0" destOrd="0" parTransId="{90884B0E-FA96-4979-85BE-982CA83E76CB}" sibTransId="{387444EC-E7E5-43A5-9132-6B5FDA8FE0A1}"/>
    <dgm:cxn modelId="{DEE6B3C1-0322-4C6E-BD41-8E0BAC4CDE08}" srcId="{8D24FD80-1C43-44C3-AF46-574730EEB7B0}" destId="{7DDE65E3-DFF9-460B-874B-C5D5341870FB}" srcOrd="0" destOrd="0" parTransId="{2BB8A6C2-C9DA-473D-A4BF-8FD33297C38C}" sibTransId="{B6431B1A-04C1-4059-BA79-A1FD878BD22E}"/>
    <dgm:cxn modelId="{6431CAC3-D937-3440-8A83-9EDADCC0DC89}" type="presOf" srcId="{8FC9494F-88A6-443B-85F7-5DE88B8D0F94}" destId="{8FA96B21-113E-A647-A0EB-24DA6A48C294}" srcOrd="0" destOrd="13" presId="urn:microsoft.com/office/officeart/2005/8/layout/list1"/>
    <dgm:cxn modelId="{2817BFCE-CD0B-A542-9B57-157C66CF5008}" type="presOf" srcId="{8781B7D0-C03B-419A-82A4-EFF230F5B10A}" destId="{8FA96B21-113E-A647-A0EB-24DA6A48C294}" srcOrd="0" destOrd="6" presId="urn:microsoft.com/office/officeart/2005/8/layout/list1"/>
    <dgm:cxn modelId="{63536ADA-81C3-3040-855D-E31D4A265B0C}" type="presOf" srcId="{7EBEAB01-C79F-4BB7-B931-FFF5B52EDF67}" destId="{8FA96B21-113E-A647-A0EB-24DA6A48C294}" srcOrd="0" destOrd="2" presId="urn:microsoft.com/office/officeart/2005/8/layout/list1"/>
    <dgm:cxn modelId="{2902F5DF-A693-4770-83AF-FFD521B7D4E5}" srcId="{B237EF0D-6386-40B0-BCE8-9D5D159E34B6}" destId="{589E5720-D918-4FC4-8B95-A4538CE6CE51}" srcOrd="0" destOrd="0" parTransId="{F2996BF4-5321-4102-9825-1AA592F09088}" sibTransId="{F8D2CD80-063F-4B13-8FE0-F562936685D7}"/>
    <dgm:cxn modelId="{E63905E0-93B8-42A8-8DCB-E1796D48CD1F}" srcId="{8781B7D0-C03B-419A-82A4-EFF230F5B10A}" destId="{4EB94A9B-5FAC-4C30-957A-1E08564848AC}" srcOrd="1" destOrd="0" parTransId="{7BB2FD28-B13E-44BF-9FAA-4DCB8DDFB14C}" sibTransId="{34339BB8-410F-4A23-B138-BEDAEACA17DB}"/>
    <dgm:cxn modelId="{56C27FE5-5BB6-4316-845C-1B83981D7C18}" srcId="{B237EF0D-6386-40B0-BCE8-9D5D159E34B6}" destId="{8D24FD80-1C43-44C3-AF46-574730EEB7B0}" srcOrd="3" destOrd="0" parTransId="{D7285CB3-D76A-4079-A607-EBB6E0D98136}" sibTransId="{4AF5FBD3-0A13-42A2-8EC1-B595992C1B13}"/>
    <dgm:cxn modelId="{701807EE-2DF2-0648-86C7-87C82A2C9C12}" type="presOf" srcId="{8D24FD80-1C43-44C3-AF46-574730EEB7B0}" destId="{8FA96B21-113E-A647-A0EB-24DA6A48C294}" srcOrd="0" destOrd="9" presId="urn:microsoft.com/office/officeart/2005/8/layout/list1"/>
    <dgm:cxn modelId="{95DB9FF3-CA03-4744-A5C1-462C0C647171}" type="presOf" srcId="{6FA86F32-8239-4454-BBFD-521C0CEFB2D3}" destId="{8FA96B21-113E-A647-A0EB-24DA6A48C294}" srcOrd="0" destOrd="11" presId="urn:microsoft.com/office/officeart/2005/8/layout/list1"/>
    <dgm:cxn modelId="{75C8B0F9-6D21-E84F-901D-C93800FB29AF}" type="presOf" srcId="{589E5720-D918-4FC4-8B95-A4538CE6CE51}" destId="{8FA96B21-113E-A647-A0EB-24DA6A48C294}" srcOrd="0" destOrd="0" presId="urn:microsoft.com/office/officeart/2005/8/layout/list1"/>
    <dgm:cxn modelId="{1387B0FA-F2F9-40D8-836B-353E6FEDE8A6}" srcId="{589E5720-D918-4FC4-8B95-A4538CE6CE51}" destId="{7EBEAB01-C79F-4BB7-B931-FFF5B52EDF67}" srcOrd="1" destOrd="0" parTransId="{9D63BE32-698D-42DE-8B40-2C0BA76A6843}" sibTransId="{43883CAA-FFF8-4B9F-B960-18D7149D2A81}"/>
    <dgm:cxn modelId="{01EAF4FC-166A-421A-891E-C2E8FE332656}" srcId="{B237EF0D-6386-40B0-BCE8-9D5D159E34B6}" destId="{8781B7D0-C03B-419A-82A4-EFF230F5B10A}" srcOrd="2" destOrd="0" parTransId="{6C71F6D1-EC67-428E-8CE2-D61A2E0B18A4}" sibTransId="{24A05753-0C73-4DA4-9CD0-C48E2A002F54}"/>
    <dgm:cxn modelId="{9042D1A2-1606-584F-A61D-9D305AFA3A5B}" type="presParOf" srcId="{E78A7F50-381C-424A-A082-F397D5E01F2C}" destId="{4AB11431-4A34-8443-A7BE-CE7322E1A3D4}" srcOrd="0" destOrd="0" presId="urn:microsoft.com/office/officeart/2005/8/layout/list1"/>
    <dgm:cxn modelId="{3A46EFD9-5EA3-8849-8B20-43D626BBA7E7}" type="presParOf" srcId="{4AB11431-4A34-8443-A7BE-CE7322E1A3D4}" destId="{EF181C43-D208-0F49-954F-1DFAD8265148}" srcOrd="0" destOrd="0" presId="urn:microsoft.com/office/officeart/2005/8/layout/list1"/>
    <dgm:cxn modelId="{D7349DC5-F6CE-B444-BC82-23756403D602}" type="presParOf" srcId="{4AB11431-4A34-8443-A7BE-CE7322E1A3D4}" destId="{5DD0E3F7-0DAE-3942-A205-DF735EFCD8CB}" srcOrd="1" destOrd="0" presId="urn:microsoft.com/office/officeart/2005/8/layout/list1"/>
    <dgm:cxn modelId="{7124E842-508B-8744-9320-1820DBA902A6}" type="presParOf" srcId="{E78A7F50-381C-424A-A082-F397D5E01F2C}" destId="{98D8F5E0-50A6-344B-95EF-1B51913AECF6}" srcOrd="1" destOrd="0" presId="urn:microsoft.com/office/officeart/2005/8/layout/list1"/>
    <dgm:cxn modelId="{A808991C-0A2F-E347-8DE3-092915634A14}" type="presParOf" srcId="{E78A7F50-381C-424A-A082-F397D5E01F2C}" destId="{8FA96B21-113E-A647-A0EB-24DA6A48C29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3F759-DD9C-A44B-A173-B0E0F58EE951}">
      <dsp:nvSpPr>
        <dsp:cNvPr id="0" name=""/>
        <dsp:cNvSpPr/>
      </dsp:nvSpPr>
      <dsp:spPr>
        <a:xfrm>
          <a:off x="3507" y="319525"/>
          <a:ext cx="1898997" cy="1139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Overview</a:t>
          </a:r>
        </a:p>
      </dsp:txBody>
      <dsp:txXfrm>
        <a:off x="3507" y="319525"/>
        <a:ext cx="1898997" cy="1139398"/>
      </dsp:txXfrm>
    </dsp:sp>
    <dsp:sp modelId="{DF7AE990-5106-5748-A1AF-59BBF6A4B1D0}">
      <dsp:nvSpPr>
        <dsp:cNvPr id="0" name=""/>
        <dsp:cNvSpPr/>
      </dsp:nvSpPr>
      <dsp:spPr>
        <a:xfrm>
          <a:off x="2092404" y="319525"/>
          <a:ext cx="1898997" cy="11393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Normalization Insights Based on Standard Deviation</a:t>
          </a:r>
        </a:p>
      </dsp:txBody>
      <dsp:txXfrm>
        <a:off x="2092404" y="319525"/>
        <a:ext cx="1898997" cy="1139398"/>
      </dsp:txXfrm>
    </dsp:sp>
    <dsp:sp modelId="{AD244F70-AB4F-B146-BC2E-BD4193DAE81B}">
      <dsp:nvSpPr>
        <dsp:cNvPr id="0" name=""/>
        <dsp:cNvSpPr/>
      </dsp:nvSpPr>
      <dsp:spPr>
        <a:xfrm>
          <a:off x="4181301" y="319525"/>
          <a:ext cx="1898997" cy="113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Numerical Data Behavior on Attrition</a:t>
          </a:r>
        </a:p>
      </dsp:txBody>
      <dsp:txXfrm>
        <a:off x="4181301" y="319525"/>
        <a:ext cx="1898997" cy="1139398"/>
      </dsp:txXfrm>
    </dsp:sp>
    <dsp:sp modelId="{7BD620F8-0BE2-7540-8E45-2153DA0F0D9E}">
      <dsp:nvSpPr>
        <dsp:cNvPr id="0" name=""/>
        <dsp:cNvSpPr/>
      </dsp:nvSpPr>
      <dsp:spPr>
        <a:xfrm>
          <a:off x="6270198" y="319525"/>
          <a:ext cx="1898997" cy="11393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Categorical Factors Impacting Attrition</a:t>
          </a:r>
        </a:p>
      </dsp:txBody>
      <dsp:txXfrm>
        <a:off x="6270198" y="319525"/>
        <a:ext cx="1898997" cy="1139398"/>
      </dsp:txXfrm>
    </dsp:sp>
    <dsp:sp modelId="{6B1F598F-3E3B-0344-B1C0-A3A444180FE1}">
      <dsp:nvSpPr>
        <dsp:cNvPr id="0" name=""/>
        <dsp:cNvSpPr/>
      </dsp:nvSpPr>
      <dsp:spPr>
        <a:xfrm>
          <a:off x="8359095" y="319525"/>
          <a:ext cx="1898997" cy="11393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Correlation Matrix of Numerical Features</a:t>
          </a:r>
          <a:endParaRPr lang="en-US" sz="1800" kern="1200"/>
        </a:p>
      </dsp:txBody>
      <dsp:txXfrm>
        <a:off x="8359095" y="319525"/>
        <a:ext cx="1898997" cy="1139398"/>
      </dsp:txXfrm>
    </dsp:sp>
    <dsp:sp modelId="{DBCF135C-492C-864A-9CBB-CD534E496042}">
      <dsp:nvSpPr>
        <dsp:cNvPr id="0" name=""/>
        <dsp:cNvSpPr/>
      </dsp:nvSpPr>
      <dsp:spPr>
        <a:xfrm>
          <a:off x="3507" y="1648823"/>
          <a:ext cx="1898997" cy="1139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Variable Coefficients and Impact on Attrition</a:t>
          </a:r>
        </a:p>
      </dsp:txBody>
      <dsp:txXfrm>
        <a:off x="3507" y="1648823"/>
        <a:ext cx="1898997" cy="1139398"/>
      </dsp:txXfrm>
    </dsp:sp>
    <dsp:sp modelId="{D6D192CA-C0A9-EB46-B79E-A2C72962F546}">
      <dsp:nvSpPr>
        <dsp:cNvPr id="0" name=""/>
        <dsp:cNvSpPr/>
      </dsp:nvSpPr>
      <dsp:spPr>
        <a:xfrm>
          <a:off x="2092404" y="1648823"/>
          <a:ext cx="1898997" cy="11393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Decision tree rules</a:t>
          </a:r>
        </a:p>
      </dsp:txBody>
      <dsp:txXfrm>
        <a:off x="2092404" y="1648823"/>
        <a:ext cx="1898997" cy="1139398"/>
      </dsp:txXfrm>
    </dsp:sp>
    <dsp:sp modelId="{F278E323-00EA-114F-BFAB-BBFD0AAE9D59}">
      <dsp:nvSpPr>
        <dsp:cNvPr id="0" name=""/>
        <dsp:cNvSpPr/>
      </dsp:nvSpPr>
      <dsp:spPr>
        <a:xfrm>
          <a:off x="4181301" y="1648823"/>
          <a:ext cx="1898997" cy="11393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 SUMMARY TABLE</a:t>
          </a:r>
        </a:p>
      </dsp:txBody>
      <dsp:txXfrm>
        <a:off x="4181301" y="1648823"/>
        <a:ext cx="1898997" cy="1139398"/>
      </dsp:txXfrm>
    </dsp:sp>
    <dsp:sp modelId="{789A875B-1ED3-3343-B403-DE03D822BD70}">
      <dsp:nvSpPr>
        <dsp:cNvPr id="0" name=""/>
        <dsp:cNvSpPr/>
      </dsp:nvSpPr>
      <dsp:spPr>
        <a:xfrm>
          <a:off x="6270198" y="1648823"/>
          <a:ext cx="1898997" cy="113939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0" kern="1200" dirty="0"/>
          </a:br>
          <a:r>
            <a:rPr lang="en-US" sz="1800" kern="1200" dirty="0"/>
            <a:t>Recommendations </a:t>
          </a:r>
          <a:br>
            <a:rPr lang="en-US" sz="1800" kern="1200" dirty="0"/>
          </a:br>
          <a:r>
            <a:rPr lang="en-US" sz="1800" kern="1200" dirty="0"/>
            <a:t>&amp;</a:t>
          </a:r>
          <a:br>
            <a:rPr lang="en-US" sz="1800" kern="1200" dirty="0"/>
          </a:br>
          <a:r>
            <a:rPr lang="en-US" sz="1800" kern="1200" dirty="0"/>
            <a:t>Conclusion</a:t>
          </a:r>
        </a:p>
      </dsp:txBody>
      <dsp:txXfrm>
        <a:off x="6270198" y="1648823"/>
        <a:ext cx="1898997" cy="1139398"/>
      </dsp:txXfrm>
    </dsp:sp>
    <dsp:sp modelId="{8F4E6A4B-90B4-8B4B-8E20-E7F7D07BB284}">
      <dsp:nvSpPr>
        <dsp:cNvPr id="0" name=""/>
        <dsp:cNvSpPr/>
      </dsp:nvSpPr>
      <dsp:spPr>
        <a:xfrm>
          <a:off x="8359095" y="1648823"/>
          <a:ext cx="1898997" cy="113939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IMPORTANCE</a:t>
          </a:r>
        </a:p>
      </dsp:txBody>
      <dsp:txXfrm>
        <a:off x="8359095" y="1648823"/>
        <a:ext cx="1898997" cy="1139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6B21-113E-A647-A0EB-24DA6A48C294}">
      <dsp:nvSpPr>
        <dsp:cNvPr id="0" name=""/>
        <dsp:cNvSpPr/>
      </dsp:nvSpPr>
      <dsp:spPr>
        <a:xfrm>
          <a:off x="0" y="73474"/>
          <a:ext cx="4491504" cy="35659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8591" tIns="104140" rIns="34859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Job Level and Remote Work Influence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Condition</a:t>
          </a:r>
          <a:r>
            <a:rPr lang="en-US" sz="1100" kern="1200" dirty="0"/>
            <a:t>: Job Level ≤ 1.5 and Remote Work ≤ 0.5.</a:t>
          </a:r>
          <a:r>
            <a:rPr lang="en-US" sz="1100" b="0" i="0" kern="1200" dirty="0"/>
            <a:t> --class = 1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Value</a:t>
          </a:r>
          <a:r>
            <a:rPr lang="en-US" sz="1100" kern="1200"/>
            <a:t>: [10817.0, 136851.0]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Marital Status and Remote Work Influence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Condition</a:t>
          </a:r>
          <a:r>
            <a:rPr lang="en-US" sz="1100" kern="1200"/>
            <a:t>: Marital_Status_Single ≤ 0.5, Job Level &gt; 1.5, and Remote Work ≤ 0.5.--</a:t>
          </a:r>
          <a:r>
            <a:rPr lang="en-US" sz="1100" b="0" i="0" kern="1200"/>
            <a:t>class = 0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Value</a:t>
          </a:r>
          <a:r>
            <a:rPr lang="en-US" sz="1100" kern="1200"/>
            <a:t>: [9910, 3497]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Age and Job Level Influence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Condition</a:t>
          </a:r>
          <a:r>
            <a:rPr lang="en-US" sz="1100" kern="1200" dirty="0"/>
            <a:t>: Job Level ≤ 1.5, </a:t>
          </a:r>
          <a:r>
            <a:rPr lang="en-US" sz="1100" kern="1200" dirty="0" err="1"/>
            <a:t>Marital_Status_Single</a:t>
          </a:r>
          <a:r>
            <a:rPr lang="en-US" sz="1100" kern="1200" dirty="0"/>
            <a:t> = 1, and Age ≤ -1.164.-- </a:t>
          </a:r>
          <a:r>
            <a:rPr lang="en-US" sz="1100" b="0" i="0" kern="1200" dirty="0"/>
            <a:t>class = 1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Value</a:t>
          </a:r>
          <a:r>
            <a:rPr lang="en-US" sz="1100" kern="1200"/>
            <a:t>: [15, 1198]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Work-Life Balance Influence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Condition</a:t>
          </a:r>
          <a:r>
            <a:rPr lang="en-US" sz="1100" kern="1200" dirty="0"/>
            <a:t>: </a:t>
          </a:r>
          <a:r>
            <a:rPr lang="en-US" sz="1100" kern="1200" dirty="0" err="1"/>
            <a:t>Marital_Status_Single</a:t>
          </a:r>
          <a:r>
            <a:rPr lang="en-US" sz="1100" kern="1200" dirty="0"/>
            <a:t> ≤ 0.5, Job Level &gt; 1.5, and Work-</a:t>
          </a:r>
          <a:r>
            <a:rPr lang="en-US" sz="1100" kern="1200" dirty="0" err="1"/>
            <a:t>Life_Balance</a:t>
          </a:r>
          <a:r>
            <a:rPr lang="en-US" sz="1100" kern="1200" dirty="0"/>
            <a:t> &gt; 2.5.</a:t>
          </a:r>
          <a:r>
            <a:rPr lang="en-US" sz="1100" b="0" i="0" kern="1200" dirty="0"/>
            <a:t> class = 1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Value</a:t>
          </a:r>
          <a:r>
            <a:rPr lang="en-US" sz="1100" kern="1200"/>
            <a:t>: [69, 536]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Gender and Job Level Influence</a:t>
          </a:r>
          <a:endParaRPr lang="en-US" sz="1100" kern="1200" dirty="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Condition</a:t>
          </a:r>
          <a:r>
            <a:rPr lang="en-US" sz="1100" kern="1200"/>
            <a:t>: Job Level ≤ 0.5 and Gender ≤ 0.5 (Female).</a:t>
          </a:r>
          <a:r>
            <a:rPr lang="en-US" sz="1100" b="0" i="0" kern="1200"/>
            <a:t> class = 1</a:t>
          </a:r>
          <a:endParaRPr lang="en-US" sz="1100" kern="1200"/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Value</a:t>
          </a:r>
          <a:r>
            <a:rPr lang="en-US" sz="1100" kern="1200" dirty="0"/>
            <a:t>: [709, 4409]</a:t>
          </a:r>
        </a:p>
      </dsp:txBody>
      <dsp:txXfrm>
        <a:off x="0" y="73474"/>
        <a:ext cx="4491504" cy="3565988"/>
      </dsp:txXfrm>
    </dsp:sp>
    <dsp:sp modelId="{5DD0E3F7-0DAE-3942-A205-DF735EFCD8CB}">
      <dsp:nvSpPr>
        <dsp:cNvPr id="0" name=""/>
        <dsp:cNvSpPr/>
      </dsp:nvSpPr>
      <dsp:spPr>
        <a:xfrm>
          <a:off x="224575" y="1187"/>
          <a:ext cx="3144052" cy="144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/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5880" dist="15240" dir="5400000" algn="ctr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prstMaterial="dkEdge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838" tIns="0" rIns="118838" bIns="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b="1" kern="1200"/>
            <a:t>Rules</a:t>
          </a:r>
          <a:endParaRPr lang="en-US" sz="500" kern="1200"/>
        </a:p>
      </dsp:txBody>
      <dsp:txXfrm>
        <a:off x="231632" y="8244"/>
        <a:ext cx="3129938" cy="130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52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26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0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4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94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9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6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2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9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2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35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?search=Employee+Attrition+Classification+Datas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3A8F6-83E4-8D94-EFE4-116681231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87702"/>
            <a:ext cx="8991600" cy="1645920"/>
          </a:xfrm>
        </p:spPr>
        <p:txBody>
          <a:bodyPr>
            <a:normAutofit/>
          </a:bodyPr>
          <a:lstStyle/>
          <a:p>
            <a:r>
              <a:rPr lang="en-US" sz="3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 Employee Attrition</a:t>
            </a:r>
            <a:br>
              <a:rPr lang="en-US" sz="3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B54D2-802F-1820-27C7-F9B68B5D2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5394" y="4807086"/>
            <a:ext cx="6801612" cy="73697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- 1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Sri Lalitha Somaraju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 Priya Vallurupalli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Bindu Sri Kandula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Nallapraju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Harshini </a:t>
            </a:r>
            <a:r>
              <a:rPr lang="en-US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Jampana</a:t>
            </a:r>
            <a:endParaRPr lang="en-US" sz="1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B52CCB7F-6CF0-7421-F920-F2C35F4D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72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ectangle 410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CC00E-F7F9-6895-3169-D79732E5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</a:rPr>
              <a:t>Correlation Matrix of Numerical Features</a:t>
            </a:r>
            <a:br>
              <a:rPr lang="en-US" b="0" dirty="0">
                <a:solidFill>
                  <a:schemeClr val="bg1"/>
                </a:solidFill>
                <a:effectLst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35AC4-C249-1ABE-85CE-4F94AE43AD51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Age and Years at Company:</a:t>
            </a: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Moderate positive correlation (</a:t>
            </a:r>
            <a:r>
              <a:rPr lang="en-US" b="1" dirty="0">
                <a:solidFill>
                  <a:schemeClr val="bg1"/>
                </a:solidFill>
              </a:rPr>
              <a:t>0.54</a:t>
            </a:r>
            <a:r>
              <a:rPr lang="en-US" dirty="0">
                <a:solidFill>
                  <a:schemeClr val="bg1"/>
                </a:solidFill>
              </a:rPr>
              <a:t>), indicating that older employees tend to have longer tenures.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Monthly Income, Promotions, Distance from Home, and Dependents:</a:t>
            </a: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Show very little to no correlation with each other.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Conclusion:</a:t>
            </a: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variables are largely independent, suggesting their effects on attrition are distinct and non-overlapping.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E87289-5A82-2B33-55F5-75C6FB3AD9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9870" y="1725685"/>
            <a:ext cx="3428662" cy="320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0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BAD2D-6CA1-8953-A022-1433F30E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Variable Coefficients and Impact on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D6105-A3BF-06BE-2448-EFF974B5D0F7}"/>
              </a:ext>
            </a:extLst>
          </p:cNvPr>
          <p:cNvSpPr txBox="1"/>
          <p:nvPr/>
        </p:nvSpPr>
        <p:spPr>
          <a:xfrm>
            <a:off x="203201" y="2638044"/>
            <a:ext cx="7341452" cy="3940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Age (0.039):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Older employees are slightly more likely to stay; each additional year reduces attrition likelihood slightly.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Years at Company (0.1109):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Longer tenure significantly reduces attrition, reflecting employee loyalty over time.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Monthly Income (0.0221):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Higher income increases retention, though the effect is mild.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Number of Promotions (0.1657):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More promotions strongly decrease attrition, highlighting the importance of career growth.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Distance from Home (-0.1936):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Longer commutes increase the likelihood of leaving, showing a strong negative impact.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Number of Dependents (0.1035):</a:t>
            </a:r>
            <a:endParaRPr lang="en-US" sz="12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Employees with more dependents are slightly more likely to stay, prioritizing job stability.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A9203AD-1BFC-56CA-D1B1-0AA29C9BE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652" y="2146300"/>
            <a:ext cx="4506978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28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8BBF-1BF2-CE7E-4AED-5E4A352F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87" y="964692"/>
            <a:ext cx="4476806" cy="1188720"/>
          </a:xfrm>
        </p:spPr>
        <p:txBody>
          <a:bodyPr vert="horz" lIns="182880" tIns="182880" rIns="182880" bIns="182880" rtlCol="0">
            <a:normAutofit/>
          </a:bodyPr>
          <a:lstStyle/>
          <a:p>
            <a:r>
              <a:rPr lang="en-US" dirty="0"/>
              <a:t>Decision tree rules</a:t>
            </a:r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DE6656AB-B8B3-4895-AD32-B928A43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188BDAE2-5EE0-4B2F-9C9B-7E86A0B4C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3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1EC641-D648-6344-634E-FA8DDD401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51"/>
          <a:stretch/>
        </p:blipFill>
        <p:spPr bwMode="auto">
          <a:xfrm>
            <a:off x="1153944" y="1663516"/>
            <a:ext cx="4782312" cy="264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35" name="TextBox 3">
            <a:extLst>
              <a:ext uri="{FF2B5EF4-FFF2-40B4-BE49-F238E27FC236}">
                <a16:creationId xmlns:a16="http://schemas.microsoft.com/office/drawing/2014/main" id="{29D18DF7-7F7C-AD9C-95F8-9EC6991E19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867264"/>
              </p:ext>
            </p:extLst>
          </p:nvPr>
        </p:nvGraphicFramePr>
        <p:xfrm>
          <a:off x="6865089" y="2349500"/>
          <a:ext cx="4491504" cy="364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689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417E-3AB8-8EE9-0A44-B2A8EE84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Points on Predicting Employee Attrition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AE5D273-01CE-875B-C3E1-A841F7246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457200" indent="-317500" defTabSz="457200">
              <a:lnSpc>
                <a:spcPct val="90000"/>
              </a:lnSpc>
              <a:spcBef>
                <a:spcPts val="1200"/>
              </a:spcBef>
              <a:buClrTx/>
              <a:buFont typeface="Times Roman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b="1">
                <a:solidFill>
                  <a:schemeClr val="bg1"/>
                </a:solidFill>
              </a:rPr>
              <a:t>Cost Savings</a:t>
            </a:r>
            <a:r>
              <a:rPr lang="en-US">
                <a:solidFill>
                  <a:schemeClr val="bg1"/>
                </a:solidFill>
              </a:rPr>
              <a:t>: Predicting attrition helps reduce the financial and productivity losses associated with replacing employees.</a:t>
            </a:r>
          </a:p>
          <a:p>
            <a:pPr marL="457200" indent="-317500" defTabSz="457200">
              <a:lnSpc>
                <a:spcPct val="90000"/>
              </a:lnSpc>
              <a:spcBef>
                <a:spcPts val="1200"/>
              </a:spcBef>
              <a:buClrTx/>
              <a:buFont typeface="Times Roman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b="1">
                <a:solidFill>
                  <a:schemeClr val="bg1"/>
                </a:solidFill>
              </a:rPr>
              <a:t>Retention of Expertise</a:t>
            </a:r>
            <a:r>
              <a:rPr lang="en-US">
                <a:solidFill>
                  <a:schemeClr val="bg1"/>
                </a:solidFill>
              </a:rPr>
              <a:t>: Enables companies to retain key employees with unique skills or critical roles by addressing their concerns.</a:t>
            </a:r>
          </a:p>
          <a:p>
            <a:pPr marL="457200" indent="-317500" defTabSz="457200">
              <a:lnSpc>
                <a:spcPct val="90000"/>
              </a:lnSpc>
              <a:spcBef>
                <a:spcPts val="1200"/>
              </a:spcBef>
              <a:buClrTx/>
              <a:buFont typeface="Times Roman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b="1">
                <a:solidFill>
                  <a:schemeClr val="bg1"/>
                </a:solidFill>
              </a:rPr>
              <a:t>Improved Team Morale</a:t>
            </a:r>
            <a:r>
              <a:rPr lang="en-US">
                <a:solidFill>
                  <a:schemeClr val="bg1"/>
                </a:solidFill>
              </a:rPr>
              <a:t>: Proactive measures can prevent morale issues and mitigate the ripple effect of employee departures.</a:t>
            </a:r>
          </a:p>
          <a:p>
            <a:pPr marL="457200" indent="-317500" defTabSz="457200">
              <a:lnSpc>
                <a:spcPct val="90000"/>
              </a:lnSpc>
              <a:spcBef>
                <a:spcPts val="1200"/>
              </a:spcBef>
              <a:buClrTx/>
              <a:buFont typeface="Times Roman"/>
              <a:defRPr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b="1">
                <a:solidFill>
                  <a:schemeClr val="bg1"/>
                </a:solidFill>
              </a:rPr>
              <a:t>Strategic Workforce Planning</a:t>
            </a:r>
            <a:r>
              <a:rPr lang="en-US">
                <a:solidFill>
                  <a:schemeClr val="bg1"/>
                </a:solidFill>
              </a:rPr>
              <a:t>: Helps HR maintain the right skill balance and plan recruitment effectively to avoid disruptions.</a:t>
            </a:r>
          </a:p>
          <a:p>
            <a:pPr>
              <a:lnSpc>
                <a:spcPct val="90000"/>
              </a:lnSpc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Graphic 6" descr="Recruitment Management">
            <a:extLst>
              <a:ext uri="{FF2B5EF4-FFF2-40B4-BE49-F238E27FC236}">
                <a16:creationId xmlns:a16="http://schemas.microsoft.com/office/drawing/2014/main" id="{85B1BDD2-00B7-E4CA-9211-21D90C678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35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D7C5BE-418C-4A44-91BF-28E411F75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1559052"/>
            <a:ext cx="1027176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4A859-C620-1118-B6E9-D836A9CE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PERFORMANCE SUMMARY TABLE</a:t>
            </a:r>
          </a:p>
        </p:txBody>
      </p:sp>
      <p:pic>
        <p:nvPicPr>
          <p:cNvPr id="4" name="Screenshot 2024-12-15 at 3.28.10 PM.png" descr="Screenshot 2024-12-15 at 3.28.10 PM.png">
            <a:extLst>
              <a:ext uri="{FF2B5EF4-FFF2-40B4-BE49-F238E27FC236}">
                <a16:creationId xmlns:a16="http://schemas.microsoft.com/office/drawing/2014/main" id="{8918206B-74B9-2E0E-ABA9-EA1BDF7F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2550797"/>
            <a:ext cx="9314170" cy="27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8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E6EE-A4DF-035A-BFA0-720C22FA95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30437" y="495300"/>
            <a:ext cx="7731125" cy="779507"/>
          </a:xfrm>
        </p:spPr>
        <p:txBody>
          <a:bodyPr/>
          <a:lstStyle/>
          <a:p>
            <a:r>
              <a:rPr lang="en-US" dirty="0"/>
              <a:t>FEATURE IMPORTANCE BREAKDOWN</a:t>
            </a:r>
          </a:p>
        </p:txBody>
      </p:sp>
      <p:pic>
        <p:nvPicPr>
          <p:cNvPr id="4" name="1.jpeg" descr="1.jpeg">
            <a:extLst>
              <a:ext uri="{FF2B5EF4-FFF2-40B4-BE49-F238E27FC236}">
                <a16:creationId xmlns:a16="http://schemas.microsoft.com/office/drawing/2014/main" id="{6A2067CB-D4AA-373E-7D1B-1460D84B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788" y="1344657"/>
            <a:ext cx="3780732" cy="41686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C4544-D65A-C5EE-D95E-5FDE5697426A}"/>
              </a:ext>
            </a:extLst>
          </p:cNvPr>
          <p:cNvSpPr txBox="1"/>
          <p:nvPr/>
        </p:nvSpPr>
        <p:spPr>
          <a:xfrm>
            <a:off x="1391788" y="1414507"/>
            <a:ext cx="6096000" cy="5202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Job Level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Most important factor.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Higher job positions decrease the likelihood of leaving.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Distance from Home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Longer commutes increase the likelihood of leaving.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Shorter commutes strongly influence retention.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Monthly Income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Higher salaries reduce attrition.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Salary is a crucial factor for employee retention.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Years at the Company &amp; Age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Longer tenure reduces attrition.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Older employees are more likely to stay, indicating loyalty and job satisfaction.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Marital Status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Single employees</a:t>
            </a:r>
            <a:r>
              <a:rPr lang="en-US" dirty="0"/>
              <a:t> are more likely to leave.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Married employees are more likely to stay due to family commitments.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Remote Work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Ability to work remotely decreases attrition.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Flexibility in work location is key for retention.</a:t>
            </a:r>
          </a:p>
          <a:p>
            <a:pPr marL="292607" indent="-203200" defTabSz="292607">
              <a:lnSpc>
                <a:spcPct val="90000"/>
              </a:lnSpc>
              <a:spcBef>
                <a:spcPts val="700"/>
              </a:spcBef>
              <a:buClrTx/>
              <a:buFont typeface="Times Roman"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Number of Dependents &amp; Work-Life Balance</a:t>
            </a:r>
            <a:r>
              <a:rPr lang="en-US" b="0" dirty="0"/>
              <a:t>: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Employees with dependents are more likely to stay.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Better work-life balance encourages retention.</a:t>
            </a:r>
          </a:p>
          <a:p>
            <a:pPr marL="585215" lvl="1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Support for personal commitments reduces attrition.</a:t>
            </a:r>
          </a:p>
          <a:p>
            <a:pPr marL="0" indent="0" defTabSz="292607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152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0" indent="0" defTabSz="292607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 sz="1152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Key Takeaways</a:t>
            </a:r>
          </a:p>
          <a:p>
            <a:pPr marL="292607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AutoNum type="arabicPeriod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Job Level</a:t>
            </a:r>
            <a:r>
              <a:rPr lang="en-US" dirty="0"/>
              <a:t> is the top factor influencing retention.</a:t>
            </a:r>
          </a:p>
          <a:p>
            <a:pPr marL="292607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AutoNum type="arabicPeriod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Commute Distance</a:t>
            </a:r>
            <a:r>
              <a:rPr lang="en-US" dirty="0"/>
              <a:t>, </a:t>
            </a:r>
            <a:r>
              <a:rPr lang="en-US" b="1" dirty="0"/>
              <a:t>Income</a:t>
            </a:r>
            <a:r>
              <a:rPr lang="en-US" dirty="0"/>
              <a:t>, and </a:t>
            </a:r>
            <a:r>
              <a:rPr lang="en-US" b="1" dirty="0"/>
              <a:t>Flexibility</a:t>
            </a:r>
            <a:r>
              <a:rPr lang="en-US" dirty="0"/>
              <a:t> are critical for employee satisfaction.</a:t>
            </a:r>
          </a:p>
          <a:p>
            <a:pPr marL="292607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AutoNum type="arabicPeriod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Personal Factors</a:t>
            </a:r>
            <a:r>
              <a:rPr lang="en-US" dirty="0"/>
              <a:t>: Marital status, dependents, and work-life balance play significant roles.</a:t>
            </a:r>
          </a:p>
          <a:p>
            <a:pPr marL="292607" indent="-203200" defTabSz="292607">
              <a:lnSpc>
                <a:spcPct val="90000"/>
              </a:lnSpc>
              <a:spcBef>
                <a:spcPts val="0"/>
              </a:spcBef>
              <a:buClrTx/>
              <a:buFont typeface="Times Roman"/>
              <a:buAutoNum type="arabicPeriod"/>
              <a:defRPr sz="115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Loyalty Indicators</a:t>
            </a:r>
            <a:r>
              <a:rPr lang="en-US" dirty="0"/>
              <a:t>: Tenure and age are strong predictors of retention.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F58F7-C21F-49D1-876F-922C12F8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03" y="5443493"/>
            <a:ext cx="402050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1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7A8A-BDBE-5BAF-BDF2-7435CD5D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08804"/>
            <a:ext cx="4147585" cy="14403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sz="1700" dirty="0">
                <a:solidFill>
                  <a:schemeClr val="tx1"/>
                </a:solidFill>
              </a:rPr>
              <a:t>Recommendations 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&amp;</a:t>
            </a:r>
            <a:br>
              <a:rPr lang="en-US" sz="1700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95C4-FD8A-2D08-E733-994653D28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 fontScale="92500" lnSpcReduction="20000"/>
          </a:bodyPr>
          <a:lstStyle/>
          <a:p>
            <a:pPr marL="0" indent="0" defTabSz="38862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3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Recommendations from model</a:t>
            </a:r>
          </a:p>
          <a:p>
            <a:pPr marL="388620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defRPr sz="153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Optimized Random Forest Model</a:t>
            </a:r>
            <a:r>
              <a:rPr lang="en-US" sz="1700" b="0" dirty="0">
                <a:solidFill>
                  <a:schemeClr val="bg1"/>
                </a:solidFill>
              </a:rPr>
              <a:t>: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Stands out as the </a:t>
            </a:r>
            <a:r>
              <a:rPr lang="en-US" sz="1700" b="1" dirty="0">
                <a:solidFill>
                  <a:schemeClr val="bg1"/>
                </a:solidFill>
              </a:rPr>
              <a:t>best choice</a:t>
            </a:r>
            <a:r>
              <a:rPr lang="en-US" sz="1700" dirty="0">
                <a:solidFill>
                  <a:schemeClr val="bg1"/>
                </a:solidFill>
              </a:rPr>
              <a:t> among all models.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b="1" dirty="0">
                <a:solidFill>
                  <a:schemeClr val="bg1"/>
                </a:solidFill>
              </a:rPr>
              <a:t>Highest Accuracy</a:t>
            </a:r>
            <a:r>
              <a:rPr lang="en-US" sz="1700" dirty="0">
                <a:solidFill>
                  <a:schemeClr val="bg1"/>
                </a:solidFill>
              </a:rPr>
              <a:t>: 74.28%, indicating it makes correct predictions more often.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b="1" dirty="0">
                <a:solidFill>
                  <a:schemeClr val="bg1"/>
                </a:solidFill>
              </a:rPr>
              <a:t>High Recall for 'Leave' (0)</a:t>
            </a:r>
            <a:r>
              <a:rPr lang="en-US" sz="1700" dirty="0">
                <a:solidFill>
                  <a:schemeClr val="bg1"/>
                </a:solidFill>
              </a:rPr>
              <a:t>: 0.73 (tied with standard Random Forest), which is critical for identifying employees at risk of leaving.</a:t>
            </a:r>
          </a:p>
          <a:p>
            <a:pPr marL="1165860" lvl="2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▪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High recall ensures most at-risk employees are identified, enabling timely HR interventions.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b="1" dirty="0">
                <a:solidFill>
                  <a:schemeClr val="bg1"/>
                </a:solidFill>
              </a:rPr>
              <a:t>Strong Precision</a:t>
            </a:r>
            <a:r>
              <a:rPr lang="en-US" sz="1700" dirty="0">
                <a:solidFill>
                  <a:schemeClr val="bg1"/>
                </a:solidFill>
              </a:rPr>
              <a:t>: Ensures that when the model predicts an employee will leave, it is likely correct.</a:t>
            </a:r>
          </a:p>
          <a:p>
            <a:pPr marL="1165860" lvl="2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▪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Helps HR teams efficiently target retention efforts.</a:t>
            </a:r>
          </a:p>
          <a:p>
            <a:pPr marL="0" indent="0" defTabSz="388620">
              <a:lnSpc>
                <a:spcPct val="90000"/>
              </a:lnSpc>
              <a:spcBef>
                <a:spcPts val="0"/>
              </a:spcBef>
              <a:buClrTx/>
              <a:buSzTx/>
              <a:buFontTx/>
              <a:buNone/>
              <a:defRPr sz="1530">
                <a:solidFill>
                  <a:srgbClr val="80808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700" dirty="0">
              <a:solidFill>
                <a:schemeClr val="bg1"/>
              </a:solidFill>
            </a:endParaRPr>
          </a:p>
          <a:p>
            <a:pPr marL="0" indent="0" defTabSz="388620">
              <a:lnSpc>
                <a:spcPct val="90000"/>
              </a:lnSpc>
              <a:spcBef>
                <a:spcPts val="1100"/>
              </a:spcBef>
              <a:buClrTx/>
              <a:buSzTx/>
              <a:buFontTx/>
              <a:buNone/>
              <a:defRPr sz="153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Conclusion</a:t>
            </a:r>
          </a:p>
          <a:p>
            <a:pPr marL="388620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Predicting employee attrition is essential due to the </a:t>
            </a:r>
            <a:r>
              <a:rPr lang="en-US" sz="1700" b="1" dirty="0">
                <a:solidFill>
                  <a:schemeClr val="bg1"/>
                </a:solidFill>
              </a:rPr>
              <a:t>high costs and disruptions</a:t>
            </a:r>
            <a:r>
              <a:rPr lang="en-US" sz="1700" dirty="0">
                <a:solidFill>
                  <a:schemeClr val="bg1"/>
                </a:solidFill>
              </a:rPr>
              <a:t> associated with replacing key staff.</a:t>
            </a:r>
          </a:p>
          <a:p>
            <a:pPr marL="388620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defRPr sz="1530" b="1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b="0" dirty="0">
                <a:solidFill>
                  <a:schemeClr val="bg1"/>
                </a:solidFill>
              </a:rPr>
              <a:t>The </a:t>
            </a:r>
            <a:r>
              <a:rPr lang="en-US" sz="1700" dirty="0">
                <a:solidFill>
                  <a:schemeClr val="bg1"/>
                </a:solidFill>
              </a:rPr>
              <a:t>Optimized Random Forest model</a:t>
            </a:r>
            <a:r>
              <a:rPr lang="en-US" sz="1700" b="0" dirty="0">
                <a:solidFill>
                  <a:schemeClr val="bg1"/>
                </a:solidFill>
              </a:rPr>
              <a:t>: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Provides the best balance of </a:t>
            </a:r>
            <a:r>
              <a:rPr lang="en-US" sz="1700" b="1" dirty="0">
                <a:solidFill>
                  <a:schemeClr val="bg1"/>
                </a:solidFill>
              </a:rPr>
              <a:t>accuracy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b="1" dirty="0">
                <a:solidFill>
                  <a:schemeClr val="bg1"/>
                </a:solidFill>
              </a:rPr>
              <a:t>recall</a:t>
            </a:r>
            <a:r>
              <a:rPr lang="en-US" sz="1700" dirty="0">
                <a:solidFill>
                  <a:schemeClr val="bg1"/>
                </a:solidFill>
              </a:rPr>
              <a:t>, and </a:t>
            </a:r>
            <a:r>
              <a:rPr lang="en-US" sz="1700" b="1" dirty="0">
                <a:solidFill>
                  <a:schemeClr val="bg1"/>
                </a:solidFill>
              </a:rPr>
              <a:t>precision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Offers customizable settings for further optimization.</a:t>
            </a:r>
          </a:p>
          <a:p>
            <a:pPr marL="777240" lvl="1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buChar char="◦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Enables employers to proactively identify and retain at-risk employees.</a:t>
            </a:r>
          </a:p>
          <a:p>
            <a:pPr marL="388620" indent="-269875" defTabSz="388620">
              <a:lnSpc>
                <a:spcPct val="90000"/>
              </a:lnSpc>
              <a:spcBef>
                <a:spcPts val="0"/>
              </a:spcBef>
              <a:buClrTx/>
              <a:buFont typeface="Times Roman"/>
              <a:defRPr sz="153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US" sz="1700" dirty="0">
                <a:solidFill>
                  <a:schemeClr val="bg1"/>
                </a:solidFill>
              </a:rPr>
              <a:t>Implementing this model can significantly </a:t>
            </a:r>
            <a:r>
              <a:rPr lang="en-US" sz="1700" b="1" dirty="0">
                <a:solidFill>
                  <a:schemeClr val="bg1"/>
                </a:solidFill>
              </a:rPr>
              <a:t>reduce turnover rates</a:t>
            </a:r>
            <a:r>
              <a:rPr lang="en-US" sz="1700" dirty="0">
                <a:solidFill>
                  <a:schemeClr val="bg1"/>
                </a:solidFill>
              </a:rPr>
              <a:t> and the associated costs.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14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FEC104-0AF9-70BA-C1A6-521C6FCF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Thank you 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5F370A8-8B85-4D02-3D4D-AE2D1F5FD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5E40A-DC44-5D89-2E52-289CCF11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972" y="1586484"/>
            <a:ext cx="4220327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Motivation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 and </a:t>
            </a:r>
            <a:br>
              <a:rPr lang="en-US" sz="2300" dirty="0">
                <a:solidFill>
                  <a:srgbClr val="FFFFFF"/>
                </a:solidFill>
              </a:rPr>
            </a:br>
            <a:r>
              <a:rPr lang="en-US" sz="2300" dirty="0">
                <a:solidFill>
                  <a:srgbClr val="FFFFFF"/>
                </a:solidFill>
              </a:rPr>
              <a:t>Objective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9BC60E-7D15-FEE4-75F6-1B528794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Motivation</a:t>
            </a:r>
            <a:endParaRPr lang="en-US" sz="1500" b="1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the recent economic downturns, job security and reasons why employees leave have become critical issues. This project aims to uncover what drives employees to leave their jobs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r>
              <a:rPr lang="en-US" sz="1500" b="1"/>
              <a:t>Objectives</a:t>
            </a: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younger employees more likely to leave than older employees?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role does work-life balance play in employee attrition?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employees in certain departments more likely to leave than in others?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relationship between company size and employee attrition?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5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we predict future employee attrition based on current data?</a:t>
            </a:r>
            <a:endParaRPr lang="en-US" sz="15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85934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22F5-E339-1585-A499-41117066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Contents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3CE649-41BB-53B1-4CD6-BEE4CD0BD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80343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867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299E-EFCA-0AB5-D5EB-3E4526F7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3ECF2BC-257A-F4E0-DD99-C69BE6A8F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99" y="1768763"/>
            <a:ext cx="3328416" cy="33284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ADEA-0668-ED05-80A7-29E502ED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Dataset Source:</a:t>
            </a:r>
            <a:r>
              <a:rPr lang="en-US"/>
              <a:t> </a:t>
            </a:r>
            <a:r>
              <a:rPr lang="en-US">
                <a:hlinkClick r:id="rId4"/>
              </a:rPr>
              <a:t>Kaggle - Employee Attrition Classification Dataset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/>
              <a:t>Dataset Description:</a:t>
            </a:r>
            <a:r>
              <a:rPr lang="en-US"/>
              <a:t>59,599 records, 24 columns</a:t>
            </a:r>
          </a:p>
          <a:p>
            <a:pPr>
              <a:lnSpc>
                <a:spcPct val="90000"/>
              </a:lnSpc>
            </a:pPr>
            <a:r>
              <a:rPr lang="en-US" b="1"/>
              <a:t>Columns</a:t>
            </a:r>
            <a:r>
              <a:rPr lang="en-US"/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'Age', 'Gender', 'Years_at_Company', 'Job_Role', 'Monthly_Income', 'Work-Life_Balance', 'Job_Satisfaction', 'Performance_Rating', 'Number_of_Promotions', 'Overtime', 'Distance_from_Home', 'Education_Level', 'Marital_Status', 'Number_of_Dependents', 'Job_Level', 'Company_Size', 'Remote_Work', 'Leadership_Opportunities', 'Innovation_Opportunities', 'Company_Reputation', 'Employee_Recognition', 'Attrition'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824BC-E0E2-039B-2EDD-4EA3BC10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Normalization Insights Based on Standard Deviation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1CB97-F127-D8A4-1077-6F7FE66BF8B4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High Standard Deviations:</a:t>
            </a:r>
            <a:endParaRPr lang="en-US" sz="15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Monthly Income (2151.46)</a:t>
            </a:r>
            <a:r>
              <a:rPr lang="en-US" sz="1500">
                <a:solidFill>
                  <a:schemeClr val="bg1"/>
                </a:solidFill>
              </a:rPr>
              <a:t> and </a:t>
            </a:r>
            <a:r>
              <a:rPr lang="en-US" sz="1500" b="1">
                <a:solidFill>
                  <a:schemeClr val="bg1"/>
                </a:solidFill>
              </a:rPr>
              <a:t>Distance from Home (28.47)</a:t>
            </a:r>
            <a:r>
              <a:rPr lang="en-US" sz="1500">
                <a:solidFill>
                  <a:schemeClr val="bg1"/>
                </a:solidFill>
              </a:rPr>
              <a:t> have high variability compared to their means.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Normalization will help standardize these features for better model performance.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Years at Company (11.25)</a:t>
            </a:r>
            <a:r>
              <a:rPr lang="en-US" sz="1500">
                <a:solidFill>
                  <a:schemeClr val="bg1"/>
                </a:solidFill>
              </a:rPr>
              <a:t>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Despite its skewness and smaller range (1–51), normalization ensures consistent scaling, reducing the impact of outliers.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bg1"/>
                </a:solidFill>
              </a:rPr>
              <a:t>Age (12.08):</a:t>
            </a:r>
            <a:endParaRPr lang="en-US" sz="150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bg1"/>
                </a:solidFill>
              </a:rPr>
              <a:t>Moderate deviation around the mean suggests normalization can help balance this feature relative to others with larger spreads.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7D9AAAA-72FE-E704-9306-6BE608B7E5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85"/>
          <a:stretch/>
        </p:blipFill>
        <p:spPr bwMode="auto">
          <a:xfrm>
            <a:off x="8119870" y="2171154"/>
            <a:ext cx="3428662" cy="23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74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0776D-27B4-C93E-D43A-40420FA3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Numerical Data Behavior on Attrition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F2CC2-7EF9-7454-8C06-B1174BDA9CD1}"/>
              </a:ext>
            </a:extLst>
          </p:cNvPr>
          <p:cNvSpPr txBox="1"/>
          <p:nvPr/>
        </p:nvSpPr>
        <p:spPr>
          <a:xfrm>
            <a:off x="643467" y="2638044"/>
            <a:ext cx="6242715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Age vs Attrition:</a:t>
            </a: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Older employees are more likely to stay, as the median age of those who stayed is higher than those who left.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Monthly Income vs Attrition:</a:t>
            </a: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Employees with lower monthly incomes are more likely to leave, indicated by the lower median income for those who left.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Years at Company vs Attrition:</a:t>
            </a: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Employees with longer tenures are less likely to leave, as shown by the higher median years at the company for those who stayed.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Distance from Home vs Attrition:</a:t>
            </a:r>
            <a:endParaRPr lang="en-US" sz="14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Distance from home shows no significant impact on attrition, with similar medians for both groups.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21D43F-F33C-F324-EEAB-E1563A597E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5600" y="1676400"/>
            <a:ext cx="37338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56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94FC-E99E-1721-22B0-8FF5892C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849624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Categorical Factors Impacting Attrition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0289B-227B-3A78-A2B7-4216AE773CAB}"/>
              </a:ext>
            </a:extLst>
          </p:cNvPr>
          <p:cNvSpPr txBox="1"/>
          <p:nvPr/>
        </p:nvSpPr>
        <p:spPr>
          <a:xfrm>
            <a:off x="804672" y="2638044"/>
            <a:ext cx="384962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Gender: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Both genders show similar attrition trends; differences are less impactful when considering absolute numbers.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Job Role: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High-stress roles like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Media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Finance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have greater attrition, while roles like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Education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Health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show better retention.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52C16D-4487-3482-C3DE-1F69341D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6278"/>
          <a:stretch/>
        </p:blipFill>
        <p:spPr>
          <a:xfrm>
            <a:off x="5453178" y="-2"/>
            <a:ext cx="6739097" cy="341071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26EBA2-2B81-03E9-E8D7-9C6AD908B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" b="3139"/>
          <a:stretch/>
        </p:blipFill>
        <p:spPr>
          <a:xfrm>
            <a:off x="5452903" y="3447288"/>
            <a:ext cx="6739097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5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16CE6-D899-6BFF-306E-C1843EAE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849624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 dirty="0"/>
              <a:t>Categorical Factors Impacting Attrition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90062-20C1-A43F-560D-43DBC9BAEA01}"/>
              </a:ext>
            </a:extLst>
          </p:cNvPr>
          <p:cNvSpPr txBox="1"/>
          <p:nvPr/>
        </p:nvSpPr>
        <p:spPr>
          <a:xfrm>
            <a:off x="804672" y="2638044"/>
            <a:ext cx="384962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Marital Status: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Single employees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have higher attrition rates compared to married or divorced employees.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Education Level: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Higher attrition in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High School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Bachelor's Degree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categories; 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PhDs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show much lower attrition but are fewer in number.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F94DD-4163-22EF-3859-469983F5D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9625"/>
          <a:stretch/>
        </p:blipFill>
        <p:spPr>
          <a:xfrm>
            <a:off x="5453178" y="-2"/>
            <a:ext cx="6739097" cy="341071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B07D43-7660-D0D5-65ED-3B6440EEE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2" b="5402"/>
          <a:stretch/>
        </p:blipFill>
        <p:spPr>
          <a:xfrm>
            <a:off x="5452903" y="3447288"/>
            <a:ext cx="6739097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B09E78D-E066-2F0B-67D7-3258DB2B8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95" r="3" b="13285"/>
          <a:stretch/>
        </p:blipFill>
        <p:spPr>
          <a:xfrm>
            <a:off x="20" y="4571996"/>
            <a:ext cx="5315041" cy="2286002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98D49316-27CF-4C3D-BE8C-042F06B89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4D9E8-7C76-BC6E-7E7B-CA3F1947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 dirty="0"/>
              <a:t>Categorical Factors Impacting Attrition</a:t>
            </a:r>
          </a:p>
        </p:txBody>
      </p:sp>
      <p:pic>
        <p:nvPicPr>
          <p:cNvPr id="4" name="Content Placeholder 3" descr="A graph of a job level&#10;&#10;Description automatically generated">
            <a:extLst>
              <a:ext uri="{FF2B5EF4-FFF2-40B4-BE49-F238E27FC236}">
                <a16:creationId xmlns:a16="http://schemas.microsoft.com/office/drawing/2014/main" id="{C5A5E383-7D1B-D728-92A8-E81E6A0D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" b="11322"/>
          <a:stretch/>
        </p:blipFill>
        <p:spPr>
          <a:xfrm>
            <a:off x="20" y="177800"/>
            <a:ext cx="5315041" cy="2108198"/>
          </a:xfrm>
          <a:prstGeom prst="rect">
            <a:avLst/>
          </a:prstGeom>
        </p:spPr>
      </p:pic>
      <p:pic>
        <p:nvPicPr>
          <p:cNvPr id="5" name="Picture 4" descr="A graph of a company size&#10;&#10;Description automatically generated">
            <a:extLst>
              <a:ext uri="{FF2B5EF4-FFF2-40B4-BE49-F238E27FC236}">
                <a16:creationId xmlns:a16="http://schemas.microsoft.com/office/drawing/2014/main" id="{6F587E78-4E28-F84A-7689-8D5B3BD81C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83" r="3" b="18427"/>
          <a:stretch/>
        </p:blipFill>
        <p:spPr>
          <a:xfrm>
            <a:off x="20" y="2285999"/>
            <a:ext cx="5315041" cy="2285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2D5673-06AA-35F3-1423-5840F6133A9B}"/>
              </a:ext>
            </a:extLst>
          </p:cNvPr>
          <p:cNvSpPr txBox="1"/>
          <p:nvPr/>
        </p:nvSpPr>
        <p:spPr>
          <a:xfrm>
            <a:off x="6119732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Job Level:</a:t>
            </a: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Entry-level positions</a:t>
            </a:r>
            <a:r>
              <a:rPr lang="en-US" sz="1500" dirty="0"/>
              <a:t> show the highest attrition; retention improves as employees advance in job levels.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Company Size:</a:t>
            </a: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Small companies</a:t>
            </a:r>
            <a:r>
              <a:rPr lang="en-US" sz="1500" dirty="0"/>
              <a:t> experience higher attrition due to fewer opportunities, while larger companies show better retention.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b="1" dirty="0"/>
              <a:t>Remote Work:</a:t>
            </a:r>
            <a:endParaRPr lang="en-US" sz="15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Remote work significantly reduces attrition, highlighting its importance for employee satisfaction.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22988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{2A77C491-4C7D-0E45-89CA-4A93E7A8E96E}tf10001120</Template>
  <TotalTime>202</TotalTime>
  <Words>1437</Words>
  <Application>Microsoft Office PowerPoint</Application>
  <PresentationFormat>Widescreen</PresentationFormat>
  <Paragraphs>155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Gill Sans MT</vt:lpstr>
      <vt:lpstr>Symbol</vt:lpstr>
      <vt:lpstr>Times New Roman</vt:lpstr>
      <vt:lpstr>Times Roman</vt:lpstr>
      <vt:lpstr>Parcel</vt:lpstr>
      <vt:lpstr>Analyzing Employee Attrition </vt:lpstr>
      <vt:lpstr>Motivation  and  Objective </vt:lpstr>
      <vt:lpstr>Contents</vt:lpstr>
      <vt:lpstr>Data Overview</vt:lpstr>
      <vt:lpstr>Normalization Insights Based on Standard Deviation</vt:lpstr>
      <vt:lpstr>Numerical Data Behavior on Attrition</vt:lpstr>
      <vt:lpstr>Categorical Factors Impacting Attrition</vt:lpstr>
      <vt:lpstr>Categorical Factors Impacting Attrition</vt:lpstr>
      <vt:lpstr>Categorical Factors Impacting Attrition</vt:lpstr>
      <vt:lpstr>Correlation Matrix of Numerical Features </vt:lpstr>
      <vt:lpstr>Key Variable Coefficients and Impact on Attrition</vt:lpstr>
      <vt:lpstr>Decision tree rules</vt:lpstr>
      <vt:lpstr>Key Points on Predicting Employee Attrition</vt:lpstr>
      <vt:lpstr>PERFORMANCE SUMMARY TABLE</vt:lpstr>
      <vt:lpstr>FEATURE IMPORTANCE BREAKDOWN</vt:lpstr>
      <vt:lpstr>Recommendations  &amp; 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 Tejaswi Kaparaboina</dc:creator>
  <cp:lastModifiedBy>srilalitha somaraju</cp:lastModifiedBy>
  <cp:revision>5</cp:revision>
  <dcterms:created xsi:type="dcterms:W3CDTF">2024-12-15T22:15:33Z</dcterms:created>
  <dcterms:modified xsi:type="dcterms:W3CDTF">2025-04-22T11:22:56Z</dcterms:modified>
</cp:coreProperties>
</file>