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7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4F2F6-1410-46CE-A0D5-36A6179CDB3C}" v="59" dt="2018-11-19T10:58:33.812"/>
    <p1510:client id="{DAD4E7F0-20D9-58F3-BD4B-58016865361F}" v="241" dt="2018-11-20T10:57:51.315"/>
    <p1510:client id="{8D0466D1-1007-47C9-8D04-BA0DC9B684DF}" v="242" dt="2018-11-20T01:58:53.199"/>
    <p1510:client id="{8DBAA5DD-D69F-4000-2449-41510BD8150A}" v="846" dt="2018-11-20T11:12:13.944"/>
    <p1510:client id="{FD08426B-E88B-4739-B00B-6FF2018408BE}" v="662" dt="2018-11-20T09:53:41.200"/>
    <p1510:client id="{0EE8CAF2-3781-4CE7-A3F5-2033DFD9AA77}" v="806" dt="2018-11-20T10:53:08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8162-6710-4523-B1CB-D1E5D920D68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package" Target="../embeddings/Microsoft_Excel_Macro-Enabled_Worksheet.xlsm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2907-7028-4904-A22E-4BD84239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25" y="159346"/>
            <a:ext cx="831879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latin typeface="Aharoni"/>
                <a:cs typeface="Aharoni"/>
              </a:rPr>
              <a:t>Predictive Analytics Project - </a:t>
            </a:r>
            <a:r>
              <a:rPr lang="en-US" sz="3200" kern="1200">
                <a:latin typeface="Aharoni"/>
                <a:cs typeface="Aharoni"/>
              </a:rPr>
              <a:t>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54D4B-48BE-4492-A899-E44916009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8" y="5629136"/>
            <a:ext cx="1335844" cy="1137072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l"/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Fabian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Ajay</a:t>
            </a:r>
            <a:endParaRPr lang="en-US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Priya</a:t>
            </a:r>
            <a:endParaRPr lang="en-US">
              <a:cs typeface="Calibri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67A7D94D-9401-4759-BAB0-FCAC75C7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9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E5F4-82F7-4412-854B-FB0122F8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1030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haroni"/>
                <a:cs typeface="Aharoni"/>
              </a:rPr>
              <a:t>Model Building - 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53A51-1EA4-4395-99B6-351A0875429F}"/>
              </a:ext>
            </a:extLst>
          </p:cNvPr>
          <p:cNvSpPr txBox="1"/>
          <p:nvPr/>
        </p:nvSpPr>
        <p:spPr>
          <a:xfrm>
            <a:off x="7949208" y="1368468"/>
            <a:ext cx="488306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Parameters used were </a:t>
            </a:r>
            <a:r>
              <a:rPr lang="en-US">
                <a:cs typeface="Calibri"/>
              </a:rPr>
              <a:t>:</a:t>
            </a:r>
            <a:endParaRPr lang="en-US"/>
          </a:p>
          <a:p>
            <a:r>
              <a:rPr lang="en-US">
                <a:cs typeface="Calibri"/>
              </a:rPr>
              <a:t>ntree=1000, maxnodes = 20</a:t>
            </a:r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EBDAC5A-00F2-41EC-AEA2-6B6459A3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24" y="2315801"/>
            <a:ext cx="4018165" cy="4208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93F867-DB04-4B4D-830F-5FDBB517D714}"/>
              </a:ext>
            </a:extLst>
          </p:cNvPr>
          <p:cNvSpPr txBox="1"/>
          <p:nvPr/>
        </p:nvSpPr>
        <p:spPr>
          <a:xfrm>
            <a:off x="668055" y="1365182"/>
            <a:ext cx="60960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/>
              <a:t>Importance</a:t>
            </a:r>
            <a:endParaRPr lang="en-US" sz="2000" b="1" u="sng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5E303-B099-4614-9273-3EA78FB4453A}"/>
              </a:ext>
            </a:extLst>
          </p:cNvPr>
          <p:cNvSpPr txBox="1"/>
          <p:nvPr/>
        </p:nvSpPr>
        <p:spPr>
          <a:xfrm>
            <a:off x="657240" y="3694108"/>
            <a:ext cx="610518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AUC train:</a:t>
            </a:r>
            <a:r>
              <a:rPr lang="en-US"/>
              <a:t> 0.9317        </a:t>
            </a:r>
            <a:r>
              <a:rPr lang="en-US" b="1"/>
              <a:t> AUC</a:t>
            </a:r>
            <a:r>
              <a:rPr lang="en-US" b="1">
                <a:cs typeface="Calibri"/>
              </a:rPr>
              <a:t>  test</a:t>
            </a:r>
            <a:r>
              <a:rPr lang="en-US" b="1"/>
              <a:t>: </a:t>
            </a:r>
            <a:r>
              <a:rPr lang="en-US"/>
              <a:t> 0.5137</a:t>
            </a:r>
            <a:endParaRPr lang="en-US">
              <a:cs typeface="Calibri"/>
            </a:endParaRPr>
          </a:p>
          <a:p>
            <a:endParaRPr lang="en-US">
              <a:highlight>
                <a:srgbClr val="00FF00"/>
              </a:highlight>
              <a:cs typeface="Calibri"/>
            </a:endParaRPr>
          </a:p>
          <a:p>
            <a:endParaRPr lang="en-US">
              <a:highlight>
                <a:srgbClr val="00FF00"/>
              </a:highlight>
              <a:cs typeface="Calibri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5A552C-0C1A-4C67-AF3B-81DE3E30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751" y="5427135"/>
            <a:ext cx="2743200" cy="13086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1DF435-1417-40D9-B012-93206BA48DA1}"/>
              </a:ext>
            </a:extLst>
          </p:cNvPr>
          <p:cNvSpPr txBox="1"/>
          <p:nvPr/>
        </p:nvSpPr>
        <p:spPr>
          <a:xfrm>
            <a:off x="2218936" y="43343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Confusion Matrix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BA1761E9-0591-4AF5-99CE-0217E316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5552690"/>
            <a:ext cx="2272830" cy="8348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EEC733-1047-448F-82C4-133B4DC0B52C}"/>
              </a:ext>
            </a:extLst>
          </p:cNvPr>
          <p:cNvSpPr txBox="1"/>
          <p:nvPr/>
        </p:nvSpPr>
        <p:spPr>
          <a:xfrm>
            <a:off x="3529206" y="49750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Tree=2k,Maxnodes=</a:t>
            </a:r>
            <a:r>
              <a:rPr lang="en-US">
                <a:cs typeface="Calibri"/>
              </a:rPr>
              <a:t>50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69EE8-88C3-4B45-AB33-13512DB15C10}"/>
              </a:ext>
            </a:extLst>
          </p:cNvPr>
          <p:cNvSpPr txBox="1"/>
          <p:nvPr/>
        </p:nvSpPr>
        <p:spPr>
          <a:xfrm>
            <a:off x="594094" y="49750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Tree=2k,Maxnodes=</a:t>
            </a:r>
            <a:r>
              <a:rPr lang="en-US">
                <a:cs typeface="Calibri"/>
              </a:rPr>
              <a:t>100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1B7809-8ABC-4033-B45E-5ACCFA2C1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69400"/>
              </p:ext>
            </p:extLst>
          </p:nvPr>
        </p:nvGraphicFramePr>
        <p:xfrm>
          <a:off x="724370" y="1768592"/>
          <a:ext cx="42568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128">
                  <a:extLst>
                    <a:ext uri="{9D8B030D-6E8A-4147-A177-3AD203B41FA5}">
                      <a16:colId xmlns:a16="http://schemas.microsoft.com/office/drawing/2014/main" val="962795447"/>
                    </a:ext>
                  </a:extLst>
                </a:gridCol>
                <a:gridCol w="1869722">
                  <a:extLst>
                    <a:ext uri="{9D8B030D-6E8A-4147-A177-3AD203B41FA5}">
                      <a16:colId xmlns:a16="http://schemas.microsoft.com/office/drawing/2014/main" val="4264091241"/>
                    </a:ext>
                  </a:extLst>
                </a:gridCol>
              </a:tblGrid>
              <a:tr h="364537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 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28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Recency_donation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38.7660935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8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mean_donation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32.0249355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3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genderF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 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2.4455437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1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genderS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0.8518668</a:t>
                      </a:r>
                      <a:endParaRPr lang="en-US" sz="18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5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1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7263C4-7C6B-411F-AD02-E2F6C2AAE145}"/>
              </a:ext>
            </a:extLst>
          </p:cNvPr>
          <p:cNvSpPr/>
          <p:nvPr/>
        </p:nvSpPr>
        <p:spPr>
          <a:xfrm>
            <a:off x="699570" y="4996149"/>
            <a:ext cx="4577508" cy="804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9A98-9A96-4DC9-9755-709A7752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404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>
                <a:latin typeface="Aharoni"/>
                <a:cs typeface="Aharoni"/>
              </a:rPr>
              <a:t>Evaluation and Business Case</a:t>
            </a:r>
            <a:endParaRPr lang="en-US" sz="400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31E9-9CDD-408D-A254-5B26AEB9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31" y="1413150"/>
            <a:ext cx="4943049" cy="32847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1800" i="1" dirty="0">
                <a:cs typeface="Calibri"/>
              </a:rPr>
              <a:t>Population: 44,686</a:t>
            </a:r>
          </a:p>
          <a:p>
            <a:r>
              <a:rPr lang="fr-FR" sz="1800" i="1" dirty="0">
                <a:cs typeface="Calibri"/>
              </a:rPr>
              <a:t>Target Incidence: 1%</a:t>
            </a:r>
          </a:p>
          <a:p>
            <a:r>
              <a:rPr lang="fr-FR" sz="1800" i="1" dirty="0">
                <a:cs typeface="Calibri"/>
              </a:rPr>
              <a:t>Reward: 46.5 Euros</a:t>
            </a:r>
          </a:p>
          <a:p>
            <a:r>
              <a:rPr lang="fr-FR" sz="1800" i="1" dirty="0">
                <a:cs typeface="Calibri"/>
              </a:rPr>
              <a:t>Cost Campaign: 0.5 Euros</a:t>
            </a:r>
          </a:p>
          <a:p>
            <a:r>
              <a:rPr lang="fr-FR" sz="1800" i="1" dirty="0">
                <a:cs typeface="Calibri"/>
              </a:rPr>
              <a:t>Percentage selected: 10%</a:t>
            </a:r>
          </a:p>
          <a:p>
            <a:r>
              <a:rPr lang="fr-FR" sz="1800" i="1" dirty="0">
                <a:cs typeface="Calibri"/>
              </a:rPr>
              <a:t>Lift: 2</a:t>
            </a:r>
          </a:p>
          <a:p>
            <a:endParaRPr lang="fr-FR" sz="1800" i="1" dirty="0">
              <a:cs typeface="Calibri"/>
            </a:endParaRPr>
          </a:p>
          <a:p>
            <a:r>
              <a:rPr lang="fr-FR" sz="1800" i="1" dirty="0">
                <a:cs typeface="Calibri"/>
              </a:rPr>
              <a:t>Benefit = 46.5 * 0.1 * (2 * 0.01) * 44,686 = 4,156</a:t>
            </a:r>
          </a:p>
          <a:p>
            <a:r>
              <a:rPr lang="fr-FR" sz="1800" i="1" dirty="0">
                <a:cs typeface="Calibri"/>
              </a:rPr>
              <a:t>Cost = 0.5 * 0.1 * 44,686 = 2,234</a:t>
            </a:r>
          </a:p>
          <a:p>
            <a:endParaRPr lang="fr-FR" sz="1800" i="1" dirty="0">
              <a:cs typeface="Calibri"/>
            </a:endParaRPr>
          </a:p>
          <a:p>
            <a:endParaRPr lang="fr-FR" sz="2000" b="1" i="1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7158B01-142F-468B-84FB-195CE549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358" y="1112739"/>
            <a:ext cx="6092230" cy="4209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93746-8C29-44BA-BD64-CF30580D58F2}"/>
              </a:ext>
            </a:extLst>
          </p:cNvPr>
          <p:cNvSpPr txBox="1"/>
          <p:nvPr/>
        </p:nvSpPr>
        <p:spPr>
          <a:xfrm>
            <a:off x="739965" y="5041135"/>
            <a:ext cx="4212115" cy="7191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b="1" i="1">
                <a:cs typeface="Calibri"/>
              </a:rPr>
              <a:t>Profit =  1,922 Euros</a:t>
            </a:r>
            <a:endParaRPr lang="en-US"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b="1" i="1">
                <a:cs typeface="Calibri"/>
              </a:rPr>
              <a:t>Profit </a:t>
            </a:r>
            <a:r>
              <a:rPr lang="fr-FR" b="1" i="1" err="1">
                <a:cs typeface="Calibri"/>
              </a:rPr>
              <a:t>without</a:t>
            </a:r>
            <a:r>
              <a:rPr lang="fr-FR" b="1" i="1">
                <a:cs typeface="Calibri"/>
              </a:rPr>
              <a:t> the model = - 156 Euros</a:t>
            </a:r>
            <a:endParaRPr lang="en-US"/>
          </a:p>
        </p:txBody>
      </p:sp>
      <p:pic>
        <p:nvPicPr>
          <p:cNvPr id="9" name="Picture 9" descr="A picture containing text, indoor&#10;&#10;Description generated with very high confidence">
            <a:extLst>
              <a:ext uri="{FF2B5EF4-FFF2-40B4-BE49-F238E27FC236}">
                <a16:creationId xmlns:a16="http://schemas.microsoft.com/office/drawing/2014/main" id="{164B1883-93DC-494E-A844-60B4EA1A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45" y="4948419"/>
            <a:ext cx="939878" cy="8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75583F3-63D4-457C-9F36-C44690F5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16" y="1118928"/>
            <a:ext cx="6694164" cy="424851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9468C6-7486-4F4A-82B7-E3106A60A8B1}"/>
              </a:ext>
            </a:extLst>
          </p:cNvPr>
          <p:cNvSpPr txBox="1">
            <a:spLocks/>
          </p:cNvSpPr>
          <p:nvPr/>
        </p:nvSpPr>
        <p:spPr>
          <a:xfrm>
            <a:off x="392151" y="117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>
                <a:latin typeface="Aharoni"/>
                <a:cs typeface="Aharoni"/>
              </a:rPr>
              <a:t>Evaluation and Business Case (Other example)</a:t>
            </a:r>
            <a:endParaRPr lang="en-US" sz="400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66101-A623-44F7-99B0-31056ABE3ABB}"/>
              </a:ext>
            </a:extLst>
          </p:cNvPr>
          <p:cNvSpPr txBox="1"/>
          <p:nvPr/>
        </p:nvSpPr>
        <p:spPr>
          <a:xfrm>
            <a:off x="520391" y="1553579"/>
            <a:ext cx="3938532" cy="429348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Population: 44,686</a:t>
            </a:r>
            <a:r>
              <a:rPr lang="fr-FR">
                <a:latin typeface="Calibri"/>
                <a:cs typeface="Calibri"/>
              </a:rPr>
              <a:t>​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Target Incidence: 1%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cs typeface="Arial"/>
              </a:rPr>
              <a:t>Reward</a:t>
            </a:r>
            <a:r>
              <a:rPr lang="fr-FR" i="1">
                <a:cs typeface="Arial"/>
              </a:rPr>
              <a:t>: 46.5 Euros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cs typeface="Arial"/>
              </a:rPr>
              <a:t>Cost</a:t>
            </a:r>
            <a:r>
              <a:rPr lang="fr-FR" i="1">
                <a:cs typeface="Arial"/>
              </a:rPr>
              <a:t> Campaign: 0.5 Euros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Percentage </a:t>
            </a:r>
            <a:r>
              <a:rPr lang="fr-FR" i="1" err="1">
                <a:cs typeface="Arial"/>
              </a:rPr>
              <a:t>selected</a:t>
            </a:r>
            <a:r>
              <a:rPr lang="fr-FR" i="1">
                <a:cs typeface="Arial"/>
              </a:rPr>
              <a:t>: 20%</a:t>
            </a:r>
            <a:r>
              <a:rPr lang="fr-FR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>
                <a:cs typeface="Arial"/>
              </a:rPr>
              <a:t>Target </a:t>
            </a:r>
            <a:r>
              <a:rPr lang="fr-FR" i="1" err="1">
                <a:cs typeface="Arial"/>
              </a:rPr>
              <a:t>reached</a:t>
            </a:r>
            <a:r>
              <a:rPr lang="fr-FR" i="1">
                <a:cs typeface="Arial"/>
              </a:rPr>
              <a:t>: </a:t>
            </a:r>
            <a:r>
              <a:rPr lang="fr-FR" i="1">
                <a:latin typeface="Calibri"/>
                <a:cs typeface="Calibri"/>
              </a:rPr>
              <a:t>30%</a:t>
            </a:r>
            <a:endParaRPr lang="en-US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latin typeface="Calibri"/>
                <a:cs typeface="Calibri"/>
              </a:rPr>
              <a:t>Benefit</a:t>
            </a:r>
            <a:r>
              <a:rPr lang="fr-FR" i="1">
                <a:latin typeface="Calibri"/>
                <a:cs typeface="Calibri"/>
              </a:rPr>
              <a:t> = 46.5 * 0.3 * 0.01* 44,686 = </a:t>
            </a:r>
            <a:r>
              <a:rPr lang="en-US">
                <a:latin typeface="Calibri"/>
                <a:cs typeface="Calibri"/>
              </a:rPr>
              <a:t>​4,156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err="1">
                <a:cs typeface="Arial"/>
              </a:rPr>
              <a:t>Cost</a:t>
            </a:r>
            <a:r>
              <a:rPr lang="fr-FR" i="1">
                <a:cs typeface="Arial"/>
              </a:rPr>
              <a:t> = 0.5 * 0.2 * 44,686 = 4,469</a:t>
            </a:r>
            <a:endParaRPr lang="en-US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endParaRPr lang="fr-FR" i="1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endParaRPr lang="fr-FR" sz="2000" b="1" i="1">
              <a:cs typeface="Calibri"/>
            </a:endParaRPr>
          </a:p>
          <a:p>
            <a:endParaRPr lang="en-US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77B41-3679-4D8F-8E3E-E5D25712DDF9}"/>
              </a:ext>
            </a:extLst>
          </p:cNvPr>
          <p:cNvSpPr txBox="1"/>
          <p:nvPr/>
        </p:nvSpPr>
        <p:spPr>
          <a:xfrm>
            <a:off x="587566" y="5247701"/>
            <a:ext cx="4370024" cy="66377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sz="1600" b="1" i="1">
                <a:latin typeface="Arial"/>
                <a:cs typeface="Arial"/>
              </a:rPr>
              <a:t>Profit =  1,765 Euros</a:t>
            </a:r>
            <a:r>
              <a:rPr lang="en-US" sz="1600">
                <a:latin typeface="Arial"/>
                <a:cs typeface="Arial"/>
              </a:rPr>
              <a:t> 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sz="1600" b="1" i="1">
                <a:latin typeface="Arial"/>
                <a:cs typeface="Arial"/>
              </a:rPr>
              <a:t>Profit </a:t>
            </a:r>
            <a:r>
              <a:rPr lang="fr-FR" sz="1600" b="1" i="1" err="1">
                <a:latin typeface="Arial"/>
                <a:cs typeface="Arial"/>
              </a:rPr>
              <a:t>without</a:t>
            </a:r>
            <a:r>
              <a:rPr lang="fr-FR" sz="1600" b="1" i="1">
                <a:latin typeface="Arial"/>
                <a:cs typeface="Arial"/>
              </a:rPr>
              <a:t> the model = - 313 Euros</a:t>
            </a:r>
            <a:endParaRPr lang="en-US" sz="1600"/>
          </a:p>
        </p:txBody>
      </p:sp>
      <p:pic>
        <p:nvPicPr>
          <p:cNvPr id="2" name="Picture 9" descr="A picture containing text, indoor&#10;&#10;Description generated with very high confidence">
            <a:extLst>
              <a:ext uri="{FF2B5EF4-FFF2-40B4-BE49-F238E27FC236}">
                <a16:creationId xmlns:a16="http://schemas.microsoft.com/office/drawing/2014/main" id="{3A22420D-1714-428A-917F-AF4CFC9C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28" y="5103357"/>
            <a:ext cx="1031685" cy="926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6A239C-A1B7-497E-B6E0-9061E4FC8FB9}"/>
              </a:ext>
            </a:extLst>
          </p:cNvPr>
          <p:cNvSpPr/>
          <p:nvPr/>
        </p:nvSpPr>
        <p:spPr>
          <a:xfrm>
            <a:off x="515956" y="5115498"/>
            <a:ext cx="413683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347443-C4A2-43A7-BC40-D0FBA8D9B6B7}"/>
              </a:ext>
            </a:extLst>
          </p:cNvPr>
          <p:cNvSpPr/>
          <p:nvPr/>
        </p:nvSpPr>
        <p:spPr>
          <a:xfrm>
            <a:off x="809739" y="5556173"/>
            <a:ext cx="466931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2D57E-456E-4045-A1C7-B20E9DDC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6" y="315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haroni"/>
                <a:cs typeface="Aharoni"/>
              </a:rPr>
              <a:t>Predictor Insight Graphs for the variables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389F24C-C271-4F68-968B-69619976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5" y="1881400"/>
            <a:ext cx="5800491" cy="2918635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DD5126-FBF7-4C56-A43C-C6CA8709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43" y="1882264"/>
            <a:ext cx="5912005" cy="3028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EFAF4C-A5FC-49CD-8B26-5230C0FA5CAB}"/>
              </a:ext>
            </a:extLst>
          </p:cNvPr>
          <p:cNvSpPr txBox="1"/>
          <p:nvPr/>
        </p:nvSpPr>
        <p:spPr>
          <a:xfrm>
            <a:off x="1397620" y="1481253"/>
            <a:ext cx="29509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Recency</a:t>
            </a:r>
            <a:r>
              <a:rPr lang="en-US" b="1" i="1">
                <a:cs typeface="Calibri"/>
              </a:rPr>
              <a:t> from past donation</a:t>
            </a:r>
            <a:r>
              <a:rPr lang="en-US" b="1">
                <a:cs typeface="Calibr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BDA47-42F4-40B3-BDC2-FB73714B03FF}"/>
              </a:ext>
            </a:extLst>
          </p:cNvPr>
          <p:cNvSpPr txBox="1"/>
          <p:nvPr/>
        </p:nvSpPr>
        <p:spPr>
          <a:xfrm>
            <a:off x="7642303" y="1509131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Mean</a:t>
            </a:r>
            <a:r>
              <a:rPr lang="en-US" b="1" i="1">
                <a:cs typeface="Calibri"/>
              </a:rPr>
              <a:t> from past donations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5E1C5-9FA1-4097-8BA6-8DA153B15CC0}"/>
              </a:ext>
            </a:extLst>
          </p:cNvPr>
          <p:cNvSpPr txBox="1"/>
          <p:nvPr/>
        </p:nvSpPr>
        <p:spPr>
          <a:xfrm>
            <a:off x="1016619" y="5560742"/>
            <a:ext cx="446234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Donators</a:t>
            </a:r>
            <a:r>
              <a:rPr lang="en-US" i="1">
                <a:cs typeface="Calibri"/>
              </a:rPr>
              <a:t> that donated </a:t>
            </a:r>
            <a:r>
              <a:rPr lang="en-US" b="1" i="1">
                <a:cs typeface="Calibri"/>
              </a:rPr>
              <a:t>more recently</a:t>
            </a:r>
            <a:r>
              <a:rPr lang="en-US" i="1">
                <a:cs typeface="Calibri"/>
              </a:rPr>
              <a:t> are </a:t>
            </a:r>
            <a:r>
              <a:rPr lang="en-US" b="1" i="1">
                <a:cs typeface="Calibri"/>
              </a:rPr>
              <a:t>more likely to donate</a:t>
            </a:r>
            <a:r>
              <a:rPr lang="en-US" i="1">
                <a:cs typeface="Calibri"/>
              </a:rPr>
              <a:t> more than 35 Euros in the next reactivation campaign</a:t>
            </a:r>
            <a:r>
              <a:rPr lang="en-US">
                <a:cs typeface="Calibri"/>
              </a:rPr>
              <a:t>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94EF3A-ADE0-42B8-8ED6-B634D49F917D}"/>
              </a:ext>
            </a:extLst>
          </p:cNvPr>
          <p:cNvSpPr txBox="1"/>
          <p:nvPr/>
        </p:nvSpPr>
        <p:spPr>
          <a:xfrm>
            <a:off x="6759497" y="5560741"/>
            <a:ext cx="490839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Donators </a:t>
            </a:r>
            <a:r>
              <a:rPr lang="en-US" i="1">
                <a:cs typeface="Calibri"/>
              </a:rPr>
              <a:t>with </a:t>
            </a:r>
            <a:r>
              <a:rPr lang="en-US" b="1" i="1">
                <a:cs typeface="Calibri"/>
              </a:rPr>
              <a:t>higher mean amount</a:t>
            </a:r>
            <a:r>
              <a:rPr lang="en-US" i="1">
                <a:cs typeface="Calibri"/>
              </a:rPr>
              <a:t> donated from past donations are </a:t>
            </a:r>
            <a:r>
              <a:rPr lang="en-US" b="1" i="1">
                <a:cs typeface="Calibri"/>
              </a:rPr>
              <a:t>more likely to donate</a:t>
            </a:r>
            <a:r>
              <a:rPr lang="en-US" i="1">
                <a:cs typeface="Calibri"/>
              </a:rPr>
              <a:t> more than 35 Euros in the next reactivation campaign.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61FBF6-5F81-43C5-A609-6DD628B0FE85}"/>
              </a:ext>
            </a:extLst>
          </p:cNvPr>
          <p:cNvSpPr/>
          <p:nvPr/>
        </p:nvSpPr>
        <p:spPr>
          <a:xfrm>
            <a:off x="2647708" y="4900552"/>
            <a:ext cx="484632" cy="578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52B38DF-0A1D-49F3-A8FB-7996D8F9F56F}"/>
              </a:ext>
            </a:extLst>
          </p:cNvPr>
          <p:cNvSpPr/>
          <p:nvPr/>
        </p:nvSpPr>
        <p:spPr>
          <a:xfrm>
            <a:off x="8976025" y="4974893"/>
            <a:ext cx="484632" cy="578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9C46F-EB26-4A6C-9886-CB7B180A59AF}"/>
              </a:ext>
            </a:extLst>
          </p:cNvPr>
          <p:cNvSpPr/>
          <p:nvPr/>
        </p:nvSpPr>
        <p:spPr>
          <a:xfrm>
            <a:off x="6813932" y="5556173"/>
            <a:ext cx="485293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0C348-5A4D-447C-A80A-3B521E91212E}"/>
              </a:ext>
            </a:extLst>
          </p:cNvPr>
          <p:cNvSpPr/>
          <p:nvPr/>
        </p:nvSpPr>
        <p:spPr>
          <a:xfrm>
            <a:off x="1663546" y="2948848"/>
            <a:ext cx="1004003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FAF4C-A5FC-49CD-8B26-5230C0FA5CAB}"/>
              </a:ext>
            </a:extLst>
          </p:cNvPr>
          <p:cNvSpPr txBox="1"/>
          <p:nvPr/>
        </p:nvSpPr>
        <p:spPr>
          <a:xfrm>
            <a:off x="2479938" y="106384"/>
            <a:ext cx="1108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Gender</a:t>
            </a:r>
            <a:r>
              <a:rPr lang="en-US" b="1" i="1">
                <a:cs typeface="Calibri"/>
              </a:rPr>
              <a:t> 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BDA47-42F4-40B3-BDC2-FB73714B03FF}"/>
              </a:ext>
            </a:extLst>
          </p:cNvPr>
          <p:cNvSpPr txBox="1"/>
          <p:nvPr/>
        </p:nvSpPr>
        <p:spPr>
          <a:xfrm>
            <a:off x="8715664" y="143107"/>
            <a:ext cx="10878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Gender</a:t>
            </a:r>
            <a:r>
              <a:rPr lang="en-US" b="1" i="1">
                <a:cs typeface="Calibri"/>
              </a:rPr>
              <a:t>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5E1C5-9FA1-4097-8BA6-8DA153B15CC0}"/>
              </a:ext>
            </a:extLst>
          </p:cNvPr>
          <p:cNvSpPr txBox="1"/>
          <p:nvPr/>
        </p:nvSpPr>
        <p:spPr>
          <a:xfrm>
            <a:off x="1667107" y="2976593"/>
            <a:ext cx="10223808" cy="9419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Donators</a:t>
            </a:r>
            <a:r>
              <a:rPr lang="en-US" i="1">
                <a:cs typeface="Calibri"/>
              </a:rPr>
              <a:t> with Gender U and Gender S are </a:t>
            </a:r>
            <a:r>
              <a:rPr lang="en-US" b="1" i="1">
                <a:cs typeface="Calibri"/>
              </a:rPr>
              <a:t>less likely to donate</a:t>
            </a:r>
            <a:r>
              <a:rPr lang="en-US" i="1">
                <a:cs typeface="Calibri"/>
              </a:rPr>
              <a:t> more than 35 Euros in the next reactivation campaign. This variables represent a small part of the Gender variable, so we assume that they refer to donators whose gender was not collected (maybe they didn't want to give this information).</a:t>
            </a:r>
            <a:endParaRPr lang="en-US" i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DA96173-ED37-4AF2-B846-053E57ED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46" y="506532"/>
            <a:ext cx="4703956" cy="2379660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FF5FF85C-1EF5-4B94-82C8-9EC0CFC1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93" y="560842"/>
            <a:ext cx="4731833" cy="2344485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48FED716-AF8B-471E-8A76-FDB81DF44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91" y="4387559"/>
            <a:ext cx="4871224" cy="23389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28439C-A927-4365-8C38-D753D1F7C123}"/>
              </a:ext>
            </a:extLst>
          </p:cNvPr>
          <p:cNvSpPr txBox="1"/>
          <p:nvPr/>
        </p:nvSpPr>
        <p:spPr>
          <a:xfrm>
            <a:off x="2477586" y="3990614"/>
            <a:ext cx="11086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Gender</a:t>
            </a:r>
            <a:r>
              <a:rPr lang="en-US" b="1" i="1">
                <a:cs typeface="Calibri"/>
              </a:rPr>
              <a:t> F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39BFABE-D4BC-4F65-86E3-83BABC0D85FE}"/>
              </a:ext>
            </a:extLst>
          </p:cNvPr>
          <p:cNvSpPr/>
          <p:nvPr/>
        </p:nvSpPr>
        <p:spPr>
          <a:xfrm>
            <a:off x="486528" y="30658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0CD41-4492-4243-8EBA-71E7C0577B3B}"/>
              </a:ext>
            </a:extLst>
          </p:cNvPr>
          <p:cNvSpPr txBox="1"/>
          <p:nvPr/>
        </p:nvSpPr>
        <p:spPr>
          <a:xfrm>
            <a:off x="7234768" y="5039792"/>
            <a:ext cx="345526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Females are</a:t>
            </a:r>
            <a:r>
              <a:rPr lang="en-US" i="1">
                <a:cs typeface="Calibri"/>
              </a:rPr>
              <a:t> </a:t>
            </a:r>
            <a:r>
              <a:rPr lang="en-US" b="1" i="1">
                <a:cs typeface="Calibri"/>
              </a:rPr>
              <a:t>slightly more likely to donate</a:t>
            </a:r>
            <a:r>
              <a:rPr lang="en-US" i="1">
                <a:cs typeface="Calibri"/>
              </a:rPr>
              <a:t> more than 35 Euros in the next reactivation campaign.</a:t>
            </a:r>
            <a:endParaRPr lang="en-US" i="1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D8786D3-562C-4669-BC81-04814414BA5A}"/>
              </a:ext>
            </a:extLst>
          </p:cNvPr>
          <p:cNvSpPr/>
          <p:nvPr/>
        </p:nvSpPr>
        <p:spPr>
          <a:xfrm>
            <a:off x="6090016" y="52124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C84EDE-C3BD-4A4F-B724-E4D9C01A54A3}"/>
              </a:ext>
            </a:extLst>
          </p:cNvPr>
          <p:cNvSpPr/>
          <p:nvPr/>
        </p:nvSpPr>
        <p:spPr>
          <a:xfrm>
            <a:off x="7126076" y="5042053"/>
            <a:ext cx="3723701" cy="932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C21-19BA-494D-8DF4-650377E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4" y="-3322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Aharoni"/>
                <a:cs typeface="Aharoni"/>
              </a:rPr>
              <a:t>To conclude....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EF5F-3979-487A-8BF5-99B154E2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72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 should target the most recent donators with higher mean amount donated in the past</a:t>
            </a:r>
          </a:p>
          <a:p>
            <a:r>
              <a:rPr lang="en-US">
                <a:cs typeface="Calibri"/>
              </a:rPr>
              <a:t>Female donators are slightly more likely to donate</a:t>
            </a:r>
          </a:p>
          <a:p>
            <a:r>
              <a:rPr lang="en-US">
                <a:cs typeface="Calibri"/>
              </a:rPr>
              <a:t>We should avoid donators with unidentified gender</a:t>
            </a:r>
          </a:p>
          <a:p>
            <a:r>
              <a:rPr lang="en-US">
                <a:cs typeface="Calibri"/>
              </a:rPr>
              <a:t>With our model, we can reach profits even selecting different percentages from our total population (10%, 20%)</a:t>
            </a:r>
          </a:p>
          <a:p>
            <a:r>
              <a:rPr lang="en-US">
                <a:cs typeface="Calibri"/>
              </a:rPr>
              <a:t>Without the model, the campaign might not yield profits and the target donators would be random</a:t>
            </a:r>
          </a:p>
        </p:txBody>
      </p:sp>
    </p:spTree>
    <p:extLst>
      <p:ext uri="{BB962C8B-B14F-4D97-AF65-F5344CB8AC3E}">
        <p14:creationId xmlns:p14="http://schemas.microsoft.com/office/powerpoint/2010/main" val="29631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04D-0375-4135-8EC3-22F62A3C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2" y="-210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Index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AF82-0BBB-4A45-BD4F-DECCE7F3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1" cy="3295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i="1"/>
              <a:t>Project </a:t>
            </a:r>
            <a:r>
              <a:rPr lang="fr-FR" i="1" err="1"/>
              <a:t>Definition</a:t>
            </a:r>
            <a:endParaRPr lang="fr-FR" i="1">
              <a:cs typeface="Calibri"/>
            </a:endParaRPr>
          </a:p>
          <a:p>
            <a:r>
              <a:rPr lang="fr-FR" i="1"/>
              <a:t>Data </a:t>
            </a:r>
            <a:r>
              <a:rPr lang="fr-FR" i="1" err="1"/>
              <a:t>Preparation</a:t>
            </a:r>
            <a:endParaRPr lang="fr-FR" i="1">
              <a:cs typeface="Calibri"/>
            </a:endParaRPr>
          </a:p>
          <a:p>
            <a:r>
              <a:rPr lang="fr-FR" i="1">
                <a:cs typeface="Calibri"/>
              </a:rPr>
              <a:t>Model Building</a:t>
            </a:r>
          </a:p>
          <a:p>
            <a:r>
              <a:rPr lang="fr-FR" i="1">
                <a:cs typeface="Calibri"/>
              </a:rPr>
              <a:t>Evaluation</a:t>
            </a:r>
          </a:p>
          <a:p>
            <a:r>
              <a:rPr lang="fr-FR" i="1"/>
              <a:t>Business update</a:t>
            </a:r>
            <a:endParaRPr lang="fr-FR" i="1">
              <a:cs typeface="Calibri"/>
            </a:endParaRPr>
          </a:p>
          <a:p>
            <a:r>
              <a:rPr lang="fr-FR" i="1" err="1">
                <a:cs typeface="Calibri"/>
              </a:rPr>
              <a:t>Predictor</a:t>
            </a:r>
            <a:r>
              <a:rPr lang="fr-FR" i="1">
                <a:cs typeface="Calibri"/>
              </a:rPr>
              <a:t> Insight Graphs</a:t>
            </a:r>
          </a:p>
          <a:p>
            <a:pPr marL="0" indent="0">
              <a:buNone/>
            </a:pPr>
            <a:endParaRPr lang="fr-FR" i="1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46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EB95-A22C-4B1A-B5E1-A8D403E3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3" y="-1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Project </a:t>
            </a:r>
            <a:r>
              <a:rPr lang="fr-FR" err="1">
                <a:latin typeface="Aharoni"/>
                <a:cs typeface="Aharoni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CE39-3F49-4C6D-B2BC-774534DC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610472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000" i="1"/>
              <a:t>The goal of the </a:t>
            </a:r>
            <a:r>
              <a:rPr lang="fr-FR" sz="2000" i="1" err="1"/>
              <a:t>project</a:t>
            </a:r>
            <a:r>
              <a:rPr lang="fr-FR" sz="2000" i="1"/>
              <a:t> </a:t>
            </a:r>
            <a:r>
              <a:rPr lang="fr-FR" sz="2000" i="1" err="1"/>
              <a:t>is</a:t>
            </a:r>
            <a:r>
              <a:rPr lang="fr-FR" sz="2000" i="1"/>
              <a:t> to help DSC (Non Profit organisation) </a:t>
            </a:r>
            <a:r>
              <a:rPr lang="fr-FR" sz="2000" i="1" err="1"/>
              <a:t>target</a:t>
            </a:r>
            <a:r>
              <a:rPr lang="fr-FR" sz="2000" i="1"/>
              <a:t> the </a:t>
            </a:r>
            <a:r>
              <a:rPr lang="fr-FR" sz="2000" i="1" err="1"/>
              <a:t>customers</a:t>
            </a:r>
            <a:r>
              <a:rPr lang="fr-FR" sz="2000" i="1"/>
              <a:t> </a:t>
            </a:r>
            <a:r>
              <a:rPr lang="fr-FR" sz="2000" i="1" err="1"/>
              <a:t>that</a:t>
            </a:r>
            <a:r>
              <a:rPr lang="fr-FR" sz="2000" i="1"/>
              <a:t> are more </a:t>
            </a:r>
            <a:r>
              <a:rPr lang="fr-FR" sz="2000" i="1" err="1"/>
              <a:t>likely</a:t>
            </a:r>
            <a:r>
              <a:rPr lang="fr-FR" sz="2000" i="1"/>
              <a:t> to </a:t>
            </a:r>
            <a:r>
              <a:rPr lang="fr-FR" sz="2000" i="1" err="1"/>
              <a:t>donate</a:t>
            </a:r>
            <a:r>
              <a:rPr lang="fr-FR" sz="2000" i="1"/>
              <a:t> </a:t>
            </a:r>
            <a:r>
              <a:rPr lang="fr-FR" sz="2000" i="1" err="1"/>
              <a:t>during</a:t>
            </a:r>
            <a:r>
              <a:rPr lang="fr-FR" sz="2000" i="1"/>
              <a:t> </a:t>
            </a:r>
            <a:r>
              <a:rPr lang="fr-FR" sz="2000" i="1" err="1"/>
              <a:t>their</a:t>
            </a:r>
            <a:r>
              <a:rPr lang="fr-FR" sz="2000" i="1"/>
              <a:t> </a:t>
            </a:r>
            <a:r>
              <a:rPr lang="fr-FR" sz="2000" i="1" err="1"/>
              <a:t>next</a:t>
            </a:r>
            <a:r>
              <a:rPr lang="fr-FR" sz="2000" i="1"/>
              <a:t> </a:t>
            </a:r>
            <a:r>
              <a:rPr lang="fr-FR" sz="2000" i="1" err="1"/>
              <a:t>reactivation</a:t>
            </a:r>
            <a:r>
              <a:rPr lang="fr-FR" sz="2000" i="1"/>
              <a:t> </a:t>
            </a:r>
            <a:r>
              <a:rPr lang="fr-FR" sz="2000" i="1" err="1"/>
              <a:t>campaign.The</a:t>
            </a:r>
            <a:r>
              <a:rPr lang="fr-FR" sz="2000" i="1"/>
              <a:t> </a:t>
            </a:r>
            <a:r>
              <a:rPr lang="fr-FR" sz="2000" i="1" err="1"/>
              <a:t>target</a:t>
            </a:r>
            <a:r>
              <a:rPr lang="fr-FR" sz="2000" i="1"/>
              <a:t> </a:t>
            </a:r>
            <a:r>
              <a:rPr lang="fr-FR" sz="2000" i="1" err="1"/>
              <a:t>would</a:t>
            </a:r>
            <a:r>
              <a:rPr lang="fr-FR" sz="2000" i="1"/>
              <a:t> </a:t>
            </a:r>
            <a:r>
              <a:rPr lang="fr-FR" sz="2000" i="1" err="1"/>
              <a:t>be</a:t>
            </a:r>
            <a:r>
              <a:rPr lang="fr-FR" sz="2000" i="1"/>
              <a:t> </a:t>
            </a:r>
            <a:r>
              <a:rPr lang="fr-FR" sz="2000" i="1" err="1"/>
              <a:t>only</a:t>
            </a:r>
            <a:r>
              <a:rPr lang="fr-FR" sz="2000" i="1"/>
              <a:t> </a:t>
            </a:r>
            <a:r>
              <a:rPr lang="fr-FR" sz="2000" i="1" err="1"/>
              <a:t>those</a:t>
            </a:r>
            <a:r>
              <a:rPr lang="fr-FR" sz="2000" i="1"/>
              <a:t> </a:t>
            </a:r>
            <a:r>
              <a:rPr lang="fr-FR" sz="2000" i="1" err="1"/>
              <a:t>customers</a:t>
            </a:r>
            <a:r>
              <a:rPr lang="fr-FR" sz="2000" i="1"/>
              <a:t> </a:t>
            </a:r>
            <a:r>
              <a:rPr lang="fr-FR" sz="2000" i="1" err="1"/>
              <a:t>who</a:t>
            </a:r>
            <a:r>
              <a:rPr lang="fr-FR" sz="2000" i="1"/>
              <a:t> are </a:t>
            </a:r>
            <a:r>
              <a:rPr lang="fr-FR" sz="2000" i="1" err="1"/>
              <a:t>likely</a:t>
            </a:r>
            <a:r>
              <a:rPr lang="fr-FR" sz="2000" i="1"/>
              <a:t> to </a:t>
            </a:r>
            <a:r>
              <a:rPr lang="fr-FR" sz="2000" i="1" err="1"/>
              <a:t>donate</a:t>
            </a:r>
            <a:r>
              <a:rPr lang="fr-FR" sz="2000" i="1"/>
              <a:t> more </a:t>
            </a:r>
            <a:r>
              <a:rPr lang="fr-FR" sz="2000" i="1" err="1"/>
              <a:t>than</a:t>
            </a:r>
            <a:r>
              <a:rPr lang="fr-FR" sz="2000" i="1"/>
              <a:t> 35 </a:t>
            </a:r>
            <a:r>
              <a:rPr lang="fr-FR" sz="2000" i="1" err="1"/>
              <a:t>euro’s</a:t>
            </a:r>
            <a:r>
              <a:rPr lang="fr-FR" sz="2000" i="1"/>
              <a:t>.</a:t>
            </a:r>
            <a:endParaRPr lang="fr-FR" sz="2000" i="1">
              <a:cs typeface="Calibri"/>
            </a:endParaRPr>
          </a:p>
          <a:p>
            <a:endParaRPr lang="fr-FR" sz="2000" i="1">
              <a:cs typeface="Calibri"/>
            </a:endParaRPr>
          </a:p>
          <a:p>
            <a:r>
              <a:rPr lang="fr-FR" sz="2000" i="1" err="1">
                <a:cs typeface="Calibri"/>
              </a:rPr>
              <a:t>We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would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be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using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Logistic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Regression</a:t>
            </a:r>
            <a:r>
              <a:rPr lang="fr-FR" sz="2000" i="1">
                <a:cs typeface="Calibri"/>
              </a:rPr>
              <a:t> as a </a:t>
            </a:r>
            <a:r>
              <a:rPr lang="fr-FR" sz="2000" i="1" err="1">
                <a:cs typeface="Calibri"/>
              </a:rPr>
              <a:t>prediction</a:t>
            </a:r>
            <a:r>
              <a:rPr lang="fr-FR" sz="2000" i="1">
                <a:cs typeface="Calibri"/>
              </a:rPr>
              <a:t> model to </a:t>
            </a:r>
            <a:r>
              <a:rPr lang="fr-FR" sz="2000" i="1" err="1">
                <a:cs typeface="Calibri"/>
              </a:rPr>
              <a:t>predict</a:t>
            </a:r>
            <a:r>
              <a:rPr lang="fr-FR" sz="2000" i="1">
                <a:cs typeface="Calibri"/>
              </a:rPr>
              <a:t> the </a:t>
            </a:r>
            <a:r>
              <a:rPr lang="fr-FR" sz="2000" i="1" err="1">
                <a:cs typeface="Calibri"/>
              </a:rPr>
              <a:t>number</a:t>
            </a:r>
            <a:r>
              <a:rPr lang="fr-FR" sz="2000" i="1">
                <a:cs typeface="Calibri"/>
              </a:rPr>
              <a:t> of </a:t>
            </a:r>
            <a:r>
              <a:rPr lang="fr-FR" sz="2000" i="1" err="1">
                <a:cs typeface="Calibri"/>
              </a:rPr>
              <a:t>customer</a:t>
            </a:r>
            <a:r>
              <a:rPr lang="fr-FR" sz="2000" i="1">
                <a:cs typeface="Calibri"/>
              </a:rPr>
              <a:t> for the </a:t>
            </a:r>
            <a:r>
              <a:rPr lang="fr-FR" sz="2000" i="1" err="1">
                <a:cs typeface="Calibri"/>
              </a:rPr>
              <a:t>next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reactivation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campaign</a:t>
            </a:r>
            <a:endParaRPr lang="fr-FR" sz="2000" i="1">
              <a:cs typeface="Calibri"/>
            </a:endParaRPr>
          </a:p>
          <a:p>
            <a:pPr marL="0" indent="0">
              <a:buNone/>
            </a:pPr>
            <a:endParaRPr lang="fr-FR" sz="2000" i="1">
              <a:cs typeface="Calibri"/>
            </a:endParaRPr>
          </a:p>
          <a:p>
            <a:r>
              <a:rPr lang="fr-FR" sz="2000" i="1"/>
              <a:t>Data </a:t>
            </a:r>
            <a:r>
              <a:rPr lang="fr-FR" sz="2000" i="1" err="1"/>
              <a:t>used</a:t>
            </a:r>
            <a:r>
              <a:rPr lang="fr-FR" sz="2000" i="1"/>
              <a:t> for </a:t>
            </a:r>
            <a:r>
              <a:rPr lang="fr-FR" sz="2000" i="1" err="1"/>
              <a:t>prediction</a:t>
            </a:r>
            <a:r>
              <a:rPr lang="fr-FR" sz="2000" i="1"/>
              <a:t>:</a:t>
            </a:r>
            <a:endParaRPr lang="fr-FR" sz="2000" i="1">
              <a:cs typeface="Calibri"/>
            </a:endParaRPr>
          </a:p>
          <a:p>
            <a:pPr lvl="1"/>
            <a:r>
              <a:rPr lang="fr-FR" sz="2000" i="1"/>
              <a:t>Donors.csv – </a:t>
            </a:r>
            <a:r>
              <a:rPr lang="fr-FR" sz="2000" i="1" err="1"/>
              <a:t>general</a:t>
            </a:r>
            <a:r>
              <a:rPr lang="fr-FR" sz="2000" i="1"/>
              <a:t> information about </a:t>
            </a:r>
            <a:r>
              <a:rPr lang="fr-FR" sz="2000" i="1" err="1"/>
              <a:t>donors</a:t>
            </a:r>
            <a:endParaRPr lang="fr-FR" sz="2000" i="1">
              <a:cs typeface="Calibri"/>
            </a:endParaRPr>
          </a:p>
          <a:p>
            <a:pPr lvl="1"/>
            <a:r>
              <a:rPr lang="fr-FR" sz="2000" i="1"/>
              <a:t>Gifts.csv – </a:t>
            </a:r>
            <a:r>
              <a:rPr lang="fr-FR" sz="2000" i="1" err="1"/>
              <a:t>past</a:t>
            </a:r>
            <a:r>
              <a:rPr lang="fr-FR" sz="2000" i="1"/>
              <a:t> </a:t>
            </a:r>
            <a:r>
              <a:rPr lang="fr-FR" sz="2000" i="1" err="1"/>
              <a:t>reactivation</a:t>
            </a:r>
            <a:r>
              <a:rPr lang="fr-FR" sz="2000" i="1"/>
              <a:t> </a:t>
            </a:r>
            <a:r>
              <a:rPr lang="fr-FR" sz="2000" i="1" err="1"/>
              <a:t>campaign</a:t>
            </a:r>
            <a:r>
              <a:rPr lang="fr-FR" sz="2000" i="1"/>
              <a:t> data</a:t>
            </a:r>
            <a:endParaRPr lang="fr-FR" sz="2000" i="1">
              <a:cs typeface="Calibri"/>
            </a:endParaRPr>
          </a:p>
          <a:p>
            <a:pPr lvl="1"/>
            <a:r>
              <a:rPr lang="fr-FR" sz="2000" i="1"/>
              <a:t>Campaign20130411.csv – Train </a:t>
            </a:r>
            <a:r>
              <a:rPr lang="fr-FR" sz="2000" i="1" err="1"/>
              <a:t>dataset</a:t>
            </a:r>
            <a:endParaRPr lang="fr-FR" sz="2000" i="1">
              <a:cs typeface="Calibri"/>
            </a:endParaRPr>
          </a:p>
          <a:p>
            <a:pPr lvl="1"/>
            <a:r>
              <a:rPr lang="fr-FR" sz="2000" i="1"/>
              <a:t>Campaign20140115.csv – Test </a:t>
            </a:r>
            <a:r>
              <a:rPr lang="fr-FR" sz="2000" i="1" err="1"/>
              <a:t>dataset</a:t>
            </a:r>
            <a:endParaRPr lang="fr-FR" sz="2000" i="1">
              <a:cs typeface="Calibri"/>
            </a:endParaRPr>
          </a:p>
          <a:p>
            <a:pPr marL="0" indent="0">
              <a:buNone/>
            </a:pPr>
            <a:r>
              <a:rPr lang="fr-FR" sz="2000" i="1"/>
              <a:t>	</a:t>
            </a:r>
            <a:endParaRPr lang="en-US" sz="2000" i="1"/>
          </a:p>
        </p:txBody>
      </p:sp>
    </p:spTree>
    <p:extLst>
      <p:ext uri="{BB962C8B-B14F-4D97-AF65-F5344CB8AC3E}">
        <p14:creationId xmlns:p14="http://schemas.microsoft.com/office/powerpoint/2010/main" val="344299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3952-53AE-41D0-BA5C-198732A0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61" y="5298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Project </a:t>
            </a:r>
            <a:r>
              <a:rPr lang="fr-FR" err="1">
                <a:latin typeface="Aharoni"/>
                <a:cs typeface="Aharoni"/>
              </a:rPr>
              <a:t>Definition</a:t>
            </a:r>
            <a:endParaRPr lang="en-US" err="1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62EC-9C52-4B46-B431-4B58B07F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/>
              <a:t>Timelines – The timelines </a:t>
            </a:r>
            <a:r>
              <a:rPr lang="fr-FR" i="1" err="1"/>
              <a:t>used</a:t>
            </a:r>
            <a:r>
              <a:rPr lang="fr-FR" i="1"/>
              <a:t> for </a:t>
            </a:r>
            <a:r>
              <a:rPr lang="fr-FR" i="1" err="1"/>
              <a:t>prediction</a:t>
            </a:r>
            <a:r>
              <a:rPr lang="fr-FR" i="1"/>
              <a:t> are </a:t>
            </a:r>
            <a:r>
              <a:rPr lang="fr-FR" i="1" err="1"/>
              <a:t>below</a:t>
            </a:r>
            <a:endParaRPr lang="fr-FR" i="1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941363-468A-418C-9E29-48796379B06F}"/>
              </a:ext>
            </a:extLst>
          </p:cNvPr>
          <p:cNvSpPr/>
          <p:nvPr/>
        </p:nvSpPr>
        <p:spPr>
          <a:xfrm>
            <a:off x="1011219" y="3189092"/>
            <a:ext cx="9864763" cy="1624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AA541-56D1-4159-B286-CA850D2BB689}"/>
              </a:ext>
            </a:extLst>
          </p:cNvPr>
          <p:cNvSpPr/>
          <p:nvPr/>
        </p:nvSpPr>
        <p:spPr>
          <a:xfrm>
            <a:off x="3025140" y="3189092"/>
            <a:ext cx="268941" cy="1624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72780-6F0D-41F9-B6ED-3CABD5968A22}"/>
              </a:ext>
            </a:extLst>
          </p:cNvPr>
          <p:cNvSpPr/>
          <p:nvPr/>
        </p:nvSpPr>
        <p:spPr>
          <a:xfrm>
            <a:off x="7405295" y="3189092"/>
            <a:ext cx="268941" cy="1624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59603-F2B7-485B-8E63-2D63EDECE9A4}"/>
              </a:ext>
            </a:extLst>
          </p:cNvPr>
          <p:cNvSpPr txBox="1"/>
          <p:nvPr/>
        </p:nvSpPr>
        <p:spPr>
          <a:xfrm>
            <a:off x="2745441" y="281976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Target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2F77-DC21-41E3-8FFD-7680BBD33FCE}"/>
              </a:ext>
            </a:extLst>
          </p:cNvPr>
          <p:cNvSpPr txBox="1"/>
          <p:nvPr/>
        </p:nvSpPr>
        <p:spPr>
          <a:xfrm>
            <a:off x="2861084" y="4802654"/>
            <a:ext cx="10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April 2013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F7126-B5D6-4B81-99F8-2B83AFB74666}"/>
              </a:ext>
            </a:extLst>
          </p:cNvPr>
          <p:cNvSpPr txBox="1"/>
          <p:nvPr/>
        </p:nvSpPr>
        <p:spPr>
          <a:xfrm>
            <a:off x="7276205" y="4802654"/>
            <a:ext cx="107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Nov</a:t>
            </a:r>
            <a:endParaRPr lang="fr-FR"/>
          </a:p>
          <a:p>
            <a:r>
              <a:rPr lang="fr-FR"/>
              <a:t>2014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FE6B1-82A2-40AD-ACB8-354CC7B5D38D}"/>
              </a:ext>
            </a:extLst>
          </p:cNvPr>
          <p:cNvSpPr txBox="1"/>
          <p:nvPr/>
        </p:nvSpPr>
        <p:spPr>
          <a:xfrm>
            <a:off x="7125596" y="281976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Target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572C9-D2AC-48E8-85BD-046B59BF55DD}"/>
              </a:ext>
            </a:extLst>
          </p:cNvPr>
          <p:cNvSpPr txBox="1"/>
          <p:nvPr/>
        </p:nvSpPr>
        <p:spPr>
          <a:xfrm>
            <a:off x="1422991" y="3525027"/>
            <a:ext cx="161105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400">
                <a:solidFill>
                  <a:schemeClr val="bg1"/>
                </a:solidFill>
              </a:rPr>
              <a:t>Campaign data of 2013</a:t>
            </a:r>
            <a:r>
              <a:rPr lang="fr-FR" sz="1400">
                <a:solidFill>
                  <a:schemeClr val="bg1"/>
                </a:solidFill>
                <a:cs typeface="Calibri"/>
              </a:rPr>
              <a:t> and gifts data entry </a:t>
            </a:r>
            <a:r>
              <a:rPr lang="fr-FR" sz="1400" err="1">
                <a:solidFill>
                  <a:schemeClr val="bg1"/>
                </a:solidFill>
                <a:cs typeface="Calibri"/>
              </a:rPr>
              <a:t>before</a:t>
            </a:r>
            <a:r>
              <a:rPr lang="fr-FR" sz="1400">
                <a:solidFill>
                  <a:schemeClr val="bg1"/>
                </a:solidFill>
                <a:cs typeface="Calibri"/>
              </a:rPr>
              <a:t> </a:t>
            </a:r>
            <a:r>
              <a:rPr lang="fr-FR" sz="1400" err="1">
                <a:solidFill>
                  <a:schemeClr val="bg1"/>
                </a:solidFill>
                <a:cs typeface="Calibri"/>
              </a:rPr>
              <a:t>these</a:t>
            </a:r>
            <a:r>
              <a:rPr lang="fr-FR" sz="1400">
                <a:solidFill>
                  <a:schemeClr val="bg1"/>
                </a:solidFill>
                <a:cs typeface="Calibri"/>
              </a:rPr>
              <a:t> dates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09ECD-698C-4058-AAAC-6001994B5655}"/>
              </a:ext>
            </a:extLst>
          </p:cNvPr>
          <p:cNvSpPr txBox="1"/>
          <p:nvPr/>
        </p:nvSpPr>
        <p:spPr>
          <a:xfrm>
            <a:off x="5882266" y="3525028"/>
            <a:ext cx="1528424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sz="1400">
                <a:solidFill>
                  <a:schemeClr val="bg1"/>
                </a:solidFill>
              </a:rPr>
              <a:t>Campaign data of 2014 and gifts data entry </a:t>
            </a:r>
            <a:r>
              <a:rPr lang="fr-FR" sz="1400" err="1">
                <a:solidFill>
                  <a:schemeClr val="bg1"/>
                </a:solidFill>
              </a:rPr>
              <a:t>before</a:t>
            </a:r>
            <a:r>
              <a:rPr lang="fr-FR" sz="1400">
                <a:solidFill>
                  <a:schemeClr val="bg1"/>
                </a:solidFill>
              </a:rPr>
              <a:t> </a:t>
            </a:r>
            <a:r>
              <a:rPr lang="fr-FR" sz="1400" err="1">
                <a:solidFill>
                  <a:schemeClr val="bg1"/>
                </a:solidFill>
              </a:rPr>
              <a:t>these</a:t>
            </a:r>
            <a:r>
              <a:rPr lang="fr-FR" sz="1400">
                <a:solidFill>
                  <a:schemeClr val="bg1"/>
                </a:solidFill>
              </a:rPr>
              <a:t> dates</a:t>
            </a:r>
            <a:endParaRPr lang="en-US" sz="140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BDB07-E6C6-4C36-8405-8B74ECFC3A48}"/>
              </a:ext>
            </a:extLst>
          </p:cNvPr>
          <p:cNvSpPr txBox="1"/>
          <p:nvPr/>
        </p:nvSpPr>
        <p:spPr>
          <a:xfrm>
            <a:off x="2024199" y="5399256"/>
            <a:ext cx="168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Training Data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720AD-663B-4FF2-86C9-A4B166C1D77C}"/>
              </a:ext>
            </a:extLst>
          </p:cNvPr>
          <p:cNvSpPr txBox="1"/>
          <p:nvPr/>
        </p:nvSpPr>
        <p:spPr>
          <a:xfrm>
            <a:off x="7198064" y="5458704"/>
            <a:ext cx="168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Test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E2A0-8E1F-47EC-BA34-DA25D12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3" y="-29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</a:t>
            </a:r>
            <a:r>
              <a:rPr lang="fr-FR" err="1">
                <a:latin typeface="Aharoni"/>
                <a:cs typeface="Aharoni"/>
              </a:rPr>
              <a:t>Preparation</a:t>
            </a:r>
            <a:endParaRPr lang="en-US" err="1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4140-6CF5-49F7-94DB-003837AB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fr-FR" sz="2600" b="1" i="1"/>
              <a:t>Training </a:t>
            </a:r>
            <a:r>
              <a:rPr lang="fr-FR" sz="2600" b="1" i="1" err="1"/>
              <a:t>dataset</a:t>
            </a:r>
            <a:r>
              <a:rPr lang="fr-FR" sz="2600" b="1" i="1"/>
              <a:t>:</a:t>
            </a:r>
          </a:p>
          <a:p>
            <a:r>
              <a:rPr lang="fr-FR" sz="2000" i="1"/>
              <a:t>To start </a:t>
            </a:r>
            <a:r>
              <a:rPr lang="fr-FR" sz="2000" i="1" err="1"/>
              <a:t>with</a:t>
            </a:r>
            <a:r>
              <a:rPr lang="fr-FR" sz="2000" i="1"/>
              <a:t> the </a:t>
            </a:r>
            <a:r>
              <a:rPr lang="fr-FR" sz="2000" i="1" err="1"/>
              <a:t>Donors</a:t>
            </a:r>
            <a:r>
              <a:rPr lang="fr-FR" sz="2000" i="1"/>
              <a:t> data set and Campaign201304 </a:t>
            </a:r>
            <a:r>
              <a:rPr lang="fr-FR" sz="2000" i="1" err="1"/>
              <a:t>dataset</a:t>
            </a:r>
            <a:r>
              <a:rPr lang="fr-FR" sz="2000" i="1"/>
              <a:t> </a:t>
            </a:r>
            <a:r>
              <a:rPr lang="fr-FR" sz="2000" i="1" err="1"/>
              <a:t>was</a:t>
            </a:r>
            <a:r>
              <a:rPr lang="fr-FR" sz="2000" i="1"/>
              <a:t> </a:t>
            </a:r>
            <a:r>
              <a:rPr lang="fr-FR" sz="2000" i="1" err="1"/>
              <a:t>merged</a:t>
            </a:r>
            <a:r>
              <a:rPr lang="fr-FR" sz="2000" i="1"/>
              <a:t> </a:t>
            </a:r>
            <a:r>
              <a:rPr lang="fr-FR" sz="2000" i="1" err="1"/>
              <a:t>together</a:t>
            </a:r>
            <a:r>
              <a:rPr lang="fr-FR" sz="2000" i="1"/>
              <a:t> </a:t>
            </a:r>
            <a:r>
              <a:rPr lang="fr-FR" sz="2000" i="1" err="1"/>
              <a:t>with</a:t>
            </a:r>
            <a:r>
              <a:rPr lang="fr-FR" sz="2000" i="1"/>
              <a:t> the </a:t>
            </a:r>
            <a:r>
              <a:rPr lang="fr-FR" sz="2000" i="1" err="1"/>
              <a:t>DonorId</a:t>
            </a:r>
            <a:r>
              <a:rPr lang="fr-FR" sz="2000" i="1"/>
              <a:t> </a:t>
            </a:r>
            <a:r>
              <a:rPr lang="fr-FR" sz="2000" i="1" err="1"/>
              <a:t>which</a:t>
            </a:r>
            <a:r>
              <a:rPr lang="fr-FR" sz="2000" i="1"/>
              <a:t> </a:t>
            </a:r>
            <a:r>
              <a:rPr lang="fr-FR" sz="2000" i="1" err="1"/>
              <a:t>is</a:t>
            </a:r>
            <a:r>
              <a:rPr lang="fr-FR" sz="2000" i="1"/>
              <a:t> the unique key</a:t>
            </a:r>
            <a:endParaRPr lang="fr-FR" sz="2000" i="1">
              <a:cs typeface="Calibri"/>
            </a:endParaRPr>
          </a:p>
          <a:p>
            <a:r>
              <a:rPr lang="fr-FR" sz="2000" i="1" err="1"/>
              <a:t>Then</a:t>
            </a:r>
            <a:r>
              <a:rPr lang="fr-FR" sz="2000" i="1"/>
              <a:t> the gift </a:t>
            </a:r>
            <a:r>
              <a:rPr lang="fr-FR" sz="2000" i="1" err="1"/>
              <a:t>dataset</a:t>
            </a:r>
            <a:r>
              <a:rPr lang="fr-FR" sz="2000" i="1"/>
              <a:t> </a:t>
            </a:r>
            <a:r>
              <a:rPr lang="fr-FR" sz="2000" i="1" err="1"/>
              <a:t>was</a:t>
            </a:r>
            <a:r>
              <a:rPr lang="fr-FR" sz="2000" i="1"/>
              <a:t> </a:t>
            </a:r>
            <a:r>
              <a:rPr lang="fr-FR" sz="2000" i="1" err="1"/>
              <a:t>filtered</a:t>
            </a:r>
            <a:r>
              <a:rPr lang="fr-FR" sz="2000" i="1"/>
              <a:t> </a:t>
            </a:r>
            <a:r>
              <a:rPr lang="fr-FR" sz="2000" i="1" err="1"/>
              <a:t>with</a:t>
            </a:r>
            <a:r>
              <a:rPr lang="fr-FR" sz="2000" i="1"/>
              <a:t> the data of dates </a:t>
            </a:r>
            <a:r>
              <a:rPr lang="fr-FR" sz="2000" i="1" err="1"/>
              <a:t>before</a:t>
            </a:r>
            <a:r>
              <a:rPr lang="fr-FR" sz="2000" i="1"/>
              <a:t> 20130411 and </a:t>
            </a:r>
            <a:r>
              <a:rPr lang="fr-FR" sz="2000" i="1" err="1"/>
              <a:t>then</a:t>
            </a:r>
            <a:r>
              <a:rPr lang="fr-FR" sz="2000" i="1"/>
              <a:t> the </a:t>
            </a:r>
            <a:r>
              <a:rPr lang="fr-FR" sz="2000" i="1" err="1"/>
              <a:t>statistical</a:t>
            </a:r>
            <a:r>
              <a:rPr lang="fr-FR" sz="2000" i="1"/>
              <a:t> variables </a:t>
            </a:r>
            <a:r>
              <a:rPr lang="fr-FR" sz="2000" i="1" err="1"/>
              <a:t>such</a:t>
            </a:r>
            <a:r>
              <a:rPr lang="fr-FR" sz="2000" i="1"/>
              <a:t> as </a:t>
            </a:r>
            <a:r>
              <a:rPr lang="fr-FR" sz="2000" i="1" err="1"/>
              <a:t>mean_donation,max_donation,min_donation,frequency</a:t>
            </a:r>
            <a:r>
              <a:rPr lang="fr-FR" sz="2000" i="1"/>
              <a:t> and </a:t>
            </a:r>
            <a:r>
              <a:rPr lang="fr-FR" sz="2000" i="1" err="1"/>
              <a:t>Recency</a:t>
            </a:r>
            <a:r>
              <a:rPr lang="fr-FR" sz="2000" i="1"/>
              <a:t> </a:t>
            </a:r>
            <a:r>
              <a:rPr lang="fr-FR" sz="2000" i="1" err="1"/>
              <a:t>were</a:t>
            </a:r>
            <a:r>
              <a:rPr lang="fr-FR" sz="2000" i="1"/>
              <a:t> </a:t>
            </a:r>
            <a:r>
              <a:rPr lang="fr-FR" sz="2000" i="1" err="1"/>
              <a:t>calculated</a:t>
            </a:r>
            <a:r>
              <a:rPr lang="fr-FR" sz="2000" i="1"/>
              <a:t>.</a:t>
            </a:r>
            <a:endParaRPr lang="fr-FR" sz="2000" i="1">
              <a:cs typeface="Calibri"/>
            </a:endParaRPr>
          </a:p>
          <a:p>
            <a:r>
              <a:rPr lang="fr-FR" sz="2000" i="1"/>
              <a:t>This data </a:t>
            </a:r>
            <a:r>
              <a:rPr lang="fr-FR" sz="2000" i="1" err="1"/>
              <a:t>was</a:t>
            </a:r>
            <a:r>
              <a:rPr lang="fr-FR" sz="2000" i="1"/>
              <a:t> </a:t>
            </a:r>
            <a:r>
              <a:rPr lang="fr-FR" sz="2000" i="1" err="1"/>
              <a:t>then</a:t>
            </a:r>
            <a:r>
              <a:rPr lang="fr-FR" sz="2000" i="1"/>
              <a:t> </a:t>
            </a:r>
            <a:r>
              <a:rPr lang="fr-FR" sz="2000" i="1" err="1"/>
              <a:t>merged</a:t>
            </a:r>
            <a:r>
              <a:rPr lang="fr-FR" sz="2000" i="1"/>
              <a:t> </a:t>
            </a:r>
            <a:r>
              <a:rPr lang="fr-FR" sz="2000" i="1" err="1"/>
              <a:t>with</a:t>
            </a:r>
            <a:r>
              <a:rPr lang="fr-FR" sz="2000" i="1"/>
              <a:t> the </a:t>
            </a:r>
            <a:r>
              <a:rPr lang="fr-FR" sz="2000" i="1" err="1"/>
              <a:t>overall</a:t>
            </a:r>
            <a:r>
              <a:rPr lang="fr-FR" sz="2000" i="1"/>
              <a:t> </a:t>
            </a:r>
            <a:r>
              <a:rPr lang="fr-FR" sz="2000" i="1" err="1"/>
              <a:t>donor</a:t>
            </a:r>
            <a:r>
              <a:rPr lang="fr-FR" sz="2000" i="1"/>
              <a:t> and </a:t>
            </a:r>
            <a:r>
              <a:rPr lang="fr-FR" sz="2000" i="1" err="1"/>
              <a:t>campaign</a:t>
            </a:r>
            <a:r>
              <a:rPr lang="fr-FR" sz="2000" i="1"/>
              <a:t> </a:t>
            </a:r>
            <a:r>
              <a:rPr lang="fr-FR" sz="2000" i="1" err="1"/>
              <a:t>dataset</a:t>
            </a:r>
            <a:r>
              <a:rPr lang="fr-FR" sz="2000" i="1"/>
              <a:t>.</a:t>
            </a:r>
            <a:endParaRPr lang="fr-FR" sz="2000" i="1">
              <a:cs typeface="Calibri"/>
            </a:endParaRPr>
          </a:p>
          <a:p>
            <a:r>
              <a:rPr lang="fr-FR" sz="2000" i="1">
                <a:cs typeface="Calibri"/>
              </a:rPr>
              <a:t>All the </a:t>
            </a:r>
            <a:r>
              <a:rPr lang="fr-FR" sz="2000" i="1" err="1">
                <a:cs typeface="Calibri"/>
              </a:rPr>
              <a:t>Donor's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with</a:t>
            </a:r>
            <a:r>
              <a:rPr lang="fr-FR" sz="2000" i="1">
                <a:cs typeface="Calibri"/>
              </a:rPr>
              <a:t> the NA values for </a:t>
            </a:r>
            <a:r>
              <a:rPr lang="fr-FR" sz="2000" i="1" err="1">
                <a:cs typeface="Calibri"/>
              </a:rPr>
              <a:t>amount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were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removed</a:t>
            </a:r>
            <a:r>
              <a:rPr lang="fr-FR" sz="2000" i="1">
                <a:cs typeface="Calibri"/>
              </a:rPr>
              <a:t>.</a:t>
            </a:r>
          </a:p>
          <a:p>
            <a:r>
              <a:rPr lang="fr-FR" sz="2000" i="1"/>
              <a:t>Variables </a:t>
            </a:r>
            <a:r>
              <a:rPr lang="fr-FR" sz="2000" i="1" err="1"/>
              <a:t>such</a:t>
            </a:r>
            <a:r>
              <a:rPr lang="fr-FR" sz="2000" i="1"/>
              <a:t> as </a:t>
            </a:r>
            <a:r>
              <a:rPr lang="fr-FR" sz="2000" i="1" err="1"/>
              <a:t>language</a:t>
            </a:r>
            <a:r>
              <a:rPr lang="fr-FR" sz="2000" i="1"/>
              <a:t> and </a:t>
            </a:r>
            <a:r>
              <a:rPr lang="fr-FR" sz="2000" i="1" err="1"/>
              <a:t>region</a:t>
            </a:r>
            <a:r>
              <a:rPr lang="fr-FR" sz="2000" i="1"/>
              <a:t> </a:t>
            </a:r>
            <a:r>
              <a:rPr lang="fr-FR" sz="2000" i="1" err="1"/>
              <a:t>were</a:t>
            </a:r>
            <a:r>
              <a:rPr lang="fr-FR" sz="2000" i="1"/>
              <a:t> </a:t>
            </a:r>
            <a:r>
              <a:rPr lang="fr-FR" sz="2000" i="1" err="1"/>
              <a:t>removed</a:t>
            </a:r>
            <a:r>
              <a:rPr lang="fr-FR" sz="2000" i="1"/>
              <a:t>.</a:t>
            </a:r>
            <a:endParaRPr lang="fr-FR" sz="2000" i="1">
              <a:cs typeface="Calibri"/>
            </a:endParaRPr>
          </a:p>
          <a:p>
            <a:r>
              <a:rPr lang="fr-FR" sz="2000" i="1" err="1"/>
              <a:t>Dummy</a:t>
            </a:r>
            <a:r>
              <a:rPr lang="fr-FR" sz="2000" i="1"/>
              <a:t> variables </a:t>
            </a:r>
            <a:r>
              <a:rPr lang="fr-FR" sz="2000" i="1" err="1"/>
              <a:t>were</a:t>
            </a:r>
            <a:r>
              <a:rPr lang="fr-FR" sz="2000" i="1"/>
              <a:t> </a:t>
            </a:r>
            <a:r>
              <a:rPr lang="fr-FR" sz="2000" i="1" err="1"/>
              <a:t>created</a:t>
            </a:r>
            <a:r>
              <a:rPr lang="fr-FR" sz="2000" i="1"/>
              <a:t> for </a:t>
            </a:r>
            <a:r>
              <a:rPr lang="fr-FR" sz="2000" i="1" err="1"/>
              <a:t>gender</a:t>
            </a:r>
            <a:r>
              <a:rPr lang="fr-FR" sz="2000" i="1"/>
              <a:t> and for the </a:t>
            </a:r>
            <a:r>
              <a:rPr lang="fr-FR" sz="2000" i="1" err="1"/>
              <a:t>Zipcode</a:t>
            </a:r>
            <a:endParaRPr lang="fr-FR" sz="2000" i="1" err="1">
              <a:cs typeface="Calibri"/>
            </a:endParaRP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r>
              <a:rPr lang="fr-FR" sz="2600" b="1" i="1"/>
              <a:t>Test </a:t>
            </a:r>
            <a:r>
              <a:rPr lang="fr-FR" sz="2600" b="1" i="1" err="1"/>
              <a:t>dataset</a:t>
            </a:r>
            <a:r>
              <a:rPr lang="fr-FR" sz="2600" b="1" i="1"/>
              <a:t>:</a:t>
            </a:r>
            <a:endParaRPr lang="fr-FR" sz="2600" b="1" i="1">
              <a:cs typeface="Calibri"/>
            </a:endParaRPr>
          </a:p>
          <a:p>
            <a:r>
              <a:rPr lang="fr-FR" sz="2100" i="1"/>
              <a:t>The test data set </a:t>
            </a:r>
            <a:r>
              <a:rPr lang="fr-FR" sz="2100" i="1" err="1"/>
              <a:t>was</a:t>
            </a:r>
            <a:r>
              <a:rPr lang="fr-FR" sz="2100" i="1"/>
              <a:t> </a:t>
            </a:r>
            <a:r>
              <a:rPr lang="fr-FR" sz="2100" i="1" err="1"/>
              <a:t>prepared</a:t>
            </a:r>
            <a:r>
              <a:rPr lang="fr-FR" sz="2100" i="1"/>
              <a:t> in the </a:t>
            </a:r>
            <a:r>
              <a:rPr lang="fr-FR" sz="2100" i="1" err="1"/>
              <a:t>same</a:t>
            </a:r>
            <a:r>
              <a:rPr lang="fr-FR" sz="2100" i="1"/>
              <a:t> </a:t>
            </a:r>
            <a:r>
              <a:rPr lang="fr-FR" sz="2100" i="1" err="1"/>
              <a:t>way</a:t>
            </a:r>
            <a:r>
              <a:rPr lang="fr-FR" sz="2100" i="1"/>
              <a:t> as training, </a:t>
            </a:r>
            <a:r>
              <a:rPr lang="fr-FR" sz="2100" i="1" err="1"/>
              <a:t>only</a:t>
            </a:r>
            <a:r>
              <a:rPr lang="fr-FR" sz="2100" i="1"/>
              <a:t> </a:t>
            </a:r>
            <a:r>
              <a:rPr lang="fr-FR" sz="2100" i="1" err="1"/>
              <a:t>difference</a:t>
            </a:r>
            <a:r>
              <a:rPr lang="fr-FR" sz="2100" i="1"/>
              <a:t> </a:t>
            </a:r>
            <a:r>
              <a:rPr lang="fr-FR" sz="2100" i="1" err="1"/>
              <a:t>being</a:t>
            </a:r>
            <a:r>
              <a:rPr lang="fr-FR" sz="2100" i="1"/>
              <a:t> gift </a:t>
            </a:r>
            <a:r>
              <a:rPr lang="fr-FR" sz="2100" i="1" err="1"/>
              <a:t>dataset</a:t>
            </a:r>
            <a:r>
              <a:rPr lang="fr-FR" sz="2100" i="1"/>
              <a:t> </a:t>
            </a:r>
            <a:r>
              <a:rPr lang="fr-FR" sz="2100" i="1" err="1"/>
              <a:t>was</a:t>
            </a:r>
            <a:r>
              <a:rPr lang="fr-FR" sz="2100" i="1"/>
              <a:t> </a:t>
            </a:r>
            <a:r>
              <a:rPr lang="fr-FR" sz="2100" i="1" err="1"/>
              <a:t>filtered</a:t>
            </a:r>
            <a:r>
              <a:rPr lang="fr-FR" sz="2100" i="1"/>
              <a:t> </a:t>
            </a:r>
            <a:r>
              <a:rPr lang="fr-FR" sz="2100" i="1" err="1"/>
              <a:t>with</a:t>
            </a:r>
            <a:r>
              <a:rPr lang="fr-FR" sz="2100" i="1"/>
              <a:t> the data of dates </a:t>
            </a:r>
            <a:r>
              <a:rPr lang="fr-FR" sz="2100" i="1" err="1"/>
              <a:t>before</a:t>
            </a:r>
            <a:r>
              <a:rPr lang="fr-FR" sz="2100" i="1"/>
              <a:t> 20140115.</a:t>
            </a:r>
            <a:endParaRPr lang="en-US" sz="2100" i="1"/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994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179-1EAE-4343-90DA-9D0E170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0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</a:t>
            </a:r>
            <a:r>
              <a:rPr lang="fr-FR" err="1">
                <a:latin typeface="Aharoni"/>
                <a:cs typeface="Aharoni"/>
              </a:rPr>
              <a:t>Preparation</a:t>
            </a:r>
            <a:endParaRPr lang="en-US" err="1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4DEE-F4A5-4B79-B34C-B14E7E62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70" y="1647582"/>
            <a:ext cx="4290811" cy="4920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/>
              <a:t>Data </a:t>
            </a:r>
            <a:r>
              <a:rPr lang="fr-FR" sz="2400" b="1" i="1" err="1"/>
              <a:t>Cleaning</a:t>
            </a:r>
            <a:r>
              <a:rPr lang="fr-FR" sz="2400" b="1" i="1"/>
              <a:t>:</a:t>
            </a:r>
          </a:p>
          <a:p>
            <a:pPr marL="0" indent="0">
              <a:buNone/>
            </a:pPr>
            <a:r>
              <a:rPr lang="fr-FR" sz="2000" b="1"/>
              <a:t>Target : </a:t>
            </a:r>
            <a:r>
              <a:rPr lang="fr-FR" sz="2000" i="1"/>
              <a:t>Target </a:t>
            </a:r>
            <a:r>
              <a:rPr lang="fr-FR" sz="2000" i="1" err="1"/>
              <a:t>was</a:t>
            </a:r>
            <a:r>
              <a:rPr lang="fr-FR" sz="2000" i="1"/>
              <a:t> </a:t>
            </a:r>
            <a:r>
              <a:rPr lang="fr-FR" sz="2000" i="1" err="1"/>
              <a:t>updated</a:t>
            </a:r>
            <a:r>
              <a:rPr lang="fr-FR" sz="2000" i="1"/>
              <a:t> for train and test as people </a:t>
            </a:r>
            <a:r>
              <a:rPr lang="fr-FR" sz="2000" i="1" err="1"/>
              <a:t>who</a:t>
            </a:r>
            <a:r>
              <a:rPr lang="fr-FR" sz="2000" i="1"/>
              <a:t> </a:t>
            </a:r>
            <a:r>
              <a:rPr lang="fr-FR" sz="2000" i="1" err="1"/>
              <a:t>donated</a:t>
            </a:r>
            <a:r>
              <a:rPr lang="fr-FR" sz="2000" i="1"/>
              <a:t> &lt; EUR 35 to </a:t>
            </a:r>
            <a:r>
              <a:rPr lang="fr-FR" sz="2000" i="1" err="1"/>
              <a:t>be</a:t>
            </a:r>
            <a:r>
              <a:rPr lang="fr-FR" sz="2000" i="1"/>
              <a:t> ‘0’ and </a:t>
            </a:r>
            <a:r>
              <a:rPr lang="fr-FR" sz="2000" i="1" err="1"/>
              <a:t>those</a:t>
            </a:r>
            <a:r>
              <a:rPr lang="fr-FR" sz="2000" i="1"/>
              <a:t> </a:t>
            </a:r>
            <a:r>
              <a:rPr lang="fr-FR" sz="2000" i="1" err="1"/>
              <a:t>who</a:t>
            </a:r>
            <a:r>
              <a:rPr lang="fr-FR" sz="2000" i="1"/>
              <a:t> </a:t>
            </a:r>
            <a:r>
              <a:rPr lang="fr-FR" sz="2000" i="1" err="1"/>
              <a:t>donated</a:t>
            </a:r>
            <a:r>
              <a:rPr lang="fr-FR" sz="2000" i="1"/>
              <a:t> more </a:t>
            </a:r>
            <a:r>
              <a:rPr lang="fr-FR" sz="2000" i="1" err="1"/>
              <a:t>than</a:t>
            </a:r>
            <a:r>
              <a:rPr lang="fr-FR" sz="2000" i="1"/>
              <a:t> EUR 35 as ‘1’ and </a:t>
            </a:r>
            <a:r>
              <a:rPr lang="fr-FR" sz="2000" i="1" err="1"/>
              <a:t>this</a:t>
            </a:r>
            <a:r>
              <a:rPr lang="fr-FR" sz="2000" i="1"/>
              <a:t> variable </a:t>
            </a:r>
            <a:r>
              <a:rPr lang="fr-FR" sz="2000" i="1" err="1"/>
              <a:t>was</a:t>
            </a:r>
            <a:r>
              <a:rPr lang="fr-FR" sz="2000" i="1"/>
              <a:t> </a:t>
            </a:r>
            <a:r>
              <a:rPr lang="fr-FR" sz="2000" i="1" err="1"/>
              <a:t>named</a:t>
            </a:r>
            <a:r>
              <a:rPr lang="fr-FR" sz="2000" i="1"/>
              <a:t> as ‘</a:t>
            </a:r>
            <a:r>
              <a:rPr lang="fr-FR" sz="2000" i="1" err="1"/>
              <a:t>Donated</a:t>
            </a:r>
            <a:r>
              <a:rPr lang="fr-FR" sz="2000" i="1"/>
              <a:t>’.</a:t>
            </a:r>
            <a:endParaRPr lang="fr-FR" sz="2000" i="1">
              <a:cs typeface="Calibri"/>
            </a:endParaRP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r>
              <a:rPr lang="fr-FR" sz="2000" b="1" err="1"/>
              <a:t>Outliers</a:t>
            </a:r>
            <a:r>
              <a:rPr lang="fr-FR" sz="2000" b="1"/>
              <a:t> and NA values </a:t>
            </a:r>
            <a:r>
              <a:rPr lang="fr-FR" sz="2000" b="1">
                <a:cs typeface="Calibri"/>
              </a:rPr>
              <a:t>:</a:t>
            </a:r>
            <a:r>
              <a:rPr lang="fr-FR" sz="2000" i="1"/>
              <a:t>There </a:t>
            </a:r>
            <a:r>
              <a:rPr lang="fr-FR" sz="2000" i="1" err="1"/>
              <a:t>were</a:t>
            </a:r>
            <a:r>
              <a:rPr lang="fr-FR" sz="2000" i="1"/>
              <a:t> </a:t>
            </a:r>
            <a:r>
              <a:rPr lang="fr-FR" sz="2000" i="1" err="1"/>
              <a:t>very</a:t>
            </a:r>
            <a:r>
              <a:rPr lang="fr-FR" sz="2000" i="1"/>
              <a:t> few observations </a:t>
            </a:r>
            <a:r>
              <a:rPr lang="fr-FR" sz="2000" i="1" err="1"/>
              <a:t>with</a:t>
            </a:r>
            <a:r>
              <a:rPr lang="fr-FR" sz="2000" i="1"/>
              <a:t> </a:t>
            </a:r>
            <a:r>
              <a:rPr lang="fr-FR" sz="2000" i="1" err="1"/>
              <a:t>outliers</a:t>
            </a:r>
            <a:r>
              <a:rPr lang="fr-FR" sz="2000" i="1"/>
              <a:t> and NA values </a:t>
            </a:r>
            <a:r>
              <a:rPr lang="fr-FR" sz="2000" i="1" err="1"/>
              <a:t>which</a:t>
            </a:r>
            <a:r>
              <a:rPr lang="fr-FR" sz="2000" i="1"/>
              <a:t> </a:t>
            </a:r>
            <a:r>
              <a:rPr lang="fr-FR" sz="2000" i="1" err="1"/>
              <a:t>were</a:t>
            </a:r>
            <a:r>
              <a:rPr lang="fr-FR" sz="2000" i="1"/>
              <a:t> </a:t>
            </a:r>
            <a:r>
              <a:rPr lang="fr-FR" sz="2000" i="1" err="1"/>
              <a:t>deleted</a:t>
            </a:r>
            <a:r>
              <a:rPr lang="fr-FR" sz="2000" i="1">
                <a:cs typeface="Calibri"/>
              </a:rPr>
              <a:t>.</a:t>
            </a: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222B6B-4C72-4443-BB3A-E4CB1275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31" y="957863"/>
            <a:ext cx="6445876" cy="48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C82A-5FCB-422A-8CC3-A691BB57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0" y="3694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</a:t>
            </a:r>
            <a:r>
              <a:rPr lang="fr-FR" err="1">
                <a:latin typeface="Aharoni"/>
                <a:cs typeface="Aharoni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CAA7-33D0-406A-A35E-5B73201E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97" y="1561899"/>
            <a:ext cx="10515600" cy="702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i="1" err="1"/>
              <a:t>Basetable</a:t>
            </a:r>
            <a:r>
              <a:rPr lang="fr-FR" sz="2000" i="1"/>
              <a:t> </a:t>
            </a:r>
            <a:r>
              <a:rPr lang="fr-FR" sz="2000" i="1" err="1"/>
              <a:t>was</a:t>
            </a:r>
            <a:r>
              <a:rPr lang="fr-FR" sz="2000" i="1"/>
              <a:t> </a:t>
            </a:r>
            <a:r>
              <a:rPr lang="fr-FR" sz="2000" i="1" err="1"/>
              <a:t>constructed</a:t>
            </a:r>
            <a:r>
              <a:rPr lang="fr-FR" sz="2000" i="1"/>
              <a:t> </a:t>
            </a:r>
            <a:r>
              <a:rPr lang="fr-FR" sz="2000" i="1" err="1"/>
              <a:t>after</a:t>
            </a:r>
            <a:r>
              <a:rPr lang="fr-FR" sz="2000" i="1"/>
              <a:t> the data </a:t>
            </a:r>
            <a:r>
              <a:rPr lang="fr-FR" sz="2000" i="1" err="1"/>
              <a:t>preparation</a:t>
            </a:r>
            <a:r>
              <a:rPr lang="fr-FR" sz="2000" i="1"/>
              <a:t> </a:t>
            </a:r>
            <a:r>
              <a:rPr lang="fr-FR" sz="2000" i="1" err="1"/>
              <a:t>with</a:t>
            </a:r>
            <a:r>
              <a:rPr lang="fr-FR" sz="2000" i="1"/>
              <a:t> 15 variables </a:t>
            </a:r>
            <a:r>
              <a:rPr lang="fr-FR" sz="2000" i="1" err="1"/>
              <a:t>variables</a:t>
            </a:r>
            <a:r>
              <a:rPr lang="fr-FR" sz="2000" i="1"/>
              <a:t> </a:t>
            </a:r>
            <a:r>
              <a:rPr lang="fr-FR" sz="2000" i="1" err="1"/>
              <a:t>including</a:t>
            </a:r>
            <a:r>
              <a:rPr lang="fr-FR" sz="2000" i="1"/>
              <a:t> the </a:t>
            </a:r>
            <a:r>
              <a:rPr lang="fr-FR" sz="2000" i="1" err="1"/>
              <a:t>target</a:t>
            </a:r>
            <a:r>
              <a:rPr lang="fr-FR" sz="2000" i="1">
                <a:cs typeface="Calibri"/>
              </a:rPr>
              <a:t>. The </a:t>
            </a:r>
            <a:r>
              <a:rPr lang="fr-FR" sz="2000" i="1" err="1">
                <a:cs typeface="Calibri"/>
              </a:rPr>
              <a:t>basetable</a:t>
            </a:r>
            <a:r>
              <a:rPr lang="fr-FR" sz="2000" i="1">
                <a:cs typeface="Calibri"/>
              </a:rPr>
              <a:t> has </a:t>
            </a:r>
            <a:r>
              <a:rPr lang="fr-FR" sz="2000" i="1" err="1">
                <a:cs typeface="Calibri"/>
              </a:rPr>
              <a:t>also</a:t>
            </a:r>
            <a:r>
              <a:rPr lang="fr-FR" sz="2000" i="1">
                <a:cs typeface="Calibri"/>
              </a:rPr>
              <a:t> been </a:t>
            </a:r>
            <a:r>
              <a:rPr lang="fr-FR" sz="2000" i="1" err="1">
                <a:cs typeface="Calibri"/>
              </a:rPr>
              <a:t>attached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below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A88947-03C7-44CC-86CA-BECE0556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12" y="2629929"/>
            <a:ext cx="9622664" cy="2896760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2529D3B-8873-4A53-9045-E64F8CA23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155435"/>
              </p:ext>
            </p:extLst>
          </p:nvPr>
        </p:nvGraphicFramePr>
        <p:xfrm>
          <a:off x="1150512" y="570068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4" imgW="914400" imgH="792360" progId="Excel.SheetMacroEnabled.12">
                  <p:embed/>
                </p:oleObj>
              </mc:Choice>
              <mc:Fallback>
                <p:oleObj name="Macro-Enabled Worksheet" showAsIcon="1" r:id="rId4" imgW="914400" imgH="7923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0512" y="570068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0863-7758-4765-8FF6-210F1BE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3" y="-501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preparation</a:t>
            </a:r>
            <a:endParaRPr lang="en-US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659E-EF5D-4340-945F-644D94A1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6" y="1591045"/>
            <a:ext cx="4060058" cy="4773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err="1"/>
              <a:t>Correlation</a:t>
            </a:r>
            <a:r>
              <a:rPr lang="fr-FR" sz="2400" b="1" i="1"/>
              <a:t> </a:t>
            </a:r>
            <a:r>
              <a:rPr lang="fr-FR" sz="2400" b="1" i="1" err="1"/>
              <a:t>between</a:t>
            </a:r>
            <a:r>
              <a:rPr lang="fr-FR" sz="2400" b="1" i="1"/>
              <a:t> variables </a:t>
            </a:r>
            <a:endParaRPr lang="fr-FR" sz="2400" b="1" i="1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err="1">
                <a:cs typeface="Calibri"/>
              </a:rPr>
              <a:t>We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checked</a:t>
            </a:r>
            <a:r>
              <a:rPr lang="fr-FR" sz="2000" i="1">
                <a:cs typeface="Calibri"/>
              </a:rPr>
              <a:t> the </a:t>
            </a:r>
            <a:r>
              <a:rPr lang="fr-FR" sz="2000" i="1" err="1">
                <a:cs typeface="Calibri"/>
              </a:rPr>
              <a:t>correlation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bewteen</a:t>
            </a:r>
            <a:r>
              <a:rPr lang="fr-FR" sz="2000" i="1">
                <a:cs typeface="Calibri"/>
              </a:rPr>
              <a:t> the variables and </a:t>
            </a:r>
            <a:r>
              <a:rPr lang="fr-FR" sz="2000" i="1" err="1">
                <a:cs typeface="Calibri"/>
              </a:rPr>
              <a:t>deleted</a:t>
            </a:r>
            <a:r>
              <a:rPr lang="fr-FR" sz="2000" i="1">
                <a:cs typeface="Calibri"/>
              </a:rPr>
              <a:t> the </a:t>
            </a:r>
            <a:r>
              <a:rPr lang="fr-FR" sz="2000" i="1" err="1">
                <a:cs typeface="Calibri"/>
              </a:rPr>
              <a:t>ones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which</a:t>
            </a:r>
            <a:r>
              <a:rPr lang="fr-FR" sz="2000" i="1">
                <a:cs typeface="Calibri"/>
              </a:rPr>
              <a:t> are </a:t>
            </a:r>
            <a:r>
              <a:rPr lang="fr-FR" sz="2000" i="1" err="1">
                <a:cs typeface="Calibri"/>
              </a:rPr>
              <a:t>highly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correlated</a:t>
            </a:r>
            <a:r>
              <a:rPr lang="fr-FR" sz="2000" i="1">
                <a:cs typeface="Calibri"/>
              </a:rPr>
              <a:t> to </a:t>
            </a:r>
            <a:r>
              <a:rPr lang="fr-FR" sz="2000" i="1" err="1">
                <a:cs typeface="Calibri"/>
              </a:rPr>
              <a:t>avoid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multicolinearity</a:t>
            </a:r>
            <a:r>
              <a:rPr lang="fr-FR" sz="2000" i="1">
                <a:cs typeface="Calibri"/>
              </a:rPr>
              <a:t> </a:t>
            </a:r>
          </a:p>
          <a:p>
            <a:pPr>
              <a:buFont typeface="Arial"/>
              <a:buChar char="•"/>
            </a:pPr>
            <a:r>
              <a:rPr lang="fr-FR" sz="2000" i="1" err="1">
                <a:cs typeface="Calibri"/>
              </a:rPr>
              <a:t>From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mean,min</a:t>
            </a:r>
            <a:r>
              <a:rPr lang="fr-FR" sz="2000" i="1">
                <a:cs typeface="Calibri"/>
              </a:rPr>
              <a:t> and max donation, min and max donation </a:t>
            </a:r>
            <a:r>
              <a:rPr lang="fr-FR" sz="2000" i="1" err="1">
                <a:cs typeface="Calibri"/>
              </a:rPr>
              <a:t>were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deleted</a:t>
            </a:r>
            <a:r>
              <a:rPr lang="fr-FR" sz="2000" i="1">
                <a:cs typeface="Calibri"/>
              </a:rPr>
              <a:t>.</a:t>
            </a:r>
          </a:p>
          <a:p>
            <a:pPr>
              <a:buFont typeface="Arial"/>
              <a:buChar char="•"/>
            </a:pPr>
            <a:r>
              <a:rPr lang="fr-FR" sz="2000" i="1" err="1">
                <a:cs typeface="Calibri"/>
              </a:rPr>
              <a:t>From</a:t>
            </a:r>
            <a:r>
              <a:rPr lang="fr-FR" sz="2000" i="1">
                <a:cs typeface="Calibri"/>
              </a:rPr>
              <a:t> </a:t>
            </a:r>
            <a:r>
              <a:rPr lang="fr-FR" sz="2000" i="1" err="1">
                <a:cs typeface="Calibri"/>
              </a:rPr>
              <a:t>gender</a:t>
            </a:r>
            <a:r>
              <a:rPr lang="fr-FR" sz="2000" i="1">
                <a:cs typeface="Calibri"/>
              </a:rPr>
              <a:t>, </a:t>
            </a:r>
            <a:r>
              <a:rPr lang="fr-FR" sz="2000" i="1" err="1">
                <a:cs typeface="Calibri"/>
              </a:rPr>
              <a:t>gender</a:t>
            </a:r>
            <a:r>
              <a:rPr lang="fr-FR" sz="2000" i="1">
                <a:cs typeface="Calibri"/>
              </a:rPr>
              <a:t> M </a:t>
            </a:r>
            <a:r>
              <a:rPr lang="fr-FR" sz="2000" i="1" err="1">
                <a:cs typeface="Calibri"/>
              </a:rPr>
              <a:t>was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deleted</a:t>
            </a:r>
            <a:endParaRPr lang="fr-FR" sz="2000" i="1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err="1">
                <a:cs typeface="Calibri"/>
              </a:rPr>
              <a:t>From</a:t>
            </a:r>
            <a:r>
              <a:rPr lang="fr-FR" sz="2000" i="1">
                <a:cs typeface="Calibri"/>
              </a:rPr>
              <a:t> the </a:t>
            </a:r>
            <a:r>
              <a:rPr lang="fr-FR" sz="2000" i="1" err="1">
                <a:cs typeface="Calibri"/>
              </a:rPr>
              <a:t>regions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SouthBelgium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was</a:t>
            </a:r>
            <a:r>
              <a:rPr lang="fr-FR" sz="2000" i="1">
                <a:cs typeface="Calibri"/>
              </a:rPr>
              <a:t> </a:t>
            </a:r>
            <a:r>
              <a:rPr lang="fr-FR" sz="2000" i="1" err="1">
                <a:cs typeface="Calibri"/>
              </a:rPr>
              <a:t>deleted</a:t>
            </a:r>
          </a:p>
        </p:txBody>
      </p:sp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BA0BD28E-D90F-4543-8188-B75F9007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37" y="992605"/>
            <a:ext cx="7723963" cy="52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2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1C5F-AD94-4CAD-B176-9B8A0257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8" y="3371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>
                <a:latin typeface="Aharoni"/>
                <a:cs typeface="Aharoni"/>
              </a:rPr>
              <a:t>Model Building – </a:t>
            </a:r>
            <a:r>
              <a:rPr lang="fr-FR" sz="4000" err="1">
                <a:latin typeface="Aharoni"/>
                <a:cs typeface="Aharoni"/>
              </a:rPr>
              <a:t>Logistic</a:t>
            </a:r>
            <a:r>
              <a:rPr lang="fr-FR" sz="4000">
                <a:latin typeface="Aharoni"/>
                <a:cs typeface="Aharoni"/>
              </a:rPr>
              <a:t> </a:t>
            </a:r>
            <a:r>
              <a:rPr lang="fr-FR" sz="4000" err="1">
                <a:latin typeface="Aharoni"/>
                <a:cs typeface="Aharoni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3585-8260-4F33-827F-16291DA89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95" y="1949890"/>
            <a:ext cx="3850783" cy="37673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sz="2000" i="1" dirty="0"/>
              <a:t>Forward Stepwise selection model was used to select the variables, and based on the AUC graph the following variables were chosen to determine the AUC</a:t>
            </a:r>
            <a:r>
              <a:rPr lang="fr-FR" sz="2000" i="1" dirty="0">
                <a:cs typeface="Calibri"/>
              </a:rPr>
              <a:t> </a:t>
            </a:r>
            <a:endParaRPr lang="fr-FR" sz="2000" i="1" dirty="0"/>
          </a:p>
          <a:p>
            <a:r>
              <a:rPr lang="fr-FR" sz="2000" i="1" dirty="0">
                <a:latin typeface="Calibri"/>
                <a:cs typeface="Calibri"/>
              </a:rPr>
              <a:t>Variables chosen : Recency_donation,genderU,genderS,genderF,mean_donation</a:t>
            </a:r>
          </a:p>
          <a:p>
            <a:r>
              <a:rPr lang="fr-FR" sz="2000" i="1" dirty="0">
                <a:latin typeface="Calibri"/>
                <a:cs typeface="Calibri"/>
              </a:rPr>
              <a:t>Once the variables were selected Logistic Regression model was created and AUC was predicted from the same</a:t>
            </a:r>
          </a:p>
          <a:p>
            <a:r>
              <a:rPr lang="fr-FR" sz="2000" i="1" dirty="0">
                <a:latin typeface="Calibri"/>
                <a:cs typeface="Calibri"/>
              </a:rPr>
              <a:t>AUC train: 0.586
AUC test: 0.570</a:t>
            </a:r>
          </a:p>
          <a:p>
            <a:endParaRPr lang="en-US" dirty="0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32B96919-7282-43CE-AD48-007BCFAC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92" y="921607"/>
            <a:ext cx="7001633" cy="5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695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Calibri</vt:lpstr>
      <vt:lpstr>Calibri Light</vt:lpstr>
      <vt:lpstr>Office Theme</vt:lpstr>
      <vt:lpstr>Microsoft Excel Macro-Enabled Worksheet</vt:lpstr>
      <vt:lpstr>Predictive Analytics Project - Group 9</vt:lpstr>
      <vt:lpstr>Index</vt:lpstr>
      <vt:lpstr>Project Definition</vt:lpstr>
      <vt:lpstr>Project Definition</vt:lpstr>
      <vt:lpstr>Data Preparation</vt:lpstr>
      <vt:lpstr>Data Preparation</vt:lpstr>
      <vt:lpstr>Data Preparation</vt:lpstr>
      <vt:lpstr>Data preparation</vt:lpstr>
      <vt:lpstr>Model Building – Logistic Regression</vt:lpstr>
      <vt:lpstr>Model Building - Random forest</vt:lpstr>
      <vt:lpstr>Evaluation and Business Case</vt:lpstr>
      <vt:lpstr>PowerPoint Presentation</vt:lpstr>
      <vt:lpstr>Predictor Insight Graphs for the variables</vt:lpstr>
      <vt:lpstr>PowerPoint Presentation</vt:lpstr>
      <vt:lpstr>To conclude....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VARADARAJAN Priya</dc:creator>
  <cp:lastModifiedBy>Priya Varadarajan</cp:lastModifiedBy>
  <cp:revision>3</cp:revision>
  <dcterms:created xsi:type="dcterms:W3CDTF">2018-11-17T09:30:33Z</dcterms:created>
  <dcterms:modified xsi:type="dcterms:W3CDTF">2018-11-20T18:03:51Z</dcterms:modified>
</cp:coreProperties>
</file>