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7" r:id="rId3"/>
    <p:sldId id="258" r:id="rId4"/>
    <p:sldId id="259" r:id="rId5"/>
    <p:sldId id="261" r:id="rId6"/>
    <p:sldId id="277" r:id="rId7"/>
    <p:sldId id="276" r:id="rId8"/>
    <p:sldId id="279" r:id="rId9"/>
    <p:sldId id="268" r:id="rId10"/>
    <p:sldId id="273" r:id="rId11"/>
    <p:sldId id="280" r:id="rId12"/>
    <p:sldId id="263" r:id="rId13"/>
    <p:sldId id="264" r:id="rId14"/>
    <p:sldId id="275" r:id="rId15"/>
    <p:sldId id="266"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6189"/>
  </p:normalViewPr>
  <p:slideViewPr>
    <p:cSldViewPr snapToGrid="0">
      <p:cViewPr varScale="1">
        <p:scale>
          <a:sx n="128" d="100"/>
          <a:sy n="128" d="100"/>
        </p:scale>
        <p:origin x="176" y="21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3/17/24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1A0D-4BD3-6CDE-E863-EBCA23D29A9C}"/>
              </a:ext>
            </a:extLst>
          </p:cNvPr>
          <p:cNvSpPr>
            <a:spLocks noGrp="1"/>
          </p:cNvSpPr>
          <p:nvPr>
            <p:ph type="title"/>
          </p:nvPr>
        </p:nvSpPr>
        <p:spPr>
          <a:xfrm>
            <a:off x="1884205" y="2148110"/>
            <a:ext cx="9814152" cy="1280890"/>
          </a:xfrm>
        </p:spPr>
        <p:txBody>
          <a:bodyPr/>
          <a:lstStyle/>
          <a:p>
            <a:r>
              <a:rPr lang="en-US" dirty="0">
                <a:latin typeface="Times New Roman" panose="02020603050405020304" pitchFamily="18" charset="0"/>
                <a:cs typeface="Times New Roman" panose="02020603050405020304" pitchFamily="18" charset="0"/>
              </a:rPr>
              <a:t>A CHATBOT FOR MENTAL HEALTH SUPPORT</a:t>
            </a:r>
          </a:p>
        </p:txBody>
      </p:sp>
      <p:sp>
        <p:nvSpPr>
          <p:cNvPr id="3" name="Content Placeholder 2">
            <a:extLst>
              <a:ext uri="{FF2B5EF4-FFF2-40B4-BE49-F238E27FC236}">
                <a16:creationId xmlns:a16="http://schemas.microsoft.com/office/drawing/2014/main" id="{3291A69E-0DD6-0604-6E2C-C84E04294846}"/>
              </a:ext>
            </a:extLst>
          </p:cNvPr>
          <p:cNvSpPr>
            <a:spLocks noGrp="1"/>
          </p:cNvSpPr>
          <p:nvPr>
            <p:ph idx="1"/>
          </p:nvPr>
        </p:nvSpPr>
        <p:spPr>
          <a:xfrm>
            <a:off x="7898051" y="3901003"/>
            <a:ext cx="3800306" cy="2020158"/>
          </a:xfrm>
        </p:spPr>
        <p:txBody>
          <a:bodyPr/>
          <a:lstStyle/>
          <a:p>
            <a:pPr marL="0" indent="0">
              <a:buNone/>
            </a:pPr>
            <a:r>
              <a:rPr lang="en-US" sz="1800" dirty="0">
                <a:solidFill>
                  <a:schemeClr val="tx1"/>
                </a:solidFill>
                <a:latin typeface="Times New Roman" panose="02020603050405020304" pitchFamily="18" charset="0"/>
                <a:cs typeface="Times New Roman" panose="02020603050405020304" pitchFamily="18" charset="0"/>
              </a:rPr>
              <a:t>Submitted by:</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Name – </a:t>
            </a:r>
            <a:r>
              <a:rPr lang="en-US" sz="1800" dirty="0" err="1">
                <a:solidFill>
                  <a:schemeClr val="tx1"/>
                </a:solidFill>
                <a:latin typeface="Times New Roman" panose="02020603050405020304" pitchFamily="18" charset="0"/>
                <a:cs typeface="Times New Roman" panose="02020603050405020304" pitchFamily="18" charset="0"/>
              </a:rPr>
              <a:t>S.Priyavarthini</a:t>
            </a: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r>
              <a:rPr lang="en-US" sz="1800" dirty="0">
                <a:solidFill>
                  <a:schemeClr val="tx1"/>
                </a:solidFill>
                <a:latin typeface="Times New Roman" panose="02020603050405020304" pitchFamily="18" charset="0"/>
                <a:cs typeface="Times New Roman" panose="02020603050405020304" pitchFamily="18" charset="0"/>
              </a:rPr>
              <a:t>Dept No – 23-PDS-019</a:t>
            </a:r>
          </a:p>
          <a:p>
            <a:endParaRPr lang="en-US" dirty="0"/>
          </a:p>
        </p:txBody>
      </p:sp>
    </p:spTree>
    <p:extLst>
      <p:ext uri="{BB962C8B-B14F-4D97-AF65-F5344CB8AC3E}">
        <p14:creationId xmlns:p14="http://schemas.microsoft.com/office/powerpoint/2010/main" val="63041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537CBAA-3E13-F177-5CAD-4531FE6603D7}"/>
              </a:ext>
            </a:extLst>
          </p:cNvPr>
          <p:cNvSpPr>
            <a:spLocks noGrp="1"/>
          </p:cNvSpPr>
          <p:nvPr>
            <p:ph idx="1"/>
          </p:nvPr>
        </p:nvSpPr>
        <p:spPr>
          <a:xfrm>
            <a:off x="649224" y="834886"/>
            <a:ext cx="6427437" cy="5476461"/>
          </a:xfrm>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vii)Compiling a sequential DL model using TensorFlow/</a:t>
            </a:r>
            <a:r>
              <a:rPr lang="en-IN"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Embedding Layer: </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Embedding layer is used to convert input text data into dense vectors of fixed size, also known as word embeddings.</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LSTM (Long Short-Term Memory) Layer:</a:t>
            </a:r>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LSTM layer is a type of recurrent neural network (RNN) layer designed to handle sequence data, such as text.</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Layer Normalization:</a:t>
            </a:r>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Layer normalization is a technique used to normalize the activations of each layer in the neural network.</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Dense (Fully Connected) Layer: </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Dense layer is a standard fully connected layer in a neural network architecture. </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Dropout Layer: </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Dropout layer is a regularization technique used to prevent overfitting in deep learning models. </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90000"/>
              </a:lnSpc>
              <a:buNone/>
            </a:pPr>
            <a:endParaRPr lang="en-US" sz="1100" dirty="0"/>
          </a:p>
        </p:txBody>
      </p:sp>
      <p:pic>
        <p:nvPicPr>
          <p:cNvPr id="2" name="Picture 1" descr="A screenshot of a computer code&#10;&#10;Description automatically generated">
            <a:extLst>
              <a:ext uri="{FF2B5EF4-FFF2-40B4-BE49-F238E27FC236}">
                <a16:creationId xmlns:a16="http://schemas.microsoft.com/office/drawing/2014/main" id="{100F07FC-332B-F148-D909-B70CAF8615A6}"/>
              </a:ext>
            </a:extLst>
          </p:cNvPr>
          <p:cNvPicPr>
            <a:picLocks noChangeAspect="1"/>
          </p:cNvPicPr>
          <p:nvPr/>
        </p:nvPicPr>
        <p:blipFill>
          <a:blip r:embed="rId2"/>
          <a:stretch>
            <a:fillRect/>
          </a:stretch>
        </p:blipFill>
        <p:spPr>
          <a:xfrm>
            <a:off x="7076661" y="282302"/>
            <a:ext cx="4853380" cy="6029045"/>
          </a:xfrm>
          <a:prstGeom prst="rect">
            <a:avLst/>
          </a:prstGeom>
        </p:spPr>
      </p:pic>
      <p:sp>
        <p:nvSpPr>
          <p:cNvPr id="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84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236664C-3756-F439-2050-C66F3887C8A6}"/>
              </a:ext>
            </a:extLst>
          </p:cNvPr>
          <p:cNvSpPr>
            <a:spLocks noGrp="1"/>
          </p:cNvSpPr>
          <p:nvPr>
            <p:ph idx="1"/>
          </p:nvPr>
        </p:nvSpPr>
        <p:spPr>
          <a:xfrm>
            <a:off x="877825" y="1071497"/>
            <a:ext cx="4757662" cy="4772712"/>
          </a:xfrm>
        </p:spPr>
        <p:txBody>
          <a:bodyPr>
            <a:normAutofit/>
          </a:bodyPr>
          <a:lstStyle/>
          <a:p>
            <a:pPr>
              <a:lnSpc>
                <a:spcPct val="90000"/>
              </a:lnSpc>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viii)</a:t>
            </a:r>
            <a:r>
              <a:rPr lang="en-IN" sz="1900" b="1" dirty="0">
                <a:effectLst/>
                <a:latin typeface="Times New Roman" panose="02020603050405020304" pitchFamily="18" charset="0"/>
                <a:ea typeface="Times New Roman" panose="02020603050405020304" pitchFamily="18" charset="0"/>
                <a:cs typeface="Times New Roman" panose="02020603050405020304" pitchFamily="18" charset="0"/>
              </a:rPr>
              <a:t>Training Process:</a:t>
            </a:r>
            <a:endParaRPr lang="en-IN" sz="19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buFont typeface="Arial" panose="020B0604020202020204" pitchFamily="34" charset="0"/>
              <a:buChar char="•"/>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During each epoch, the training algorithm processes the entire dataset in batches. Each batch contains a subset of the dataset, and the model's parameters (weights and biases) are updated based on the loss calculated from the predictions made on that batch.</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buFont typeface="Arial" panose="020B0604020202020204" pitchFamily="34" charset="0"/>
              <a:buChar char="•"/>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Overall, epochs play a crucial role in training a deep learning model for a mental health chatbot by allowing the model to iteratively learn from the dataset and refine its parameters to make more accurate predictions and provide meaningful responses to user queries.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endParaRPr lang="en-US" sz="1500" dirty="0"/>
          </a:p>
        </p:txBody>
      </p:sp>
      <p:pic>
        <p:nvPicPr>
          <p:cNvPr id="7" name="Picture 6" descr="A table of numbers and a number&#10;&#10;Description automatically generated with medium confidence">
            <a:extLst>
              <a:ext uri="{FF2B5EF4-FFF2-40B4-BE49-F238E27FC236}">
                <a16:creationId xmlns:a16="http://schemas.microsoft.com/office/drawing/2014/main" id="{E22CEEFA-D9A5-A721-92D4-3979E5E55588}"/>
              </a:ext>
            </a:extLst>
          </p:cNvPr>
          <p:cNvPicPr>
            <a:picLocks noChangeAspect="1"/>
          </p:cNvPicPr>
          <p:nvPr/>
        </p:nvPicPr>
        <p:blipFill>
          <a:blip r:embed="rId2"/>
          <a:stretch>
            <a:fillRect/>
          </a:stretch>
        </p:blipFill>
        <p:spPr>
          <a:xfrm>
            <a:off x="6180026" y="500932"/>
            <a:ext cx="5345108" cy="5889929"/>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85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95D61-D485-7E1E-03E6-EF0C3659959D}"/>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b="1" dirty="0"/>
              <a:t>RESULT</a:t>
            </a:r>
          </a:p>
        </p:txBody>
      </p:sp>
      <p:sp>
        <p:nvSpPr>
          <p:cNvPr id="10"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3C0FA645-56E1-1F2F-8682-A184A3C6599C}"/>
              </a:ext>
            </a:extLst>
          </p:cNvPr>
          <p:cNvSpPr txBox="1"/>
          <p:nvPr/>
        </p:nvSpPr>
        <p:spPr>
          <a:xfrm>
            <a:off x="298635" y="1705632"/>
            <a:ext cx="3650278" cy="3759253"/>
          </a:xfrm>
          <a:prstGeom prst="rect">
            <a:avLst/>
          </a:prstGeom>
        </p:spPr>
        <p:txBody>
          <a:bodyPr vert="horz" lIns="91440" tIns="45720" rIns="91440" bIns="45720" rtlCol="0">
            <a:noAutofit/>
          </a:bodyPr>
          <a:lstStyle/>
          <a:p>
            <a:pPr fontAlgn="base">
              <a:lnSpc>
                <a:spcPct val="150000"/>
              </a:lnSpc>
              <a:spcBef>
                <a:spcPts val="1000"/>
              </a:spcBef>
              <a:buClr>
                <a:schemeClr val="accent1"/>
              </a:buClr>
              <a:buFont typeface="Wingdings 3" charset="2"/>
              <a:buChar char=""/>
            </a:pPr>
            <a:r>
              <a:rPr lang="en-US" sz="1500" spc="40" dirty="0">
                <a:effectLst/>
                <a:latin typeface="Times New Roman" panose="02020603050405020304" pitchFamily="18" charset="0"/>
                <a:cs typeface="Times New Roman" panose="02020603050405020304" pitchFamily="18" charset="0"/>
              </a:rPr>
              <a:t>This chatbot can revolutionize healthcare with its minimal human interaction. It works on the principle of AI. The communication between the user and the system is text-based. The data is stored in the database and it is retrieved as and when required. Since this chatbot is available 24*7, medications can be provided in case of an emergency or an </a:t>
            </a:r>
            <a:r>
              <a:rPr lang="en-US" sz="1500" spc="40" dirty="0" err="1">
                <a:effectLst/>
                <a:latin typeface="Times New Roman" panose="02020603050405020304" pitchFamily="18" charset="0"/>
                <a:cs typeface="Times New Roman" panose="02020603050405020304" pitchFamily="18" charset="0"/>
              </a:rPr>
              <a:t>unfavourable</a:t>
            </a:r>
            <a:r>
              <a:rPr lang="en-US" sz="1500" spc="40" dirty="0">
                <a:effectLst/>
                <a:latin typeface="Times New Roman" panose="02020603050405020304" pitchFamily="18" charset="0"/>
                <a:cs typeface="Times New Roman" panose="02020603050405020304" pitchFamily="18" charset="0"/>
              </a:rPr>
              <a:t> situation. It is a reliable source of medical information.</a:t>
            </a:r>
            <a:endParaRPr lang="en-US" sz="1500" dirty="0">
              <a:effectLst/>
              <a:latin typeface="Times New Roman" panose="02020603050405020304" pitchFamily="18" charset="0"/>
              <a:cs typeface="Times New Roman" panose="02020603050405020304" pitchFamily="18" charset="0"/>
            </a:endParaRPr>
          </a:p>
        </p:txBody>
      </p:sp>
      <p:sp>
        <p:nvSpPr>
          <p:cNvPr id="1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hat&#10;&#10;Description automatically generated">
            <a:extLst>
              <a:ext uri="{FF2B5EF4-FFF2-40B4-BE49-F238E27FC236}">
                <a16:creationId xmlns:a16="http://schemas.microsoft.com/office/drawing/2014/main" id="{FE40E7DE-609E-AC6A-8C1D-778088205E07}"/>
              </a:ext>
            </a:extLst>
          </p:cNvPr>
          <p:cNvPicPr>
            <a:picLocks noGrp="1" noChangeAspect="1"/>
          </p:cNvPicPr>
          <p:nvPr>
            <p:ph idx="1"/>
          </p:nvPr>
        </p:nvPicPr>
        <p:blipFill>
          <a:blip r:embed="rId2"/>
          <a:stretch>
            <a:fillRect/>
          </a:stretch>
        </p:blipFill>
        <p:spPr>
          <a:xfrm>
            <a:off x="3948913" y="1399770"/>
            <a:ext cx="8144221" cy="4661453"/>
          </a:xfrm>
        </p:spPr>
      </p:pic>
    </p:spTree>
    <p:extLst>
      <p:ext uri="{BB962C8B-B14F-4D97-AF65-F5344CB8AC3E}">
        <p14:creationId xmlns:p14="http://schemas.microsoft.com/office/powerpoint/2010/main" val="428580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5616-799F-292C-21D5-0C50D6087867}"/>
              </a:ext>
            </a:extLst>
          </p:cNvPr>
          <p:cNvSpPr>
            <a:spLocks noGrp="1"/>
          </p:cNvSpPr>
          <p:nvPr>
            <p:ph type="title"/>
          </p:nvPr>
        </p:nvSpPr>
        <p:spPr>
          <a:xfrm>
            <a:off x="2592925" y="614558"/>
            <a:ext cx="8911687" cy="1280890"/>
          </a:xfrm>
        </p:spPr>
        <p:txBody>
          <a:bodyPr/>
          <a:lstStyle/>
          <a:p>
            <a:r>
              <a:rPr lang="en-US"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EE923BF-F4B9-9D6E-AE1D-827DC5489182}"/>
              </a:ext>
            </a:extLst>
          </p:cNvPr>
          <p:cNvSpPr>
            <a:spLocks noGrp="1"/>
          </p:cNvSpPr>
          <p:nvPr>
            <p:ph idx="1"/>
          </p:nvPr>
        </p:nvSpPr>
        <p:spPr>
          <a:xfrm>
            <a:off x="2592925" y="1895448"/>
            <a:ext cx="8915400" cy="4031051"/>
          </a:xfrm>
        </p:spPr>
        <p:txBody>
          <a:bodyPr>
            <a:noAutofit/>
          </a:bodyPr>
          <a:lstStyle/>
          <a:p>
            <a:pPr algn="just" fontAlgn="base">
              <a:lnSpc>
                <a:spcPct val="115000"/>
              </a:lnSpc>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rPr>
              <a:t>This chatbot provides a user-friendly platform that is easily accessible to anyone with an internet connection. </a:t>
            </a:r>
            <a:r>
              <a:rPr lang="en-IN" sz="1800" spc="40" dirty="0">
                <a:solidFill>
                  <a:srgbClr val="000000"/>
                </a:solidFill>
                <a:effectLst/>
                <a:latin typeface="Times New Roman" panose="02020603050405020304" pitchFamily="18" charset="0"/>
                <a:ea typeface="Times New Roman" panose="02020603050405020304" pitchFamily="18" charset="0"/>
              </a:rPr>
              <a:t>It has the advantage of being around whenever required. This means one does not have to compromise their busy schedule to treat their mental illness. </a:t>
            </a:r>
            <a:r>
              <a:rPr lang="en-IN" sz="1800" dirty="0">
                <a:solidFill>
                  <a:srgbClr val="000000"/>
                </a:solidFill>
                <a:effectLst/>
                <a:latin typeface="Times New Roman" panose="02020603050405020304" pitchFamily="18" charset="0"/>
                <a:ea typeface="Times New Roman" panose="02020603050405020304" pitchFamily="18" charset="0"/>
              </a:rPr>
              <a:t>Despite its potential benefits in treating depression, many people are still unaware of this technology. The mental healthcare chatbot has the potential to encourage users to open up and discuss their problems. This project utilizes Python and employs machine learning techniques such as Sequential Model, ML, and NLP to improve the chatbot's accuracy. In the future, this desktop application-based chatbot could be developed further to incorporate video consultancy with a doctor for users who are identified as suffering from depression and stress.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8095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D025-360E-A4C6-28B4-7E8674108F3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4C27CF8F-0C8E-DE9C-F3F3-9C253B097611}"/>
              </a:ext>
            </a:extLst>
          </p:cNvPr>
          <p:cNvSpPr>
            <a:spLocks noGrp="1"/>
          </p:cNvSpPr>
          <p:nvPr>
            <p:ph idx="1"/>
          </p:nvPr>
        </p:nvSpPr>
        <p:spPr/>
        <p:txBody>
          <a:bodyPr/>
          <a:lstStyle/>
          <a:p>
            <a:r>
              <a:rPr lang="en-IN" sz="2000" dirty="0">
                <a:solidFill>
                  <a:srgbClr val="000000"/>
                </a:solidFill>
                <a:effectLst/>
                <a:latin typeface="Times New Roman" panose="02020603050405020304" pitchFamily="18" charset="0"/>
                <a:ea typeface="Times New Roman" panose="02020603050405020304" pitchFamily="18" charset="0"/>
              </a:rPr>
              <a:t>The future scope of the project could be an AI-based healthcare chatbot integrated with wearable devices that could monitor various biometric data, such as heart rate, sleep patterns and activity levels, to provide a personalized support and interventions. For example, if the chatbot detects increased stress levels or disruptions in sleep, it could offer coping strategies, mindfulness exercises, or connect the user with professional help if needed. This integration could offer continuous support and help users better understand their mental health patterns, ultimately leading to improved well-being.</a:t>
            </a:r>
            <a:endParaRPr lang="en-IN"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63917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3350-B38E-27B9-6404-75FA313D2A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A773704-3665-4F38-69ED-054FD2AFD306}"/>
              </a:ext>
            </a:extLst>
          </p:cNvPr>
          <p:cNvSpPr>
            <a:spLocks noGrp="1"/>
          </p:cNvSpPr>
          <p:nvPr>
            <p:ph idx="1"/>
          </p:nvPr>
        </p:nvSpPr>
        <p:spPr>
          <a:xfrm>
            <a:off x="2589211" y="1582220"/>
            <a:ext cx="9337745" cy="4787758"/>
          </a:xfrm>
        </p:spPr>
        <p:txBody>
          <a:bodyPr>
            <a:noAutofit/>
          </a:bodyPr>
          <a:lstStyle/>
          <a:p>
            <a:pPr algn="just">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 Lakhan, A. A. (2020). </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Prevalence of Depression, Anxiety, and Stress during COVID-19 Pandemic.</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Banglore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Journal of Neurosciences.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Sahand</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Sabour</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 Z. (2023). </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chatbot for mental health support: exploring the impact of </a:t>
            </a:r>
            <a:r>
              <a:rPr lang="en-US"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Emohaa</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 reducing mental distress in China.</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China: ORIGINAL RESEARCH article.</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Gillian Cameron, D. C. (2018). </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Assessing the Usability of a Chatbot for Mental Health Care.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International Conference on Internet Science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alrazaq</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 (2019). </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overview of the features of chatbots in mental health: A scoping review.</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International Journal of Medical Informatics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Aditya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Nrusimha</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Vaidyam</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 W. (2018). </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Chatbots and Conversational Agents in Mental Health: A Review of the Psychiatric Landscape.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Canadian Journal of Psychiatry.</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Kerstin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Denecke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V. (2020). </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Mental Health Chatbot for Regulating Emotions (SERMO) - Concept and Usability Test.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IEEE.</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Theodora Koulouri, R. D. (2022). </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Chatbots to Support Young Adults’ Mental Health: An Exploratory Study of Acceptability.</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ACM Journals.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Oleksandr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Romanovskyi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 P. (2021). </a:t>
            </a:r>
            <a:r>
              <a:rPr lang="en-US"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Elomia</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Chatbot: the Effectiveness of Artificial Intelligence in the Fight for Mental Health.</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Ukraine: International Conference on Computational Linguistics and Intelligent Systems.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Courtney Potts, F. L. (2023). </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Multilingual Digital Mental Health and Well-Being Chatbot (</a:t>
            </a:r>
            <a:r>
              <a:rPr lang="en-US"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ChatPal</a:t>
            </a:r>
            <a:r>
              <a:rPr lang="en-US"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Pre-Post Multicenter Intervention Study.</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JMIR.</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619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1B12-7E75-A36D-4547-5DADB4B224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7542900-89A5-25AD-224E-4801FAEB99C6}"/>
              </a:ext>
            </a:extLst>
          </p:cNvPr>
          <p:cNvSpPr>
            <a:spLocks noGrp="1"/>
          </p:cNvSpPr>
          <p:nvPr>
            <p:ph idx="1"/>
          </p:nvPr>
        </p:nvSpPr>
        <p:spPr/>
        <p:txBody>
          <a:bodyPr>
            <a:normAutofit/>
          </a:bodyPr>
          <a:lstStyle/>
          <a:p>
            <a:pPr marL="0" indent="0">
              <a:buNone/>
            </a:pPr>
            <a:r>
              <a:rPr lang="en-US" sz="8800" dirty="0"/>
              <a:t>  </a:t>
            </a:r>
            <a:r>
              <a:rPr lang="en-US" sz="8800" dirty="0">
                <a:solidFill>
                  <a:schemeClr val="tx1"/>
                </a:solidFill>
              </a:rPr>
              <a:t>THANK YOU!</a:t>
            </a:r>
          </a:p>
        </p:txBody>
      </p:sp>
    </p:spTree>
    <p:extLst>
      <p:ext uri="{BB962C8B-B14F-4D97-AF65-F5344CB8AC3E}">
        <p14:creationId xmlns:p14="http://schemas.microsoft.com/office/powerpoint/2010/main" val="130984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A24E-CDFE-66C8-8F69-9C8FB11BA3C8}"/>
              </a:ext>
            </a:extLst>
          </p:cNvPr>
          <p:cNvSpPr>
            <a:spLocks noGrp="1"/>
          </p:cNvSpPr>
          <p:nvPr>
            <p:ph type="title"/>
          </p:nvPr>
        </p:nvSpPr>
        <p:spPr>
          <a:xfrm>
            <a:off x="2589212" y="678050"/>
            <a:ext cx="8911687" cy="1280890"/>
          </a:xfrm>
        </p:spPr>
        <p:txBody>
          <a:bodyPr/>
          <a:lstStyle/>
          <a:p>
            <a:r>
              <a:rPr lang="en-US" b="1" dirty="0">
                <a:solidFill>
                  <a:schemeClr val="tx1"/>
                </a:solidFill>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FD105E32-9BDE-D3B4-030B-A28519E693C1}"/>
              </a:ext>
            </a:extLst>
          </p:cNvPr>
          <p:cNvSpPr>
            <a:spLocks noGrp="1"/>
          </p:cNvSpPr>
          <p:nvPr>
            <p:ph idx="1"/>
          </p:nvPr>
        </p:nvSpPr>
        <p:spPr>
          <a:xfrm>
            <a:off x="2589212" y="1958940"/>
            <a:ext cx="8915400" cy="3777622"/>
          </a:xfrm>
        </p:spPr>
        <p:txBody>
          <a:bodyPr>
            <a:normAutofit/>
          </a:bodyPr>
          <a:lstStyle/>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Abstract</a:t>
            </a:r>
          </a:p>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Objectives</a:t>
            </a:r>
          </a:p>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Methodology</a:t>
            </a:r>
          </a:p>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Result and Conclusion</a:t>
            </a:r>
          </a:p>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Future work</a:t>
            </a:r>
          </a:p>
          <a:p>
            <a:pPr>
              <a:buFont typeface="Wingdings"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67819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86D5-F77F-7B12-FB0E-3C3F38F1AB7B}"/>
              </a:ext>
            </a:extLst>
          </p:cNvPr>
          <p:cNvSpPr>
            <a:spLocks noGrp="1"/>
          </p:cNvSpPr>
          <p:nvPr>
            <p:ph type="title"/>
          </p:nvPr>
        </p:nvSpPr>
        <p:spPr>
          <a:xfrm>
            <a:off x="2589212" y="593287"/>
            <a:ext cx="8911687" cy="1280890"/>
          </a:xfrm>
        </p:spPr>
        <p:txBody>
          <a:bodyPr/>
          <a:lstStyle/>
          <a:p>
            <a:r>
              <a:rPr lang="en-US"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A2C54F2-281C-6C9F-6F41-FCC178F0E6E2}"/>
              </a:ext>
            </a:extLst>
          </p:cNvPr>
          <p:cNvSpPr>
            <a:spLocks noGrp="1"/>
          </p:cNvSpPr>
          <p:nvPr>
            <p:ph idx="1"/>
          </p:nvPr>
        </p:nvSpPr>
        <p:spPr>
          <a:xfrm>
            <a:off x="2499759" y="2007630"/>
            <a:ext cx="8915400" cy="4257083"/>
          </a:xfrm>
        </p:spPr>
        <p:txBody>
          <a:bodyPr>
            <a:noAutofit/>
          </a:bodyPr>
          <a:lstStyle/>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Mental health issues are widespread in countries all over the world. However, there is a global shortage of human resources to provide mental health services. Untreated mental disorders may lead to an increase in suicide attempts and mortality. To address this matter of limited resources, conversational agents have gained momentum in the last few years. </a:t>
            </a: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work, we introduce</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WEtalk</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mobile application with an integrated chatbot that implements methods from cognitive behaviour therapy (CBT) to support mentally ill people in regulating emotions and dealing with depression and anxiety. </a:t>
            </a:r>
          </a:p>
          <a:p>
            <a:pPr algn="just">
              <a:lnSpc>
                <a:spcPct val="115000"/>
              </a:lnSpc>
            </a:pP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WEtalk</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asks the user daily about events that occurred and about their emotions. It automatically determines the basic emotion of a user from the natural language input using natural language processing. Depending on the emotion, an appropriate measurement such as activities or mindfulness exercises is suggested by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WEtalk</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144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D683-4BBD-0E43-BD31-AE74FDBE1AFD}"/>
              </a:ext>
            </a:extLst>
          </p:cNvPr>
          <p:cNvSpPr>
            <a:spLocks noGrp="1"/>
          </p:cNvSpPr>
          <p:nvPr>
            <p:ph type="title"/>
          </p:nvPr>
        </p:nvSpPr>
        <p:spPr>
          <a:xfrm>
            <a:off x="2034283" y="624110"/>
            <a:ext cx="9470329" cy="1280890"/>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233F62E-8EBB-3542-D5B9-AC9A151C2E63}"/>
              </a:ext>
            </a:extLst>
          </p:cNvPr>
          <p:cNvSpPr>
            <a:spLocks noGrp="1"/>
          </p:cNvSpPr>
          <p:nvPr>
            <p:ph idx="1"/>
          </p:nvPr>
        </p:nvSpPr>
        <p:spPr>
          <a:xfrm>
            <a:off x="1865318" y="1775345"/>
            <a:ext cx="9470329" cy="4100290"/>
          </a:xfrm>
        </p:spPr>
        <p:txBody>
          <a:bodyPr>
            <a:normAutofit fontScale="92500" lnSpcReduction="20000"/>
          </a:bodyPr>
          <a:lstStyle/>
          <a:p>
            <a:pPr>
              <a:lnSpc>
                <a:spcPct val="150000"/>
              </a:lnSpc>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Mental health disorders may influence 29% of people in their lifetime  and may affect 25% of adults and 10% of children in a year. Mental health disorders can cause disability which also leads to a decrease in the quality of life measured.</a:t>
            </a:r>
          </a:p>
          <a:p>
            <a:pPr>
              <a:lnSpc>
                <a:spcPct val="150000"/>
              </a:lnSpc>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Mental health disorders are normally treated by pharmacotherapy or psychotherapy. However, there is a global shortage of mental health professionals. World estimates show that there are nine psychiatrists per 100,000 people available in developed countries and one psychiatrist for every ten million people in developing countries</a:t>
            </a:r>
          </a:p>
          <a:p>
            <a:pPr>
              <a:lnSpc>
                <a:spcPct val="150000"/>
              </a:lnSpc>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address this matter of limited resources for treating persons with mental health disorders, conversational agents have gained more interest in the past five years in the areas of psychoeducation, </a:t>
            </a:r>
            <a:r>
              <a:rPr kumimoji="0" lang="en-US" altLang="en-US" sz="1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behaviour</a:t>
            </a: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change and self-help</a:t>
            </a:r>
          </a:p>
          <a:p>
            <a:pPr>
              <a:lnSpc>
                <a:spcPct val="150000"/>
              </a:lnSpc>
            </a:pPr>
            <a:endParaRPr lang="en-US" dirty="0"/>
          </a:p>
        </p:txBody>
      </p:sp>
    </p:spTree>
    <p:extLst>
      <p:ext uri="{BB962C8B-B14F-4D97-AF65-F5344CB8AC3E}">
        <p14:creationId xmlns:p14="http://schemas.microsoft.com/office/powerpoint/2010/main" val="286358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35BA-7DFD-03CA-04F2-63862FCD93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CA0A5B2-0464-50E8-2685-2F5E0DE34A84}"/>
              </a:ext>
            </a:extLst>
          </p:cNvPr>
          <p:cNvSpPr>
            <a:spLocks noGrp="1"/>
          </p:cNvSpPr>
          <p:nvPr>
            <p:ph idx="1"/>
          </p:nvPr>
        </p:nvSpPr>
        <p:spPr>
          <a:xfrm>
            <a:off x="2589212" y="2223052"/>
            <a:ext cx="8915400" cy="3777622"/>
          </a:xfrm>
        </p:spPr>
        <p:txBody>
          <a:bodyPr>
            <a:normAutofit/>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I aim to develop a user-friendly chatbot to increase the accessibility of</a:t>
            </a:r>
          </a:p>
          <a:p>
            <a:pPr marL="0" indent="0">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mental health support, allowing individuals to seek assistance conveniently</a:t>
            </a:r>
          </a:p>
          <a:p>
            <a:pPr marL="0" indent="0">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and provide instant responses to user queries, ensuring timely support for</a:t>
            </a:r>
          </a:p>
          <a:p>
            <a:pPr marL="0" indent="0">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individuals experiencing emotional distress or seeking guidance.</a:t>
            </a:r>
          </a:p>
          <a:p>
            <a:pPr>
              <a:buFont typeface="Wingdings"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37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4BFC1-F1B2-73F3-60A5-513DFF476D76}"/>
              </a:ext>
            </a:extLst>
          </p:cNvPr>
          <p:cNvSpPr>
            <a:spLocks noGrp="1"/>
          </p:cNvSpPr>
          <p:nvPr>
            <p:ph type="title"/>
          </p:nvPr>
        </p:nvSpPr>
        <p:spPr>
          <a:xfrm>
            <a:off x="122930" y="356871"/>
            <a:ext cx="3862661" cy="1259894"/>
          </a:xfrm>
        </p:spPr>
        <p:txBody>
          <a:bodyPr>
            <a:normAutofit/>
          </a:bodyPr>
          <a:lstStyle/>
          <a:p>
            <a:r>
              <a:rPr lang="en-US" dirty="0">
                <a:latin typeface="Times New Roman" panose="02020603050405020304" pitchFamily="18" charset="0"/>
                <a:cs typeface="Times New Roman" panose="02020603050405020304" pitchFamily="18" charset="0"/>
              </a:rPr>
              <a:t>DATA DESCRIPTION</a:t>
            </a:r>
          </a:p>
        </p:txBody>
      </p:sp>
      <p:sp>
        <p:nvSpPr>
          <p:cNvPr id="10" name="Content Placeholder 9">
            <a:extLst>
              <a:ext uri="{FF2B5EF4-FFF2-40B4-BE49-F238E27FC236}">
                <a16:creationId xmlns:a16="http://schemas.microsoft.com/office/drawing/2014/main" id="{FDF94263-222C-71CF-67C6-BA9776E4141A}"/>
              </a:ext>
            </a:extLst>
          </p:cNvPr>
          <p:cNvSpPr>
            <a:spLocks noGrp="1"/>
          </p:cNvSpPr>
          <p:nvPr>
            <p:ph idx="1"/>
          </p:nvPr>
        </p:nvSpPr>
        <p:spPr>
          <a:xfrm>
            <a:off x="172147" y="2151104"/>
            <a:ext cx="3650278" cy="4456043"/>
          </a:xfrm>
        </p:spPr>
        <p:txBody>
          <a:bodyPr>
            <a:normAutofit/>
          </a:bodyPr>
          <a:lstStyle/>
          <a:p>
            <a:r>
              <a:rPr lang="en-IN" sz="1600" dirty="0">
                <a:solidFill>
                  <a:schemeClr val="tx1"/>
                </a:solidFill>
                <a:latin typeface="Times New Roman" panose="02020603050405020304" pitchFamily="18" charset="0"/>
                <a:cs typeface="Times New Roman" panose="02020603050405020304" pitchFamily="18" charset="0"/>
              </a:rPr>
              <a:t>This D</a:t>
            </a:r>
            <a:r>
              <a:rPr lang="en-IN" sz="1600" b="0" i="0" dirty="0">
                <a:solidFill>
                  <a:schemeClr val="tx1"/>
                </a:solidFill>
                <a:effectLst/>
                <a:latin typeface="Times New Roman" panose="02020603050405020304" pitchFamily="18" charset="0"/>
                <a:cs typeface="Times New Roman" panose="02020603050405020304" pitchFamily="18" charset="0"/>
              </a:rPr>
              <a:t>ataset contains basic conversations, mental health FAQs, classical therapy conversations, </a:t>
            </a:r>
            <a:r>
              <a:rPr lang="en-IN" sz="1600" dirty="0">
                <a:solidFill>
                  <a:schemeClr val="tx1"/>
                </a:solidFill>
                <a:latin typeface="Times New Roman" panose="02020603050405020304" pitchFamily="18" charset="0"/>
                <a:cs typeface="Times New Roman" panose="02020603050405020304" pitchFamily="18" charset="0"/>
              </a:rPr>
              <a:t>Doctors' contact details </a:t>
            </a:r>
            <a:r>
              <a:rPr lang="en-IN" sz="1600" b="0" i="0" dirty="0">
                <a:solidFill>
                  <a:schemeClr val="tx1"/>
                </a:solidFill>
                <a:effectLst/>
                <a:latin typeface="Times New Roman" panose="02020603050405020304" pitchFamily="18" charset="0"/>
                <a:cs typeface="Times New Roman" panose="02020603050405020304" pitchFamily="18" charset="0"/>
              </a:rPr>
              <a:t>and general advice provided to people suffering from anxiety and depression.</a:t>
            </a:r>
          </a:p>
          <a:p>
            <a:pPr marL="0" indent="0">
              <a:buNone/>
            </a:pPr>
            <a:endParaRPr lang="en-IN" sz="1600" b="0" i="0" dirty="0">
              <a:solidFill>
                <a:schemeClr val="tx1"/>
              </a:solidFill>
              <a:effectLst/>
              <a:latin typeface="Times New Roman" panose="02020603050405020304" pitchFamily="18" charset="0"/>
              <a:cs typeface="Times New Roman" panose="02020603050405020304" pitchFamily="18" charset="0"/>
            </a:endParaRPr>
          </a:p>
          <a:p>
            <a:r>
              <a:rPr lang="en-IN" sz="1600" b="0" i="0" dirty="0">
                <a:solidFill>
                  <a:schemeClr val="tx1"/>
                </a:solidFill>
                <a:effectLst/>
                <a:latin typeface="Times New Roman" panose="02020603050405020304" pitchFamily="18" charset="0"/>
                <a:cs typeface="Times New Roman" panose="02020603050405020304" pitchFamily="18" charset="0"/>
              </a:rPr>
              <a:t>This dataset contains intents. An “intent” is the intention behind a user's message. For instance, If I were to say “I am sad” to the chatbot, the intent, in this case, would be “sad”. Depending upon the intent, there is a set of Patterns and Responses appropriate for the intent. </a:t>
            </a:r>
          </a:p>
          <a:p>
            <a:endParaRPr lang="en-IN" b="0" i="0" dirty="0">
              <a:solidFill>
                <a:schemeClr val="tx1"/>
              </a:solidFill>
              <a:effectLst/>
              <a:latin typeface="Inter"/>
            </a:endParaRPr>
          </a:p>
          <a:p>
            <a:endParaRPr lang="en-US" dirty="0"/>
          </a:p>
        </p:txBody>
      </p:sp>
      <p:pic>
        <p:nvPicPr>
          <p:cNvPr id="8" name="Picture 7" descr="A screenshot of a computer screen&#10;&#10;Description automatically generated">
            <a:extLst>
              <a:ext uri="{FF2B5EF4-FFF2-40B4-BE49-F238E27FC236}">
                <a16:creationId xmlns:a16="http://schemas.microsoft.com/office/drawing/2014/main" id="{B896F285-5838-B3BA-7044-CBEC1FD85666}"/>
              </a:ext>
            </a:extLst>
          </p:cNvPr>
          <p:cNvPicPr>
            <a:picLocks noChangeAspect="1"/>
          </p:cNvPicPr>
          <p:nvPr/>
        </p:nvPicPr>
        <p:blipFill>
          <a:blip r:embed="rId2"/>
          <a:stretch>
            <a:fillRect/>
          </a:stretch>
        </p:blipFill>
        <p:spPr>
          <a:xfrm>
            <a:off x="3896138" y="3963"/>
            <a:ext cx="8295861" cy="6854037"/>
          </a:xfrm>
          <a:prstGeom prst="rect">
            <a:avLst/>
          </a:prstGeom>
        </p:spPr>
      </p:pic>
    </p:spTree>
    <p:extLst>
      <p:ext uri="{BB962C8B-B14F-4D97-AF65-F5344CB8AC3E}">
        <p14:creationId xmlns:p14="http://schemas.microsoft.com/office/powerpoint/2010/main" val="34245505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B141-4786-9AA9-180A-0461E4E467D4}"/>
              </a:ext>
            </a:extLst>
          </p:cNvPr>
          <p:cNvSpPr>
            <a:spLocks noGrp="1"/>
          </p:cNvSpPr>
          <p:nvPr>
            <p:ph type="title"/>
          </p:nvPr>
        </p:nvSpPr>
        <p:spPr>
          <a:xfrm>
            <a:off x="2592925" y="460818"/>
            <a:ext cx="8911687" cy="846881"/>
          </a:xfrm>
        </p:spPr>
        <p:txBody>
          <a:bodyPr/>
          <a:lstStyle/>
          <a:p>
            <a:r>
              <a:rPr lang="en-US" b="1" dirty="0">
                <a:solidFill>
                  <a:schemeClr val="tx1"/>
                </a:solidFill>
                <a:latin typeface="Times New Roman" panose="02020603050405020304" pitchFamily="18" charset="0"/>
                <a:cs typeface="Times New Roman" panose="02020603050405020304" pitchFamily="18" charset="0"/>
              </a:rPr>
              <a:t>METHODOLOGY</a:t>
            </a:r>
            <a:endParaRPr lang="en-US" dirty="0"/>
          </a:p>
        </p:txBody>
      </p:sp>
      <p:sp>
        <p:nvSpPr>
          <p:cNvPr id="3" name="Content Placeholder 2">
            <a:extLst>
              <a:ext uri="{FF2B5EF4-FFF2-40B4-BE49-F238E27FC236}">
                <a16:creationId xmlns:a16="http://schemas.microsoft.com/office/drawing/2014/main" id="{8EEC3CAF-8ABE-68AD-44B4-9684B96F14B9}"/>
              </a:ext>
            </a:extLst>
          </p:cNvPr>
          <p:cNvSpPr>
            <a:spLocks noGrp="1"/>
          </p:cNvSpPr>
          <p:nvPr>
            <p:ph idx="1"/>
          </p:nvPr>
        </p:nvSpPr>
        <p:spPr>
          <a:xfrm>
            <a:off x="1321904" y="1423351"/>
            <a:ext cx="10182708" cy="4591878"/>
          </a:xfrm>
        </p:spPr>
        <p:txBody>
          <a:bodyPr>
            <a:normAutofit/>
          </a:bodyPr>
          <a:lstStyle/>
          <a:p>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 Representation: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dataset for training the chatbot consists of pairs of input patterns(</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texual</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messages), tags and their corresponding labels(mental health-related categories or classes).</a:t>
            </a:r>
          </a:p>
          <a:p>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ii)Tagging User Inputs: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a user sends a message to the chatbot, the input is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tagged based on its content and context. These tags can include information such as the user's mood, specific mental health concerns, or the type of support they're seeking.</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4" descr="A screenshot of a chat&#10;&#10;Description automatically generated">
            <a:extLst>
              <a:ext uri="{FF2B5EF4-FFF2-40B4-BE49-F238E27FC236}">
                <a16:creationId xmlns:a16="http://schemas.microsoft.com/office/drawing/2014/main" id="{AE985C40-DF9A-ABC8-4163-43C8A95762FD}"/>
              </a:ext>
            </a:extLst>
          </p:cNvPr>
          <p:cNvPicPr>
            <a:picLocks noChangeAspect="1"/>
          </p:cNvPicPr>
          <p:nvPr/>
        </p:nvPicPr>
        <p:blipFill>
          <a:blip r:embed="rId2"/>
          <a:stretch>
            <a:fillRect/>
          </a:stretch>
        </p:blipFill>
        <p:spPr>
          <a:xfrm>
            <a:off x="2842591" y="3217121"/>
            <a:ext cx="6040183" cy="3337200"/>
          </a:xfrm>
          <a:prstGeom prst="rect">
            <a:avLst/>
          </a:prstGeom>
        </p:spPr>
      </p:pic>
    </p:spTree>
    <p:extLst>
      <p:ext uri="{BB962C8B-B14F-4D97-AF65-F5344CB8AC3E}">
        <p14:creationId xmlns:p14="http://schemas.microsoft.com/office/powerpoint/2010/main" val="315307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4F1E8-6800-7489-8311-C8A86E1612DC}"/>
              </a:ext>
            </a:extLst>
          </p:cNvPr>
          <p:cNvSpPr>
            <a:spLocks noGrp="1"/>
          </p:cNvSpPr>
          <p:nvPr>
            <p:ph idx="1"/>
          </p:nvPr>
        </p:nvSpPr>
        <p:spPr>
          <a:xfrm>
            <a:off x="1490870" y="377687"/>
            <a:ext cx="9601200" cy="6241774"/>
          </a:xfrm>
        </p:spPr>
        <p:txBody>
          <a:bodyPr>
            <a:normAutofit/>
          </a:bodyPr>
          <a:lstStyle/>
          <a:p>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iii) Ensuring Uniqueness: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tag.unique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approach, each user input is associated with only one unique tag or label. This means that even if a user's message contains multiple keywords or phrases relevant to different tags, the chatbot will prioritize and assign a single tag that best represents the user's primary intent or concern. Below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the response for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tag.unique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endPar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endPar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endPar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iv) Pattern Matching and Response Generation: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Once the user input is tagged with a unique label, the chatbot matches it against a predefined set of patterns or templates stored in its database. These patterns represent issues related to mental health. Based on the identified tag, the chatbot retrieves the corresponding response associated with that tag. This response is designed to address the user's primary concern or query in a relevant and personalized manner.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descr="A close-up of a text&#10;&#10;Description automatically generated">
            <a:extLst>
              <a:ext uri="{FF2B5EF4-FFF2-40B4-BE49-F238E27FC236}">
                <a16:creationId xmlns:a16="http://schemas.microsoft.com/office/drawing/2014/main" id="{E064819A-A4F8-0795-B374-3AF867DC9152}"/>
              </a:ext>
            </a:extLst>
          </p:cNvPr>
          <p:cNvPicPr>
            <a:picLocks noChangeAspect="1"/>
          </p:cNvPicPr>
          <p:nvPr/>
        </p:nvPicPr>
        <p:blipFill>
          <a:blip r:embed="rId2"/>
          <a:stretch>
            <a:fillRect/>
          </a:stretch>
        </p:blipFill>
        <p:spPr>
          <a:xfrm>
            <a:off x="2620203" y="1665080"/>
            <a:ext cx="6951593" cy="3142169"/>
          </a:xfrm>
          <a:prstGeom prst="rect">
            <a:avLst/>
          </a:prstGeom>
        </p:spPr>
      </p:pic>
    </p:spTree>
    <p:extLst>
      <p:ext uri="{BB962C8B-B14F-4D97-AF65-F5344CB8AC3E}">
        <p14:creationId xmlns:p14="http://schemas.microsoft.com/office/powerpoint/2010/main" val="239614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80B19-AAAB-1588-BA15-92DE84C2AED2}"/>
              </a:ext>
            </a:extLst>
          </p:cNvPr>
          <p:cNvSpPr>
            <a:spLocks noGrp="1"/>
          </p:cNvSpPr>
          <p:nvPr>
            <p:ph idx="1"/>
          </p:nvPr>
        </p:nvSpPr>
        <p:spPr>
          <a:xfrm>
            <a:off x="1550505" y="646044"/>
            <a:ext cx="10242342" cy="5995351"/>
          </a:xfrm>
        </p:spPr>
        <p:txBody>
          <a:bodyPr>
            <a:normAutofit fontScale="92500" lnSpcReduction="20000"/>
          </a:bodyPr>
          <a:lstStyle/>
          <a:p>
            <a:pPr algn="just">
              <a:lnSpc>
                <a:spcPct val="115000"/>
              </a:lnSpc>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 </a:t>
            </a:r>
            <a:r>
              <a:rPr lang="en-IN" sz="19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itchFamily="2" charset="2"/>
              <a:buChar char=""/>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Tokenization: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natural language processing,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tokenization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the text pre-processing task of breaking up the text into smaller components of text which is also known as tokens.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itchFamily="2" charset="2"/>
              <a:buChar char=""/>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Text Normalization: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natural language processing, normalization encompasses many text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tasks including stemming, lemmatization, upper or lowercasing, and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stopwords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removal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itchFamily="2" charset="2"/>
              <a:buChar char=""/>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Stemming: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natural language processing, stemming is the text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normalization task concerned with bluntly removing word affixes (prefixes and suffixes).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itchFamily="2" charset="2"/>
              <a:buChar char=""/>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Lemmatization: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natural language processing, lemmatization is the text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normalization task concerned with bringing words down to their root 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itchFamily="2" charset="2"/>
              <a:buChar char=""/>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Stopword</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Removal: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natural language processing,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stopword</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removal is the process of removing words from a string that don’t provide any information about the tone of a statement.</a:t>
            </a:r>
          </a:p>
          <a:p>
            <a:pPr algn="just">
              <a:lnSpc>
                <a:spcPct val="115000"/>
              </a:lnSpc>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 Pad sequencing and label encoding: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itchFamily="2" charset="2"/>
              <a:buChar char=""/>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Pad_Sequences</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used to ensure that all sequences in a list have the same length by padding shorter sequences with zeros or truncating longer sequences.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itchFamily="2" charset="2"/>
              <a:buChar char=""/>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LabelEncoder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used to encode categorical labels as integers, which is often necessary for training machine learning models. Overall, this code segment prepares the textual patterns and corresponding tags for training a machine learning model, ensuring that the input data is properly formatted and encoded for the model to learn effectively.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896236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686</TotalTime>
  <Words>1752</Words>
  <Application>Microsoft Macintosh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Inter</vt:lpstr>
      <vt:lpstr>Symbol</vt:lpstr>
      <vt:lpstr>Times New Roman</vt:lpstr>
      <vt:lpstr>Wingdings</vt:lpstr>
      <vt:lpstr>Wingdings 3</vt:lpstr>
      <vt:lpstr>Wisp</vt:lpstr>
      <vt:lpstr>A CHATBOT FOR MENTAL HEALTH SUPPORT</vt:lpstr>
      <vt:lpstr>INDEX:</vt:lpstr>
      <vt:lpstr>ABSTRACT</vt:lpstr>
      <vt:lpstr>INTRODUCTION</vt:lpstr>
      <vt:lpstr>OBJECTIVES</vt:lpstr>
      <vt:lpstr>DATA DESCRIPTION</vt:lpstr>
      <vt:lpstr>METHODOLOGY</vt:lpstr>
      <vt:lpstr>PowerPoint Presentation</vt:lpstr>
      <vt:lpstr>PowerPoint Presentation</vt:lpstr>
      <vt:lpstr>PowerPoint Presentation</vt:lpstr>
      <vt:lpstr>PowerPoint Presentation</vt:lpstr>
      <vt:lpstr>RESULT</vt:lpstr>
      <vt:lpstr>CONCLUSION</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Data-Driven Crop Recommendation System             for Sustainable Agriculture</dc:title>
  <dc:creator>918825885202</dc:creator>
  <cp:lastModifiedBy>918825885202</cp:lastModifiedBy>
  <cp:revision>8</cp:revision>
  <dcterms:created xsi:type="dcterms:W3CDTF">2023-11-30T16:23:45Z</dcterms:created>
  <dcterms:modified xsi:type="dcterms:W3CDTF">2024-03-17T16:31:17Z</dcterms:modified>
</cp:coreProperties>
</file>