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3d195d94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3d195d94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3d195d94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3d195d94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3d195d94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3d195d94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3d195d94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3d195d94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3d195d943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3d195d94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4082c17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4082c17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4082c17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4082c17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4082c17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4082c17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856275"/>
            <a:ext cx="7435200" cy="263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300"/>
              <a:t>HYPOTHESIS TESTING</a:t>
            </a:r>
            <a:endParaRPr sz="53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Maven Pro"/>
                <a:ea typeface="Maven Pro"/>
                <a:cs typeface="Maven Pro"/>
                <a:sym typeface="Maven Pro"/>
              </a:rPr>
              <a:t>BY: PRIYANKA CHAUDHARI</a:t>
            </a:r>
            <a:endParaRPr sz="20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Hypothesis testing?</a:t>
            </a:r>
            <a:endParaRPr/>
          </a:p>
        </p:txBody>
      </p:sp>
      <p:sp>
        <p:nvSpPr>
          <p:cNvPr id="284" name="Google Shape;284;p14"/>
          <p:cNvSpPr txBox="1"/>
          <p:nvPr>
            <p:ph idx="1" type="body"/>
          </p:nvPr>
        </p:nvSpPr>
        <p:spPr>
          <a:xfrm>
            <a:off x="1303800" y="1597875"/>
            <a:ext cx="7030500" cy="32433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Clr>
                <a:srgbClr val="202124"/>
              </a:buClr>
              <a:buSzPts val="2200"/>
              <a:buFont typeface="Arial"/>
              <a:buChar char="●"/>
            </a:pPr>
            <a:r>
              <a:rPr lang="en" sz="2200">
                <a:solidFill>
                  <a:srgbClr val="202124"/>
                </a:solidFill>
                <a:highlight>
                  <a:srgbClr val="FFFFFF"/>
                </a:highlight>
              </a:rPr>
              <a:t>The </a:t>
            </a:r>
            <a:r>
              <a:rPr b="1" lang="en" sz="2200">
                <a:solidFill>
                  <a:srgbClr val="202124"/>
                </a:solidFill>
                <a:highlight>
                  <a:srgbClr val="FFFFFF"/>
                </a:highlight>
              </a:rPr>
              <a:t>purpose</a:t>
            </a:r>
            <a:r>
              <a:rPr lang="en" sz="2200">
                <a:solidFill>
                  <a:srgbClr val="202124"/>
                </a:solidFill>
                <a:highlight>
                  <a:srgbClr val="FFFFFF"/>
                </a:highlight>
              </a:rPr>
              <a:t> of </a:t>
            </a:r>
            <a:r>
              <a:rPr b="1" lang="en" sz="2200">
                <a:solidFill>
                  <a:srgbClr val="202124"/>
                </a:solidFill>
                <a:highlight>
                  <a:srgbClr val="FFFFFF"/>
                </a:highlight>
              </a:rPr>
              <a:t>hypothesis testing</a:t>
            </a:r>
            <a:r>
              <a:rPr lang="en" sz="2200">
                <a:solidFill>
                  <a:srgbClr val="202124"/>
                </a:solidFill>
                <a:highlight>
                  <a:srgbClr val="FFFFFF"/>
                </a:highlight>
              </a:rPr>
              <a:t> is to determine whether there is enough statistical evidence in favor of a certain belief, or </a:t>
            </a:r>
            <a:r>
              <a:rPr b="1" lang="en" sz="2200">
                <a:solidFill>
                  <a:srgbClr val="202124"/>
                </a:solidFill>
                <a:highlight>
                  <a:srgbClr val="FFFFFF"/>
                </a:highlight>
              </a:rPr>
              <a:t>hypothesis</a:t>
            </a:r>
            <a:r>
              <a:rPr lang="en" sz="2200">
                <a:solidFill>
                  <a:srgbClr val="202124"/>
                </a:solidFill>
                <a:highlight>
                  <a:srgbClr val="FFFFFF"/>
                </a:highlight>
              </a:rPr>
              <a:t>, about a parameter.</a:t>
            </a:r>
            <a:br>
              <a:rPr lang="en" sz="2200">
                <a:solidFill>
                  <a:srgbClr val="202124"/>
                </a:solidFill>
                <a:highlight>
                  <a:srgbClr val="FFFFFF"/>
                </a:highlight>
              </a:rPr>
            </a:br>
            <a:endParaRPr sz="2200">
              <a:solidFill>
                <a:srgbClr val="202124"/>
              </a:solidFill>
              <a:highlight>
                <a:srgbClr val="FFFFFF"/>
              </a:highlight>
            </a:endParaRPr>
          </a:p>
          <a:p>
            <a:pPr indent="-368300" lvl="0" marL="457200" rtl="0" algn="l">
              <a:lnSpc>
                <a:spcPct val="95000"/>
              </a:lnSpc>
              <a:spcBef>
                <a:spcPts val="0"/>
              </a:spcBef>
              <a:spcAft>
                <a:spcPts val="0"/>
              </a:spcAft>
              <a:buClr>
                <a:srgbClr val="202124"/>
              </a:buClr>
              <a:buSzPts val="2200"/>
              <a:buChar char="●"/>
            </a:pPr>
            <a:r>
              <a:rPr lang="en" sz="2200">
                <a:solidFill>
                  <a:srgbClr val="202124"/>
                </a:solidFill>
                <a:highlight>
                  <a:srgbClr val="FFFFFF"/>
                </a:highlight>
              </a:rPr>
              <a:t>It evaluates two mutually exclusive statements about a population to determine which statement is best supported by the sample data.</a:t>
            </a:r>
            <a:endParaRPr sz="2200">
              <a:solidFill>
                <a:srgbClr val="202124"/>
              </a:solidFill>
              <a:highlight>
                <a:srgbClr val="FFFFFF"/>
              </a:highlight>
            </a:endParaRPr>
          </a:p>
          <a:p>
            <a:pPr indent="0" lvl="0" marL="0" marR="76200" rtl="0" algn="l">
              <a:lnSpc>
                <a:spcPct val="130000"/>
              </a:lnSpc>
              <a:spcBef>
                <a:spcPts val="0"/>
              </a:spcBef>
              <a:spcAft>
                <a:spcPts val="0"/>
              </a:spcAft>
              <a:buNone/>
            </a:pPr>
            <a:r>
              <a:t/>
            </a:r>
            <a:endParaRPr sz="1400">
              <a:solidFill>
                <a:srgbClr val="202124"/>
              </a:solidFill>
              <a:highlight>
                <a:srgbClr val="FFFFFF"/>
              </a:highlight>
              <a:latin typeface="Arial"/>
              <a:ea typeface="Arial"/>
              <a:cs typeface="Arial"/>
              <a:sym typeface="Arial"/>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Null &amp; </a:t>
            </a:r>
            <a:r>
              <a:rPr lang="en"/>
              <a:t>Alternative</a:t>
            </a:r>
            <a:r>
              <a:rPr lang="en"/>
              <a:t> hypothesis</a:t>
            </a:r>
            <a:endParaRPr/>
          </a:p>
        </p:txBody>
      </p:sp>
      <p:sp>
        <p:nvSpPr>
          <p:cNvPr id="290" name="Google Shape;290;p15"/>
          <p:cNvSpPr txBox="1"/>
          <p:nvPr>
            <p:ph idx="1" type="body"/>
          </p:nvPr>
        </p:nvSpPr>
        <p:spPr>
          <a:xfrm>
            <a:off x="1303800" y="1297625"/>
            <a:ext cx="7030500" cy="3573000"/>
          </a:xfrm>
          <a:prstGeom prst="rect">
            <a:avLst/>
          </a:prstGeom>
        </p:spPr>
        <p:txBody>
          <a:bodyPr anchorCtr="0" anchor="t" bIns="91425" lIns="91425" spcFirstLastPara="1" rIns="91425" wrap="square" tIns="91425">
            <a:noAutofit/>
          </a:bodyPr>
          <a:lstStyle/>
          <a:p>
            <a:pPr indent="0" lvl="0" marL="0" rtl="0" algn="l">
              <a:lnSpc>
                <a:spcPct val="117391"/>
              </a:lnSpc>
              <a:spcBef>
                <a:spcPts val="0"/>
              </a:spcBef>
              <a:spcAft>
                <a:spcPts val="0"/>
              </a:spcAft>
              <a:buSzPts val="275"/>
              <a:buNone/>
            </a:pPr>
            <a:r>
              <a:rPr b="1" lang="en" sz="1616">
                <a:solidFill>
                  <a:srgbClr val="333333"/>
                </a:solidFill>
              </a:rPr>
              <a:t>Null hypothesis (H0)</a:t>
            </a:r>
            <a:endParaRPr b="1" sz="1616">
              <a:solidFill>
                <a:srgbClr val="333333"/>
              </a:solidFill>
            </a:endParaRPr>
          </a:p>
          <a:p>
            <a:pPr indent="0" lvl="0" marL="152400" rtl="0" algn="l">
              <a:lnSpc>
                <a:spcPct val="115000"/>
              </a:lnSpc>
              <a:spcBef>
                <a:spcPts val="300"/>
              </a:spcBef>
              <a:spcAft>
                <a:spcPts val="0"/>
              </a:spcAft>
              <a:buSzPts val="275"/>
              <a:buNone/>
            </a:pPr>
            <a:r>
              <a:rPr lang="en" sz="1616">
                <a:solidFill>
                  <a:srgbClr val="333333"/>
                </a:solidFill>
              </a:rPr>
              <a:t>The null hypothesis states that a population parameter (such as the mean,</a:t>
            </a:r>
            <a:r>
              <a:rPr lang="en" sz="1616">
                <a:solidFill>
                  <a:srgbClr val="333333"/>
                </a:solidFill>
              </a:rPr>
              <a:t> </a:t>
            </a:r>
            <a:r>
              <a:rPr lang="en" sz="1616">
                <a:solidFill>
                  <a:srgbClr val="333333"/>
                </a:solidFill>
              </a:rPr>
              <a:t>the standard deviation, and so on) is equal to a hypothesized value. The null hypothesis is often an initial claim that is based on previous analysis or specialized knowledge.</a:t>
            </a:r>
            <a:endParaRPr sz="1616">
              <a:solidFill>
                <a:srgbClr val="333333"/>
              </a:solidFill>
            </a:endParaRPr>
          </a:p>
          <a:p>
            <a:pPr indent="0" lvl="0" marL="0" rtl="0" algn="l">
              <a:lnSpc>
                <a:spcPct val="117391"/>
              </a:lnSpc>
              <a:spcBef>
                <a:spcPts val="1200"/>
              </a:spcBef>
              <a:spcAft>
                <a:spcPts val="0"/>
              </a:spcAft>
              <a:buSzPts val="275"/>
              <a:buNone/>
            </a:pPr>
            <a:r>
              <a:rPr b="1" lang="en" sz="1616">
                <a:solidFill>
                  <a:srgbClr val="333333"/>
                </a:solidFill>
                <a:latin typeface="Arial"/>
                <a:ea typeface="Arial"/>
                <a:cs typeface="Arial"/>
                <a:sym typeface="Arial"/>
              </a:rPr>
              <a:t>Alternative Hypothesis (H1)</a:t>
            </a:r>
            <a:endParaRPr b="1" sz="1616">
              <a:solidFill>
                <a:srgbClr val="333333"/>
              </a:solidFill>
              <a:latin typeface="Arial"/>
              <a:ea typeface="Arial"/>
              <a:cs typeface="Arial"/>
              <a:sym typeface="Arial"/>
            </a:endParaRPr>
          </a:p>
          <a:p>
            <a:pPr indent="0" lvl="0" marL="152400" rtl="0" algn="l">
              <a:lnSpc>
                <a:spcPct val="115000"/>
              </a:lnSpc>
              <a:spcBef>
                <a:spcPts val="300"/>
              </a:spcBef>
              <a:spcAft>
                <a:spcPts val="0"/>
              </a:spcAft>
              <a:buSzPts val="275"/>
              <a:buNone/>
            </a:pPr>
            <a:r>
              <a:rPr lang="en" sz="1616">
                <a:solidFill>
                  <a:srgbClr val="333333"/>
                </a:solidFill>
                <a:latin typeface="Arial"/>
                <a:ea typeface="Arial"/>
                <a:cs typeface="Arial"/>
                <a:sym typeface="Arial"/>
              </a:rPr>
              <a:t>The alternative hypothesis states that a population parameter is smaller, greater, or different than the hypothesized value in the null hypothesis. The alternative hypothesis is what you might believe to be true or hope to prove true.</a:t>
            </a:r>
            <a:endParaRPr sz="1616">
              <a:solidFill>
                <a:srgbClr val="333333"/>
              </a:solidFill>
              <a:latin typeface="Arial"/>
              <a:ea typeface="Arial"/>
              <a:cs typeface="Arial"/>
              <a:sym typeface="Arial"/>
            </a:endParaRPr>
          </a:p>
          <a:p>
            <a:pPr indent="0" lvl="0" marL="0" rtl="0" algn="l">
              <a:spcBef>
                <a:spcPts val="1200"/>
              </a:spcBef>
              <a:spcAft>
                <a:spcPts val="1200"/>
              </a:spcAft>
              <a:buSzPts val="275"/>
              <a:buNone/>
            </a:pPr>
            <a:r>
              <a:t/>
            </a:r>
            <a:endParaRPr sz="4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hypothesis based statements</a:t>
            </a:r>
            <a:endParaRPr/>
          </a:p>
        </p:txBody>
      </p:sp>
      <p:sp>
        <p:nvSpPr>
          <p:cNvPr id="296" name="Google Shape;296;p16"/>
          <p:cNvSpPr txBox="1"/>
          <p:nvPr>
            <p:ph idx="1" type="body"/>
          </p:nvPr>
        </p:nvSpPr>
        <p:spPr>
          <a:xfrm>
            <a:off x="1303800" y="1340850"/>
            <a:ext cx="7030500" cy="3544200"/>
          </a:xfrm>
          <a:prstGeom prst="rect">
            <a:avLst/>
          </a:prstGeom>
        </p:spPr>
        <p:txBody>
          <a:bodyPr anchorCtr="0" anchor="t" bIns="91425" lIns="91425" spcFirstLastPara="1" rIns="91425" wrap="square" tIns="91425">
            <a:normAutofit fontScale="32500" lnSpcReduction="20000"/>
          </a:bodyPr>
          <a:lstStyle/>
          <a:p>
            <a:pPr indent="-334168" lvl="0" marL="457200" rtl="0" algn="l">
              <a:spcBef>
                <a:spcPts val="0"/>
              </a:spcBef>
              <a:spcAft>
                <a:spcPts val="0"/>
              </a:spcAft>
              <a:buClr>
                <a:srgbClr val="202124"/>
              </a:buClr>
              <a:buSzPct val="100000"/>
              <a:buChar char="●"/>
            </a:pPr>
            <a:r>
              <a:rPr lang="en" sz="5115">
                <a:solidFill>
                  <a:srgbClr val="202124"/>
                </a:solidFill>
                <a:highlight>
                  <a:srgbClr val="FFFFFF"/>
                </a:highlight>
              </a:rPr>
              <a:t>If you drop a ball, it will fall toward the ground.</a:t>
            </a:r>
            <a:endParaRPr sz="5115">
              <a:solidFill>
                <a:srgbClr val="202124"/>
              </a:solidFill>
              <a:highlight>
                <a:srgbClr val="FFFFFF"/>
              </a:highlight>
            </a:endParaRPr>
          </a:p>
          <a:p>
            <a:pPr indent="0" lvl="0" marL="457200" rtl="0" algn="l">
              <a:spcBef>
                <a:spcPts val="300"/>
              </a:spcBef>
              <a:spcAft>
                <a:spcPts val="0"/>
              </a:spcAft>
              <a:buNone/>
            </a:pPr>
            <a:r>
              <a:rPr lang="en" sz="5115"/>
              <a:t>Ho=Ball will fall towards the ground.</a:t>
            </a:r>
            <a:br>
              <a:rPr lang="en" sz="5115"/>
            </a:br>
            <a:r>
              <a:rPr lang="en" sz="5115"/>
              <a:t>H1=Ball will not fall toward the ground.</a:t>
            </a:r>
            <a:endParaRPr sz="5115"/>
          </a:p>
          <a:p>
            <a:pPr indent="0" lvl="0" marL="457200" rtl="0" algn="l">
              <a:spcBef>
                <a:spcPts val="0"/>
              </a:spcBef>
              <a:spcAft>
                <a:spcPts val="0"/>
              </a:spcAft>
              <a:buNone/>
            </a:pPr>
            <a:r>
              <a:t/>
            </a:r>
            <a:endParaRPr sz="4807"/>
          </a:p>
          <a:p>
            <a:pPr indent="-334168" lvl="0" marL="457200" rtl="0" algn="l">
              <a:spcBef>
                <a:spcPts val="0"/>
              </a:spcBef>
              <a:spcAft>
                <a:spcPts val="0"/>
              </a:spcAft>
              <a:buSzPct val="100000"/>
              <a:buChar char="●"/>
            </a:pPr>
            <a:r>
              <a:rPr lang="en" sz="5115"/>
              <a:t>All roses have same number of petals.</a:t>
            </a:r>
            <a:br>
              <a:rPr lang="en" sz="5115"/>
            </a:br>
            <a:r>
              <a:rPr lang="en" sz="5115"/>
              <a:t>Ho=Number of petals is same for all roses</a:t>
            </a:r>
            <a:br>
              <a:rPr lang="en" sz="5115"/>
            </a:br>
            <a:r>
              <a:rPr lang="en" sz="5115"/>
              <a:t>H1=Number of petals is different for all roses.</a:t>
            </a:r>
            <a:br>
              <a:rPr lang="en" sz="5115"/>
            </a:br>
            <a:endParaRPr sz="5115"/>
          </a:p>
          <a:p>
            <a:pPr indent="-334168" lvl="0" marL="457200" rtl="0" algn="l">
              <a:spcBef>
                <a:spcPts val="0"/>
              </a:spcBef>
              <a:spcAft>
                <a:spcPts val="0"/>
              </a:spcAft>
              <a:buSzPct val="100000"/>
              <a:buChar char="●"/>
            </a:pPr>
            <a:r>
              <a:rPr lang="en" sz="5115"/>
              <a:t>Smoking cigarettes daily causes lung cancer.</a:t>
            </a:r>
            <a:br>
              <a:rPr lang="en" sz="5115"/>
            </a:br>
            <a:r>
              <a:rPr lang="en" sz="5115"/>
              <a:t>Ho=Smoking causes cancer</a:t>
            </a:r>
            <a:br>
              <a:rPr lang="en" sz="5115"/>
            </a:br>
            <a:r>
              <a:rPr lang="en" sz="5115"/>
              <a:t>H1=Smoking do not cause cancer,</a:t>
            </a:r>
            <a:endParaRPr sz="5115"/>
          </a:p>
          <a:p>
            <a:pPr indent="0" lvl="0" marL="457200" rtl="0" algn="l">
              <a:spcBef>
                <a:spcPts val="0"/>
              </a:spcBef>
              <a:spcAft>
                <a:spcPts val="0"/>
              </a:spcAft>
              <a:buNone/>
            </a:pPr>
            <a:r>
              <a:t/>
            </a:r>
            <a:endParaRPr sz="45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 value</a:t>
            </a:r>
            <a:endParaRPr/>
          </a:p>
        </p:txBody>
      </p:sp>
      <p:sp>
        <p:nvSpPr>
          <p:cNvPr id="302" name="Google Shape;302;p17"/>
          <p:cNvSpPr txBox="1"/>
          <p:nvPr>
            <p:ph idx="1" type="body"/>
          </p:nvPr>
        </p:nvSpPr>
        <p:spPr>
          <a:xfrm>
            <a:off x="1303800" y="1326425"/>
            <a:ext cx="7030500" cy="3205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202124"/>
              </a:buClr>
              <a:buSzPts val="1900"/>
              <a:buFont typeface="Arial"/>
              <a:buChar char="●"/>
            </a:pPr>
            <a:r>
              <a:rPr lang="en" sz="1900">
                <a:solidFill>
                  <a:srgbClr val="202124"/>
                </a:solidFill>
                <a:highlight>
                  <a:srgbClr val="FFFFFF"/>
                </a:highlight>
                <a:latin typeface="Arial"/>
                <a:ea typeface="Arial"/>
                <a:cs typeface="Arial"/>
                <a:sym typeface="Arial"/>
              </a:rPr>
              <a:t>The </a:t>
            </a:r>
            <a:r>
              <a:rPr b="1" lang="en" sz="1900">
                <a:solidFill>
                  <a:srgbClr val="202124"/>
                </a:solidFill>
                <a:highlight>
                  <a:srgbClr val="FFFFFF"/>
                </a:highlight>
                <a:latin typeface="Arial"/>
                <a:ea typeface="Arial"/>
                <a:cs typeface="Arial"/>
                <a:sym typeface="Arial"/>
              </a:rPr>
              <a:t>p</a:t>
            </a:r>
            <a:r>
              <a:rPr lang="en" sz="1900">
                <a:solidFill>
                  <a:srgbClr val="202124"/>
                </a:solidFill>
                <a:highlight>
                  <a:srgbClr val="FFFFFF"/>
                </a:highlight>
                <a:latin typeface="Arial"/>
                <a:ea typeface="Arial"/>
                <a:cs typeface="Arial"/>
                <a:sym typeface="Arial"/>
              </a:rPr>
              <a:t>-</a:t>
            </a:r>
            <a:r>
              <a:rPr b="1" lang="en" sz="1900">
                <a:solidFill>
                  <a:srgbClr val="202124"/>
                </a:solidFill>
                <a:highlight>
                  <a:srgbClr val="FFFFFF"/>
                </a:highlight>
                <a:latin typeface="Arial"/>
                <a:ea typeface="Arial"/>
                <a:cs typeface="Arial"/>
                <a:sym typeface="Arial"/>
              </a:rPr>
              <a:t>value</a:t>
            </a:r>
            <a:r>
              <a:rPr lang="en" sz="1900">
                <a:solidFill>
                  <a:srgbClr val="202124"/>
                </a:solidFill>
                <a:highlight>
                  <a:srgbClr val="FFFFFF"/>
                </a:highlight>
                <a:latin typeface="Arial"/>
                <a:ea typeface="Arial"/>
                <a:cs typeface="Arial"/>
                <a:sym typeface="Arial"/>
              </a:rPr>
              <a:t>, or probability </a:t>
            </a:r>
            <a:r>
              <a:rPr b="1" lang="en" sz="1900">
                <a:solidFill>
                  <a:srgbClr val="202124"/>
                </a:solidFill>
                <a:highlight>
                  <a:srgbClr val="FFFFFF"/>
                </a:highlight>
                <a:latin typeface="Arial"/>
                <a:ea typeface="Arial"/>
                <a:cs typeface="Arial"/>
                <a:sym typeface="Arial"/>
              </a:rPr>
              <a:t>value</a:t>
            </a:r>
            <a:r>
              <a:rPr lang="en" sz="1900">
                <a:solidFill>
                  <a:srgbClr val="202124"/>
                </a:solidFill>
                <a:highlight>
                  <a:srgbClr val="FFFFFF"/>
                </a:highlight>
                <a:latin typeface="Arial"/>
                <a:ea typeface="Arial"/>
                <a:cs typeface="Arial"/>
                <a:sym typeface="Arial"/>
              </a:rPr>
              <a:t>, </a:t>
            </a:r>
            <a:r>
              <a:rPr b="1" lang="en" sz="1900">
                <a:solidFill>
                  <a:srgbClr val="202124"/>
                </a:solidFill>
                <a:highlight>
                  <a:srgbClr val="FFFFFF"/>
                </a:highlight>
                <a:latin typeface="Arial"/>
                <a:ea typeface="Arial"/>
                <a:cs typeface="Arial"/>
                <a:sym typeface="Arial"/>
              </a:rPr>
              <a:t>tells you</a:t>
            </a:r>
            <a:r>
              <a:rPr lang="en" sz="1900">
                <a:solidFill>
                  <a:srgbClr val="202124"/>
                </a:solidFill>
                <a:highlight>
                  <a:srgbClr val="FFFFFF"/>
                </a:highlight>
                <a:latin typeface="Arial"/>
                <a:ea typeface="Arial"/>
                <a:cs typeface="Arial"/>
                <a:sym typeface="Arial"/>
              </a:rPr>
              <a:t> how likely it is that your data could have occurred under the null hypothesis.</a:t>
            </a:r>
            <a:br>
              <a:rPr lang="en" sz="1900">
                <a:solidFill>
                  <a:srgbClr val="202124"/>
                </a:solidFill>
                <a:highlight>
                  <a:srgbClr val="FFFFFF"/>
                </a:highlight>
                <a:latin typeface="Arial"/>
                <a:ea typeface="Arial"/>
                <a:cs typeface="Arial"/>
                <a:sym typeface="Arial"/>
              </a:rPr>
            </a:br>
            <a:endParaRPr sz="1900">
              <a:solidFill>
                <a:srgbClr val="202124"/>
              </a:solidFill>
              <a:highlight>
                <a:srgbClr val="FFFFFF"/>
              </a:highlight>
              <a:latin typeface="Arial"/>
              <a:ea typeface="Arial"/>
              <a:cs typeface="Arial"/>
              <a:sym typeface="Arial"/>
            </a:endParaRPr>
          </a:p>
          <a:p>
            <a:pPr indent="-349250" lvl="0" marL="457200" rtl="0" algn="l">
              <a:spcBef>
                <a:spcPts val="0"/>
              </a:spcBef>
              <a:spcAft>
                <a:spcPts val="0"/>
              </a:spcAft>
              <a:buClr>
                <a:srgbClr val="202124"/>
              </a:buClr>
              <a:buSzPts val="1900"/>
              <a:buFont typeface="Arial"/>
              <a:buChar char="●"/>
            </a:pPr>
            <a:r>
              <a:rPr lang="en" sz="1900">
                <a:solidFill>
                  <a:srgbClr val="202124"/>
                </a:solidFill>
                <a:highlight>
                  <a:srgbClr val="FFFFFF"/>
                </a:highlight>
              </a:rPr>
              <a:t>If</a:t>
            </a:r>
            <a:r>
              <a:rPr b="1" lang="en" sz="1900">
                <a:solidFill>
                  <a:srgbClr val="202124"/>
                </a:solidFill>
                <a:highlight>
                  <a:srgbClr val="FFFFFF"/>
                </a:highlight>
              </a:rPr>
              <a:t> P</a:t>
            </a:r>
            <a:r>
              <a:rPr lang="en" sz="1900">
                <a:solidFill>
                  <a:srgbClr val="202124"/>
                </a:solidFill>
                <a:highlight>
                  <a:srgbClr val="FFFFFF"/>
                </a:highlight>
              </a:rPr>
              <a:t> &gt; </a:t>
            </a:r>
            <a:r>
              <a:rPr b="1" lang="en" sz="1900">
                <a:solidFill>
                  <a:srgbClr val="202124"/>
                </a:solidFill>
                <a:highlight>
                  <a:srgbClr val="FFFFFF"/>
                </a:highlight>
              </a:rPr>
              <a:t>0.05 is the</a:t>
            </a:r>
            <a:r>
              <a:rPr lang="en" sz="1900">
                <a:solidFill>
                  <a:srgbClr val="202124"/>
                </a:solidFill>
                <a:highlight>
                  <a:srgbClr val="FFFFFF"/>
                </a:highlight>
              </a:rPr>
              <a:t> probability that the null hypothesis is true</a:t>
            </a:r>
            <a:br>
              <a:rPr lang="en" sz="1900">
                <a:solidFill>
                  <a:srgbClr val="202124"/>
                </a:solidFill>
                <a:highlight>
                  <a:srgbClr val="FFFFFF"/>
                </a:highlight>
              </a:rPr>
            </a:br>
            <a:endParaRPr sz="1900">
              <a:solidFill>
                <a:srgbClr val="202124"/>
              </a:solidFill>
              <a:highlight>
                <a:srgbClr val="FFFFFF"/>
              </a:highlight>
            </a:endParaRPr>
          </a:p>
          <a:p>
            <a:pPr indent="-349250" lvl="0" marL="457200" rtl="0" algn="l">
              <a:spcBef>
                <a:spcPts val="0"/>
              </a:spcBef>
              <a:spcAft>
                <a:spcPts val="0"/>
              </a:spcAft>
              <a:buClr>
                <a:srgbClr val="202124"/>
              </a:buClr>
              <a:buSzPts val="1900"/>
              <a:buChar char="●"/>
            </a:pPr>
            <a:r>
              <a:rPr lang="en" sz="1900">
                <a:solidFill>
                  <a:srgbClr val="202124"/>
                </a:solidFill>
                <a:highlight>
                  <a:srgbClr val="FFFFFF"/>
                </a:highlight>
              </a:rPr>
              <a:t>If (</a:t>
            </a:r>
            <a:r>
              <a:rPr b="1" lang="en" sz="1900">
                <a:solidFill>
                  <a:srgbClr val="202124"/>
                </a:solidFill>
                <a:highlight>
                  <a:srgbClr val="FFFFFF"/>
                </a:highlight>
              </a:rPr>
              <a:t>P</a:t>
            </a:r>
            <a:r>
              <a:rPr lang="en" sz="1900">
                <a:solidFill>
                  <a:srgbClr val="202124"/>
                </a:solidFill>
                <a:highlight>
                  <a:srgbClr val="FFFFFF"/>
                </a:highlight>
              </a:rPr>
              <a:t> ≤ </a:t>
            </a:r>
            <a:r>
              <a:rPr b="1" lang="en" sz="1900">
                <a:solidFill>
                  <a:srgbClr val="202124"/>
                </a:solidFill>
                <a:highlight>
                  <a:srgbClr val="FFFFFF"/>
                </a:highlight>
              </a:rPr>
              <a:t>0.05</a:t>
            </a:r>
            <a:r>
              <a:rPr lang="en" sz="1900">
                <a:solidFill>
                  <a:srgbClr val="202124"/>
                </a:solidFill>
                <a:highlight>
                  <a:srgbClr val="FFFFFF"/>
                </a:highlight>
              </a:rPr>
              <a:t>) means that the null hypothesis is false and we can consider the alternative hypothesis.</a:t>
            </a:r>
            <a:endParaRPr sz="1900">
              <a:solidFill>
                <a:srgbClr val="2021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to get P value</a:t>
            </a:r>
            <a:endParaRPr/>
          </a:p>
        </p:txBody>
      </p:sp>
      <p:sp>
        <p:nvSpPr>
          <p:cNvPr id="308" name="Google Shape;308;p18"/>
          <p:cNvSpPr txBox="1"/>
          <p:nvPr>
            <p:ph idx="1" type="body"/>
          </p:nvPr>
        </p:nvSpPr>
        <p:spPr>
          <a:xfrm>
            <a:off x="1404675" y="1300950"/>
            <a:ext cx="7030500" cy="32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Following tests are performed to get the p value.</a:t>
            </a:r>
            <a:br>
              <a:rPr lang="en" sz="2000"/>
            </a:br>
            <a:endParaRPr sz="2000"/>
          </a:p>
          <a:p>
            <a:pPr indent="-355600" lvl="0" marL="457200" rtl="0" algn="l">
              <a:spcBef>
                <a:spcPts val="1200"/>
              </a:spcBef>
              <a:spcAft>
                <a:spcPts val="0"/>
              </a:spcAft>
              <a:buSzPts val="2000"/>
              <a:buChar char="●"/>
            </a:pPr>
            <a:r>
              <a:rPr lang="en" sz="2000"/>
              <a:t>Chi square test</a:t>
            </a:r>
            <a:br>
              <a:rPr lang="en" sz="2000"/>
            </a:br>
            <a:endParaRPr sz="2000"/>
          </a:p>
          <a:p>
            <a:pPr indent="-355600" lvl="0" marL="457200" rtl="0" algn="l">
              <a:spcBef>
                <a:spcPts val="0"/>
              </a:spcBef>
              <a:spcAft>
                <a:spcPts val="0"/>
              </a:spcAft>
              <a:buSzPts val="2000"/>
              <a:buChar char="●"/>
            </a:pPr>
            <a:r>
              <a:rPr lang="en" sz="2000"/>
              <a:t>T square test</a:t>
            </a:r>
            <a:br>
              <a:rPr lang="en" sz="2000"/>
            </a:br>
            <a:endParaRPr sz="2000"/>
          </a:p>
          <a:p>
            <a:pPr indent="-355600" lvl="0" marL="457200" rtl="0" algn="l">
              <a:spcBef>
                <a:spcPts val="0"/>
              </a:spcBef>
              <a:spcAft>
                <a:spcPts val="0"/>
              </a:spcAft>
              <a:buSzPts val="2000"/>
              <a:buChar char="●"/>
            </a:pPr>
            <a:r>
              <a:rPr lang="en" sz="2000"/>
              <a:t>Anova test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 Square Test</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24292E"/>
                </a:solidFill>
                <a:highlight>
                  <a:srgbClr val="FFFFFF"/>
                </a:highlight>
              </a:rPr>
              <a:t>If we want to run a test on 2 categorical feature dataset, then we will use </a:t>
            </a:r>
            <a:r>
              <a:rPr b="1" lang="en" sz="2400">
                <a:solidFill>
                  <a:srgbClr val="24292E"/>
                </a:solidFill>
                <a:highlight>
                  <a:srgbClr val="FFFFFF"/>
                </a:highlight>
              </a:rPr>
              <a:t>Chi square test.</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 test</a:t>
            </a:r>
            <a:endParaRPr/>
          </a:p>
        </p:txBody>
      </p:sp>
      <p:sp>
        <p:nvSpPr>
          <p:cNvPr id="320" name="Google Shape;320;p20"/>
          <p:cNvSpPr txBox="1"/>
          <p:nvPr>
            <p:ph idx="1" type="body"/>
          </p:nvPr>
        </p:nvSpPr>
        <p:spPr>
          <a:xfrm>
            <a:off x="1303800" y="1513725"/>
            <a:ext cx="7030500" cy="301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rgbClr val="24292E"/>
                </a:solidFill>
                <a:highlight>
                  <a:srgbClr val="FFFFFF"/>
                </a:highlight>
              </a:rPr>
              <a:t>If we want to run a test on 1 categorical feature and 1 continuous (numerical) feature dataset, then we can use </a:t>
            </a:r>
            <a:r>
              <a:rPr b="1" lang="en" sz="2400">
                <a:solidFill>
                  <a:srgbClr val="24292E"/>
                </a:solidFill>
                <a:highlight>
                  <a:srgbClr val="FFFFFF"/>
                </a:highlight>
              </a:rPr>
              <a:t>T test</a:t>
            </a:r>
            <a:r>
              <a:rPr lang="en" sz="2400">
                <a:solidFill>
                  <a:srgbClr val="24292E"/>
                </a:solidFill>
                <a:highlight>
                  <a:srgbClr val="FFFFFF"/>
                </a:highlight>
              </a:rPr>
              <a:t> i</a:t>
            </a:r>
            <a:r>
              <a:rPr lang="en" sz="2400">
                <a:solidFill>
                  <a:srgbClr val="24292E"/>
                </a:solidFill>
                <a:highlight>
                  <a:srgbClr val="FFFFFF"/>
                </a:highlight>
              </a:rPr>
              <a:t>n this situation.</a:t>
            </a:r>
            <a:endParaRPr sz="2400">
              <a:solidFill>
                <a:srgbClr val="24292E"/>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Anova test</a:t>
            </a:r>
            <a:endParaRPr/>
          </a:p>
        </p:txBody>
      </p:sp>
      <p:sp>
        <p:nvSpPr>
          <p:cNvPr id="326" name="Google Shape;326;p21"/>
          <p:cNvSpPr txBox="1"/>
          <p:nvPr>
            <p:ph idx="1" type="body"/>
          </p:nvPr>
        </p:nvSpPr>
        <p:spPr>
          <a:xfrm>
            <a:off x="1303800" y="1701025"/>
            <a:ext cx="7030500" cy="283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24292E"/>
                </a:solidFill>
                <a:highlight>
                  <a:srgbClr val="FFFFFF"/>
                </a:highlight>
              </a:rPr>
              <a:t>If we run a test on comparing continuous and categorical (multiple) feature dataset, then we use </a:t>
            </a:r>
            <a:r>
              <a:rPr b="1" lang="en" sz="2400">
                <a:solidFill>
                  <a:srgbClr val="24292E"/>
                </a:solidFill>
                <a:highlight>
                  <a:srgbClr val="FFFFFF"/>
                </a:highlight>
              </a:rPr>
              <a:t>Anova test.</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