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7" r:id="rId1"/>
  </p:sldMasterIdLst>
  <p:sldIdLst>
    <p:sldId id="257" r:id="rId2"/>
    <p:sldId id="259" r:id="rId3"/>
    <p:sldId id="261" r:id="rId4"/>
    <p:sldId id="262" r:id="rId5"/>
    <p:sldId id="263" r:id="rId6"/>
    <p:sldId id="264" r:id="rId7"/>
    <p:sldId id="265" r:id="rId8"/>
    <p:sldId id="266" r:id="rId9"/>
    <p:sldId id="267" r:id="rId10"/>
    <p:sldId id="268" r:id="rId11"/>
    <p:sldId id="272" r:id="rId12"/>
    <p:sldId id="269" r:id="rId13"/>
    <p:sldId id="270" r:id="rId14"/>
    <p:sldId id="271"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5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5090848-63EA-4840-902F-85C0AD7C6266}"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90848-63EA-4840-902F-85C0AD7C6266}"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E5CC4-A2DC-4E4A-8379-B274FCA81041}"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5090848-63EA-4840-902F-85C0AD7C6266}"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5090848-63EA-4840-902F-85C0AD7C6266}"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5090848-63EA-4840-902F-85C0AD7C6266}"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5090848-63EA-4840-902F-85C0AD7C6266}"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E5CC4-A2DC-4E4A-8379-B274FCA81041}"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090848-63EA-4840-902F-85C0AD7C6266}"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5090848-63EA-4840-902F-85C0AD7C6266}"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5090848-63EA-4840-902F-85C0AD7C6266}" type="datetimeFigureOut">
              <a:rPr lang="en-US" smtClean="0"/>
              <a:t>11/25/2014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5090848-63EA-4840-902F-85C0AD7C6266}" type="datetimeFigureOut">
              <a:rPr lang="en-US" smtClean="0"/>
              <a:t>11/25/2014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90848-63EA-4840-902F-85C0AD7C6266}" type="datetimeFigureOut">
              <a:rPr lang="en-US" smtClean="0"/>
              <a:t>11/25/2014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2E5CC4-A2DC-4E4A-8379-B274FCA810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90848-63EA-4840-902F-85C0AD7C6266}"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5090848-63EA-4840-902F-85C0AD7C6266}" type="datetimeFigureOut">
              <a:rPr lang="en-US" smtClean="0"/>
              <a:t>11/25/2014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B52E5CC4-A2DC-4E4A-8379-B274FCA810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commercelb-370447086.us-east-1.elb.amazonaws.com/EcommerceWebApplication/Home.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931723"/>
            <a:ext cx="8042276" cy="1336956"/>
          </a:xfrm>
        </p:spPr>
        <p:txBody>
          <a:bodyPr/>
          <a:lstStyle/>
          <a:p>
            <a:pPr algn="l"/>
            <a:r>
              <a:rPr lang="en-US" sz="4000" dirty="0" smtClean="0"/>
              <a:t>Ecommerce Web Application: </a:t>
            </a:r>
            <a:r>
              <a:rPr lang="en-US" sz="2000" dirty="0" smtClean="0"/>
              <a:t>Demonstrating Cloud load balancer capabilities</a:t>
            </a:r>
            <a:endParaRPr lang="en-US" sz="2000" dirty="0"/>
          </a:p>
        </p:txBody>
      </p:sp>
      <p:sp>
        <p:nvSpPr>
          <p:cNvPr id="3" name="Content Placeholder 2"/>
          <p:cNvSpPr>
            <a:spLocks noGrp="1"/>
          </p:cNvSpPr>
          <p:nvPr>
            <p:ph idx="1"/>
          </p:nvPr>
        </p:nvSpPr>
        <p:spPr>
          <a:xfrm>
            <a:off x="549275" y="3153216"/>
            <a:ext cx="8042276" cy="4343400"/>
          </a:xfrm>
        </p:spPr>
        <p:txBody>
          <a:bodyPr>
            <a:normAutofit/>
          </a:bodyPr>
          <a:lstStyle/>
          <a:p>
            <a:pPr marL="0" indent="0">
              <a:buNone/>
            </a:pPr>
            <a:r>
              <a:rPr lang="en-US" i="1" dirty="0" smtClean="0"/>
              <a:t>			</a:t>
            </a:r>
            <a:r>
              <a:rPr lang="en-US" i="1" dirty="0"/>
              <a:t> </a:t>
            </a:r>
            <a:r>
              <a:rPr lang="en-US" i="1" dirty="0" smtClean="0"/>
              <a:t> </a:t>
            </a:r>
            <a:r>
              <a:rPr lang="en-US" i="1" dirty="0" err="1" smtClean="0"/>
              <a:t>Priyesh</a:t>
            </a:r>
            <a:r>
              <a:rPr lang="en-US" i="1" dirty="0" smtClean="0"/>
              <a:t> Wani </a:t>
            </a:r>
          </a:p>
          <a:p>
            <a:pPr marL="0" indent="0">
              <a:buNone/>
            </a:pPr>
            <a:r>
              <a:rPr lang="en-US" i="1" dirty="0" smtClean="0"/>
              <a:t>				&amp;</a:t>
            </a:r>
          </a:p>
          <a:p>
            <a:pPr marL="0" indent="0">
              <a:buNone/>
            </a:pPr>
            <a:r>
              <a:rPr lang="en-US" i="1" dirty="0" smtClean="0"/>
              <a:t> 			</a:t>
            </a:r>
            <a:r>
              <a:rPr lang="en-US" i="1" dirty="0" err="1" smtClean="0"/>
              <a:t>Sudeep</a:t>
            </a:r>
            <a:r>
              <a:rPr lang="en-US" i="1" dirty="0" smtClean="0"/>
              <a:t> </a:t>
            </a:r>
            <a:r>
              <a:rPr lang="en-US" i="1" dirty="0" err="1" smtClean="0"/>
              <a:t>Agarwal</a:t>
            </a:r>
            <a:endParaRPr lang="en-US" i="1" dirty="0"/>
          </a:p>
        </p:txBody>
      </p:sp>
    </p:spTree>
    <p:extLst>
      <p:ext uri="{BB962C8B-B14F-4D97-AF65-F5344CB8AC3E}">
        <p14:creationId xmlns:p14="http://schemas.microsoft.com/office/powerpoint/2010/main" val="286450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3760"/>
            <a:ext cx="8042276" cy="1336956"/>
          </a:xfrm>
        </p:spPr>
        <p:txBody>
          <a:bodyPr/>
          <a:lstStyle/>
          <a:p>
            <a:pPr algn="l"/>
            <a:r>
              <a:rPr lang="en-US" dirty="0" smtClean="0"/>
              <a:t>Silk Performer</a:t>
            </a:r>
            <a:endParaRPr lang="en-US" dirty="0"/>
          </a:p>
        </p:txBody>
      </p:sp>
      <p:sp>
        <p:nvSpPr>
          <p:cNvPr id="3" name="Content Placeholder 2"/>
          <p:cNvSpPr>
            <a:spLocks noGrp="1"/>
          </p:cNvSpPr>
          <p:nvPr>
            <p:ph idx="1"/>
          </p:nvPr>
        </p:nvSpPr>
        <p:spPr/>
        <p:txBody>
          <a:bodyPr/>
          <a:lstStyle/>
          <a:p>
            <a:r>
              <a:rPr lang="en-US" dirty="0" smtClean="0"/>
              <a:t>Silk Performer is a tool used for performance based testing of web applications</a:t>
            </a:r>
          </a:p>
          <a:p>
            <a:endParaRPr lang="en-US" dirty="0" smtClean="0"/>
          </a:p>
          <a:p>
            <a:r>
              <a:rPr lang="en-US" dirty="0" smtClean="0"/>
              <a:t>It provides cloud agents to generate virtual load from locations</a:t>
            </a:r>
            <a:r>
              <a:rPr lang="en-US" dirty="0"/>
              <a:t> </a:t>
            </a:r>
            <a:r>
              <a:rPr lang="en-US" dirty="0" smtClean="0"/>
              <a:t>across the globe.</a:t>
            </a:r>
          </a:p>
          <a:p>
            <a:endParaRPr lang="en-US" dirty="0" smtClean="0"/>
          </a:p>
          <a:p>
            <a:r>
              <a:rPr lang="en-US" dirty="0" smtClean="0"/>
              <a:t>The script simulates end-to-end user scenario to be executed by virtual users</a:t>
            </a:r>
            <a:endParaRPr lang="en-US" dirty="0"/>
          </a:p>
        </p:txBody>
      </p:sp>
    </p:spTree>
    <p:extLst>
      <p:ext uri="{BB962C8B-B14F-4D97-AF65-F5344CB8AC3E}">
        <p14:creationId xmlns:p14="http://schemas.microsoft.com/office/powerpoint/2010/main" val="404173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352940"/>
            <a:ext cx="8042276" cy="1336956"/>
          </a:xfrm>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2992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Hits Per second</a:t>
            </a:r>
            <a:endParaRPr lang="en-US" dirty="0"/>
          </a:p>
        </p:txBody>
      </p:sp>
      <p:pic>
        <p:nvPicPr>
          <p:cNvPr id="4" name="Content Placeholder 3"/>
          <p:cNvPicPr>
            <a:picLocks noGrp="1" noChangeAspect="1"/>
          </p:cNvPicPr>
          <p:nvPr>
            <p:ph idx="1"/>
          </p:nvPr>
        </p:nvPicPr>
        <p:blipFill>
          <a:blip r:embed="rId2"/>
          <a:srcRect t="-23810" b="-23810"/>
          <a:stretch>
            <a:fillRect/>
          </a:stretch>
        </p:blipFill>
        <p:spPr>
          <a:xfrm>
            <a:off x="549275" y="907218"/>
            <a:ext cx="7840756" cy="4343400"/>
          </a:xfrm>
        </p:spPr>
      </p:pic>
      <p:pic>
        <p:nvPicPr>
          <p:cNvPr id="6" name="Picture 5"/>
          <p:cNvPicPr>
            <a:picLocks noChangeAspect="1"/>
          </p:cNvPicPr>
          <p:nvPr/>
        </p:nvPicPr>
        <p:blipFill>
          <a:blip r:embed="rId3"/>
          <a:stretch>
            <a:fillRect/>
          </a:stretch>
        </p:blipFill>
        <p:spPr>
          <a:xfrm>
            <a:off x="549275" y="4419732"/>
            <a:ext cx="7840756" cy="1624164"/>
          </a:xfrm>
          <a:prstGeom prst="rect">
            <a:avLst/>
          </a:prstGeom>
        </p:spPr>
      </p:pic>
    </p:spTree>
    <p:extLst>
      <p:ext uri="{BB962C8B-B14F-4D97-AF65-F5344CB8AC3E}">
        <p14:creationId xmlns:p14="http://schemas.microsoft.com/office/powerpoint/2010/main" val="3127234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per second</a:t>
            </a:r>
            <a:endParaRPr lang="en-US" dirty="0"/>
          </a:p>
        </p:txBody>
      </p:sp>
      <p:pic>
        <p:nvPicPr>
          <p:cNvPr id="4" name="Content Placeholder 3"/>
          <p:cNvPicPr>
            <a:picLocks noGrp="1" noChangeAspect="1"/>
          </p:cNvPicPr>
          <p:nvPr>
            <p:ph idx="1"/>
          </p:nvPr>
        </p:nvPicPr>
        <p:blipFill>
          <a:blip r:embed="rId2"/>
          <a:srcRect t="-21895" b="-21895"/>
          <a:stretch>
            <a:fillRect/>
          </a:stretch>
        </p:blipFill>
        <p:spPr>
          <a:xfrm>
            <a:off x="549275" y="851746"/>
            <a:ext cx="8042276" cy="4343400"/>
          </a:xfrm>
        </p:spPr>
      </p:pic>
      <p:pic>
        <p:nvPicPr>
          <p:cNvPr id="5" name="Picture 4"/>
          <p:cNvPicPr>
            <a:picLocks noChangeAspect="1"/>
          </p:cNvPicPr>
          <p:nvPr/>
        </p:nvPicPr>
        <p:blipFill>
          <a:blip r:embed="rId3"/>
          <a:stretch>
            <a:fillRect/>
          </a:stretch>
        </p:blipFill>
        <p:spPr>
          <a:xfrm>
            <a:off x="934547" y="4516789"/>
            <a:ext cx="7657003" cy="1559329"/>
          </a:xfrm>
          <a:prstGeom prst="rect">
            <a:avLst/>
          </a:prstGeom>
        </p:spPr>
      </p:pic>
    </p:spTree>
    <p:extLst>
      <p:ext uri="{BB962C8B-B14F-4D97-AF65-F5344CB8AC3E}">
        <p14:creationId xmlns:p14="http://schemas.microsoft.com/office/powerpoint/2010/main" val="1112250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Watch Result</a:t>
            </a:r>
            <a:endParaRPr lang="en-US" dirty="0"/>
          </a:p>
        </p:txBody>
      </p:sp>
      <p:pic>
        <p:nvPicPr>
          <p:cNvPr id="5" name="Content Placeholder 4"/>
          <p:cNvPicPr>
            <a:picLocks noGrp="1" noChangeAspect="1"/>
          </p:cNvPicPr>
          <p:nvPr>
            <p:ph idx="1"/>
          </p:nvPr>
        </p:nvPicPr>
        <p:blipFill>
          <a:blip r:embed="rId2"/>
          <a:srcRect l="-8038" r="-8038"/>
          <a:stretch>
            <a:fillRect/>
          </a:stretch>
        </p:blipFill>
        <p:spPr>
          <a:xfrm>
            <a:off x="549275" y="1600201"/>
            <a:ext cx="8042276" cy="4343400"/>
          </a:xfrm>
          <a:effectLst>
            <a:glow rad="101600">
              <a:schemeClr val="bg2">
                <a:lumMod val="90000"/>
                <a:alpha val="75000"/>
              </a:schemeClr>
            </a:glow>
          </a:effectLst>
        </p:spPr>
      </p:pic>
    </p:spTree>
    <p:extLst>
      <p:ext uri="{BB962C8B-B14F-4D97-AF65-F5344CB8AC3E}">
        <p14:creationId xmlns:p14="http://schemas.microsoft.com/office/powerpoint/2010/main" val="1201427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Watch Result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549275" y="1560512"/>
            <a:ext cx="8042276" cy="4767333"/>
          </a:xfrm>
          <a:prstGeom prst="rect">
            <a:avLst/>
          </a:prstGeom>
          <a:effectLst>
            <a:glow rad="101600">
              <a:schemeClr val="bg2">
                <a:alpha val="75000"/>
              </a:schemeClr>
            </a:glow>
          </a:effectLst>
        </p:spPr>
      </p:pic>
    </p:spTree>
    <p:extLst>
      <p:ext uri="{BB962C8B-B14F-4D97-AF65-F5344CB8AC3E}">
        <p14:creationId xmlns:p14="http://schemas.microsoft.com/office/powerpoint/2010/main" val="3586696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Watch Result (</a:t>
            </a:r>
            <a:r>
              <a:rPr lang="en-US" dirty="0" err="1"/>
              <a:t>Contd</a:t>
            </a:r>
            <a:r>
              <a:rPr lang="en-US" dirty="0"/>
              <a:t>…)</a:t>
            </a: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549275" y="1569719"/>
            <a:ext cx="8042276" cy="4871528"/>
          </a:xfrm>
          <a:prstGeom prst="rect">
            <a:avLst/>
          </a:prstGeom>
          <a:effectLst>
            <a:glow rad="101600">
              <a:schemeClr val="bg2">
                <a:alpha val="75000"/>
              </a:schemeClr>
            </a:glow>
          </a:effectLst>
        </p:spPr>
      </p:pic>
    </p:spTree>
    <p:extLst>
      <p:ext uri="{BB962C8B-B14F-4D97-AF65-F5344CB8AC3E}">
        <p14:creationId xmlns:p14="http://schemas.microsoft.com/office/powerpoint/2010/main" val="4004075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Analytics</a:t>
            </a:r>
            <a:endParaRPr lang="en-US" dirty="0"/>
          </a:p>
        </p:txBody>
      </p:sp>
      <p:pic>
        <p:nvPicPr>
          <p:cNvPr id="4" name="Content Placeholder 3"/>
          <p:cNvPicPr>
            <a:picLocks noGrp="1" noChangeAspect="1"/>
          </p:cNvPicPr>
          <p:nvPr>
            <p:ph idx="1"/>
          </p:nvPr>
        </p:nvPicPr>
        <p:blipFill>
          <a:blip r:embed="rId2"/>
          <a:srcRect l="-11652" r="-11652"/>
          <a:stretch>
            <a:fillRect/>
          </a:stretch>
        </p:blipFill>
        <p:spPr>
          <a:effectLst>
            <a:glow rad="101600">
              <a:schemeClr val="bg2">
                <a:alpha val="75000"/>
              </a:schemeClr>
            </a:glow>
          </a:effectLst>
        </p:spPr>
      </p:pic>
    </p:spTree>
    <p:extLst>
      <p:ext uri="{BB962C8B-B14F-4D97-AF65-F5344CB8AC3E}">
        <p14:creationId xmlns:p14="http://schemas.microsoft.com/office/powerpoint/2010/main" val="2365933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From the results we can conclude that load balancing capability offered by AWS has potential benefits of scalability.</a:t>
            </a:r>
          </a:p>
          <a:p>
            <a:r>
              <a:rPr lang="en-US" dirty="0" smtClean="0"/>
              <a:t>E-commerce web applications tend to have varying workloads which can be addressed by cloud load balancer.</a:t>
            </a:r>
            <a:endParaRPr lang="en-US" dirty="0"/>
          </a:p>
        </p:txBody>
      </p:sp>
    </p:spTree>
    <p:extLst>
      <p:ext uri="{BB962C8B-B14F-4D97-AF65-F5344CB8AC3E}">
        <p14:creationId xmlns:p14="http://schemas.microsoft.com/office/powerpoint/2010/main" val="1373701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43662"/>
            <a:ext cx="8042276" cy="1336956"/>
          </a:xfrm>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46799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4" name="Content Placeholder 3"/>
          <p:cNvPicPr>
            <a:picLocks noGrp="1" noChangeAspect="1"/>
          </p:cNvPicPr>
          <p:nvPr>
            <p:ph idx="1"/>
          </p:nvPr>
        </p:nvPicPr>
        <p:blipFill>
          <a:blip r:embed="rId2"/>
          <a:srcRect t="-85229" b="-85229"/>
          <a:stretch>
            <a:fillRect/>
          </a:stretch>
        </p:blipFill>
        <p:spPr>
          <a:xfrm>
            <a:off x="503923" y="-1206500"/>
            <a:ext cx="8042276" cy="4343400"/>
          </a:xfrm>
        </p:spPr>
      </p:pic>
      <p:sp>
        <p:nvSpPr>
          <p:cNvPr id="5" name="TextBox 4"/>
          <p:cNvSpPr txBox="1"/>
          <p:nvPr/>
        </p:nvSpPr>
        <p:spPr>
          <a:xfrm>
            <a:off x="997733" y="1950518"/>
            <a:ext cx="7256243" cy="369332"/>
          </a:xfrm>
          <a:prstGeom prst="rect">
            <a:avLst/>
          </a:prstGeom>
          <a:noFill/>
        </p:spPr>
        <p:txBody>
          <a:bodyPr wrap="square" rtlCol="0">
            <a:spAutoFit/>
          </a:bodyPr>
          <a:lstStyle/>
          <a:p>
            <a:endParaRPr lang="en-US" dirty="0"/>
          </a:p>
        </p:txBody>
      </p:sp>
      <p:sp>
        <p:nvSpPr>
          <p:cNvPr id="6" name="Rectangle 5"/>
          <p:cNvSpPr/>
          <p:nvPr/>
        </p:nvSpPr>
        <p:spPr>
          <a:xfrm>
            <a:off x="503924" y="1762311"/>
            <a:ext cx="8384974" cy="5355313"/>
          </a:xfrm>
          <a:prstGeom prst="rect">
            <a:avLst/>
          </a:prstGeom>
        </p:spPr>
        <p:txBody>
          <a:bodyPr wrap="square">
            <a:spAutoFit/>
          </a:bodyPr>
          <a:lstStyle/>
          <a:p>
            <a:pPr algn="just"/>
            <a:r>
              <a:rPr lang="en-US" dirty="0" smtClean="0"/>
              <a:t>Subject: </a:t>
            </a:r>
            <a:r>
              <a:rPr lang="en-US" b="1" dirty="0"/>
              <a:t>Apologies, from </a:t>
            </a:r>
            <a:r>
              <a:rPr lang="en-US" b="1" dirty="0" err="1"/>
              <a:t>Flipkart</a:t>
            </a:r>
            <a:endParaRPr lang="en-US" dirty="0" smtClean="0"/>
          </a:p>
          <a:p>
            <a:pPr algn="just"/>
            <a:endParaRPr lang="en-US" dirty="0"/>
          </a:p>
          <a:p>
            <a:pPr algn="just"/>
            <a:r>
              <a:rPr lang="en-US" dirty="0" smtClean="0"/>
              <a:t>Dear </a:t>
            </a:r>
            <a:r>
              <a:rPr lang="en-US" dirty="0"/>
              <a:t>Customer, </a:t>
            </a:r>
          </a:p>
          <a:p>
            <a:pPr algn="just"/>
            <a:r>
              <a:rPr lang="en-US" dirty="0"/>
              <a:t> </a:t>
            </a:r>
          </a:p>
          <a:p>
            <a:pPr algn="just"/>
            <a:r>
              <a:rPr lang="en-US" dirty="0"/>
              <a:t>Yesterday was a big day for us. And we really wanted it to be a great day for you. But at the end of the day, we know that your experience was less than pleasant. We did not live up to the promises we made and for that we are really and truly sorry. </a:t>
            </a:r>
          </a:p>
          <a:p>
            <a:pPr algn="just"/>
            <a:r>
              <a:rPr lang="en-US" dirty="0"/>
              <a:t> </a:t>
            </a:r>
          </a:p>
          <a:p>
            <a:pPr algn="just"/>
            <a:r>
              <a:rPr lang="en-US" b="1" dirty="0"/>
              <a:t>Website Issues</a:t>
            </a:r>
            <a:r>
              <a:rPr lang="en-US" dirty="0"/>
              <a:t> We </a:t>
            </a:r>
            <a:r>
              <a:rPr lang="en-US" dirty="0" err="1"/>
              <a:t>realise</a:t>
            </a:r>
            <a:r>
              <a:rPr lang="en-US" dirty="0"/>
              <a:t> that the shopping experience for many of you was frustrating due to errors and unavailability of the website at times. We had deployed nearly 5000 servers and had prepared for 20 times the traffic growth - but the volume of traffic at different times of the day was much higher than this. We are continuing to significantly scale up all our back end systems so that we do a much, much better job next time. </a:t>
            </a:r>
            <a:endParaRPr lang="en-US" dirty="0" smtClean="0"/>
          </a:p>
          <a:p>
            <a:pPr algn="just"/>
            <a:endParaRPr lang="en-US" dirty="0"/>
          </a:p>
          <a:p>
            <a:pPr algn="just"/>
            <a:r>
              <a:rPr lang="en-US" dirty="0" smtClean="0"/>
              <a:t>Regards</a:t>
            </a:r>
          </a:p>
          <a:p>
            <a:pPr algn="just"/>
            <a:r>
              <a:rPr lang="en-US" i="1" dirty="0" err="1" smtClean="0"/>
              <a:t>Flipkart</a:t>
            </a:r>
            <a:endParaRPr lang="en-US" i="1" dirty="0"/>
          </a:p>
          <a:p>
            <a:pPr algn="just"/>
            <a:endParaRPr lang="en-US" dirty="0"/>
          </a:p>
        </p:txBody>
      </p:sp>
      <p:sp>
        <p:nvSpPr>
          <p:cNvPr id="7" name="TextBox 6"/>
          <p:cNvSpPr txBox="1"/>
          <p:nvPr/>
        </p:nvSpPr>
        <p:spPr>
          <a:xfrm>
            <a:off x="13968268" y="51938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1104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20982"/>
            <a:ext cx="8042276" cy="1336956"/>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3655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Use-Case Diagram</a:t>
            </a:r>
            <a:endParaRPr lang="en-US" dirty="0"/>
          </a:p>
        </p:txBody>
      </p:sp>
      <p:pic>
        <p:nvPicPr>
          <p:cNvPr id="4" name="Content Placeholder 3"/>
          <p:cNvPicPr>
            <a:picLocks noGrp="1" noChangeAspect="1"/>
          </p:cNvPicPr>
          <p:nvPr>
            <p:ph idx="1"/>
          </p:nvPr>
        </p:nvPicPr>
        <p:blipFill>
          <a:blip r:embed="rId2"/>
          <a:srcRect l="-16538" r="-16538"/>
          <a:stretch>
            <a:fillRect/>
          </a:stretch>
        </p:blipFill>
        <p:spPr/>
      </p:pic>
    </p:spTree>
    <p:extLst>
      <p:ext uri="{BB962C8B-B14F-4D97-AF65-F5344CB8AC3E}">
        <p14:creationId xmlns:p14="http://schemas.microsoft.com/office/powerpoint/2010/main" val="162049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 (</a:t>
            </a:r>
            <a:r>
              <a:rPr lang="en-US" dirty="0" err="1"/>
              <a:t>contd</a:t>
            </a:r>
            <a:r>
              <a:rPr lang="en-US" dirty="0"/>
              <a:t>…)</a:t>
            </a:r>
          </a:p>
        </p:txBody>
      </p:sp>
      <p:pic>
        <p:nvPicPr>
          <p:cNvPr id="4" name="Content Placeholder 3"/>
          <p:cNvPicPr>
            <a:picLocks noGrp="1" noChangeAspect="1"/>
          </p:cNvPicPr>
          <p:nvPr>
            <p:ph idx="1"/>
          </p:nvPr>
        </p:nvPicPr>
        <p:blipFill>
          <a:blip r:embed="rId2"/>
          <a:srcRect l="-16602" r="-16602"/>
          <a:stretch>
            <a:fillRect/>
          </a:stretch>
        </p:blipFill>
        <p:spPr/>
      </p:pic>
    </p:spTree>
    <p:extLst>
      <p:ext uri="{BB962C8B-B14F-4D97-AF65-F5344CB8AC3E}">
        <p14:creationId xmlns:p14="http://schemas.microsoft.com/office/powerpoint/2010/main" val="2408174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 (</a:t>
            </a:r>
            <a:r>
              <a:rPr lang="en-US" dirty="0" err="1"/>
              <a:t>contd</a:t>
            </a:r>
            <a:r>
              <a:rPr lang="en-US" dirty="0"/>
              <a:t>…)</a:t>
            </a:r>
          </a:p>
        </p:txBody>
      </p:sp>
      <p:pic>
        <p:nvPicPr>
          <p:cNvPr id="4" name="Content Placeholder 3"/>
          <p:cNvPicPr>
            <a:picLocks noGrp="1" noChangeAspect="1"/>
          </p:cNvPicPr>
          <p:nvPr>
            <p:ph idx="1"/>
          </p:nvPr>
        </p:nvPicPr>
        <p:blipFill>
          <a:blip r:embed="rId2"/>
          <a:srcRect l="-8425" r="-8425"/>
          <a:stretch>
            <a:fillRect/>
          </a:stretch>
        </p:blipFill>
        <p:spPr/>
      </p:pic>
    </p:spTree>
    <p:extLst>
      <p:ext uri="{BB962C8B-B14F-4D97-AF65-F5344CB8AC3E}">
        <p14:creationId xmlns:p14="http://schemas.microsoft.com/office/powerpoint/2010/main" val="3135052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58" y="107576"/>
            <a:ext cx="8594112" cy="867683"/>
          </a:xfrm>
        </p:spPr>
        <p:txBody>
          <a:bodyPr/>
          <a:lstStyle/>
          <a:p>
            <a:pPr algn="l"/>
            <a:r>
              <a:rPr lang="en-US" dirty="0" smtClean="0"/>
              <a:t>Web Application Home-page</a:t>
            </a:r>
            <a:endParaRPr lang="en-US" dirty="0"/>
          </a:p>
        </p:txBody>
      </p:sp>
      <p:pic>
        <p:nvPicPr>
          <p:cNvPr id="4" name="Content Placeholder 3">
            <a:hlinkClick r:id="rId2"/>
          </p:cNvPr>
          <p:cNvPicPr>
            <a:picLocks noGrp="1" noChangeAspect="1"/>
          </p:cNvPicPr>
          <p:nvPr>
            <p:ph idx="1"/>
          </p:nvPr>
        </p:nvPicPr>
        <p:blipFill rotWithShape="1">
          <a:blip r:embed="rId3"/>
          <a:srcRect l="-3811" r="-3811" b="3376"/>
          <a:stretch/>
        </p:blipFill>
        <p:spPr>
          <a:xfrm>
            <a:off x="0" y="1134022"/>
            <a:ext cx="9030622" cy="5193823"/>
          </a:xfrm>
        </p:spPr>
      </p:pic>
    </p:spTree>
    <p:extLst>
      <p:ext uri="{BB962C8B-B14F-4D97-AF65-F5344CB8AC3E}">
        <p14:creationId xmlns:p14="http://schemas.microsoft.com/office/powerpoint/2010/main" val="204526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device Compatibility</a:t>
            </a:r>
            <a:endParaRPr lang="en-US" dirty="0"/>
          </a:p>
        </p:txBody>
      </p:sp>
      <p:sp>
        <p:nvSpPr>
          <p:cNvPr id="7" name="TextBox 6"/>
          <p:cNvSpPr txBox="1"/>
          <p:nvPr/>
        </p:nvSpPr>
        <p:spPr>
          <a:xfrm>
            <a:off x="770975" y="1814436"/>
            <a:ext cx="4761909" cy="1569660"/>
          </a:xfrm>
          <a:prstGeom prst="rect">
            <a:avLst/>
          </a:prstGeom>
          <a:noFill/>
        </p:spPr>
        <p:txBody>
          <a:bodyPr wrap="square" rtlCol="0">
            <a:spAutoFit/>
          </a:bodyPr>
          <a:lstStyle/>
          <a:p>
            <a:r>
              <a:rPr lang="en-US" sz="2400" dirty="0" smtClean="0"/>
              <a:t>Emulator: </a:t>
            </a:r>
          </a:p>
          <a:p>
            <a:r>
              <a:rPr lang="en-US" sz="2400" dirty="0" err="1" smtClean="0"/>
              <a:t>iphone</a:t>
            </a:r>
            <a:r>
              <a:rPr lang="en-US" sz="2400" dirty="0" smtClean="0"/>
              <a:t> 5c</a:t>
            </a:r>
          </a:p>
          <a:p>
            <a:endParaRPr lang="en-US" sz="2400" dirty="0"/>
          </a:p>
          <a:p>
            <a:endParaRPr lang="en-US" sz="2400" dirty="0"/>
          </a:p>
        </p:txBody>
      </p:sp>
      <p:pic>
        <p:nvPicPr>
          <p:cNvPr id="8" name="Picture 7"/>
          <p:cNvPicPr>
            <a:picLocks noChangeAspect="1"/>
          </p:cNvPicPr>
          <p:nvPr/>
        </p:nvPicPr>
        <p:blipFill>
          <a:blip r:embed="rId2"/>
          <a:stretch>
            <a:fillRect/>
          </a:stretch>
        </p:blipFill>
        <p:spPr>
          <a:xfrm>
            <a:off x="3514743" y="1600202"/>
            <a:ext cx="2333141" cy="4343400"/>
          </a:xfrm>
          <a:prstGeom prst="rect">
            <a:avLst/>
          </a:prstGeom>
        </p:spPr>
      </p:pic>
      <p:pic>
        <p:nvPicPr>
          <p:cNvPr id="10" name="Content Placeholder 9"/>
          <p:cNvPicPr>
            <a:picLocks noGrp="1" noChangeAspect="1"/>
          </p:cNvPicPr>
          <p:nvPr>
            <p:ph idx="1"/>
          </p:nvPr>
        </p:nvPicPr>
        <p:blipFill>
          <a:blip r:embed="rId3"/>
          <a:srcRect l="-129528" r="-129528"/>
          <a:stretch>
            <a:fillRect/>
          </a:stretch>
        </p:blipFill>
        <p:spPr>
          <a:xfrm>
            <a:off x="3247690" y="1600201"/>
            <a:ext cx="8042276" cy="4343400"/>
          </a:xfrm>
        </p:spPr>
      </p:pic>
    </p:spTree>
    <p:extLst>
      <p:ext uri="{BB962C8B-B14F-4D97-AF65-F5344CB8AC3E}">
        <p14:creationId xmlns:p14="http://schemas.microsoft.com/office/powerpoint/2010/main" val="226829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Cloud Load Balancer</a:t>
            </a:r>
            <a:endParaRPr lang="en-US" dirty="0"/>
          </a:p>
        </p:txBody>
      </p:sp>
      <p:sp>
        <p:nvSpPr>
          <p:cNvPr id="3" name="Content Placeholder 2"/>
          <p:cNvSpPr>
            <a:spLocks noGrp="1"/>
          </p:cNvSpPr>
          <p:nvPr>
            <p:ph idx="1"/>
          </p:nvPr>
        </p:nvSpPr>
        <p:spPr/>
        <p:txBody>
          <a:bodyPr/>
          <a:lstStyle/>
          <a:p>
            <a:r>
              <a:rPr lang="en-US" dirty="0" smtClean="0"/>
              <a:t>Receives </a:t>
            </a:r>
            <a:r>
              <a:rPr lang="en-US" dirty="0"/>
              <a:t>incoming service requests from various </a:t>
            </a:r>
            <a:r>
              <a:rPr lang="en-US" dirty="0" smtClean="0"/>
              <a:t>clients</a:t>
            </a:r>
          </a:p>
          <a:p>
            <a:r>
              <a:rPr lang="en-US" dirty="0" smtClean="0"/>
              <a:t>Calculates </a:t>
            </a:r>
            <a:r>
              <a:rPr lang="en-US" dirty="0"/>
              <a:t>requested load size of the incoming load request from clients and builds a request queue </a:t>
            </a:r>
          </a:p>
          <a:p>
            <a:r>
              <a:rPr lang="en-US" dirty="0"/>
              <a:t>Checks the current load status of the servers in the server pool periodically using a server monitor daemon </a:t>
            </a:r>
            <a:endParaRPr lang="en-US" dirty="0" smtClean="0"/>
          </a:p>
          <a:p>
            <a:r>
              <a:rPr lang="en-US" dirty="0"/>
              <a:t>Uses a load balancing strategy/algorithm to select appropriate server. </a:t>
            </a:r>
          </a:p>
          <a:p>
            <a:endParaRPr lang="en-US" dirty="0"/>
          </a:p>
          <a:p>
            <a:endParaRPr lang="en-US" dirty="0"/>
          </a:p>
        </p:txBody>
      </p:sp>
    </p:spTree>
    <p:extLst>
      <p:ext uri="{BB962C8B-B14F-4D97-AF65-F5344CB8AC3E}">
        <p14:creationId xmlns:p14="http://schemas.microsoft.com/office/powerpoint/2010/main" val="13766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1112" y="950973"/>
            <a:ext cx="6938783" cy="5392187"/>
          </a:xfrm>
          <a:prstGeom prst="rect">
            <a:avLst/>
          </a:prstGeom>
        </p:spPr>
      </p:pic>
    </p:spTree>
    <p:extLst>
      <p:ext uri="{BB962C8B-B14F-4D97-AF65-F5344CB8AC3E}">
        <p14:creationId xmlns:p14="http://schemas.microsoft.com/office/powerpoint/2010/main" val="36046234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1597</TotalTime>
  <Words>202</Words>
  <Application>Microsoft Office PowerPoint</Application>
  <PresentationFormat>On-screen Show (4:3)</PresentationFormat>
  <Paragraphs>45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News Gothic MT</vt:lpstr>
      <vt:lpstr>Wingdings 2</vt:lpstr>
      <vt:lpstr>Breeze</vt:lpstr>
      <vt:lpstr>Ecommerce Web Application: Demonstrating Cloud load balancer capabilities</vt:lpstr>
      <vt:lpstr>Motivation</vt:lpstr>
      <vt:lpstr>Use-Case Diagram</vt:lpstr>
      <vt:lpstr>Use-Case Diagram (contd…)</vt:lpstr>
      <vt:lpstr>Use-Case Diagram (contd…)</vt:lpstr>
      <vt:lpstr>Web Application Home-page</vt:lpstr>
      <vt:lpstr>Mobile device Compatibility</vt:lpstr>
      <vt:lpstr>AWS Cloud Load Balancer</vt:lpstr>
      <vt:lpstr>PowerPoint Presentation</vt:lpstr>
      <vt:lpstr>Silk Performer</vt:lpstr>
      <vt:lpstr>Results</vt:lpstr>
      <vt:lpstr>Hits Per second</vt:lpstr>
      <vt:lpstr>Transactions per second</vt:lpstr>
      <vt:lpstr>Cloud Watch Result</vt:lpstr>
      <vt:lpstr>Cloud Watch Result (Contd…)</vt:lpstr>
      <vt:lpstr>Cloud Watch Result (Contd…)</vt:lpstr>
      <vt:lpstr>Google Analytics</vt:lpstr>
      <vt:lpstr>Conclusion</vt:lpstr>
      <vt:lpstr>Questions?</vt:lpstr>
      <vt:lpstr>Thank you</vt:lpstr>
    </vt:vector>
  </TitlesOfParts>
  <Company>UCF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Priyeshkumar Wani</dc:creator>
  <cp:lastModifiedBy>Sudeep Agarwal</cp:lastModifiedBy>
  <cp:revision>15</cp:revision>
  <dcterms:created xsi:type="dcterms:W3CDTF">2014-11-24T01:21:55Z</dcterms:created>
  <dcterms:modified xsi:type="dcterms:W3CDTF">2014-11-25T13:30:44Z</dcterms:modified>
</cp:coreProperties>
</file>