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08" r:id="rId5"/>
    <p:sldId id="258" r:id="rId6"/>
    <p:sldId id="305" r:id="rId7"/>
    <p:sldId id="306" r:id="rId8"/>
    <p:sldId id="307" r:id="rId9"/>
    <p:sldId id="260" r:id="rId10"/>
    <p:sldId id="310" r:id="rId11"/>
  </p:sldIdLst>
  <p:sldSz cx="9144000" cy="5143500" type="screen16x9"/>
  <p:notesSz cx="6858000" cy="9144000"/>
  <p:embeddedFontLst>
    <p:embeddedFont>
      <p:font typeface="SimSun" panose="02010600030101010101" pitchFamily="2" charset="-122"/>
      <p:regular r:id="rId16"/>
    </p:embeddedFont>
    <p:embeddedFont>
      <p:font typeface="Arial Black" panose="020B0A04020102020204" charset="0"/>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ka"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19"/>
        <p:guide pos="2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8-02T01:56:32.99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9525" y="-2381"/>
            <a:ext cx="9153525" cy="5145881"/>
          </a:xfrm>
          <a:prstGeom prst="rect">
            <a:avLst/>
          </a:prstGeom>
          <a:noFill/>
          <a:ln w="9525">
            <a:noFill/>
          </a:ln>
        </p:spPr>
      </p:pic>
      <p:sp>
        <p:nvSpPr>
          <p:cNvPr id="2051" name="Rectangle 3"/>
          <p:cNvSpPr>
            <a:spLocks noGrp="1" noChangeArrowheads="1"/>
          </p:cNvSpPr>
          <p:nvPr>
            <p:ph type="ctrTitle"/>
          </p:nvPr>
        </p:nvSpPr>
        <p:spPr>
          <a:xfrm>
            <a:off x="1547813" y="844154"/>
            <a:ext cx="6908800" cy="812006"/>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1763316"/>
            <a:ext cx="6913562" cy="131445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3"/>
          <a:stretch>
            <a:fillRect/>
          </a:stretch>
        </p:blipFill>
        <p:spPr>
          <a:xfrm>
            <a:off x="0" y="0"/>
            <a:ext cx="9148763" cy="5145881"/>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11"/>
            </a:gs>
            <a:gs pos="100000">
              <a:srgbClr val="838309"/>
            </a:gs>
          </a:gsLst>
          <a:lin scaled="0"/>
        </a:gradFill>
        <a:effectLst/>
      </p:bgPr>
    </p:bg>
    <p:spTree>
      <p:nvGrpSpPr>
        <p:cNvPr id="1" name="Shape 161"/>
        <p:cNvGrpSpPr/>
        <p:nvPr/>
      </p:nvGrpSpPr>
      <p:grpSpPr>
        <a:xfrm>
          <a:off x="0" y="0"/>
          <a:ext cx="0" cy="0"/>
          <a:chOff x="0" y="0"/>
          <a:chExt cx="0" cy="0"/>
        </a:xfrm>
      </p:grpSpPr>
      <p:sp>
        <p:nvSpPr>
          <p:cNvPr id="5" name="TextBox 4"/>
          <p:cNvSpPr txBox="1"/>
          <p:nvPr/>
        </p:nvSpPr>
        <p:spPr>
          <a:xfrm>
            <a:off x="7270653" y="4367368"/>
            <a:ext cx="1873347" cy="600164"/>
          </a:xfrm>
          <a:prstGeom prst="rect">
            <a:avLst/>
          </a:prstGeom>
          <a:noFill/>
        </p:spPr>
        <p:txBody>
          <a:bodyPr wrap="square" rtlCol="0">
            <a:noAutofit/>
          </a:bodyPr>
          <a:lstStyle/>
          <a:p>
            <a:r>
              <a:rPr lang="en-US" b="1" u="sng" dirty="0" smtClean="0">
                <a:solidFill>
                  <a:schemeClr val="accent2"/>
                </a:solidFill>
              </a:rPr>
              <a:t>Prepared by:</a:t>
            </a:r>
            <a:endParaRPr lang="en-US" b="1" u="sng" dirty="0" smtClean="0">
              <a:solidFill>
                <a:schemeClr val="accent2"/>
              </a:solidFill>
            </a:endParaRPr>
          </a:p>
          <a:p>
            <a:r>
              <a:rPr lang="en-IN" altLang="en-US" b="1" dirty="0">
                <a:solidFill>
                  <a:schemeClr val="accent2"/>
                </a:solidFill>
              </a:rPr>
              <a:t>Priyanka Khadse</a:t>
            </a:r>
            <a:endParaRPr lang="en-IN" altLang="en-US" b="1" dirty="0">
              <a:solidFill>
                <a:schemeClr val="accent2"/>
              </a:solidFill>
            </a:endParaRPr>
          </a:p>
        </p:txBody>
      </p:sp>
      <p:sp>
        <p:nvSpPr>
          <p:cNvPr id="8" name="Title 7"/>
          <p:cNvSpPr/>
          <p:nvPr>
            <p:ph type="ctrTitle"/>
          </p:nvPr>
        </p:nvSpPr>
        <p:spPr>
          <a:xfrm>
            <a:off x="903605" y="470535"/>
            <a:ext cx="7745730" cy="1083310"/>
          </a:xfrm>
        </p:spPr>
        <p:txBody>
          <a:bodyPr/>
          <a:p>
            <a:pPr algn="l" fontAlgn="ctr"/>
            <a:r>
              <a:rPr lang="en-IN" altLang="en-US" sz="2800">
                <a:latin typeface="Arial Black" panose="020B0A04020102020204" charset="0"/>
                <a:cs typeface="Arial Black" panose="020B0A04020102020204" charset="0"/>
              </a:rPr>
              <a:t>Data Visualization: Empowering Business with Effective Insights</a:t>
            </a:r>
            <a:endParaRPr lang="en-IN" altLang="en-US" sz="280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smtClean="0">
                <a:solidFill>
                  <a:schemeClr val="accent2"/>
                </a:solidFill>
              </a:rPr>
              <a:t>Introduction</a:t>
            </a:r>
            <a:endParaRPr lang="en-US" sz="1600" b="1" dirty="0">
              <a:solidFill>
                <a:schemeClr val="accent2"/>
              </a:solidFill>
            </a:endParaRPr>
          </a:p>
        </p:txBody>
      </p:sp>
      <p:sp>
        <p:nvSpPr>
          <p:cNvPr id="4" name="TextBox 3"/>
          <p:cNvSpPr txBox="1"/>
          <p:nvPr/>
        </p:nvSpPr>
        <p:spPr>
          <a:xfrm>
            <a:off x="1939637" y="1556088"/>
            <a:ext cx="5264727" cy="2676525"/>
          </a:xfrm>
          <a:prstGeom prst="rect">
            <a:avLst/>
          </a:prstGeom>
          <a:noFill/>
        </p:spPr>
        <p:txBody>
          <a:bodyPr wrap="square" rtlCol="0">
            <a:spAutoFit/>
          </a:bodyPr>
          <a:lstStyle/>
          <a:p>
            <a:r>
              <a:rPr lang="en-US" dirty="0" smtClean="0">
                <a:solidFill>
                  <a:schemeClr val="accent3">
                    <a:lumMod val="10000"/>
                  </a:schemeClr>
                </a:solidFill>
              </a:rPr>
              <a:t>I appreciate the opportunity you gave me to dive into this data to gain insightful information about the store’s performance.</a:t>
            </a:r>
            <a:endParaRPr lang="en-US" dirty="0" smtClean="0">
              <a:solidFill>
                <a:schemeClr val="accent3">
                  <a:lumMod val="10000"/>
                </a:schemeClr>
              </a:solidFill>
            </a:endParaRPr>
          </a:p>
          <a:p>
            <a:endParaRPr lang="en-US" dirty="0">
              <a:solidFill>
                <a:schemeClr val="accent3">
                  <a:lumMod val="10000"/>
                </a:schemeClr>
              </a:solidFill>
            </a:endParaRPr>
          </a:p>
          <a:p>
            <a:pPr algn="just"/>
            <a:r>
              <a:rPr lang="en-US" dirty="0" smtClean="0">
                <a:solidFill>
                  <a:schemeClr val="accent3">
                    <a:lumMod val="10000"/>
                  </a:schemeClr>
                </a:solidFill>
                <a:sym typeface="+mn-ea"/>
              </a:rPr>
              <a:t>I assure you that I took all the necessary steps to ensure that this analysis is accurate and correct.also</a:t>
            </a:r>
            <a:r>
              <a:rPr lang="en-IN" altLang="en-US" dirty="0" smtClean="0">
                <a:solidFill>
                  <a:schemeClr val="accent3">
                    <a:lumMod val="10000"/>
                  </a:schemeClr>
                </a:solidFill>
                <a:sym typeface="+mn-ea"/>
              </a:rPr>
              <a:t> </a:t>
            </a:r>
            <a:r>
              <a:rPr lang="en-IN" altLang="en-US" dirty="0" smtClean="0">
                <a:solidFill>
                  <a:schemeClr val="accent3">
                    <a:lumMod val="10000"/>
                  </a:schemeClr>
                </a:solidFill>
                <a:sym typeface="+mn-ea"/>
              </a:rPr>
              <a:t>t</a:t>
            </a:r>
            <a:r>
              <a:rPr lang="en-US" dirty="0" smtClean="0">
                <a:solidFill>
                  <a:schemeClr val="accent3">
                    <a:lumMod val="10000"/>
                  </a:schemeClr>
                </a:solidFill>
                <a:sym typeface="+mn-ea"/>
              </a:rPr>
              <a:t>hank you</a:t>
            </a:r>
            <a:r>
              <a:rPr lang="en-US" dirty="0" smtClean="0">
                <a:solidFill>
                  <a:schemeClr val="accent3">
                    <a:lumMod val="10000"/>
                  </a:schemeClr>
                </a:solidFill>
                <a:sym typeface="+mn-ea"/>
              </a:rPr>
              <a:t> for the </a:t>
            </a:r>
            <a:r>
              <a:rPr lang="en-IN" altLang="en-US" dirty="0" smtClean="0">
                <a:solidFill>
                  <a:schemeClr val="accent3">
                    <a:lumMod val="10000"/>
                  </a:schemeClr>
                </a:solidFill>
                <a:sym typeface="+mn-ea"/>
              </a:rPr>
              <a:t>resourses</a:t>
            </a:r>
            <a:r>
              <a:rPr lang="en-US" dirty="0" smtClean="0">
                <a:solidFill>
                  <a:schemeClr val="accent3">
                    <a:lumMod val="10000"/>
                  </a:schemeClr>
                </a:solidFill>
                <a:sym typeface="+mn-ea"/>
              </a:rPr>
              <a:t> y</a:t>
            </a:r>
            <a:r>
              <a:rPr lang="en-IN" altLang="en-US" dirty="0" smtClean="0">
                <a:solidFill>
                  <a:schemeClr val="accent3">
                    <a:lumMod val="10000"/>
                  </a:schemeClr>
                </a:solidFill>
                <a:sym typeface="+mn-ea"/>
              </a:rPr>
              <a:t>ou</a:t>
            </a:r>
            <a:r>
              <a:rPr lang="en-US" dirty="0" smtClean="0">
                <a:solidFill>
                  <a:schemeClr val="accent3">
                    <a:lumMod val="10000"/>
                  </a:schemeClr>
                </a:solidFill>
                <a:sym typeface="+mn-ea"/>
              </a:rPr>
              <a:t> provided</a:t>
            </a:r>
            <a:r>
              <a:rPr lang="en-IN" altLang="en-US" dirty="0" smtClean="0">
                <a:solidFill>
                  <a:schemeClr val="accent3">
                    <a:lumMod val="10000"/>
                  </a:schemeClr>
                </a:solidFill>
                <a:sym typeface="+mn-ea"/>
              </a:rPr>
              <a:t>. It helps us to getting </a:t>
            </a:r>
            <a:r>
              <a:rPr lang="en-US" dirty="0" smtClean="0">
                <a:solidFill>
                  <a:schemeClr val="accent3">
                    <a:lumMod val="10000"/>
                  </a:schemeClr>
                </a:solidFill>
                <a:sym typeface="+mn-ea"/>
              </a:rPr>
              <a:t>insights you are looking to get from this analysis.</a:t>
            </a:r>
            <a:endParaRPr lang="en-US" dirty="0" smtClean="0">
              <a:solidFill>
                <a:schemeClr val="accent3">
                  <a:lumMod val="10000"/>
                </a:schemeClr>
              </a:solidFill>
            </a:endParaRPr>
          </a:p>
          <a:p>
            <a:pPr algn="just"/>
            <a:endParaRPr lang="en-US" dirty="0" smtClean="0">
              <a:solidFill>
                <a:schemeClr val="accent3">
                  <a:lumMod val="10000"/>
                </a:schemeClr>
              </a:solidFill>
            </a:endParaRPr>
          </a:p>
          <a:p>
            <a:pPr algn="just"/>
            <a:r>
              <a:rPr lang="en-US" dirty="0" smtClean="0">
                <a:solidFill>
                  <a:schemeClr val="accent3">
                    <a:lumMod val="10000"/>
                  </a:schemeClr>
                </a:solidFill>
                <a:sym typeface="+mn-ea"/>
              </a:rPr>
              <a:t>I cleaned up the data you provided by removing all the negative values in the Unit Price and Quantity columns and also filtered the data as required for all the visualizations. </a:t>
            </a:r>
            <a:endParaRPr lang="en-US" dirty="0">
              <a:solidFill>
                <a:schemeClr val="accent3">
                  <a:lumMod val="10000"/>
                </a:schemeClr>
              </a:solidFill>
            </a:endParaRPr>
          </a:p>
          <a:p>
            <a:endParaRPr lang="en-US" dirty="0">
              <a:solidFill>
                <a:schemeClr val="accent3">
                  <a:lumMod val="1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Month, 2011</a:t>
            </a:r>
            <a:endParaRPr lang="en-US" sz="1600" b="1" dirty="0">
              <a:solidFill>
                <a:schemeClr val="accent2"/>
              </a:solidFill>
            </a:endParaRPr>
          </a:p>
        </p:txBody>
      </p:sp>
      <p:sp>
        <p:nvSpPr>
          <p:cNvPr id="13" name="TextBox 12"/>
          <p:cNvSpPr txBox="1"/>
          <p:nvPr/>
        </p:nvSpPr>
        <p:spPr>
          <a:xfrm>
            <a:off x="400685" y="4128770"/>
            <a:ext cx="8343265" cy="943610"/>
          </a:xfrm>
          <a:prstGeom prst="rect">
            <a:avLst/>
          </a:prstGeom>
          <a:solidFill>
            <a:srgbClr val="4D6600"/>
          </a:solidFill>
        </p:spPr>
        <p:txBody>
          <a:bodyPr wrap="square" rtlCol="0" anchor="ctr">
            <a:noAutofit/>
          </a:bodyPr>
          <a:lstStyle/>
          <a:p>
            <a:pPr marL="285750" indent="-285750" algn="just">
              <a:buClr>
                <a:schemeClr val="tx2"/>
              </a:buClr>
              <a:buFont typeface="Arial" panose="020B0604020202020204" pitchFamily="34" charset="0"/>
              <a:buChar char="•"/>
            </a:pPr>
            <a:r>
              <a:rPr lang="en-US" dirty="0" smtClean="0">
                <a:solidFill>
                  <a:schemeClr val="bg1"/>
                </a:solidFill>
              </a:rPr>
              <a:t>The first 8 months had stable monthly revenues with </a:t>
            </a:r>
            <a:r>
              <a:rPr lang="en-IN" altLang="en-US" dirty="0" smtClean="0">
                <a:solidFill>
                  <a:schemeClr val="bg1"/>
                </a:solidFill>
              </a:rPr>
              <a:t>w</a:t>
            </a:r>
            <a:r>
              <a:rPr lang="en-US" dirty="0" smtClean="0">
                <a:solidFill>
                  <a:schemeClr val="bg1"/>
                </a:solidFill>
              </a:rPr>
              <a:t>e had a significant increase  from September with the revenue peaking at $1.5</a:t>
            </a:r>
            <a:r>
              <a:rPr lang="en-IN" altLang="en-US" dirty="0" smtClean="0">
                <a:solidFill>
                  <a:schemeClr val="bg1"/>
                </a:solidFill>
              </a:rPr>
              <a:t>0</a:t>
            </a:r>
            <a:r>
              <a:rPr lang="en-US" dirty="0" smtClean="0">
                <a:solidFill>
                  <a:schemeClr val="bg1"/>
                </a:solidFill>
              </a:rPr>
              <a:t> Million in November</a:t>
            </a:r>
            <a:r>
              <a:rPr lang="en-IN" altLang="en-US" dirty="0" smtClean="0">
                <a:solidFill>
                  <a:schemeClr val="bg1"/>
                </a:solidFill>
              </a:rPr>
              <a:t> and it falls in December.</a:t>
            </a:r>
            <a:endParaRPr lang="en-US" dirty="0" smtClean="0">
              <a:solidFill>
                <a:schemeClr val="bg1"/>
              </a:solidFill>
            </a:endParaRPr>
          </a:p>
          <a:p>
            <a:pPr marL="285750" indent="-285750" algn="just">
              <a:buClr>
                <a:schemeClr val="tx2"/>
              </a:buClr>
              <a:buFont typeface="Arial" panose="020B0604020202020204" pitchFamily="34" charset="0"/>
              <a:buChar char="•"/>
            </a:pPr>
            <a:r>
              <a:rPr lang="en-US" dirty="0" smtClean="0">
                <a:solidFill>
                  <a:schemeClr val="bg1"/>
                </a:solidFill>
              </a:rPr>
              <a:t>The revenue trend from August to December demonstrates how seasonality affects retail store sales.</a:t>
            </a:r>
            <a:endParaRPr lang="en-US" dirty="0" smtClean="0">
              <a:solidFill>
                <a:schemeClr val="bg1"/>
              </a:solidFill>
            </a:endParaRPr>
          </a:p>
        </p:txBody>
      </p:sp>
      <p:pic>
        <p:nvPicPr>
          <p:cNvPr id="6" name="Content Placeholder 5"/>
          <p:cNvPicPr>
            <a:picLocks noChangeAspect="1"/>
          </p:cNvPicPr>
          <p:nvPr>
            <p:ph idx="1"/>
          </p:nvPr>
        </p:nvPicPr>
        <p:blipFill>
          <a:blip r:embed="rId1"/>
          <a:srcRect l="3423" t="1752" r="1794" b="12020"/>
          <a:stretch>
            <a:fillRect/>
          </a:stretch>
        </p:blipFill>
        <p:spPr>
          <a:xfrm>
            <a:off x="1284275" y="553085"/>
            <a:ext cx="6576060" cy="34074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Countries by Revenue and their Quantity </a:t>
            </a:r>
            <a:endParaRPr lang="en-US" sz="1600" b="1" dirty="0">
              <a:solidFill>
                <a:schemeClr val="accent2"/>
              </a:solidFill>
            </a:endParaRPr>
          </a:p>
        </p:txBody>
      </p:sp>
      <p:sp>
        <p:nvSpPr>
          <p:cNvPr id="13" name="TextBox 12"/>
          <p:cNvSpPr txBox="1"/>
          <p:nvPr/>
        </p:nvSpPr>
        <p:spPr>
          <a:xfrm>
            <a:off x="400685" y="4124960"/>
            <a:ext cx="8343265" cy="960755"/>
          </a:xfrm>
          <a:prstGeom prst="rect">
            <a:avLst/>
          </a:prstGeom>
          <a:solidFill>
            <a:srgbClr val="4D6600"/>
          </a:solidFill>
        </p:spPr>
        <p:txBody>
          <a:bodyPr wrap="square" rtlCol="0" anchor="ctr">
            <a:noAutofit/>
          </a:bodyPr>
          <a:lstStyle/>
          <a:p>
            <a:pPr marL="171450" indent="-171450" algn="just">
              <a:buClr>
                <a:schemeClr val="tx2"/>
              </a:buClr>
              <a:buFont typeface="Arial" panose="020B0604020202020204" pitchFamily="34" charset="0"/>
              <a:buChar char="•"/>
            </a:pPr>
            <a:r>
              <a:rPr lang="en-US" sz="1200" dirty="0" smtClean="0">
                <a:solidFill>
                  <a:schemeClr val="bg1"/>
                </a:solidFill>
              </a:rPr>
              <a:t>This chart represents the top 10 countries in revenue and the quantities bought in these countries except The United Kingdom.</a:t>
            </a:r>
            <a:endParaRPr lang="en-US" sz="1200" dirty="0" smtClean="0">
              <a:solidFill>
                <a:schemeClr val="bg1"/>
              </a:solidFill>
            </a:endParaRPr>
          </a:p>
          <a:p>
            <a:pPr marL="171450" indent="-171450" algn="just">
              <a:buClr>
                <a:schemeClr val="tx2"/>
              </a:buClr>
              <a:buFont typeface="Arial" panose="020B0604020202020204" pitchFamily="34" charset="0"/>
              <a:buChar char="•"/>
            </a:pPr>
            <a:r>
              <a:rPr lang="en-US" sz="1200" dirty="0" smtClean="0">
                <a:solidFill>
                  <a:schemeClr val="bg1"/>
                </a:solidFill>
              </a:rPr>
              <a:t>There is no major difference between the revenue and the quantity of goods sold in these countries, showing a high purchasing power in these countries.These countries represent regions with the highest potential to generate more revenue that management needs to focus more on in terms of marketing strategies.</a:t>
            </a:r>
            <a:r>
              <a:rPr lang="en-US" sz="1100" dirty="0" smtClean="0">
                <a:solidFill>
                  <a:schemeClr val="bg1"/>
                </a:solidFill>
              </a:rPr>
              <a:t> </a:t>
            </a:r>
            <a:endParaRPr lang="en-US" sz="1100" dirty="0">
              <a:solidFill>
                <a:schemeClr val="bg1"/>
              </a:solidFill>
            </a:endParaRPr>
          </a:p>
        </p:txBody>
      </p:sp>
      <p:pic>
        <p:nvPicPr>
          <p:cNvPr id="2" name="Picture 1" descr="C:\Users\Priyanka\Desktop\2.JPG2"/>
          <p:cNvPicPr>
            <a:picLocks noChangeAspect="1"/>
          </p:cNvPicPr>
          <p:nvPr/>
        </p:nvPicPr>
        <p:blipFill rotWithShape="1">
          <a:blip r:embed="rId1"/>
          <a:srcRect l="3787" t="6128" r="3137" b="4757"/>
          <a:stretch>
            <a:fillRect/>
          </a:stretch>
        </p:blipFill>
        <p:spPr>
          <a:xfrm>
            <a:off x="1232535" y="385445"/>
            <a:ext cx="6407785" cy="36214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Customers by Revenue</a:t>
            </a:r>
            <a:endParaRPr lang="en-US" sz="1600" b="1" dirty="0">
              <a:solidFill>
                <a:schemeClr val="accent2"/>
              </a:solidFill>
            </a:endParaRPr>
          </a:p>
        </p:txBody>
      </p:sp>
      <p:sp>
        <p:nvSpPr>
          <p:cNvPr id="13" name="TextBox 12"/>
          <p:cNvSpPr txBox="1"/>
          <p:nvPr/>
        </p:nvSpPr>
        <p:spPr>
          <a:xfrm>
            <a:off x="400685" y="4142740"/>
            <a:ext cx="8343265" cy="896620"/>
          </a:xfrm>
          <a:prstGeom prst="rect">
            <a:avLst/>
          </a:prstGeom>
          <a:solidFill>
            <a:srgbClr val="4D6600"/>
          </a:solidFill>
        </p:spPr>
        <p:txBody>
          <a:bodyPr wrap="square" rtlCol="0" anchor="ctr">
            <a:noAutofit/>
          </a:bodyPr>
          <a:lstStyle/>
          <a:p>
            <a:pPr marL="171450" indent="-171450" algn="just">
              <a:buClr>
                <a:schemeClr val="tx2"/>
              </a:buClr>
              <a:buFont typeface="Arial" panose="020B0604020202020204" pitchFamily="34" charset="0"/>
              <a:buChar char="•"/>
            </a:pPr>
            <a:r>
              <a:rPr lang="en-US" sz="1200" dirty="0" smtClean="0">
                <a:solidFill>
                  <a:schemeClr val="bg1"/>
                </a:solidFill>
              </a:rPr>
              <a:t>The chart shows that there is no major difference between the top 10 customers in terms of revenue generated.</a:t>
            </a:r>
            <a:endParaRPr lang="en-US" sz="1200" dirty="0" smtClean="0">
              <a:solidFill>
                <a:schemeClr val="bg1"/>
              </a:solidFill>
            </a:endParaRPr>
          </a:p>
          <a:p>
            <a:pPr marL="171450" indent="-171450" algn="just">
              <a:buClr>
                <a:schemeClr val="tx2"/>
              </a:buClr>
              <a:buFont typeface="Arial" panose="020B0604020202020204" pitchFamily="34" charset="0"/>
              <a:buChar char="•"/>
            </a:pPr>
            <a:r>
              <a:rPr lang="en-US" sz="1200" dirty="0">
                <a:solidFill>
                  <a:schemeClr val="bg1"/>
                </a:solidFill>
              </a:rPr>
              <a:t>The </a:t>
            </a:r>
            <a:r>
              <a:rPr lang="en-US" sz="1200" dirty="0" smtClean="0">
                <a:solidFill>
                  <a:schemeClr val="bg1"/>
                </a:solidFill>
              </a:rPr>
              <a:t>company can aim to </a:t>
            </a:r>
            <a:r>
              <a:rPr lang="en-US" sz="1200" dirty="0">
                <a:solidFill>
                  <a:schemeClr val="bg1"/>
                </a:solidFill>
              </a:rPr>
              <a:t>strengthen the relationship </a:t>
            </a:r>
            <a:r>
              <a:rPr lang="en-US" sz="1200" dirty="0" smtClean="0">
                <a:solidFill>
                  <a:schemeClr val="bg1"/>
                </a:solidFill>
              </a:rPr>
              <a:t>with these customers to increase </a:t>
            </a:r>
            <a:r>
              <a:rPr lang="en-US" sz="1200" dirty="0">
                <a:solidFill>
                  <a:schemeClr val="bg1"/>
                </a:solidFill>
              </a:rPr>
              <a:t>customer loyalty and retention, and ultimately drive more sales and revenue for the company.</a:t>
            </a:r>
            <a:endParaRPr lang="en-US" sz="1200" dirty="0" smtClean="0">
              <a:solidFill>
                <a:schemeClr val="bg1"/>
              </a:solidFill>
            </a:endParaRPr>
          </a:p>
        </p:txBody>
      </p:sp>
      <p:pic>
        <p:nvPicPr>
          <p:cNvPr id="4" name="Picture 3" descr="C:\Users\Priyanka\Desktop\3.JPG3"/>
          <p:cNvPicPr>
            <a:picLocks noChangeAspect="1"/>
          </p:cNvPicPr>
          <p:nvPr/>
        </p:nvPicPr>
        <p:blipFill rotWithShape="1">
          <a:blip r:embed="rId1"/>
          <a:srcRect l="2307" t="3468" r="1488" b="2312"/>
          <a:stretch>
            <a:fillRect/>
          </a:stretch>
        </p:blipFill>
        <p:spPr>
          <a:xfrm>
            <a:off x="1348105" y="484505"/>
            <a:ext cx="6376035" cy="36582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Country</a:t>
            </a:r>
            <a:endParaRPr lang="en-US" sz="1600" b="1" dirty="0">
              <a:solidFill>
                <a:schemeClr val="accent2"/>
              </a:solidFill>
            </a:endParaRPr>
          </a:p>
        </p:txBody>
      </p:sp>
      <p:sp>
        <p:nvSpPr>
          <p:cNvPr id="13" name="TextBox 12"/>
          <p:cNvSpPr txBox="1"/>
          <p:nvPr/>
        </p:nvSpPr>
        <p:spPr>
          <a:xfrm>
            <a:off x="378460" y="4022725"/>
            <a:ext cx="8365490" cy="1109980"/>
          </a:xfrm>
          <a:prstGeom prst="rect">
            <a:avLst/>
          </a:prstGeom>
          <a:solidFill>
            <a:srgbClr val="4D6600"/>
          </a:solidFill>
        </p:spPr>
        <p:txBody>
          <a:bodyPr wrap="square" rtlCol="0" anchor="ctr">
            <a:noAutofit/>
          </a:bodyPr>
          <a:lstStyle/>
          <a:p>
            <a:pPr marL="171450" indent="-171450" algn="just">
              <a:buClr>
                <a:schemeClr val="tx2"/>
              </a:buClr>
              <a:buFont typeface="Arial" panose="020B0604020202020204" pitchFamily="34" charset="0"/>
              <a:buChar char="•"/>
            </a:pPr>
            <a:r>
              <a:rPr lang="en-US" sz="1200" dirty="0">
                <a:solidFill>
                  <a:schemeClr val="bg1"/>
                </a:solidFill>
              </a:rPr>
              <a:t>The map chart concludes by comparing the places that have produced the greatest revenue to those that have not</a:t>
            </a:r>
            <a:r>
              <a:rPr lang="en-US" sz="1200" dirty="0" smtClean="0">
                <a:solidFill>
                  <a:schemeClr val="bg1"/>
                </a:solidFill>
              </a:rPr>
              <a:t>.</a:t>
            </a:r>
            <a:endParaRPr lang="en-US" sz="1200" dirty="0" smtClean="0">
              <a:solidFill>
                <a:schemeClr val="bg1"/>
              </a:solidFill>
            </a:endParaRPr>
          </a:p>
          <a:p>
            <a:pPr marL="171450" indent="-171450" algn="just">
              <a:buClr>
                <a:schemeClr val="tx2"/>
              </a:buClr>
              <a:buFont typeface="Arial" panose="020B0604020202020204" pitchFamily="34" charset="0"/>
              <a:buChar char="•"/>
            </a:pPr>
            <a:r>
              <a:rPr lang="en-US" sz="1200" dirty="0">
                <a:solidFill>
                  <a:schemeClr val="bg1"/>
                </a:solidFill>
              </a:rPr>
              <a:t>The map also reveals that the majority of sales occur only in the European zone, with only a small number in the American </a:t>
            </a:r>
            <a:r>
              <a:rPr lang="en-US" sz="1200" dirty="0" smtClean="0">
                <a:solidFill>
                  <a:schemeClr val="bg1"/>
                </a:solidFill>
              </a:rPr>
              <a:t>region</a:t>
            </a:r>
            <a:endParaRPr lang="en-US" sz="1200" dirty="0" smtClean="0">
              <a:solidFill>
                <a:schemeClr val="bg1"/>
              </a:solidFill>
            </a:endParaRPr>
          </a:p>
          <a:p>
            <a:pPr marL="171450" indent="-171450" algn="just">
              <a:buClr>
                <a:schemeClr val="tx2"/>
              </a:buClr>
              <a:buFont typeface="Arial" panose="020B0604020202020204" pitchFamily="34" charset="0"/>
              <a:buChar char="•"/>
            </a:pPr>
            <a:r>
              <a:rPr lang="en-US" sz="1200" dirty="0">
                <a:solidFill>
                  <a:schemeClr val="bg1"/>
                </a:solidFill>
              </a:rPr>
              <a:t>Along with Russia, there is no market for the items in Africa or Asia</a:t>
            </a:r>
            <a:r>
              <a:rPr lang="en-US" sz="1200" dirty="0" smtClean="0">
                <a:solidFill>
                  <a:schemeClr val="bg1"/>
                </a:solidFill>
              </a:rPr>
              <a:t>.</a:t>
            </a:r>
            <a:endParaRPr lang="en-US" sz="1200" dirty="0" smtClean="0">
              <a:solidFill>
                <a:schemeClr val="bg1"/>
              </a:solidFill>
            </a:endParaRPr>
          </a:p>
          <a:p>
            <a:pPr marL="171450" indent="-171450" algn="just">
              <a:buClr>
                <a:schemeClr val="tx2"/>
              </a:buClr>
              <a:buFont typeface="Arial" panose="020B0604020202020204" pitchFamily="34" charset="0"/>
              <a:buChar char="•"/>
            </a:pPr>
            <a:r>
              <a:rPr lang="en-US" sz="1200" dirty="0" smtClean="0">
                <a:solidFill>
                  <a:schemeClr val="bg1"/>
                </a:solidFill>
              </a:rPr>
              <a:t>The company can concentrate on the European market more and dive deeper into countries in the region to come up with strategies that will maximize sales from each country in the region alongside Australia and Japan.</a:t>
            </a:r>
            <a:endParaRPr lang="en-US" sz="1200" dirty="0">
              <a:solidFill>
                <a:schemeClr val="bg1"/>
              </a:solidFill>
            </a:endParaRPr>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21094" t="18924" r="19562" b="11060"/>
          <a:stretch>
            <a:fillRect/>
          </a:stretch>
        </p:blipFill>
        <p:spPr>
          <a:xfrm>
            <a:off x="1875790" y="441960"/>
            <a:ext cx="5370195" cy="3564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a:t>
            </a:r>
            <a:r>
              <a:rPr lang="en-US" sz="1800" b="1" dirty="0" smtClean="0">
                <a:solidFill>
                  <a:schemeClr val="accent2"/>
                </a:solidFill>
              </a:rPr>
              <a:t>ecommendations</a:t>
            </a:r>
            <a:endParaRPr lang="en-US" sz="1800" b="1" dirty="0">
              <a:solidFill>
                <a:schemeClr val="accent2"/>
              </a:solidFill>
            </a:endParaRPr>
          </a:p>
        </p:txBody>
      </p:sp>
      <p:sp>
        <p:nvSpPr>
          <p:cNvPr id="6" name="TextBox 5"/>
          <p:cNvSpPr txBox="1"/>
          <p:nvPr/>
        </p:nvSpPr>
        <p:spPr>
          <a:xfrm>
            <a:off x="1231437" y="467211"/>
            <a:ext cx="6681127" cy="4625396"/>
          </a:xfrm>
          <a:prstGeom prst="rect">
            <a:avLst/>
          </a:prstGeom>
          <a:solidFill>
            <a:srgbClr val="4D6600"/>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smtClean="0">
                <a:solidFill>
                  <a:schemeClr val="bg1"/>
                </a:solidFill>
              </a:rPr>
              <a:t>The company should come up with strategies that aim at stocking and advertising seasonal products to maximize sales when the demand for these goods goes up.</a:t>
            </a:r>
            <a:endParaRPr lang="en-US" sz="1600" dirty="0" smtClean="0">
              <a:solidFill>
                <a:schemeClr val="bg1"/>
              </a:solidFill>
            </a:endParaRP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do a deeper analysis of products that are usually in high demand during low-sales months to come up with strategies for marketing these products.</a:t>
            </a:r>
            <a:endParaRPr lang="en-US" sz="1600" dirty="0" smtClean="0">
              <a:solidFill>
                <a:schemeClr val="bg1"/>
              </a:solidFill>
            </a:endParaRP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A deeper dive into the type of products and the revenue generated from these products for each region would be key in guiding region-specific marketing strategies.</a:t>
            </a:r>
            <a:endParaRPr lang="en-US" sz="1600" dirty="0" smtClean="0">
              <a:solidFill>
                <a:schemeClr val="bg1"/>
              </a:solidFill>
            </a:endParaRP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consider incentivizing top revenue-generating customers to strengthen the relationship with these customers.</a:t>
            </a:r>
            <a:endParaRPr lang="en-US" sz="1600" dirty="0" smtClean="0">
              <a:solidFill>
                <a:schemeClr val="bg1"/>
              </a:solidFill>
            </a:endParaRP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European Market has more potential for growth and the company should aim at strategies that will increase its market positioning in the region.</a:t>
            </a:r>
            <a:endParaRPr lang="en-US" sz="16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rgbClr val="4D6600"/>
          </a:solidFill>
        </p:spPr>
        <p:txBody>
          <a:bodyPr wrap="square" rtlCol="0">
            <a:spAutoFit/>
          </a:bodyPr>
          <a:lstStyle/>
          <a:p>
            <a:r>
              <a:rPr lang="en-US" sz="5400" dirty="0" smtClean="0">
                <a:solidFill>
                  <a:schemeClr val="accent2"/>
                </a:solidFill>
              </a:rPr>
              <a:t>THANK YOU</a:t>
            </a:r>
            <a:endParaRPr lang="en-US" sz="5400" dirty="0">
              <a:solidFill>
                <a:schemeClr val="accent2"/>
              </a:solidFill>
            </a:endParaRPr>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3041</Words>
  <Application>WPS Presentation</Application>
  <PresentationFormat>On-screen Show (16:9)</PresentationFormat>
  <Paragraphs>50</Paragraphs>
  <Slides>8</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Arial</vt:lpstr>
      <vt:lpstr>Montserrat ExtraBold</vt:lpstr>
      <vt:lpstr>Montserrat</vt:lpstr>
      <vt:lpstr>Microsoft YaHei</vt:lpstr>
      <vt:lpstr>Arial Unicode MS</vt:lpstr>
      <vt:lpstr>Arial Black</vt:lpstr>
      <vt:lpstr>Cambria</vt:lpstr>
      <vt:lpstr>Candara</vt:lpstr>
      <vt:lpstr>Comic Sans MS</vt:lpstr>
      <vt:lpstr>Calibri</vt:lpstr>
      <vt:lpstr>Data Pie Charts</vt:lpstr>
      <vt:lpstr>Tata Data Visualization: Empowering Business with Effective Insights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Priyanka Khadse</cp:lastModifiedBy>
  <cp:revision>26</cp:revision>
  <dcterms:created xsi:type="dcterms:W3CDTF">2023-08-01T17:32:23Z</dcterms:created>
  <dcterms:modified xsi:type="dcterms:W3CDTF">2023-08-03T22:12:38Z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B5DBE1A9708C4A1AAA522F920F3C24A5</vt:lpwstr>
  </property>
  <property fmtid="{D5CDD505-2E9C-101B-9397-08002B2CF9AE}" pid="3" name="KSOProductBuildVer">
    <vt:lpwstr>1033-11.2.0.11537</vt:lpwstr>
  </property>
</Properties>
</file>