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2" r:id="rId4"/>
    <p:sldId id="263" r:id="rId5"/>
    <p:sldId id="259" r:id="rId6"/>
    <p:sldId id="260" r:id="rId7"/>
    <p:sldId id="258"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C78766-41D4-496A-9586-64A52C8280B4}"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B0F2A-728A-497A-A812-F3E9A29300A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45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C78766-41D4-496A-9586-64A52C8280B4}"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B0F2A-728A-497A-A812-F3E9A29300AF}" type="slidenum">
              <a:rPr lang="en-US" smtClean="0"/>
              <a:t>‹#›</a:t>
            </a:fld>
            <a:endParaRPr lang="en-US"/>
          </a:p>
        </p:txBody>
      </p:sp>
    </p:spTree>
    <p:extLst>
      <p:ext uri="{BB962C8B-B14F-4D97-AF65-F5344CB8AC3E}">
        <p14:creationId xmlns:p14="http://schemas.microsoft.com/office/powerpoint/2010/main" val="3733457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C78766-41D4-496A-9586-64A52C8280B4}"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B0F2A-728A-497A-A812-F3E9A29300AF}" type="slidenum">
              <a:rPr lang="en-US" smtClean="0"/>
              <a:t>‹#›</a:t>
            </a:fld>
            <a:endParaRPr lang="en-US"/>
          </a:p>
        </p:txBody>
      </p:sp>
    </p:spTree>
    <p:extLst>
      <p:ext uri="{BB962C8B-B14F-4D97-AF65-F5344CB8AC3E}">
        <p14:creationId xmlns:p14="http://schemas.microsoft.com/office/powerpoint/2010/main" val="237866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C78766-41D4-496A-9586-64A52C8280B4}"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B0F2A-728A-497A-A812-F3E9A29300AF}" type="slidenum">
              <a:rPr lang="en-US" smtClean="0"/>
              <a:t>‹#›</a:t>
            </a:fld>
            <a:endParaRPr lang="en-US"/>
          </a:p>
        </p:txBody>
      </p:sp>
    </p:spTree>
    <p:extLst>
      <p:ext uri="{BB962C8B-B14F-4D97-AF65-F5344CB8AC3E}">
        <p14:creationId xmlns:p14="http://schemas.microsoft.com/office/powerpoint/2010/main" val="2143997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C78766-41D4-496A-9586-64A52C8280B4}"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B0F2A-728A-497A-A812-F3E9A29300A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21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C78766-41D4-496A-9586-64A52C8280B4}"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B0F2A-728A-497A-A812-F3E9A29300AF}" type="slidenum">
              <a:rPr lang="en-US" smtClean="0"/>
              <a:t>‹#›</a:t>
            </a:fld>
            <a:endParaRPr lang="en-US"/>
          </a:p>
        </p:txBody>
      </p:sp>
    </p:spTree>
    <p:extLst>
      <p:ext uri="{BB962C8B-B14F-4D97-AF65-F5344CB8AC3E}">
        <p14:creationId xmlns:p14="http://schemas.microsoft.com/office/powerpoint/2010/main" val="74862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C78766-41D4-496A-9586-64A52C8280B4}" type="datetimeFigureOut">
              <a:rPr lang="en-US" smtClean="0"/>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6B0F2A-728A-497A-A812-F3E9A29300AF}" type="slidenum">
              <a:rPr lang="en-US" smtClean="0"/>
              <a:t>‹#›</a:t>
            </a:fld>
            <a:endParaRPr lang="en-US"/>
          </a:p>
        </p:txBody>
      </p:sp>
    </p:spTree>
    <p:extLst>
      <p:ext uri="{BB962C8B-B14F-4D97-AF65-F5344CB8AC3E}">
        <p14:creationId xmlns:p14="http://schemas.microsoft.com/office/powerpoint/2010/main" val="317176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C78766-41D4-496A-9586-64A52C8280B4}" type="datetimeFigureOut">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6B0F2A-728A-497A-A812-F3E9A29300AF}" type="slidenum">
              <a:rPr lang="en-US" smtClean="0"/>
              <a:t>‹#›</a:t>
            </a:fld>
            <a:endParaRPr lang="en-US"/>
          </a:p>
        </p:txBody>
      </p:sp>
    </p:spTree>
    <p:extLst>
      <p:ext uri="{BB962C8B-B14F-4D97-AF65-F5344CB8AC3E}">
        <p14:creationId xmlns:p14="http://schemas.microsoft.com/office/powerpoint/2010/main" val="354483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C78766-41D4-496A-9586-64A52C8280B4}" type="datetimeFigureOut">
              <a:rPr lang="en-US" smtClean="0"/>
              <a:t>7/22/2023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A6B0F2A-728A-497A-A812-F3E9A29300AF}" type="slidenum">
              <a:rPr lang="en-US" smtClean="0"/>
              <a:t>‹#›</a:t>
            </a:fld>
            <a:endParaRPr lang="en-US"/>
          </a:p>
        </p:txBody>
      </p:sp>
    </p:spTree>
    <p:extLst>
      <p:ext uri="{BB962C8B-B14F-4D97-AF65-F5344CB8AC3E}">
        <p14:creationId xmlns:p14="http://schemas.microsoft.com/office/powerpoint/2010/main" val="380891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C78766-41D4-496A-9586-64A52C8280B4}" type="datetimeFigureOut">
              <a:rPr lang="en-US" smtClean="0"/>
              <a:t>7/22/2023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6B0F2A-728A-497A-A812-F3E9A29300AF}" type="slidenum">
              <a:rPr lang="en-US" smtClean="0"/>
              <a:t>‹#›</a:t>
            </a:fld>
            <a:endParaRPr lang="en-US"/>
          </a:p>
        </p:txBody>
      </p:sp>
    </p:spTree>
    <p:extLst>
      <p:ext uri="{BB962C8B-B14F-4D97-AF65-F5344CB8AC3E}">
        <p14:creationId xmlns:p14="http://schemas.microsoft.com/office/powerpoint/2010/main" val="133186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78766-41D4-496A-9586-64A52C8280B4}"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B0F2A-728A-497A-A812-F3E9A29300AF}" type="slidenum">
              <a:rPr lang="en-US" smtClean="0"/>
              <a:t>‹#›</a:t>
            </a:fld>
            <a:endParaRPr lang="en-US"/>
          </a:p>
        </p:txBody>
      </p:sp>
    </p:spTree>
    <p:extLst>
      <p:ext uri="{BB962C8B-B14F-4D97-AF65-F5344CB8AC3E}">
        <p14:creationId xmlns:p14="http://schemas.microsoft.com/office/powerpoint/2010/main" val="127764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C78766-41D4-496A-9586-64A52C8280B4}" type="datetimeFigureOut">
              <a:rPr lang="en-US" smtClean="0"/>
              <a:t>7/22/2023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6B0F2A-728A-497A-A812-F3E9A29300A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99071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lumMod val="50000"/>
                  </a:schemeClr>
                </a:solidFill>
                <a:latin typeface="Times New Roman" panose="02020603050405020304" pitchFamily="18" charset="0"/>
                <a:cs typeface="Times New Roman" panose="02020603050405020304" pitchFamily="18" charset="0"/>
              </a:rPr>
              <a:t>Edge and Fog Computing </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b="1" dirty="0" err="1" smtClean="0">
                <a:solidFill>
                  <a:srgbClr val="002060"/>
                </a:solidFill>
                <a:latin typeface="Times New Roman" panose="02020603050405020304" pitchFamily="18" charset="0"/>
                <a:cs typeface="Times New Roman" panose="02020603050405020304" pitchFamily="18" charset="0"/>
              </a:rPr>
              <a:t>Prof.Yasmeen</a:t>
            </a:r>
            <a:r>
              <a:rPr lang="en-US" b="1" dirty="0" smtClean="0">
                <a:solidFill>
                  <a:srgbClr val="002060"/>
                </a:solidFill>
                <a:latin typeface="Times New Roman" panose="02020603050405020304" pitchFamily="18" charset="0"/>
                <a:cs typeface="Times New Roman" panose="02020603050405020304" pitchFamily="18" charset="0"/>
              </a:rPr>
              <a:t> Attar</a:t>
            </a:r>
          </a:p>
          <a:p>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767848" y="142405"/>
            <a:ext cx="5424152" cy="4429125"/>
          </a:xfrm>
          <a:prstGeom prst="rect">
            <a:avLst/>
          </a:prstGeom>
        </p:spPr>
      </p:pic>
    </p:spTree>
    <p:extLst>
      <p:ext uri="{BB962C8B-B14F-4D97-AF65-F5344CB8AC3E}">
        <p14:creationId xmlns:p14="http://schemas.microsoft.com/office/powerpoint/2010/main" val="1097763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4654" y="2065962"/>
            <a:ext cx="10515600" cy="4351338"/>
          </a:xfrm>
        </p:spPr>
        <p:txBody>
          <a:bodyPr>
            <a:normAutofit/>
          </a:bodyPr>
          <a:lstStyle/>
          <a:p>
            <a:r>
              <a:rPr lang="en-US" sz="1800" dirty="0" smtClean="0">
                <a:solidFill>
                  <a:srgbClr val="00B050"/>
                </a:solidFill>
                <a:latin typeface="Times New Roman" panose="02020603050405020304" pitchFamily="18" charset="0"/>
                <a:cs typeface="Times New Roman" panose="02020603050405020304" pitchFamily="18" charset="0"/>
              </a:rPr>
              <a:t>Practical:</a:t>
            </a:r>
          </a:p>
          <a:p>
            <a:r>
              <a:rPr lang="en-US" sz="1800" dirty="0" smtClean="0">
                <a:solidFill>
                  <a:srgbClr val="00B050"/>
                </a:solidFill>
                <a:latin typeface="Times New Roman" panose="02020603050405020304" pitchFamily="18" charset="0"/>
                <a:cs typeface="Times New Roman" panose="02020603050405020304" pitchFamily="18" charset="0"/>
              </a:rPr>
              <a:t>Subject Code :IoTCSBCL702</a:t>
            </a:r>
          </a:p>
          <a:p>
            <a:r>
              <a:rPr lang="en-US" sz="1800" dirty="0" smtClean="0">
                <a:solidFill>
                  <a:srgbClr val="00B050"/>
                </a:solidFill>
                <a:latin typeface="Times New Roman" panose="02020603050405020304" pitchFamily="18" charset="0"/>
                <a:cs typeface="Times New Roman" panose="02020603050405020304" pitchFamily="18" charset="0"/>
              </a:rPr>
              <a:t>Practical:2Hrs</a:t>
            </a:r>
          </a:p>
          <a:p>
            <a:r>
              <a:rPr lang="en-US" sz="1800" dirty="0" smtClean="0">
                <a:solidFill>
                  <a:srgbClr val="00B050"/>
                </a:solidFill>
                <a:latin typeface="Times New Roman" panose="02020603050405020304" pitchFamily="18" charset="0"/>
                <a:cs typeface="Times New Roman" panose="02020603050405020304" pitchFamily="18" charset="0"/>
              </a:rPr>
              <a:t>Term Work :25marks</a:t>
            </a:r>
          </a:p>
          <a:p>
            <a:r>
              <a:rPr lang="en-US" sz="1800" dirty="0" smtClean="0">
                <a:solidFill>
                  <a:srgbClr val="00B050"/>
                </a:solidFill>
                <a:latin typeface="Times New Roman" panose="02020603050405020304" pitchFamily="18" charset="0"/>
                <a:cs typeface="Times New Roman" panose="02020603050405020304" pitchFamily="18" charset="0"/>
              </a:rPr>
              <a:t>Oral Exam:25 marks</a:t>
            </a:r>
          </a:p>
        </p:txBody>
      </p:sp>
      <p:sp>
        <p:nvSpPr>
          <p:cNvPr id="5" name="Rectangle 4"/>
          <p:cNvSpPr/>
          <p:nvPr/>
        </p:nvSpPr>
        <p:spPr>
          <a:xfrm>
            <a:off x="1064654" y="126970"/>
            <a:ext cx="9289960" cy="1938992"/>
          </a:xfrm>
          <a:prstGeom prst="rect">
            <a:avLst/>
          </a:prstGeom>
        </p:spPr>
        <p:txBody>
          <a:bodyPr wrap="square">
            <a:spAutoFit/>
          </a:bodyPr>
          <a:lstStyle/>
          <a:p>
            <a:r>
              <a:rPr lang="en-US" sz="2000" dirty="0" smtClean="0">
                <a:solidFill>
                  <a:srgbClr val="002060"/>
                </a:solidFill>
                <a:latin typeface="Times New Roman" panose="02020603050405020304" pitchFamily="18" charset="0"/>
                <a:cs typeface="Times New Roman" panose="02020603050405020304" pitchFamily="18" charset="0"/>
              </a:rPr>
              <a:t>Theory: Course Code:IoTCSBC702</a:t>
            </a:r>
          </a:p>
          <a:p>
            <a:r>
              <a:rPr lang="en-US" sz="2000" dirty="0" smtClean="0">
                <a:solidFill>
                  <a:srgbClr val="002060"/>
                </a:solidFill>
                <a:latin typeface="Times New Roman" panose="02020603050405020304" pitchFamily="18" charset="0"/>
                <a:cs typeface="Times New Roman" panose="02020603050405020304" pitchFamily="18" charset="0"/>
              </a:rPr>
              <a:t>Name: Edge and Fog Computing</a:t>
            </a:r>
            <a:r>
              <a:rPr lang="en-US" sz="2000" dirty="0">
                <a:solidFill>
                  <a:srgbClr val="002060"/>
                </a:solidFill>
                <a:latin typeface="Times New Roman" panose="02020603050405020304" pitchFamily="18" charset="0"/>
                <a:cs typeface="Times New Roman" panose="02020603050405020304" pitchFamily="18" charset="0"/>
              </a:rPr>
              <a:t/>
            </a:r>
            <a:br>
              <a:rPr lang="en-US" sz="2000" dirty="0">
                <a:solidFill>
                  <a:srgbClr val="002060"/>
                </a:solidFill>
                <a:latin typeface="Times New Roman" panose="02020603050405020304" pitchFamily="18" charset="0"/>
                <a:cs typeface="Times New Roman" panose="02020603050405020304" pitchFamily="18" charset="0"/>
              </a:rPr>
            </a:br>
            <a:r>
              <a:rPr lang="en-US" sz="2000" dirty="0">
                <a:solidFill>
                  <a:srgbClr val="002060"/>
                </a:solidFill>
                <a:latin typeface="Times New Roman" panose="02020603050405020304" pitchFamily="18" charset="0"/>
                <a:cs typeface="Times New Roman" panose="02020603050405020304" pitchFamily="18" charset="0"/>
              </a:rPr>
              <a:t>Theory :3 </a:t>
            </a:r>
            <a:r>
              <a:rPr lang="en-US" sz="2000" dirty="0" err="1">
                <a:solidFill>
                  <a:srgbClr val="002060"/>
                </a:solidFill>
                <a:latin typeface="Times New Roman" panose="02020603050405020304" pitchFamily="18" charset="0"/>
                <a:cs typeface="Times New Roman" panose="02020603050405020304" pitchFamily="18" charset="0"/>
              </a:rPr>
              <a:t>hrs</a:t>
            </a:r>
            <a:r>
              <a:rPr lang="en-US" sz="2000" dirty="0">
                <a:solidFill>
                  <a:srgbClr val="002060"/>
                </a:solidFill>
                <a:latin typeface="Times New Roman" panose="02020603050405020304" pitchFamily="18" charset="0"/>
                <a:cs typeface="Times New Roman" panose="02020603050405020304" pitchFamily="18" charset="0"/>
              </a:rPr>
              <a:t> in a week </a:t>
            </a:r>
            <a:br>
              <a:rPr lang="en-US" sz="2000" dirty="0">
                <a:solidFill>
                  <a:srgbClr val="002060"/>
                </a:solidFill>
                <a:latin typeface="Times New Roman" panose="02020603050405020304" pitchFamily="18" charset="0"/>
                <a:cs typeface="Times New Roman" panose="02020603050405020304" pitchFamily="18" charset="0"/>
              </a:rPr>
            </a:br>
            <a:r>
              <a:rPr lang="en-US" sz="2000" dirty="0" smtClean="0">
                <a:solidFill>
                  <a:srgbClr val="002060"/>
                </a:solidFill>
                <a:latin typeface="Times New Roman" panose="02020603050405020304" pitchFamily="18" charset="0"/>
                <a:cs typeface="Times New Roman" panose="02020603050405020304" pitchFamily="18" charset="0"/>
              </a:rPr>
              <a:t>Test1- 20Marks  Test2-20 marks</a:t>
            </a:r>
            <a:r>
              <a:rPr lang="en-US" sz="2000" dirty="0">
                <a:solidFill>
                  <a:srgbClr val="002060"/>
                </a:solidFill>
                <a:latin typeface="Times New Roman" panose="02020603050405020304" pitchFamily="18" charset="0"/>
                <a:cs typeface="Times New Roman" panose="02020603050405020304" pitchFamily="18" charset="0"/>
              </a:rPr>
              <a:t/>
            </a:r>
            <a:br>
              <a:rPr lang="en-US" sz="2000" dirty="0">
                <a:solidFill>
                  <a:srgbClr val="002060"/>
                </a:solidFill>
                <a:latin typeface="Times New Roman" panose="02020603050405020304" pitchFamily="18" charset="0"/>
                <a:cs typeface="Times New Roman" panose="02020603050405020304" pitchFamily="18" charset="0"/>
              </a:rPr>
            </a:br>
            <a:r>
              <a:rPr lang="en-US" sz="2000" dirty="0" smtClean="0">
                <a:solidFill>
                  <a:srgbClr val="002060"/>
                </a:solidFill>
                <a:latin typeface="Times New Roman" panose="02020603050405020304" pitchFamily="18" charset="0"/>
                <a:cs typeface="Times New Roman" panose="02020603050405020304" pitchFamily="18" charset="0"/>
              </a:rPr>
              <a:t>University Exam:80marks</a:t>
            </a:r>
          </a:p>
          <a:p>
            <a:r>
              <a:rPr lang="en-US" sz="2000" dirty="0" smtClean="0">
                <a:solidFill>
                  <a:srgbClr val="002060"/>
                </a:solidFill>
                <a:latin typeface="Times New Roman" panose="02020603050405020304" pitchFamily="18" charset="0"/>
                <a:cs typeface="Times New Roman" panose="02020603050405020304" pitchFamily="18" charset="0"/>
              </a:rPr>
              <a:t>Total: 100 </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064654" y="4241631"/>
            <a:ext cx="11024315" cy="2031325"/>
          </a:xfrm>
          <a:prstGeom prst="rect">
            <a:avLst/>
          </a:prstGeom>
        </p:spPr>
        <p:txBody>
          <a:bodyPr wrap="square">
            <a:spAutoFit/>
          </a:bodyPr>
          <a:lstStyle/>
          <a:p>
            <a:pPr algn="just"/>
            <a:r>
              <a:rPr lang="en-US" dirty="0" smtClean="0">
                <a:solidFill>
                  <a:srgbClr val="00B050"/>
                </a:solidFill>
                <a:latin typeface="Times New Roman" panose="02020603050405020304" pitchFamily="18" charset="0"/>
                <a:cs typeface="Times New Roman" panose="02020603050405020304" pitchFamily="18" charset="0"/>
              </a:rPr>
              <a:t>Assessment: </a:t>
            </a:r>
          </a:p>
          <a:p>
            <a:pPr algn="just"/>
            <a:r>
              <a:rPr lang="en-US" dirty="0" smtClean="0">
                <a:solidFill>
                  <a:srgbClr val="00B050"/>
                </a:solidFill>
                <a:latin typeface="Times New Roman" panose="02020603050405020304" pitchFamily="18" charset="0"/>
                <a:cs typeface="Times New Roman" panose="02020603050405020304" pitchFamily="18" charset="0"/>
              </a:rPr>
              <a:t> </a:t>
            </a:r>
          </a:p>
          <a:p>
            <a:pPr algn="just"/>
            <a:r>
              <a:rPr lang="en-US" dirty="0" smtClean="0">
                <a:solidFill>
                  <a:srgbClr val="00B050"/>
                </a:solidFill>
                <a:latin typeface="Times New Roman" panose="02020603050405020304" pitchFamily="18" charset="0"/>
                <a:cs typeface="Times New Roman" panose="02020603050405020304" pitchFamily="18" charset="0"/>
              </a:rPr>
              <a:t>Term Work: Term Work shall consist of at least 10 to 12 </a:t>
            </a:r>
            <a:r>
              <a:rPr lang="en-US" dirty="0" err="1" smtClean="0">
                <a:solidFill>
                  <a:srgbClr val="00B050"/>
                </a:solidFill>
                <a:latin typeface="Times New Roman" panose="02020603050405020304" pitchFamily="18" charset="0"/>
                <a:cs typeface="Times New Roman" panose="02020603050405020304" pitchFamily="18" charset="0"/>
              </a:rPr>
              <a:t>practicals</a:t>
            </a:r>
            <a:r>
              <a:rPr lang="en-US" dirty="0" smtClean="0">
                <a:solidFill>
                  <a:srgbClr val="00B050"/>
                </a:solidFill>
                <a:latin typeface="Times New Roman" panose="02020603050405020304" pitchFamily="18" charset="0"/>
                <a:cs typeface="Times New Roman" panose="02020603050405020304" pitchFamily="18" charset="0"/>
              </a:rPr>
              <a:t> based on the above list. Also, Term work Journal must include at least 2 assignments.  </a:t>
            </a:r>
          </a:p>
          <a:p>
            <a:pPr algn="just"/>
            <a:r>
              <a:rPr lang="en-US" dirty="0" smtClean="0">
                <a:solidFill>
                  <a:srgbClr val="00B050"/>
                </a:solidFill>
                <a:latin typeface="Times New Roman" panose="02020603050405020304" pitchFamily="18" charset="0"/>
                <a:cs typeface="Times New Roman" panose="02020603050405020304" pitchFamily="18" charset="0"/>
              </a:rPr>
              <a:t>Term Work Marks: 25 Marks (Total marks) = 15 Marks (Experiment) + 5 Marks (Assignments) + 5 Marks (Attendance)   </a:t>
            </a:r>
          </a:p>
          <a:p>
            <a:pPr algn="just"/>
            <a:r>
              <a:rPr lang="en-US" dirty="0" smtClean="0">
                <a:solidFill>
                  <a:srgbClr val="00B050"/>
                </a:solidFill>
                <a:latin typeface="Times New Roman" panose="02020603050405020304" pitchFamily="18" charset="0"/>
                <a:cs typeface="Times New Roman" panose="02020603050405020304" pitchFamily="18" charset="0"/>
              </a:rPr>
              <a:t>Oral Exam: An Oral exam will be held based on the above syllabus / suggested list of Assignment</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570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1318" y="0"/>
            <a:ext cx="10513454" cy="2308324"/>
          </a:xfrm>
          <a:prstGeom prst="rect">
            <a:avLst/>
          </a:prstGeom>
        </p:spPr>
        <p:txBody>
          <a:bodyPr wrap="square">
            <a:spAutoFit/>
          </a:bodyPr>
          <a:lstStyle/>
          <a:p>
            <a:r>
              <a:rPr lang="en-US" dirty="0" smtClean="0">
                <a:solidFill>
                  <a:srgbClr val="002060"/>
                </a:solidFill>
                <a:latin typeface="Times New Roman" panose="02020603050405020304" pitchFamily="18" charset="0"/>
                <a:cs typeface="Times New Roman" panose="02020603050405020304" pitchFamily="18" charset="0"/>
              </a:rPr>
              <a:t>Course Objectives: </a:t>
            </a:r>
          </a:p>
          <a:p>
            <a:r>
              <a:rPr lang="en-US" dirty="0" smtClean="0">
                <a:solidFill>
                  <a:srgbClr val="002060"/>
                </a:solidFill>
                <a:latin typeface="Times New Roman" panose="02020603050405020304" pitchFamily="18" charset="0"/>
                <a:cs typeface="Times New Roman" panose="02020603050405020304" pitchFamily="18" charset="0"/>
              </a:rPr>
              <a:t>The course aims: </a:t>
            </a:r>
          </a:p>
          <a:p>
            <a:r>
              <a:rPr lang="en-US" dirty="0" smtClean="0">
                <a:solidFill>
                  <a:srgbClr val="002060"/>
                </a:solidFill>
                <a:latin typeface="Times New Roman" panose="02020603050405020304" pitchFamily="18" charset="0"/>
                <a:cs typeface="Times New Roman" panose="02020603050405020304" pitchFamily="18" charset="0"/>
              </a:rPr>
              <a:t>1 Understand the fundamentals of edge computing and its role in </a:t>
            </a:r>
            <a:r>
              <a:rPr lang="en-US" dirty="0" err="1" smtClean="0">
                <a:solidFill>
                  <a:srgbClr val="002060"/>
                </a:solidFill>
                <a:latin typeface="Times New Roman" panose="02020603050405020304" pitchFamily="18" charset="0"/>
                <a:cs typeface="Times New Roman" panose="02020603050405020304" pitchFamily="18" charset="0"/>
              </a:rPr>
              <a:t>IoT</a:t>
            </a:r>
            <a:r>
              <a:rPr lang="en-US" dirty="0" smtClean="0">
                <a:solidFill>
                  <a:srgbClr val="002060"/>
                </a:solidFill>
                <a:latin typeface="Times New Roman" panose="02020603050405020304" pitchFamily="18" charset="0"/>
                <a:cs typeface="Times New Roman" panose="02020603050405020304" pitchFamily="18" charset="0"/>
              </a:rPr>
              <a:t> systems. </a:t>
            </a:r>
          </a:p>
          <a:p>
            <a:r>
              <a:rPr lang="en-US" dirty="0" smtClean="0">
                <a:solidFill>
                  <a:srgbClr val="002060"/>
                </a:solidFill>
                <a:latin typeface="Times New Roman" panose="02020603050405020304" pitchFamily="18" charset="0"/>
                <a:cs typeface="Times New Roman" panose="02020603050405020304" pitchFamily="18" charset="0"/>
              </a:rPr>
              <a:t>2 Analyze and compare different edge computing architectures, platforms and frameworks. </a:t>
            </a:r>
          </a:p>
          <a:p>
            <a:r>
              <a:rPr lang="en-US" dirty="0" smtClean="0">
                <a:solidFill>
                  <a:srgbClr val="002060"/>
                </a:solidFill>
                <a:latin typeface="Times New Roman" panose="02020603050405020304" pitchFamily="18" charset="0"/>
                <a:cs typeface="Times New Roman" panose="02020603050405020304" pitchFamily="18" charset="0"/>
              </a:rPr>
              <a:t>3 Analyze and evaluate data processing at the edge and Edge analytics. </a:t>
            </a:r>
          </a:p>
          <a:p>
            <a:r>
              <a:rPr lang="en-US" dirty="0" smtClean="0">
                <a:solidFill>
                  <a:srgbClr val="002060"/>
                </a:solidFill>
                <a:latin typeface="Times New Roman" panose="02020603050405020304" pitchFamily="18" charset="0"/>
                <a:cs typeface="Times New Roman" panose="02020603050405020304" pitchFamily="18" charset="0"/>
              </a:rPr>
              <a:t>4 Understand the fundamentals of fog computing and its frameworks. </a:t>
            </a:r>
          </a:p>
          <a:p>
            <a:r>
              <a:rPr lang="en-US" dirty="0" smtClean="0">
                <a:solidFill>
                  <a:srgbClr val="002060"/>
                </a:solidFill>
                <a:latin typeface="Times New Roman" panose="02020603050405020304" pitchFamily="18" charset="0"/>
                <a:cs typeface="Times New Roman" panose="02020603050405020304" pitchFamily="18" charset="0"/>
              </a:rPr>
              <a:t>5 Demonstrate effective communication and collaboration skills in developing edge computing projects. </a:t>
            </a:r>
          </a:p>
          <a:p>
            <a:r>
              <a:rPr lang="en-US" dirty="0" smtClean="0">
                <a:solidFill>
                  <a:srgbClr val="002060"/>
                </a:solidFill>
                <a:latin typeface="Times New Roman" panose="02020603050405020304" pitchFamily="18" charset="0"/>
                <a:cs typeface="Times New Roman" panose="02020603050405020304" pitchFamily="18" charset="0"/>
              </a:rPr>
              <a:t> </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781318" y="2013195"/>
            <a:ext cx="11221792" cy="4585871"/>
          </a:xfrm>
          <a:prstGeom prst="rect">
            <a:avLst/>
          </a:prstGeom>
        </p:spPr>
        <p:txBody>
          <a:bodyPr wrap="square">
            <a:spAutoFit/>
          </a:bodyPr>
          <a:lstStyle/>
          <a:p>
            <a:r>
              <a:rPr lang="en-US" sz="1600" dirty="0" smtClean="0">
                <a:solidFill>
                  <a:srgbClr val="00B050"/>
                </a:solidFill>
                <a:latin typeface="Times New Roman" panose="02020603050405020304" pitchFamily="18" charset="0"/>
                <a:cs typeface="Times New Roman" panose="02020603050405020304" pitchFamily="18" charset="0"/>
              </a:rPr>
              <a:t> Course Outcomes Cognitive levels of attainment as per Bloom’s Taxonomy </a:t>
            </a:r>
          </a:p>
          <a:p>
            <a:r>
              <a:rPr lang="en-US" sz="1600" dirty="0" smtClean="0">
                <a:solidFill>
                  <a:srgbClr val="00B050"/>
                </a:solidFill>
                <a:latin typeface="Times New Roman" panose="02020603050405020304" pitchFamily="18" charset="0"/>
                <a:cs typeface="Times New Roman" panose="02020603050405020304" pitchFamily="18" charset="0"/>
              </a:rPr>
              <a:t>On successful completion, of course, learner/student will be able to:  </a:t>
            </a:r>
          </a:p>
          <a:p>
            <a:r>
              <a:rPr lang="en-US" sz="1600" dirty="0" smtClean="0">
                <a:solidFill>
                  <a:srgbClr val="00B050"/>
                </a:solidFill>
                <a:latin typeface="Times New Roman" panose="02020603050405020304" pitchFamily="18" charset="0"/>
                <a:cs typeface="Times New Roman" panose="02020603050405020304" pitchFamily="18" charset="0"/>
              </a:rPr>
              <a:t>1 Understand the basic concepts of Edge Computing and its collaboration with Cloud Computing. </a:t>
            </a:r>
          </a:p>
          <a:p>
            <a:endParaRPr lang="en-US" sz="1600" dirty="0" smtClean="0">
              <a:solidFill>
                <a:srgbClr val="00B050"/>
              </a:solidFill>
              <a:latin typeface="Times New Roman" panose="02020603050405020304" pitchFamily="18" charset="0"/>
              <a:cs typeface="Times New Roman" panose="02020603050405020304" pitchFamily="18" charset="0"/>
            </a:endParaRPr>
          </a:p>
          <a:p>
            <a:r>
              <a:rPr lang="en-US" sz="1600" dirty="0" smtClean="0">
                <a:solidFill>
                  <a:srgbClr val="00B050"/>
                </a:solidFill>
                <a:latin typeface="Times New Roman" panose="02020603050405020304" pitchFamily="18" charset="0"/>
                <a:cs typeface="Times New Roman" panose="02020603050405020304" pitchFamily="18" charset="0"/>
              </a:rPr>
              <a:t>2 Understand and identify edge computing architecture and various platforms and frameworks and Demonstrate knowledge of virtualization and containerization </a:t>
            </a:r>
          </a:p>
          <a:p>
            <a:endParaRPr lang="en-US" sz="1600" dirty="0" smtClean="0">
              <a:solidFill>
                <a:srgbClr val="00B050"/>
              </a:solidFill>
              <a:latin typeface="Times New Roman" panose="02020603050405020304" pitchFamily="18" charset="0"/>
              <a:cs typeface="Times New Roman" panose="02020603050405020304" pitchFamily="18" charset="0"/>
            </a:endParaRPr>
          </a:p>
          <a:p>
            <a:r>
              <a:rPr lang="en-US" sz="1600" dirty="0" smtClean="0">
                <a:solidFill>
                  <a:srgbClr val="00B050"/>
                </a:solidFill>
                <a:latin typeface="Times New Roman" panose="02020603050405020304" pitchFamily="18" charset="0"/>
                <a:cs typeface="Times New Roman" panose="02020603050405020304" pitchFamily="18" charset="0"/>
              </a:rPr>
              <a:t>3 To apply data processing capabilities along with edge analytics and caching to process and extract insights from data at the edge </a:t>
            </a:r>
          </a:p>
          <a:p>
            <a:r>
              <a:rPr lang="en-US" sz="1600" dirty="0">
                <a:solidFill>
                  <a:srgbClr val="00B050"/>
                </a:solidFill>
                <a:latin typeface="Times New Roman" panose="02020603050405020304" pitchFamily="18" charset="0"/>
                <a:cs typeface="Times New Roman" panose="02020603050405020304" pitchFamily="18" charset="0"/>
              </a:rPr>
              <a:t>4</a:t>
            </a:r>
            <a:r>
              <a:rPr lang="en-US" sz="1600" dirty="0" smtClean="0">
                <a:solidFill>
                  <a:srgbClr val="00B050"/>
                </a:solidFill>
                <a:latin typeface="Times New Roman" panose="02020603050405020304" pitchFamily="18" charset="0"/>
                <a:cs typeface="Times New Roman" panose="02020603050405020304" pitchFamily="18" charset="0"/>
              </a:rPr>
              <a:t> To understand the fundamentals of Fog computing and its architecture. L3 </a:t>
            </a:r>
          </a:p>
          <a:p>
            <a:r>
              <a:rPr lang="en-US" sz="1600" dirty="0" smtClean="0">
                <a:solidFill>
                  <a:srgbClr val="00B050"/>
                </a:solidFill>
                <a:latin typeface="Times New Roman" panose="02020603050405020304" pitchFamily="18" charset="0"/>
                <a:cs typeface="Times New Roman" panose="02020603050405020304" pitchFamily="18" charset="0"/>
              </a:rPr>
              <a:t>5 To develop programming for fog computing-based applications and frameworks. </a:t>
            </a:r>
          </a:p>
          <a:p>
            <a:r>
              <a:rPr lang="en-US" sz="1600" dirty="0" smtClean="0">
                <a:solidFill>
                  <a:srgbClr val="00B050"/>
                </a:solidFill>
                <a:latin typeface="Times New Roman" panose="02020603050405020304" pitchFamily="18" charset="0"/>
                <a:cs typeface="Times New Roman" panose="02020603050405020304" pitchFamily="18" charset="0"/>
              </a:rPr>
              <a:t>6 To develop edge computing solutions for specific </a:t>
            </a:r>
            <a:r>
              <a:rPr lang="en-US" sz="1600" dirty="0" err="1" smtClean="0">
                <a:solidFill>
                  <a:srgbClr val="00B050"/>
                </a:solidFill>
                <a:latin typeface="Times New Roman" panose="02020603050405020304" pitchFamily="18" charset="0"/>
                <a:cs typeface="Times New Roman" panose="02020603050405020304" pitchFamily="18" charset="0"/>
              </a:rPr>
              <a:t>IoT</a:t>
            </a:r>
            <a:r>
              <a:rPr lang="en-US" sz="1600" dirty="0" smtClean="0">
                <a:solidFill>
                  <a:srgbClr val="00B050"/>
                </a:solidFill>
                <a:latin typeface="Times New Roman" panose="02020603050405020304" pitchFamily="18" charset="0"/>
                <a:cs typeface="Times New Roman" panose="02020603050405020304" pitchFamily="18" charset="0"/>
              </a:rPr>
              <a:t> use cases or scenarios. </a:t>
            </a:r>
          </a:p>
          <a:p>
            <a:endParaRPr lang="en-US" sz="1600" dirty="0" smtClean="0">
              <a:solidFill>
                <a:srgbClr val="00B050"/>
              </a:solidFill>
            </a:endParaRPr>
          </a:p>
          <a:p>
            <a:r>
              <a:rPr lang="en-US" sz="1400" dirty="0" smtClean="0">
                <a:solidFill>
                  <a:schemeClr val="accent1">
                    <a:lumMod val="75000"/>
                  </a:schemeClr>
                </a:solidFill>
                <a:latin typeface="Times New Roman" panose="02020603050405020304" pitchFamily="18" charset="0"/>
                <a:cs typeface="Times New Roman" panose="02020603050405020304" pitchFamily="18" charset="0"/>
              </a:rPr>
              <a:t>Lab Objectives </a:t>
            </a:r>
          </a:p>
          <a:p>
            <a:r>
              <a:rPr lang="en-US" sz="1400" dirty="0" smtClean="0">
                <a:solidFill>
                  <a:schemeClr val="accent1">
                    <a:lumMod val="75000"/>
                  </a:schemeClr>
                </a:solidFill>
                <a:latin typeface="Times New Roman" panose="02020603050405020304" pitchFamily="18" charset="0"/>
                <a:cs typeface="Times New Roman" panose="02020603050405020304" pitchFamily="18" charset="0"/>
              </a:rPr>
              <a:t>1 To study the concepts of virtual servers and AWS Edge platforms </a:t>
            </a:r>
          </a:p>
          <a:p>
            <a:r>
              <a:rPr lang="en-US" sz="1400" dirty="0" smtClean="0">
                <a:solidFill>
                  <a:schemeClr val="accent1">
                    <a:lumMod val="75000"/>
                  </a:schemeClr>
                </a:solidFill>
                <a:latin typeface="Times New Roman" panose="02020603050405020304" pitchFamily="18" charset="0"/>
                <a:cs typeface="Times New Roman" panose="02020603050405020304" pitchFamily="18" charset="0"/>
              </a:rPr>
              <a:t>2 To get acquainted with different </a:t>
            </a:r>
            <a:r>
              <a:rPr lang="en-US" sz="1400" dirty="0" err="1" smtClean="0">
                <a:solidFill>
                  <a:schemeClr val="accent1">
                    <a:lumMod val="75000"/>
                  </a:schemeClr>
                </a:solidFill>
                <a:latin typeface="Times New Roman" panose="02020603050405020304" pitchFamily="18" charset="0"/>
                <a:cs typeface="Times New Roman" panose="02020603050405020304" pitchFamily="18" charset="0"/>
              </a:rPr>
              <a:t>Aws</a:t>
            </a:r>
            <a:r>
              <a:rPr lang="en-US" sz="14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1400" dirty="0" err="1" smtClean="0">
                <a:solidFill>
                  <a:schemeClr val="accent1">
                    <a:lumMod val="75000"/>
                  </a:schemeClr>
                </a:solidFill>
                <a:latin typeface="Times New Roman" panose="02020603050405020304" pitchFamily="18" charset="0"/>
                <a:cs typeface="Times New Roman" panose="02020603050405020304" pitchFamily="18" charset="0"/>
              </a:rPr>
              <a:t>IoT</a:t>
            </a:r>
            <a:r>
              <a:rPr lang="en-US" sz="1400" dirty="0" smtClean="0">
                <a:solidFill>
                  <a:schemeClr val="accent1">
                    <a:lumMod val="75000"/>
                  </a:schemeClr>
                </a:solidFill>
                <a:latin typeface="Times New Roman" panose="02020603050405020304" pitchFamily="18" charset="0"/>
                <a:cs typeface="Times New Roman" panose="02020603050405020304" pitchFamily="18" charset="0"/>
              </a:rPr>
              <a:t> Core Services. </a:t>
            </a:r>
          </a:p>
          <a:p>
            <a:r>
              <a:rPr lang="en-US" sz="1400" dirty="0" smtClean="0">
                <a:solidFill>
                  <a:schemeClr val="accent1">
                    <a:lumMod val="75000"/>
                  </a:schemeClr>
                </a:solidFill>
                <a:latin typeface="Times New Roman" panose="02020603050405020304" pitchFamily="18" charset="0"/>
                <a:cs typeface="Times New Roman" panose="02020603050405020304" pitchFamily="18" charset="0"/>
              </a:rPr>
              <a:t>3 To learn message passing between AWS </a:t>
            </a:r>
            <a:r>
              <a:rPr lang="en-US" sz="1400" dirty="0" err="1" smtClean="0">
                <a:solidFill>
                  <a:schemeClr val="accent1">
                    <a:lumMod val="75000"/>
                  </a:schemeClr>
                </a:solidFill>
                <a:latin typeface="Times New Roman" panose="02020603050405020304" pitchFamily="18" charset="0"/>
                <a:cs typeface="Times New Roman" panose="02020603050405020304" pitchFamily="18" charset="0"/>
              </a:rPr>
              <a:t>IoT</a:t>
            </a:r>
            <a:r>
              <a:rPr lang="en-US" sz="1400" dirty="0" smtClean="0">
                <a:solidFill>
                  <a:schemeClr val="accent1">
                    <a:lumMod val="75000"/>
                  </a:schemeClr>
                </a:solidFill>
                <a:latin typeface="Times New Roman" panose="02020603050405020304" pitchFamily="18" charset="0"/>
                <a:cs typeface="Times New Roman" panose="02020603050405020304" pitchFamily="18" charset="0"/>
              </a:rPr>
              <a:t> Core devices </a:t>
            </a:r>
          </a:p>
          <a:p>
            <a:r>
              <a:rPr lang="en-US" sz="1400" dirty="0" smtClean="0">
                <a:solidFill>
                  <a:schemeClr val="accent1">
                    <a:lumMod val="75000"/>
                  </a:schemeClr>
                </a:solidFill>
                <a:latin typeface="Times New Roman" panose="02020603050405020304" pitchFamily="18" charset="0"/>
                <a:cs typeface="Times New Roman" panose="02020603050405020304" pitchFamily="18" charset="0"/>
              </a:rPr>
              <a:t>4 To study different simulators and development of Edge Computing networks </a:t>
            </a:r>
          </a:p>
          <a:p>
            <a:r>
              <a:rPr lang="en-US" sz="1400" dirty="0" smtClean="0">
                <a:solidFill>
                  <a:schemeClr val="accent1">
                    <a:lumMod val="75000"/>
                  </a:schemeClr>
                </a:solidFill>
                <a:latin typeface="Times New Roman" panose="02020603050405020304" pitchFamily="18" charset="0"/>
                <a:cs typeface="Times New Roman" panose="02020603050405020304" pitchFamily="18" charset="0"/>
              </a:rPr>
              <a:t>5 To study different simulators and development of </a:t>
            </a:r>
            <a:r>
              <a:rPr lang="en-US" sz="1400" dirty="0" err="1" smtClean="0">
                <a:solidFill>
                  <a:schemeClr val="accent1">
                    <a:lumMod val="75000"/>
                  </a:schemeClr>
                </a:solidFill>
                <a:latin typeface="Times New Roman" panose="02020603050405020304" pitchFamily="18" charset="0"/>
                <a:cs typeface="Times New Roman" panose="02020603050405020304" pitchFamily="18" charset="0"/>
              </a:rPr>
              <a:t>FogComputing</a:t>
            </a:r>
            <a:r>
              <a:rPr lang="en-US" sz="1400" dirty="0" smtClean="0">
                <a:solidFill>
                  <a:schemeClr val="accent1">
                    <a:lumMod val="75000"/>
                  </a:schemeClr>
                </a:solidFill>
                <a:latin typeface="Times New Roman" panose="02020603050405020304" pitchFamily="18" charset="0"/>
                <a:cs typeface="Times New Roman" panose="02020603050405020304" pitchFamily="18" charset="0"/>
              </a:rPr>
              <a:t> networks </a:t>
            </a:r>
          </a:p>
          <a:p>
            <a:endParaRPr lang="en-US" sz="1600" dirty="0" smtClean="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7114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6916"/>
            <a:ext cx="12093262" cy="6771084"/>
          </a:xfrm>
          <a:prstGeom prst="rect">
            <a:avLst/>
          </a:prstGeom>
        </p:spPr>
        <p:txBody>
          <a:bodyPr wrap="square">
            <a:spAutoFit/>
          </a:bodyPr>
          <a:lstStyle/>
          <a:p>
            <a:r>
              <a:rPr lang="en-US" sz="1400" b="1" dirty="0" smtClean="0">
                <a:solidFill>
                  <a:srgbClr val="002060"/>
                </a:solidFill>
                <a:latin typeface="Times New Roman" panose="02020603050405020304" pitchFamily="18" charset="0"/>
                <a:cs typeface="Times New Roman" panose="02020603050405020304" pitchFamily="18" charset="0"/>
              </a:rPr>
              <a:t>Chapter 1:Introduction to Edge Computing and </a:t>
            </a:r>
            <a:r>
              <a:rPr lang="en-US" sz="1400" b="1" dirty="0" err="1" smtClean="0">
                <a:solidFill>
                  <a:srgbClr val="002060"/>
                </a:solidFill>
                <a:latin typeface="Times New Roman" panose="02020603050405020304" pitchFamily="18" charset="0"/>
                <a:cs typeface="Times New Roman" panose="02020603050405020304" pitchFamily="18" charset="0"/>
              </a:rPr>
              <a:t>IoT</a:t>
            </a:r>
            <a:r>
              <a:rPr lang="en-US" sz="1400" b="1" dirty="0" smtClean="0">
                <a:solidFill>
                  <a:srgbClr val="002060"/>
                </a:solidFill>
                <a:latin typeface="Times New Roman" panose="02020603050405020304" pitchFamily="18" charset="0"/>
                <a:cs typeface="Times New Roman" panose="02020603050405020304" pitchFamily="18" charset="0"/>
              </a:rPr>
              <a:t> </a:t>
            </a:r>
          </a:p>
          <a:p>
            <a:r>
              <a:rPr lang="en-US" sz="1400" dirty="0" smtClean="0">
                <a:latin typeface="Times New Roman" panose="02020603050405020304" pitchFamily="18" charset="0"/>
                <a:cs typeface="Times New Roman" panose="02020603050405020304" pitchFamily="18" charset="0"/>
              </a:rPr>
              <a:t>Understanding Edge Computing: Evolution, Use cases, advantages, disadvantages, Overview of edge computing and its significance in </a:t>
            </a:r>
            <a:r>
              <a:rPr lang="en-US" sz="1400" dirty="0" err="1" smtClean="0">
                <a:latin typeface="Times New Roman" panose="02020603050405020304" pitchFamily="18" charset="0"/>
                <a:cs typeface="Times New Roman" panose="02020603050405020304" pitchFamily="18" charset="0"/>
              </a:rPr>
              <a:t>IoT</a:t>
            </a:r>
            <a:r>
              <a:rPr lang="en-US" sz="1400" dirty="0" smtClean="0">
                <a:latin typeface="Times New Roman" panose="02020603050405020304" pitchFamily="18" charset="0"/>
                <a:cs typeface="Times New Roman" panose="02020603050405020304" pitchFamily="18" charset="0"/>
              </a:rPr>
              <a:t>, Challenges and opportunities in edge computing.  Self-Learning Topics:  Edge devices and their capabilities </a:t>
            </a:r>
          </a:p>
          <a:p>
            <a:endParaRPr lang="en-US" sz="1400" dirty="0" smtClean="0">
              <a:latin typeface="Times New Roman" panose="02020603050405020304" pitchFamily="18" charset="0"/>
              <a:cs typeface="Times New Roman" panose="02020603050405020304" pitchFamily="18" charset="0"/>
            </a:endParaRPr>
          </a:p>
          <a:p>
            <a:r>
              <a:rPr lang="en-US" sz="1400" b="1" dirty="0" smtClean="0">
                <a:solidFill>
                  <a:srgbClr val="002060"/>
                </a:solidFill>
                <a:latin typeface="Times New Roman" panose="02020603050405020304" pitchFamily="18" charset="0"/>
                <a:cs typeface="Times New Roman" panose="02020603050405020304" pitchFamily="18" charset="0"/>
              </a:rPr>
              <a:t>Chapter 2.Edge Computing Infrastructure </a:t>
            </a:r>
          </a:p>
          <a:p>
            <a:r>
              <a:rPr lang="en-US" sz="1400" dirty="0" smtClean="0">
                <a:latin typeface="Times New Roman" panose="02020603050405020304" pitchFamily="18" charset="0"/>
                <a:cs typeface="Times New Roman" panose="02020603050405020304" pitchFamily="18" charset="0"/>
              </a:rPr>
              <a:t> Edge computing architectures and components: Requirements and views for Edge architecture, Edge Computing Reference Architecture, critical elements for Edge architecture, Challenges for Edge application Development. Setting up Edge computing environments: development tools, python libraries. Edge computing platforms and frameworks: AWS </a:t>
            </a:r>
            <a:r>
              <a:rPr lang="en-US" sz="1400" dirty="0" err="1" smtClean="0">
                <a:latin typeface="Times New Roman" panose="02020603050405020304" pitchFamily="18" charset="0"/>
                <a:cs typeface="Times New Roman" panose="02020603050405020304" pitchFamily="18" charset="0"/>
              </a:rPr>
              <a:t>IoT</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Greengrass</a:t>
            </a:r>
            <a:r>
              <a:rPr lang="en-US" sz="1400" dirty="0" smtClean="0">
                <a:latin typeface="Times New Roman" panose="02020603050405020304" pitchFamily="18" charset="0"/>
                <a:cs typeface="Times New Roman" panose="02020603050405020304" pitchFamily="18" charset="0"/>
              </a:rPr>
              <a:t>, Azure </a:t>
            </a:r>
            <a:r>
              <a:rPr lang="en-US" sz="1400" dirty="0" err="1" smtClean="0">
                <a:latin typeface="Times New Roman" panose="02020603050405020304" pitchFamily="18" charset="0"/>
                <a:cs typeface="Times New Roman" panose="02020603050405020304" pitchFamily="18" charset="0"/>
              </a:rPr>
              <a:t>IoT</a:t>
            </a:r>
            <a:r>
              <a:rPr lang="en-US" sz="1400" dirty="0" smtClean="0">
                <a:latin typeface="Times New Roman" panose="02020603050405020304" pitchFamily="18" charset="0"/>
                <a:cs typeface="Times New Roman" panose="02020603050405020304" pitchFamily="18" charset="0"/>
              </a:rPr>
              <a:t> Edge, Google Cloud </a:t>
            </a:r>
            <a:r>
              <a:rPr lang="en-US" sz="1400" dirty="0" err="1" smtClean="0">
                <a:latin typeface="Times New Roman" panose="02020603050405020304" pitchFamily="18" charset="0"/>
                <a:cs typeface="Times New Roman" panose="02020603050405020304" pitchFamily="18" charset="0"/>
              </a:rPr>
              <a:t>IoT</a:t>
            </a:r>
            <a:r>
              <a:rPr lang="en-US" sz="1400" dirty="0" smtClean="0">
                <a:latin typeface="Times New Roman" panose="02020603050405020304" pitchFamily="18" charset="0"/>
                <a:cs typeface="Times New Roman" panose="02020603050405020304" pitchFamily="18" charset="0"/>
              </a:rPr>
              <a:t> Edge, IBM Edge Application Manager, </a:t>
            </a:r>
            <a:r>
              <a:rPr lang="en-US" sz="1400" dirty="0" err="1" smtClean="0">
                <a:latin typeface="Times New Roman" panose="02020603050405020304" pitchFamily="18" charset="0"/>
                <a:cs typeface="Times New Roman" panose="02020603050405020304" pitchFamily="18" charset="0"/>
              </a:rPr>
              <a:t>KubeEdge</a:t>
            </a:r>
            <a:r>
              <a:rPr lang="en-US" sz="1400" dirty="0" smtClean="0">
                <a:latin typeface="Times New Roman" panose="02020603050405020304" pitchFamily="18" charset="0"/>
                <a:cs typeface="Times New Roman" panose="02020603050405020304" pitchFamily="18" charset="0"/>
              </a:rPr>
              <a:t>. Virtualization and containerization for edge computing: Introduction to Virtualization and containerization. Advantages of Virtualization and Containerization in Edge Computing. Resource Efficiency, Faster Time to Market. Self-Learning Topics: Apache </a:t>
            </a:r>
            <a:r>
              <a:rPr lang="en-US" sz="1400" dirty="0" err="1" smtClean="0">
                <a:latin typeface="Times New Roman" panose="02020603050405020304" pitchFamily="18" charset="0"/>
                <a:cs typeface="Times New Roman" panose="02020603050405020304" pitchFamily="18" charset="0"/>
              </a:rPr>
              <a:t>Edgent</a:t>
            </a:r>
            <a:r>
              <a:rPr lang="en-US" sz="1400" dirty="0" smtClean="0">
                <a:latin typeface="Times New Roman" panose="02020603050405020304" pitchFamily="18" charset="0"/>
                <a:cs typeface="Times New Roman" panose="02020603050405020304" pitchFamily="18" charset="0"/>
              </a:rPr>
              <a:t>, Eclipse </a:t>
            </a:r>
            <a:r>
              <a:rPr lang="en-US" sz="1400" dirty="0" err="1" smtClean="0">
                <a:latin typeface="Times New Roman" panose="02020603050405020304" pitchFamily="18" charset="0"/>
                <a:cs typeface="Times New Roman" panose="02020603050405020304" pitchFamily="18" charset="0"/>
              </a:rPr>
              <a:t>ioFog</a:t>
            </a:r>
            <a:r>
              <a:rPr lang="en-US" sz="1400" dirty="0" smtClean="0">
                <a:latin typeface="Times New Roman" panose="02020603050405020304" pitchFamily="18" charset="0"/>
                <a:cs typeface="Times New Roman" panose="02020603050405020304" pitchFamily="18" charset="0"/>
              </a:rPr>
              <a:t>. </a:t>
            </a:r>
          </a:p>
          <a:p>
            <a:endParaRPr lang="en-US" sz="1400" dirty="0" smtClean="0">
              <a:latin typeface="Times New Roman" panose="02020603050405020304" pitchFamily="18" charset="0"/>
              <a:cs typeface="Times New Roman" panose="02020603050405020304" pitchFamily="18" charset="0"/>
            </a:endParaRPr>
          </a:p>
          <a:p>
            <a:r>
              <a:rPr lang="en-US" sz="1400" b="1" dirty="0" smtClean="0">
                <a:solidFill>
                  <a:srgbClr val="002060"/>
                </a:solidFill>
                <a:latin typeface="Times New Roman" panose="02020603050405020304" pitchFamily="18" charset="0"/>
                <a:cs typeface="Times New Roman" panose="02020603050405020304" pitchFamily="18" charset="0"/>
              </a:rPr>
              <a:t>Chapter 3:Data Processing at the Edge </a:t>
            </a:r>
          </a:p>
          <a:p>
            <a:r>
              <a:rPr lang="en-US" sz="1400" dirty="0" smtClean="0">
                <a:latin typeface="Times New Roman" panose="02020603050405020304" pitchFamily="18" charset="0"/>
                <a:cs typeface="Times New Roman" panose="02020603050405020304" pitchFamily="18" charset="0"/>
              </a:rPr>
              <a:t> Data Acquisition and Processing: Data handling, python data handling, data storage and cloud connectivity, Data Aggregation, </a:t>
            </a:r>
            <a:r>
              <a:rPr lang="en-US" sz="1400" smtClean="0">
                <a:latin typeface="Times New Roman" panose="02020603050405020304" pitchFamily="18" charset="0"/>
                <a:cs typeface="Times New Roman" panose="02020603050405020304" pitchFamily="18" charset="0"/>
              </a:rPr>
              <a:t>Data </a:t>
            </a:r>
            <a:r>
              <a:rPr lang="en-US" sz="1400" smtClean="0">
                <a:latin typeface="Times New Roman" panose="02020603050405020304" pitchFamily="18" charset="0"/>
                <a:cs typeface="Times New Roman" panose="02020603050405020304" pitchFamily="18" charset="0"/>
              </a:rPr>
              <a:t>Time stamping </a:t>
            </a:r>
            <a:r>
              <a:rPr lang="en-US" sz="1400" dirty="0" smtClean="0">
                <a:latin typeface="Times New Roman" panose="02020603050405020304" pitchFamily="18" charset="0"/>
                <a:cs typeface="Times New Roman" panose="02020603050405020304" pitchFamily="18" charset="0"/>
              </a:rPr>
              <a:t>and Synchronization, Data Security and Privacy.  Edge analytics and machine learning at the edge: Introduction to Edge Analytics. Edge Machine Learning. Model Selection and Optimization. Collaborative Edge Learning.  Resource management and task offloading strategies: Task Offloading, Edge-Cloud Collaboration, Dynamic Resource Provisioning.  Edge caching and data synchronization: Introduction to Edge caching and data synchronization, Benefits of Edge Caching and Data Synchronization, Challenges in Edge Caching and Data Synchronization.  Self-Learning Topics: Task Migration, Offline Operation, Bandwidth Optimization</a:t>
            </a:r>
          </a:p>
          <a:p>
            <a:endParaRPr lang="en-US" sz="1400" dirty="0" smtClean="0">
              <a:latin typeface="Times New Roman" panose="02020603050405020304" pitchFamily="18" charset="0"/>
              <a:cs typeface="Times New Roman" panose="02020603050405020304" pitchFamily="18" charset="0"/>
            </a:endParaRPr>
          </a:p>
          <a:p>
            <a:r>
              <a:rPr lang="en-US" sz="1400" b="1" dirty="0" smtClean="0">
                <a:solidFill>
                  <a:srgbClr val="002060"/>
                </a:solidFill>
                <a:latin typeface="Times New Roman" panose="02020603050405020304" pitchFamily="18" charset="0"/>
                <a:cs typeface="Times New Roman" panose="02020603050405020304" pitchFamily="18" charset="0"/>
              </a:rPr>
              <a:t>Chapter 4:Introduction to Fog Computing </a:t>
            </a:r>
          </a:p>
          <a:p>
            <a:r>
              <a:rPr lang="en-US" sz="1400" dirty="0" smtClean="0">
                <a:latin typeface="Times New Roman" panose="02020603050405020304" pitchFamily="18" charset="0"/>
                <a:cs typeface="Times New Roman" panose="02020603050405020304" pitchFamily="18" charset="0"/>
              </a:rPr>
              <a:t>Definition and basic concepts, Comparison with cloud computing and </a:t>
            </a:r>
            <a:r>
              <a:rPr lang="en-US" sz="1400" dirty="0" err="1" smtClean="0">
                <a:latin typeface="Times New Roman" panose="02020603050405020304" pitchFamily="18" charset="0"/>
                <a:cs typeface="Times New Roman" panose="02020603050405020304" pitchFamily="18" charset="0"/>
              </a:rPr>
              <a:t>IoT</a:t>
            </a:r>
            <a:r>
              <a:rPr lang="en-US" sz="1400" dirty="0" smtClean="0">
                <a:latin typeface="Times New Roman" panose="02020603050405020304" pitchFamily="18" charset="0"/>
                <a:cs typeface="Times New Roman" panose="02020603050405020304" pitchFamily="18" charset="0"/>
              </a:rPr>
              <a:t>, Data Management in Fog Computing. Comparison with cloud computing and edge computing. Fog Computing Architecture. Fog node and infrastructure components. Hierarchical and distributed models. Programming Models and Tools for Fog Computing Self-Learning Topics: Applications and integration of Fog Computing. </a:t>
            </a:r>
          </a:p>
          <a:p>
            <a:endParaRPr lang="en-US" sz="1400" dirty="0" smtClean="0">
              <a:latin typeface="Times New Roman" panose="02020603050405020304" pitchFamily="18" charset="0"/>
              <a:cs typeface="Times New Roman" panose="02020603050405020304" pitchFamily="18" charset="0"/>
            </a:endParaRPr>
          </a:p>
          <a:p>
            <a:r>
              <a:rPr lang="en-US" sz="1400" b="1" dirty="0" smtClean="0">
                <a:solidFill>
                  <a:srgbClr val="002060"/>
                </a:solidFill>
                <a:latin typeface="Times New Roman" panose="02020603050405020304" pitchFamily="18" charset="0"/>
                <a:cs typeface="Times New Roman" panose="02020603050405020304" pitchFamily="18" charset="0"/>
              </a:rPr>
              <a:t>Chapter 5:Fog computing programming languages and frameworks </a:t>
            </a:r>
          </a:p>
          <a:p>
            <a:r>
              <a:rPr lang="en-US" sz="1400" dirty="0" smtClean="0">
                <a:latin typeface="Times New Roman" panose="02020603050405020304" pitchFamily="18" charset="0"/>
                <a:cs typeface="Times New Roman" panose="02020603050405020304" pitchFamily="18" charset="0"/>
              </a:rPr>
              <a:t>Middleware and software platforms. Development and deployment considerations. Industrial Internet of Things (</a:t>
            </a:r>
            <a:r>
              <a:rPr lang="en-US" sz="1400" dirty="0" err="1" smtClean="0">
                <a:latin typeface="Times New Roman" panose="02020603050405020304" pitchFamily="18" charset="0"/>
                <a:cs typeface="Times New Roman" panose="02020603050405020304" pitchFamily="18" charset="0"/>
              </a:rPr>
              <a:t>IIoT</a:t>
            </a:r>
            <a:r>
              <a:rPr lang="en-US" sz="1400" dirty="0" smtClean="0">
                <a:latin typeface="Times New Roman" panose="02020603050405020304" pitchFamily="18" charset="0"/>
                <a:cs typeface="Times New Roman" panose="02020603050405020304" pitchFamily="18" charset="0"/>
              </a:rPr>
              <a:t>). Performance Evaluation and Metrics in Fog Computing. Simulation and modelling techniques. Applications and Use Cases of Fog Computing Self-Learning Topics: Development environments and Frameworks for programming in Fog Computing. </a:t>
            </a:r>
          </a:p>
          <a:p>
            <a:endParaRPr lang="en-US" sz="1400" b="1" dirty="0" smtClean="0">
              <a:solidFill>
                <a:srgbClr val="002060"/>
              </a:solidFill>
              <a:latin typeface="Times New Roman" panose="02020603050405020304" pitchFamily="18" charset="0"/>
              <a:cs typeface="Times New Roman" panose="02020603050405020304" pitchFamily="18" charset="0"/>
            </a:endParaRPr>
          </a:p>
          <a:p>
            <a:r>
              <a:rPr lang="en-US" sz="1400" b="1" dirty="0" smtClean="0">
                <a:solidFill>
                  <a:srgbClr val="002060"/>
                </a:solidFill>
                <a:latin typeface="Times New Roman" panose="02020603050405020304" pitchFamily="18" charset="0"/>
                <a:cs typeface="Times New Roman" panose="02020603050405020304" pitchFamily="18" charset="0"/>
              </a:rPr>
              <a:t>Chapter6: Applications and Case Studies </a:t>
            </a:r>
          </a:p>
          <a:p>
            <a:r>
              <a:rPr lang="en-US" sz="1400" dirty="0" smtClean="0">
                <a:latin typeface="Times New Roman" panose="02020603050405020304" pitchFamily="18" charset="0"/>
                <a:cs typeface="Times New Roman" panose="02020603050405020304" pitchFamily="18" charset="0"/>
              </a:rPr>
              <a:t>High-Potential Use cases, Edge computing for smart cities. Industrial </a:t>
            </a:r>
            <a:r>
              <a:rPr lang="en-US" sz="1400" dirty="0" err="1" smtClean="0">
                <a:latin typeface="Times New Roman" panose="02020603050405020304" pitchFamily="18" charset="0"/>
                <a:cs typeface="Times New Roman" panose="02020603050405020304" pitchFamily="18" charset="0"/>
              </a:rPr>
              <a:t>IoT</a:t>
            </a:r>
            <a:r>
              <a:rPr lang="en-US" sz="1400" dirty="0" smtClean="0">
                <a:latin typeface="Times New Roman" panose="02020603050405020304" pitchFamily="18" charset="0"/>
                <a:cs typeface="Times New Roman" panose="02020603050405020304" pitchFamily="18" charset="0"/>
              </a:rPr>
              <a:t> and edge computing. Edge computing in Healthcare. </a:t>
            </a:r>
          </a:p>
          <a:p>
            <a:r>
              <a:rPr lang="en-US"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122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5155" y="113325"/>
            <a:ext cx="11676845" cy="5724644"/>
          </a:xfrm>
          <a:prstGeom prst="rect">
            <a:avLst/>
          </a:prstGeom>
        </p:spPr>
        <p:txBody>
          <a:bodyPr wrap="square">
            <a:spAutoFit/>
          </a:bodyPr>
          <a:lstStyle/>
          <a:p>
            <a:r>
              <a:rPr lang="en-US" dirty="0" smtClean="0">
                <a:solidFill>
                  <a:srgbClr val="C00000"/>
                </a:solidFill>
                <a:latin typeface="Times New Roman" panose="02020603050405020304" pitchFamily="18" charset="0"/>
                <a:cs typeface="Times New Roman" panose="02020603050405020304" pitchFamily="18" charset="0"/>
              </a:rPr>
              <a:t>Text Books: </a:t>
            </a:r>
            <a:r>
              <a:rPr lang="en-US" dirty="0" smtClean="0">
                <a:solidFill>
                  <a:srgbClr val="002060"/>
                </a:solidFill>
                <a:latin typeface="Times New Roman" panose="02020603050405020304" pitchFamily="18" charset="0"/>
                <a:cs typeface="Times New Roman" panose="02020603050405020304" pitchFamily="18" charset="0"/>
              </a:rPr>
              <a:t>1. “Fog and Edge Computing” by </a:t>
            </a:r>
            <a:r>
              <a:rPr lang="en-US" dirty="0" err="1" smtClean="0">
                <a:solidFill>
                  <a:srgbClr val="002060"/>
                </a:solidFill>
                <a:latin typeface="Times New Roman" panose="02020603050405020304" pitchFamily="18" charset="0"/>
                <a:cs typeface="Times New Roman" panose="02020603050405020304" pitchFamily="18" charset="0"/>
              </a:rPr>
              <a:t>Rajkumar</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Buyya</a:t>
            </a:r>
            <a:r>
              <a:rPr lang="en-US" dirty="0" smtClean="0">
                <a:solidFill>
                  <a:srgbClr val="002060"/>
                </a:solidFill>
                <a:latin typeface="Times New Roman" panose="02020603050405020304" pitchFamily="18" charset="0"/>
                <a:cs typeface="Times New Roman" panose="02020603050405020304" pitchFamily="18" charset="0"/>
              </a:rPr>
              <a:t>, Satish Narayana </a:t>
            </a:r>
            <a:r>
              <a:rPr lang="en-US" dirty="0" err="1" smtClean="0">
                <a:solidFill>
                  <a:srgbClr val="002060"/>
                </a:solidFill>
                <a:latin typeface="Times New Roman" panose="02020603050405020304" pitchFamily="18" charset="0"/>
                <a:cs typeface="Times New Roman" panose="02020603050405020304" pitchFamily="18" charset="0"/>
              </a:rPr>
              <a:t>Srirama</a:t>
            </a:r>
            <a:r>
              <a:rPr lang="en-US" dirty="0" smtClean="0">
                <a:solidFill>
                  <a:srgbClr val="002060"/>
                </a:solidFill>
                <a:latin typeface="Times New Roman" panose="02020603050405020304" pitchFamily="18" charset="0"/>
                <a:cs typeface="Times New Roman" panose="02020603050405020304" pitchFamily="18" charset="0"/>
              </a:rPr>
              <a:t>, Wiley Publications </a:t>
            </a:r>
          </a:p>
          <a:p>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                   2. "Edge Computing: Models, Technologies, and Applications" by </a:t>
            </a:r>
            <a:r>
              <a:rPr lang="en-US" dirty="0" err="1" smtClean="0">
                <a:solidFill>
                  <a:srgbClr val="002060"/>
                </a:solidFill>
                <a:latin typeface="Times New Roman" panose="02020603050405020304" pitchFamily="18" charset="0"/>
                <a:cs typeface="Times New Roman" panose="02020603050405020304" pitchFamily="18" charset="0"/>
              </a:rPr>
              <a:t>Mung</a:t>
            </a:r>
            <a:r>
              <a:rPr lang="en-US" dirty="0" smtClean="0">
                <a:solidFill>
                  <a:srgbClr val="002060"/>
                </a:solidFill>
                <a:latin typeface="Times New Roman" panose="02020603050405020304" pitchFamily="18" charset="0"/>
                <a:cs typeface="Times New Roman" panose="02020603050405020304" pitchFamily="18" charset="0"/>
              </a:rPr>
              <a:t> Chiang, </a:t>
            </a:r>
            <a:r>
              <a:rPr lang="en-US" dirty="0" err="1" smtClean="0">
                <a:solidFill>
                  <a:srgbClr val="002060"/>
                </a:solidFill>
                <a:latin typeface="Times New Roman" panose="02020603050405020304" pitchFamily="18" charset="0"/>
                <a:cs typeface="Times New Roman" panose="02020603050405020304" pitchFamily="18" charset="0"/>
              </a:rPr>
              <a:t>Bharath</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Balasubramanian</a:t>
            </a:r>
            <a:r>
              <a:rPr lang="en-US" dirty="0" smtClean="0">
                <a:solidFill>
                  <a:srgbClr val="002060"/>
                </a:solidFill>
                <a:latin typeface="Times New Roman" panose="02020603050405020304" pitchFamily="18" charset="0"/>
                <a:cs typeface="Times New Roman" panose="02020603050405020304" pitchFamily="18" charset="0"/>
              </a:rPr>
              <a:t>, and   </a:t>
            </a:r>
          </a:p>
          <a:p>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                        H. Vincent Poor. </a:t>
            </a:r>
          </a:p>
          <a:p>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                  3. Edge Computing with Python: End-to-end Edge Applications, Python Tools and Techniques, Edge </a:t>
            </a:r>
          </a:p>
          <a:p>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                     Architectures, and AI Benefit” by </a:t>
            </a:r>
            <a:r>
              <a:rPr lang="en-US" dirty="0" err="1" smtClean="0">
                <a:solidFill>
                  <a:srgbClr val="002060"/>
                </a:solidFill>
                <a:latin typeface="Times New Roman" panose="02020603050405020304" pitchFamily="18" charset="0"/>
                <a:cs typeface="Times New Roman" panose="02020603050405020304" pitchFamily="18" charset="0"/>
              </a:rPr>
              <a:t>Abhinandan</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Bhadauria</a:t>
            </a:r>
            <a:r>
              <a:rPr lang="en-US" dirty="0" smtClean="0">
                <a:solidFill>
                  <a:srgbClr val="002060"/>
                </a:solidFill>
                <a:latin typeface="Times New Roman" panose="02020603050405020304" pitchFamily="18" charset="0"/>
                <a:cs typeface="Times New Roman" panose="02020603050405020304" pitchFamily="18" charset="0"/>
              </a:rPr>
              <a:t>, BPB publications. </a:t>
            </a:r>
          </a:p>
          <a:p>
            <a:r>
              <a:rPr lang="en-US" b="1" dirty="0">
                <a:solidFill>
                  <a:srgbClr val="002060"/>
                </a:solidFill>
                <a:latin typeface="Times New Roman" panose="02020603050405020304" pitchFamily="18" charset="0"/>
                <a:cs typeface="Times New Roman" panose="02020603050405020304" pitchFamily="18" charset="0"/>
              </a:rPr>
              <a:t> </a:t>
            </a:r>
            <a:r>
              <a:rPr lang="en-US" b="1" dirty="0" smtClean="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4. “Edge Computing: Simply in Depth” by </a:t>
            </a:r>
            <a:r>
              <a:rPr lang="en-US" sz="2400" b="1" dirty="0" err="1" smtClean="0">
                <a:solidFill>
                  <a:srgbClr val="00B050"/>
                </a:solidFill>
                <a:latin typeface="Times New Roman" panose="02020603050405020304" pitchFamily="18" charset="0"/>
                <a:cs typeface="Times New Roman" panose="02020603050405020304" pitchFamily="18" charset="0"/>
              </a:rPr>
              <a:t>Ajit</a:t>
            </a:r>
            <a:r>
              <a:rPr lang="en-US" sz="2400" b="1" dirty="0" smtClean="0">
                <a:solidFill>
                  <a:srgbClr val="00B050"/>
                </a:solidFill>
                <a:latin typeface="Times New Roman" panose="02020603050405020304" pitchFamily="18" charset="0"/>
                <a:cs typeface="Times New Roman" panose="02020603050405020304" pitchFamily="18" charset="0"/>
              </a:rPr>
              <a:t> Singh,  </a:t>
            </a:r>
            <a:endParaRPr lang="en-US" b="1" dirty="0" smtClean="0">
              <a:solidFill>
                <a:srgbClr val="00B050"/>
              </a:solidFill>
              <a:latin typeface="Times New Roman" panose="02020603050405020304" pitchFamily="18" charset="0"/>
              <a:cs typeface="Times New Roman" panose="02020603050405020304" pitchFamily="18" charset="0"/>
            </a:endParaRP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5. Edge Computing: Fundamentals, Advances and Applications (Advances in Industry 4.0 and Machine Learning) </a:t>
            </a:r>
          </a:p>
          <a:p>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                     by K. </a:t>
            </a:r>
            <a:r>
              <a:rPr lang="en-US" dirty="0" err="1" smtClean="0">
                <a:solidFill>
                  <a:srgbClr val="002060"/>
                </a:solidFill>
                <a:latin typeface="Times New Roman" panose="02020603050405020304" pitchFamily="18" charset="0"/>
                <a:cs typeface="Times New Roman" panose="02020603050405020304" pitchFamily="18" charset="0"/>
              </a:rPr>
              <a:t>Anitha</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Kumari</a:t>
            </a:r>
            <a:r>
              <a:rPr lang="en-US" dirty="0" smtClean="0">
                <a:solidFill>
                  <a:srgbClr val="002060"/>
                </a:solidFill>
                <a:latin typeface="Times New Roman" panose="02020603050405020304" pitchFamily="18" charset="0"/>
                <a:cs typeface="Times New Roman" panose="02020603050405020304" pitchFamily="18" charset="0"/>
              </a:rPr>
              <a:t>, G. </a:t>
            </a:r>
            <a:r>
              <a:rPr lang="en-US" dirty="0" err="1" smtClean="0">
                <a:solidFill>
                  <a:srgbClr val="002060"/>
                </a:solidFill>
                <a:latin typeface="Times New Roman" panose="02020603050405020304" pitchFamily="18" charset="0"/>
                <a:cs typeface="Times New Roman" panose="02020603050405020304" pitchFamily="18" charset="0"/>
              </a:rPr>
              <a:t>Sudha</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Sadasivam</a:t>
            </a:r>
            <a:r>
              <a:rPr lang="en-US" dirty="0" smtClean="0">
                <a:solidFill>
                  <a:srgbClr val="002060"/>
                </a:solidFill>
                <a:latin typeface="Times New Roman" panose="02020603050405020304" pitchFamily="18" charset="0"/>
                <a:cs typeface="Times New Roman" panose="02020603050405020304" pitchFamily="18" charset="0"/>
              </a:rPr>
              <a:t>, D. </a:t>
            </a:r>
            <a:r>
              <a:rPr lang="en-US" dirty="0" err="1" smtClean="0">
                <a:solidFill>
                  <a:srgbClr val="002060"/>
                </a:solidFill>
                <a:latin typeface="Times New Roman" panose="02020603050405020304" pitchFamily="18" charset="0"/>
                <a:cs typeface="Times New Roman" panose="02020603050405020304" pitchFamily="18" charset="0"/>
              </a:rPr>
              <a:t>Dharani</a:t>
            </a:r>
            <a:r>
              <a:rPr lang="en-US" dirty="0" smtClean="0">
                <a:solidFill>
                  <a:srgbClr val="002060"/>
                </a:solidFill>
                <a:latin typeface="Times New Roman" panose="02020603050405020304" pitchFamily="18" charset="0"/>
                <a:cs typeface="Times New Roman" panose="02020603050405020304" pitchFamily="18" charset="0"/>
              </a:rPr>
              <a:t>, M. </a:t>
            </a:r>
            <a:r>
              <a:rPr lang="en-US" dirty="0" err="1" smtClean="0">
                <a:solidFill>
                  <a:srgbClr val="002060"/>
                </a:solidFill>
                <a:latin typeface="Times New Roman" panose="02020603050405020304" pitchFamily="18" charset="0"/>
                <a:cs typeface="Times New Roman" panose="02020603050405020304" pitchFamily="18" charset="0"/>
              </a:rPr>
              <a:t>Niranjanamurthy</a:t>
            </a:r>
            <a:r>
              <a:rPr lang="en-US" dirty="0" smtClean="0">
                <a:solidFill>
                  <a:srgbClr val="002060"/>
                </a:solidFill>
                <a:latin typeface="Times New Roman" panose="02020603050405020304" pitchFamily="18" charset="0"/>
                <a:cs typeface="Times New Roman" panose="02020603050405020304" pitchFamily="18" charset="0"/>
              </a:rPr>
              <a:t>, CRC Press. </a:t>
            </a:r>
          </a:p>
          <a:p>
            <a:r>
              <a:rPr lang="en-US" dirty="0" smtClean="0">
                <a:solidFill>
                  <a:srgbClr val="002060"/>
                </a:solidFill>
                <a:latin typeface="Times New Roman" panose="02020603050405020304" pitchFamily="18" charset="0"/>
                <a:cs typeface="Times New Roman" panose="02020603050405020304" pitchFamily="18" charset="0"/>
              </a:rPr>
              <a:t> </a:t>
            </a:r>
          </a:p>
          <a:p>
            <a:r>
              <a:rPr lang="en-US" dirty="0" smtClean="0">
                <a:solidFill>
                  <a:srgbClr val="002060"/>
                </a:solidFill>
                <a:latin typeface="Times New Roman" panose="02020603050405020304" pitchFamily="18" charset="0"/>
                <a:cs typeface="Times New Roman" panose="02020603050405020304" pitchFamily="18" charset="0"/>
              </a:rPr>
              <a:t> </a:t>
            </a:r>
            <a:r>
              <a:rPr lang="en-US" dirty="0" smtClean="0">
                <a:solidFill>
                  <a:srgbClr val="C00000"/>
                </a:solidFill>
                <a:latin typeface="Times New Roman" panose="02020603050405020304" pitchFamily="18" charset="0"/>
                <a:cs typeface="Times New Roman" panose="02020603050405020304" pitchFamily="18" charset="0"/>
              </a:rPr>
              <a:t>References: </a:t>
            </a:r>
          </a:p>
          <a:p>
            <a:r>
              <a:rPr lang="en-US" dirty="0" smtClean="0">
                <a:solidFill>
                  <a:srgbClr val="002060"/>
                </a:solidFill>
                <a:latin typeface="Times New Roman" panose="02020603050405020304" pitchFamily="18" charset="0"/>
                <a:cs typeface="Times New Roman" panose="02020603050405020304" pitchFamily="18" charset="0"/>
              </a:rPr>
              <a:t> 1. "Edge Computing for </a:t>
            </a:r>
            <a:r>
              <a:rPr lang="en-US" dirty="0" err="1" smtClean="0">
                <a:solidFill>
                  <a:srgbClr val="002060"/>
                </a:solidFill>
                <a:latin typeface="Times New Roman" panose="02020603050405020304" pitchFamily="18" charset="0"/>
                <a:cs typeface="Times New Roman" panose="02020603050405020304" pitchFamily="18" charset="0"/>
              </a:rPr>
              <a:t>IoT</a:t>
            </a:r>
            <a:r>
              <a:rPr lang="en-US" dirty="0" smtClean="0">
                <a:solidFill>
                  <a:srgbClr val="002060"/>
                </a:solidFill>
                <a:latin typeface="Times New Roman" panose="02020603050405020304" pitchFamily="18" charset="0"/>
                <a:cs typeface="Times New Roman" panose="02020603050405020304" pitchFamily="18" charset="0"/>
              </a:rPr>
              <a:t>: Architectures and Applications" by Bharat Bhargava, </a:t>
            </a:r>
            <a:r>
              <a:rPr lang="en-US" dirty="0" err="1" smtClean="0">
                <a:solidFill>
                  <a:srgbClr val="002060"/>
                </a:solidFill>
                <a:latin typeface="Times New Roman" panose="02020603050405020304" pitchFamily="18" charset="0"/>
                <a:cs typeface="Times New Roman" panose="02020603050405020304" pitchFamily="18" charset="0"/>
              </a:rPr>
              <a:t>Sudip</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Misra</a:t>
            </a:r>
            <a:r>
              <a:rPr lang="en-US" dirty="0" smtClean="0">
                <a:solidFill>
                  <a:srgbClr val="002060"/>
                </a:solidFill>
                <a:latin typeface="Times New Roman" panose="02020603050405020304" pitchFamily="18" charset="0"/>
                <a:cs typeface="Times New Roman" panose="02020603050405020304" pitchFamily="18" charset="0"/>
              </a:rPr>
              <a:t>, Valentina E. </a:t>
            </a:r>
            <a:r>
              <a:rPr lang="en-US" dirty="0" err="1" smtClean="0">
                <a:solidFill>
                  <a:srgbClr val="002060"/>
                </a:solidFill>
                <a:latin typeface="Times New Roman" panose="02020603050405020304" pitchFamily="18" charset="0"/>
                <a:cs typeface="Times New Roman" panose="02020603050405020304" pitchFamily="18" charset="0"/>
              </a:rPr>
              <a:t>Balas</a:t>
            </a:r>
            <a:r>
              <a:rPr lang="en-US" dirty="0" smtClean="0">
                <a:solidFill>
                  <a:srgbClr val="002060"/>
                </a:solidFill>
                <a:latin typeface="Times New Roman" panose="02020603050405020304" pitchFamily="18" charset="0"/>
                <a:cs typeface="Times New Roman" panose="02020603050405020304" pitchFamily="18" charset="0"/>
              </a:rPr>
              <a:t>, and </a:t>
            </a:r>
            <a:r>
              <a:rPr lang="en-US" dirty="0" err="1" smtClean="0">
                <a:solidFill>
                  <a:srgbClr val="002060"/>
                </a:solidFill>
                <a:latin typeface="Times New Roman" panose="02020603050405020304" pitchFamily="18" charset="0"/>
                <a:cs typeface="Times New Roman" panose="02020603050405020304" pitchFamily="18" charset="0"/>
              </a:rPr>
              <a:t>Raghvendra</a:t>
            </a:r>
            <a:r>
              <a:rPr lang="en-US" dirty="0" smtClean="0">
                <a:solidFill>
                  <a:srgbClr val="002060"/>
                </a:solidFill>
                <a:latin typeface="Times New Roman" panose="02020603050405020304" pitchFamily="18" charset="0"/>
                <a:cs typeface="Times New Roman" panose="02020603050405020304" pitchFamily="18" charset="0"/>
              </a:rPr>
              <a:t> Kumar</a:t>
            </a:r>
          </a:p>
          <a:p>
            <a:r>
              <a:rPr lang="en-US" dirty="0" smtClean="0">
                <a:solidFill>
                  <a:srgbClr val="002060"/>
                </a:solidFill>
                <a:latin typeface="Times New Roman" panose="02020603050405020304" pitchFamily="18" charset="0"/>
                <a:cs typeface="Times New Roman" panose="02020603050405020304" pitchFamily="18" charset="0"/>
              </a:rPr>
              <a:t> 2. "Practical Industrial Internet of Things Security: A practitioner's guide to securing connected industries" by </a:t>
            </a:r>
            <a:r>
              <a:rPr lang="en-US" dirty="0" err="1" smtClean="0">
                <a:solidFill>
                  <a:srgbClr val="002060"/>
                </a:solidFill>
                <a:latin typeface="Times New Roman" panose="02020603050405020304" pitchFamily="18" charset="0"/>
                <a:cs typeface="Times New Roman" panose="02020603050405020304" pitchFamily="18" charset="0"/>
              </a:rPr>
              <a:t>Sravani</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Bhattacharjee</a:t>
            </a:r>
            <a:r>
              <a:rPr lang="en-US" dirty="0" smtClean="0">
                <a:solidFill>
                  <a:srgbClr val="002060"/>
                </a:solidFill>
                <a:latin typeface="Times New Roman" panose="02020603050405020304" pitchFamily="18" charset="0"/>
                <a:cs typeface="Times New Roman" panose="02020603050405020304" pitchFamily="18" charset="0"/>
              </a:rPr>
              <a:t> and </a:t>
            </a:r>
            <a:r>
              <a:rPr lang="en-US" dirty="0" err="1" smtClean="0">
                <a:solidFill>
                  <a:srgbClr val="002060"/>
                </a:solidFill>
                <a:latin typeface="Times New Roman" panose="02020603050405020304" pitchFamily="18" charset="0"/>
                <a:cs typeface="Times New Roman" panose="02020603050405020304" pitchFamily="18" charset="0"/>
              </a:rPr>
              <a:t>Rajdeep</a:t>
            </a:r>
            <a:r>
              <a:rPr lang="en-US" dirty="0" smtClean="0">
                <a:solidFill>
                  <a:srgbClr val="002060"/>
                </a:solidFill>
                <a:latin typeface="Times New Roman" panose="02020603050405020304" pitchFamily="18" charset="0"/>
                <a:cs typeface="Times New Roman" panose="02020603050405020304" pitchFamily="18" charset="0"/>
              </a:rPr>
              <a:t> Chowdhury</a:t>
            </a:r>
          </a:p>
          <a:p>
            <a:r>
              <a:rPr lang="en-US" dirty="0" smtClean="0">
                <a:solidFill>
                  <a:srgbClr val="002060"/>
                </a:solidFill>
                <a:latin typeface="Times New Roman" panose="02020603050405020304" pitchFamily="18" charset="0"/>
                <a:cs typeface="Times New Roman" panose="02020603050405020304" pitchFamily="18" charset="0"/>
              </a:rPr>
              <a:t> 3. "Edge Computing: An Introduction to the Next Generation of Networked Systems" by </a:t>
            </a:r>
            <a:r>
              <a:rPr lang="en-US" dirty="0" err="1" smtClean="0">
                <a:solidFill>
                  <a:srgbClr val="002060"/>
                </a:solidFill>
                <a:latin typeface="Times New Roman" panose="02020603050405020304" pitchFamily="18" charset="0"/>
                <a:cs typeface="Times New Roman" panose="02020603050405020304" pitchFamily="18" charset="0"/>
              </a:rPr>
              <a:t>Kiran</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Chitturi</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Bharadwaj</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Veeravalli</a:t>
            </a:r>
            <a:r>
              <a:rPr lang="en-US" dirty="0" smtClean="0">
                <a:solidFill>
                  <a:srgbClr val="002060"/>
                </a:solidFill>
                <a:latin typeface="Times New Roman" panose="02020603050405020304" pitchFamily="18" charset="0"/>
                <a:cs typeface="Times New Roman" panose="02020603050405020304" pitchFamily="18" charset="0"/>
              </a:rPr>
              <a:t>, and Satish Narayana </a:t>
            </a:r>
            <a:r>
              <a:rPr lang="en-US" dirty="0" err="1" smtClean="0">
                <a:solidFill>
                  <a:srgbClr val="002060"/>
                </a:solidFill>
                <a:latin typeface="Times New Roman" panose="02020603050405020304" pitchFamily="18" charset="0"/>
                <a:cs typeface="Times New Roman" panose="02020603050405020304" pitchFamily="18" charset="0"/>
              </a:rPr>
              <a:t>Srirama</a:t>
            </a:r>
            <a:r>
              <a:rPr lang="en-US" dirty="0" smtClean="0">
                <a:solidFill>
                  <a:srgbClr val="002060"/>
                </a:solidFill>
                <a:latin typeface="Times New Roman" panose="02020603050405020304" pitchFamily="18" charset="0"/>
                <a:cs typeface="Times New Roman" panose="02020603050405020304" pitchFamily="18" charset="0"/>
              </a:rPr>
              <a:t> </a:t>
            </a:r>
          </a:p>
          <a:p>
            <a:r>
              <a:rPr lang="en-US" dirty="0" smtClean="0">
                <a:solidFill>
                  <a:srgbClr val="002060"/>
                </a:solidFill>
                <a:latin typeface="Times New Roman" panose="02020603050405020304" pitchFamily="18" charset="0"/>
                <a:cs typeface="Times New Roman" panose="02020603050405020304" pitchFamily="18" charset="0"/>
              </a:rPr>
              <a:t>4. "Building the Web of Things: With examples in Node.js and Raspberry Pi" by Dominique D. </a:t>
            </a:r>
            <a:r>
              <a:rPr lang="en-US" dirty="0" err="1" smtClean="0">
                <a:solidFill>
                  <a:srgbClr val="002060"/>
                </a:solidFill>
                <a:latin typeface="Times New Roman" panose="02020603050405020304" pitchFamily="18" charset="0"/>
                <a:cs typeface="Times New Roman" panose="02020603050405020304" pitchFamily="18" charset="0"/>
              </a:rPr>
              <a:t>Guinard</a:t>
            </a:r>
            <a:r>
              <a:rPr lang="en-US" dirty="0" smtClean="0">
                <a:solidFill>
                  <a:srgbClr val="002060"/>
                </a:solidFill>
                <a:latin typeface="Times New Roman" panose="02020603050405020304" pitchFamily="18" charset="0"/>
                <a:cs typeface="Times New Roman" panose="02020603050405020304" pitchFamily="18" charset="0"/>
              </a:rPr>
              <a:t> and Vlad M. </a:t>
            </a:r>
            <a:r>
              <a:rPr lang="en-US" dirty="0" err="1" smtClean="0">
                <a:solidFill>
                  <a:srgbClr val="002060"/>
                </a:solidFill>
                <a:latin typeface="Times New Roman" panose="02020603050405020304" pitchFamily="18" charset="0"/>
                <a:cs typeface="Times New Roman" panose="02020603050405020304" pitchFamily="18" charset="0"/>
              </a:rPr>
              <a:t>Trifa</a:t>
            </a:r>
            <a:r>
              <a:rPr lang="en-US" dirty="0" smtClean="0">
                <a:solidFill>
                  <a:srgbClr val="002060"/>
                </a:solidFill>
                <a:latin typeface="Times New Roman" panose="02020603050405020304" pitchFamily="18" charset="0"/>
                <a:cs typeface="Times New Roman" panose="02020603050405020304" pitchFamily="18" charset="0"/>
              </a:rPr>
              <a:t> </a:t>
            </a:r>
          </a:p>
          <a:p>
            <a:r>
              <a:rPr lang="en-US" dirty="0" smtClean="0">
                <a:solidFill>
                  <a:srgbClr val="002060"/>
                </a:solidFill>
                <a:latin typeface="Times New Roman" panose="02020603050405020304" pitchFamily="18" charset="0"/>
                <a:cs typeface="Times New Roman" panose="02020603050405020304" pitchFamily="18" charset="0"/>
              </a:rPr>
              <a:t>5. "Internet of Things (</a:t>
            </a:r>
            <a:r>
              <a:rPr lang="en-US" dirty="0" err="1" smtClean="0">
                <a:solidFill>
                  <a:srgbClr val="002060"/>
                </a:solidFill>
                <a:latin typeface="Times New Roman" panose="02020603050405020304" pitchFamily="18" charset="0"/>
                <a:cs typeface="Times New Roman" panose="02020603050405020304" pitchFamily="18" charset="0"/>
              </a:rPr>
              <a:t>IoT</a:t>
            </a:r>
            <a:r>
              <a:rPr lang="en-US" dirty="0" smtClean="0">
                <a:solidFill>
                  <a:srgbClr val="002060"/>
                </a:solidFill>
                <a:latin typeface="Times New Roman" panose="02020603050405020304" pitchFamily="18" charset="0"/>
                <a:cs typeface="Times New Roman" panose="02020603050405020304" pitchFamily="18" charset="0"/>
              </a:rPr>
              <a:t>): Technologies, Applications, Challenges, and Solutions" edited by </a:t>
            </a:r>
            <a:r>
              <a:rPr lang="en-US" dirty="0" err="1" smtClean="0">
                <a:solidFill>
                  <a:srgbClr val="002060"/>
                </a:solidFill>
                <a:latin typeface="Times New Roman" panose="02020603050405020304" pitchFamily="18" charset="0"/>
                <a:cs typeface="Times New Roman" panose="02020603050405020304" pitchFamily="18" charset="0"/>
              </a:rPr>
              <a:t>Balamuralidhar</a:t>
            </a:r>
            <a:r>
              <a:rPr lang="en-US" dirty="0" smtClean="0">
                <a:solidFill>
                  <a:srgbClr val="002060"/>
                </a:solidFill>
                <a:latin typeface="Times New Roman" panose="02020603050405020304" pitchFamily="18" charset="0"/>
                <a:cs typeface="Times New Roman" panose="02020603050405020304" pitchFamily="18" charset="0"/>
              </a:rPr>
              <a:t> P., </a:t>
            </a:r>
            <a:r>
              <a:rPr lang="en-US" dirty="0" err="1" smtClean="0">
                <a:solidFill>
                  <a:srgbClr val="002060"/>
                </a:solidFill>
                <a:latin typeface="Times New Roman" panose="02020603050405020304" pitchFamily="18" charset="0"/>
                <a:cs typeface="Times New Roman" panose="02020603050405020304" pitchFamily="18" charset="0"/>
              </a:rPr>
              <a:t>Bharadwaj</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Veeravalli</a:t>
            </a:r>
            <a:r>
              <a:rPr lang="en-US" dirty="0" smtClean="0">
                <a:solidFill>
                  <a:srgbClr val="002060"/>
                </a:solidFill>
                <a:latin typeface="Times New Roman" panose="02020603050405020304" pitchFamily="18" charset="0"/>
                <a:cs typeface="Times New Roman" panose="02020603050405020304" pitchFamily="18" charset="0"/>
              </a:rPr>
              <a:t>, and V. Raghu </a:t>
            </a:r>
          </a:p>
          <a:p>
            <a:r>
              <a:rPr lang="en-US" dirty="0" smtClean="0">
                <a:solidFill>
                  <a:srgbClr val="002060"/>
                </a:solidFill>
                <a:latin typeface="Times New Roman" panose="02020603050405020304" pitchFamily="18" charset="0"/>
                <a:cs typeface="Times New Roman" panose="02020603050405020304" pitchFamily="18" charset="0"/>
              </a:rPr>
              <a:t>6. "Fog and Edge Computing: Principles and Paradigms" by </a:t>
            </a:r>
            <a:r>
              <a:rPr lang="en-US" dirty="0" err="1" smtClean="0">
                <a:solidFill>
                  <a:srgbClr val="002060"/>
                </a:solidFill>
                <a:latin typeface="Times New Roman" panose="02020603050405020304" pitchFamily="18" charset="0"/>
                <a:cs typeface="Times New Roman" panose="02020603050405020304" pitchFamily="18" charset="0"/>
              </a:rPr>
              <a:t>Rajkumar</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Buyya</a:t>
            </a:r>
            <a:r>
              <a:rPr lang="en-US" dirty="0" smtClean="0">
                <a:solidFill>
                  <a:srgbClr val="002060"/>
                </a:solidFill>
                <a:latin typeface="Times New Roman" panose="02020603050405020304" pitchFamily="18" charset="0"/>
                <a:cs typeface="Times New Roman" panose="02020603050405020304" pitchFamily="18" charset="0"/>
              </a:rPr>
              <a:t>, Satish </a:t>
            </a:r>
            <a:r>
              <a:rPr lang="en-US" dirty="0" err="1" smtClean="0">
                <a:solidFill>
                  <a:srgbClr val="002060"/>
                </a:solidFill>
                <a:latin typeface="Times New Roman" panose="02020603050405020304" pitchFamily="18" charset="0"/>
                <a:cs typeface="Times New Roman" panose="02020603050405020304" pitchFamily="18" charset="0"/>
              </a:rPr>
              <a:t>Srirama</a:t>
            </a:r>
            <a:r>
              <a:rPr lang="en-US" dirty="0" smtClean="0">
                <a:solidFill>
                  <a:srgbClr val="002060"/>
                </a:solidFill>
                <a:latin typeface="Times New Roman" panose="02020603050405020304" pitchFamily="18" charset="0"/>
                <a:cs typeface="Times New Roman" panose="02020603050405020304" pitchFamily="18" charset="0"/>
              </a:rPr>
              <a:t>, and Pradeep Kumar S. </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469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3035" y="1991296"/>
            <a:ext cx="10509161" cy="317009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Online References: </a:t>
            </a:r>
          </a:p>
          <a:p>
            <a:r>
              <a:rPr lang="en-US" sz="2000" dirty="0" smtClean="0">
                <a:latin typeface="Times New Roman" panose="02020603050405020304" pitchFamily="18" charset="0"/>
                <a:cs typeface="Times New Roman" panose="02020603050405020304" pitchFamily="18" charset="0"/>
              </a:rPr>
              <a:t> </a:t>
            </a:r>
          </a:p>
          <a:p>
            <a:pPr marL="457200" indent="-457200">
              <a:buAutoNum type="arabicPeriod"/>
            </a:pPr>
            <a:r>
              <a:rPr lang="en-US" sz="2000" dirty="0" smtClean="0">
                <a:solidFill>
                  <a:srgbClr val="0070C0"/>
                </a:solidFill>
                <a:latin typeface="Times New Roman" panose="02020603050405020304" pitchFamily="18" charset="0"/>
                <a:cs typeface="Times New Roman" panose="02020603050405020304" pitchFamily="18" charset="0"/>
              </a:rPr>
              <a:t>http://www.steves-internet-guide.com/mqtt-protocol-messages-overview</a:t>
            </a:r>
            <a:r>
              <a:rPr lang="en-US" sz="2000" dirty="0" smtClean="0">
                <a:latin typeface="Times New Roman" panose="02020603050405020304" pitchFamily="18" charset="0"/>
                <a:cs typeface="Times New Roman" panose="02020603050405020304" pitchFamily="18" charset="0"/>
              </a:rPr>
              <a:t>/ </a:t>
            </a:r>
          </a:p>
          <a:p>
            <a:r>
              <a:rPr lang="en-US" sz="2000" dirty="0" smtClean="0">
                <a:solidFill>
                  <a:srgbClr val="0070C0"/>
                </a:solidFill>
                <a:latin typeface="Times New Roman" panose="02020603050405020304" pitchFamily="18" charset="0"/>
                <a:cs typeface="Times New Roman" panose="02020603050405020304" pitchFamily="18" charset="0"/>
              </a:rPr>
              <a:t>2. https://aws.amazon.com/iot-core/ </a:t>
            </a:r>
          </a:p>
          <a:p>
            <a:r>
              <a:rPr lang="en-US" sz="2000" dirty="0" smtClean="0">
                <a:solidFill>
                  <a:srgbClr val="0070C0"/>
                </a:solidFill>
                <a:latin typeface="Times New Roman" panose="02020603050405020304" pitchFamily="18" charset="0"/>
                <a:cs typeface="Times New Roman" panose="02020603050405020304" pitchFamily="18" charset="0"/>
              </a:rPr>
              <a:t>3. https://github.com/CagataySonmez/EdgeCloudSim/wiki </a:t>
            </a:r>
          </a:p>
          <a:p>
            <a:r>
              <a:rPr lang="en-US" sz="2000" dirty="0" smtClean="0">
                <a:solidFill>
                  <a:srgbClr val="0070C0"/>
                </a:solidFill>
                <a:latin typeface="Times New Roman" panose="02020603050405020304" pitchFamily="18" charset="0"/>
                <a:cs typeface="Times New Roman" panose="02020603050405020304" pitchFamily="18" charset="0"/>
              </a:rPr>
              <a:t>4. https://www.cloudsimtutorials.online/ifogsim-project-structure-a-beginners-guide/ </a:t>
            </a:r>
          </a:p>
          <a:p>
            <a:r>
              <a:rPr lang="en-US" sz="2000" dirty="0" smtClean="0">
                <a:solidFill>
                  <a:srgbClr val="0070C0"/>
                </a:solidFill>
                <a:latin typeface="Times New Roman" panose="02020603050405020304" pitchFamily="18" charset="0"/>
                <a:cs typeface="Times New Roman" panose="02020603050405020304" pitchFamily="18" charset="0"/>
              </a:rPr>
              <a:t>5. https://www.udemy.com/course/essential-ifogsim-tutorials/ </a:t>
            </a:r>
          </a:p>
          <a:p>
            <a:r>
              <a:rPr lang="en-US" sz="2000" dirty="0" smtClean="0">
                <a:solidFill>
                  <a:srgbClr val="0070C0"/>
                </a:solidFill>
                <a:latin typeface="Times New Roman" panose="02020603050405020304" pitchFamily="18" charset="0"/>
                <a:cs typeface="Times New Roman" panose="02020603050405020304" pitchFamily="18" charset="0"/>
              </a:rPr>
              <a:t>6. https://slogix.in/source-code/ifog-computing-samples/how-to-create-fog-topology-in-ifogsim</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686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8338" y="1121457"/>
            <a:ext cx="11346287" cy="4524315"/>
          </a:xfrm>
          <a:prstGeom prst="rect">
            <a:avLst/>
          </a:prstGeom>
        </p:spPr>
        <p:txBody>
          <a:bodyPr wrap="square">
            <a:spAutoFit/>
          </a:bodyPr>
          <a:lstStyle/>
          <a:p>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 </a:t>
            </a:r>
          </a:p>
          <a:p>
            <a:r>
              <a:rPr lang="en-US" dirty="0" smtClean="0">
                <a:solidFill>
                  <a:srgbClr val="00B050"/>
                </a:solidFill>
                <a:latin typeface="Times New Roman" panose="02020603050405020304" pitchFamily="18" charset="0"/>
                <a:cs typeface="Times New Roman" panose="02020603050405020304" pitchFamily="18" charset="0"/>
              </a:rPr>
              <a:t>Sr. No. Suggested list of Assignments LO </a:t>
            </a:r>
          </a:p>
          <a:p>
            <a:r>
              <a:rPr lang="en-US" dirty="0" smtClean="0">
                <a:solidFill>
                  <a:srgbClr val="00B050"/>
                </a:solidFill>
                <a:latin typeface="Times New Roman" panose="02020603050405020304" pitchFamily="18" charset="0"/>
                <a:cs typeface="Times New Roman" panose="02020603050405020304" pitchFamily="18" charset="0"/>
              </a:rPr>
              <a:t>1 Create and deploy virtual servers on AWS / Azure. LO1 </a:t>
            </a:r>
          </a:p>
          <a:p>
            <a:r>
              <a:rPr lang="en-US" dirty="0" smtClean="0">
                <a:solidFill>
                  <a:srgbClr val="00B050"/>
                </a:solidFill>
                <a:latin typeface="Times New Roman" panose="02020603050405020304" pitchFamily="18" charset="0"/>
                <a:cs typeface="Times New Roman" panose="02020603050405020304" pitchFamily="18" charset="0"/>
              </a:rPr>
              <a:t>2 To deploy Raspberry Pi on AWS </a:t>
            </a:r>
            <a:r>
              <a:rPr lang="en-US" dirty="0" err="1" smtClean="0">
                <a:solidFill>
                  <a:srgbClr val="00B050"/>
                </a:solidFill>
                <a:latin typeface="Times New Roman" panose="02020603050405020304" pitchFamily="18" charset="0"/>
                <a:cs typeface="Times New Roman" panose="02020603050405020304" pitchFamily="18" charset="0"/>
              </a:rPr>
              <a:t>IoT</a:t>
            </a:r>
            <a:r>
              <a:rPr lang="en-US" dirty="0" smtClean="0">
                <a:solidFill>
                  <a:srgbClr val="00B050"/>
                </a:solidFill>
                <a:latin typeface="Times New Roman" panose="02020603050405020304" pitchFamily="18" charset="0"/>
                <a:cs typeface="Times New Roman" panose="02020603050405020304" pitchFamily="18" charset="0"/>
              </a:rPr>
              <a:t> Core LO2 </a:t>
            </a:r>
          </a:p>
          <a:p>
            <a:r>
              <a:rPr lang="en-US" dirty="0" smtClean="0">
                <a:solidFill>
                  <a:srgbClr val="00B050"/>
                </a:solidFill>
                <a:latin typeface="Times New Roman" panose="02020603050405020304" pitchFamily="18" charset="0"/>
                <a:cs typeface="Times New Roman" panose="02020603050405020304" pitchFamily="18" charset="0"/>
              </a:rPr>
              <a:t>3 To implement MQTT messaging between Raspberry Pi and AWS </a:t>
            </a:r>
            <a:r>
              <a:rPr lang="en-US" dirty="0" err="1" smtClean="0">
                <a:solidFill>
                  <a:srgbClr val="00B050"/>
                </a:solidFill>
                <a:latin typeface="Times New Roman" panose="02020603050405020304" pitchFamily="18" charset="0"/>
                <a:cs typeface="Times New Roman" panose="02020603050405020304" pitchFamily="18" charset="0"/>
              </a:rPr>
              <a:t>IoT</a:t>
            </a:r>
            <a:r>
              <a:rPr lang="en-US" dirty="0" smtClean="0">
                <a:solidFill>
                  <a:srgbClr val="00B050"/>
                </a:solidFill>
                <a:latin typeface="Times New Roman" panose="02020603050405020304" pitchFamily="18" charset="0"/>
                <a:cs typeface="Times New Roman" panose="02020603050405020304" pitchFamily="18" charset="0"/>
              </a:rPr>
              <a:t> Core LO2 </a:t>
            </a:r>
          </a:p>
          <a:p>
            <a:r>
              <a:rPr lang="en-US" dirty="0" smtClean="0">
                <a:solidFill>
                  <a:srgbClr val="00B050"/>
                </a:solidFill>
                <a:latin typeface="Times New Roman" panose="02020603050405020304" pitchFamily="18" charset="0"/>
                <a:cs typeface="Times New Roman" panose="02020603050405020304" pitchFamily="18" charset="0"/>
              </a:rPr>
              <a:t>4 To implement virtual private cloud (VPC) on AWS for </a:t>
            </a:r>
            <a:r>
              <a:rPr lang="en-US" dirty="0" err="1" smtClean="0">
                <a:solidFill>
                  <a:srgbClr val="00B050"/>
                </a:solidFill>
                <a:latin typeface="Times New Roman" panose="02020603050405020304" pitchFamily="18" charset="0"/>
                <a:cs typeface="Times New Roman" panose="02020603050405020304" pitchFamily="18" charset="0"/>
              </a:rPr>
              <a:t>IoT</a:t>
            </a:r>
            <a:r>
              <a:rPr lang="en-US" dirty="0" smtClean="0">
                <a:solidFill>
                  <a:srgbClr val="00B050"/>
                </a:solidFill>
                <a:latin typeface="Times New Roman" panose="02020603050405020304" pitchFamily="18" charset="0"/>
                <a:cs typeface="Times New Roman" panose="02020603050405020304" pitchFamily="18" charset="0"/>
              </a:rPr>
              <a:t> services. LO3 </a:t>
            </a:r>
          </a:p>
          <a:p>
            <a:r>
              <a:rPr lang="en-US" dirty="0" smtClean="0">
                <a:solidFill>
                  <a:srgbClr val="00B050"/>
                </a:solidFill>
                <a:latin typeface="Times New Roman" panose="02020603050405020304" pitchFamily="18" charset="0"/>
                <a:cs typeface="Times New Roman" panose="02020603050405020304" pitchFamily="18" charset="0"/>
              </a:rPr>
              <a:t>5 Study assignment on Edge and Fog Simulators LO4 </a:t>
            </a:r>
          </a:p>
          <a:p>
            <a:r>
              <a:rPr lang="en-US" dirty="0" smtClean="0">
                <a:solidFill>
                  <a:srgbClr val="00B050"/>
                </a:solidFill>
                <a:latin typeface="Times New Roman" panose="02020603050405020304" pitchFamily="18" charset="0"/>
                <a:cs typeface="Times New Roman" panose="02020603050405020304" pitchFamily="18" charset="0"/>
              </a:rPr>
              <a:t>6 Design and deploy an edge computing architecture using edge simulators such as Mobius / </a:t>
            </a:r>
            <a:r>
              <a:rPr lang="en-US" dirty="0" err="1" smtClean="0">
                <a:solidFill>
                  <a:srgbClr val="00B050"/>
                </a:solidFill>
                <a:latin typeface="Times New Roman" panose="02020603050405020304" pitchFamily="18" charset="0"/>
                <a:cs typeface="Times New Roman" panose="02020603050405020304" pitchFamily="18" charset="0"/>
              </a:rPr>
              <a:t>EdgeCloudSim</a:t>
            </a:r>
            <a:r>
              <a:rPr lang="en-US" dirty="0" smtClean="0">
                <a:solidFill>
                  <a:srgbClr val="00B050"/>
                </a:solidFill>
                <a:latin typeface="Times New Roman" panose="02020603050405020304" pitchFamily="18" charset="0"/>
                <a:cs typeface="Times New Roman" panose="02020603050405020304" pitchFamily="18" charset="0"/>
              </a:rPr>
              <a:t>. </a:t>
            </a:r>
          </a:p>
          <a:p>
            <a:r>
              <a:rPr lang="en-US" dirty="0" smtClean="0">
                <a:solidFill>
                  <a:srgbClr val="00B050"/>
                </a:solidFill>
                <a:latin typeface="Times New Roman" panose="02020603050405020304" pitchFamily="18" charset="0"/>
                <a:cs typeface="Times New Roman" panose="02020603050405020304" pitchFamily="18" charset="0"/>
              </a:rPr>
              <a:t>LO4 </a:t>
            </a:r>
          </a:p>
          <a:p>
            <a:r>
              <a:rPr lang="en-US" dirty="0" smtClean="0">
                <a:solidFill>
                  <a:srgbClr val="00B050"/>
                </a:solidFill>
                <a:latin typeface="Times New Roman" panose="02020603050405020304" pitchFamily="18" charset="0"/>
                <a:cs typeface="Times New Roman" panose="02020603050405020304" pitchFamily="18" charset="0"/>
              </a:rPr>
              <a:t>7 Develop and evaluate edge-based data analytics algorithms in an edge simulator. LO5 </a:t>
            </a:r>
          </a:p>
          <a:p>
            <a:r>
              <a:rPr lang="en-US" dirty="0" smtClean="0">
                <a:solidFill>
                  <a:srgbClr val="00B050"/>
                </a:solidFill>
                <a:latin typeface="Times New Roman" panose="02020603050405020304" pitchFamily="18" charset="0"/>
                <a:cs typeface="Times New Roman" panose="02020603050405020304" pitchFamily="18" charset="0"/>
              </a:rPr>
              <a:t>8 Design and deploy a fog computing architecture using simulators such as </a:t>
            </a:r>
            <a:r>
              <a:rPr lang="en-US" dirty="0" err="1" smtClean="0">
                <a:solidFill>
                  <a:srgbClr val="00B050"/>
                </a:solidFill>
                <a:latin typeface="Times New Roman" panose="02020603050405020304" pitchFamily="18" charset="0"/>
                <a:cs typeface="Times New Roman" panose="02020603050405020304" pitchFamily="18" charset="0"/>
              </a:rPr>
              <a:t>iFogSim</a:t>
            </a:r>
            <a:r>
              <a:rPr lang="en-US" dirty="0" smtClean="0">
                <a:solidFill>
                  <a:srgbClr val="00B050"/>
                </a:solidFill>
                <a:latin typeface="Times New Roman" panose="02020603050405020304" pitchFamily="18" charset="0"/>
                <a:cs typeface="Times New Roman" panose="02020603050405020304" pitchFamily="18" charset="0"/>
              </a:rPr>
              <a:t> / </a:t>
            </a:r>
            <a:r>
              <a:rPr lang="en-US" dirty="0" err="1" smtClean="0">
                <a:solidFill>
                  <a:srgbClr val="00B050"/>
                </a:solidFill>
                <a:latin typeface="Times New Roman" panose="02020603050405020304" pitchFamily="18" charset="0"/>
                <a:cs typeface="Times New Roman" panose="02020603050405020304" pitchFamily="18" charset="0"/>
              </a:rPr>
              <a:t>CloudSim</a:t>
            </a:r>
            <a:r>
              <a:rPr lang="en-US" dirty="0" smtClean="0">
                <a:solidFill>
                  <a:srgbClr val="00B050"/>
                </a:solidFill>
                <a:latin typeface="Times New Roman" panose="02020603050405020304" pitchFamily="18" charset="0"/>
                <a:cs typeface="Times New Roman" panose="02020603050405020304" pitchFamily="18" charset="0"/>
              </a:rPr>
              <a:t>. </a:t>
            </a:r>
          </a:p>
          <a:p>
            <a:r>
              <a:rPr lang="en-US" dirty="0" smtClean="0">
                <a:solidFill>
                  <a:srgbClr val="00B050"/>
                </a:solidFill>
                <a:latin typeface="Times New Roman" panose="02020603050405020304" pitchFamily="18" charset="0"/>
                <a:cs typeface="Times New Roman" panose="02020603050405020304" pitchFamily="18" charset="0"/>
              </a:rPr>
              <a:t>LO4 </a:t>
            </a:r>
          </a:p>
          <a:p>
            <a:r>
              <a:rPr lang="en-US" dirty="0" smtClean="0">
                <a:solidFill>
                  <a:srgbClr val="00B050"/>
                </a:solidFill>
                <a:latin typeface="Times New Roman" panose="02020603050405020304" pitchFamily="18" charset="0"/>
                <a:cs typeface="Times New Roman" panose="02020603050405020304" pitchFamily="18" charset="0"/>
              </a:rPr>
              <a:t>9 Explore collaboration between edge and fog nodes for </a:t>
            </a:r>
            <a:r>
              <a:rPr lang="en-US" dirty="0" err="1" smtClean="0">
                <a:solidFill>
                  <a:srgbClr val="00B050"/>
                </a:solidFill>
                <a:latin typeface="Times New Roman" panose="02020603050405020304" pitchFamily="18" charset="0"/>
                <a:cs typeface="Times New Roman" panose="02020603050405020304" pitchFamily="18" charset="0"/>
              </a:rPr>
              <a:t>IoT</a:t>
            </a:r>
            <a:r>
              <a:rPr lang="en-US" dirty="0" smtClean="0">
                <a:solidFill>
                  <a:srgbClr val="00B050"/>
                </a:solidFill>
                <a:latin typeface="Times New Roman" panose="02020603050405020304" pitchFamily="18" charset="0"/>
                <a:cs typeface="Times New Roman" panose="02020603050405020304" pitchFamily="18" charset="0"/>
              </a:rPr>
              <a:t> applications. LO5 </a:t>
            </a:r>
          </a:p>
          <a:p>
            <a:r>
              <a:rPr lang="en-US" dirty="0" smtClean="0">
                <a:solidFill>
                  <a:srgbClr val="00B050"/>
                </a:solidFill>
                <a:latin typeface="Times New Roman" panose="02020603050405020304" pitchFamily="18" charset="0"/>
                <a:cs typeface="Times New Roman" panose="02020603050405020304" pitchFamily="18" charset="0"/>
              </a:rPr>
              <a:t> </a:t>
            </a: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578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322750" y="2009105"/>
            <a:ext cx="6117464" cy="3348506"/>
          </a:xfrm>
          <a:prstGeom prst="rect">
            <a:avLst/>
          </a:prstGeom>
        </p:spPr>
      </p:pic>
    </p:spTree>
    <p:extLst>
      <p:ext uri="{BB962C8B-B14F-4D97-AF65-F5344CB8AC3E}">
        <p14:creationId xmlns:p14="http://schemas.microsoft.com/office/powerpoint/2010/main" val="879625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105</TotalTime>
  <Words>1265</Words>
  <Application>Microsoft Office PowerPoint</Application>
  <PresentationFormat>Widescreen</PresentationFormat>
  <Paragraphs>100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Times New Roman</vt:lpstr>
      <vt:lpstr>Retrospect</vt:lpstr>
      <vt:lpstr>Edge and Fog Computing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and Fog Computing</dc:title>
  <dc:creator>STUDENT</dc:creator>
  <cp:lastModifiedBy>STUDENT</cp:lastModifiedBy>
  <cp:revision>15</cp:revision>
  <dcterms:created xsi:type="dcterms:W3CDTF">2023-07-07T07:16:13Z</dcterms:created>
  <dcterms:modified xsi:type="dcterms:W3CDTF">2023-07-22T09:00:23Z</dcterms:modified>
</cp:coreProperties>
</file>