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hTTv9LcsuLITcTvaYc65SfzucO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Black-regular.fnt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p:nvPr>
            <p:ph idx="2" type="pic"/>
          </p:nvPr>
        </p:nvSpPr>
        <p:spPr>
          <a:xfrm>
            <a:off x="1792288" y="612775"/>
            <a:ext cx="5486400" cy="4114800"/>
          </a:xfrm>
          <a:prstGeom prst="rect">
            <a:avLst/>
          </a:prstGeom>
          <a:noFill/>
          <a:ln>
            <a:noFill/>
          </a:ln>
        </p:spPr>
      </p:sp>
      <p:sp>
        <p:nvSpPr>
          <p:cNvPr id="64" name="Google Shape;64;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hyperlink" Target="https://www.youtube.com/watch?v=RjMS15V_7n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6"/>
            <a:ext cx="7772400" cy="25575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6F91C8"/>
              </a:buClr>
              <a:buSzPct val="100000"/>
              <a:buFont typeface="Arial Black"/>
              <a:buNone/>
            </a:pPr>
            <a:r>
              <a:rPr b="1" lang="en-IN" sz="7200" cap="none">
                <a:solidFill>
                  <a:srgbClr val="6F91C8"/>
                </a:solidFill>
                <a:latin typeface="Arial Black"/>
                <a:ea typeface="Arial Black"/>
                <a:cs typeface="Arial Black"/>
                <a:sym typeface="Arial Black"/>
              </a:rPr>
              <a:t>EDGE AND FOG COMPUTING</a:t>
            </a:r>
            <a:endParaRPr/>
          </a:p>
        </p:txBody>
      </p:sp>
      <p:sp>
        <p:nvSpPr>
          <p:cNvPr id="85" name="Google Shape;85;p1"/>
          <p:cNvSpPr txBox="1"/>
          <p:nvPr/>
        </p:nvSpPr>
        <p:spPr>
          <a:xfrm>
            <a:off x="685800" y="2898550"/>
            <a:ext cx="8123700" cy="2720700"/>
          </a:xfrm>
          <a:prstGeom prst="rect">
            <a:avLst/>
          </a:prstGeom>
          <a:solidFill>
            <a:srgbClr val="9FC5E8"/>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IN" sz="2500">
                <a:solidFill>
                  <a:srgbClr val="002060"/>
                </a:solidFill>
                <a:highlight>
                  <a:srgbClr val="76A5AF"/>
                </a:highlight>
              </a:rPr>
              <a:t>Chapter 1:Introduction to Edge Computing and IoT</a:t>
            </a:r>
            <a:endParaRPr b="1" sz="2500">
              <a:solidFill>
                <a:srgbClr val="002060"/>
              </a:solidFill>
              <a:highlight>
                <a:srgbClr val="76A5AF"/>
              </a:highlight>
            </a:endParaRPr>
          </a:p>
          <a:p>
            <a:pPr indent="-355600" lvl="0" marL="457200" rtl="0" algn="l">
              <a:lnSpc>
                <a:spcPct val="115000"/>
              </a:lnSpc>
              <a:spcBef>
                <a:spcPts val="0"/>
              </a:spcBef>
              <a:spcAft>
                <a:spcPts val="0"/>
              </a:spcAft>
              <a:buClr>
                <a:schemeClr val="dk1"/>
              </a:buClr>
              <a:buSzPts val="2000"/>
              <a:buAutoNum type="arabicPeriod"/>
            </a:pPr>
            <a:r>
              <a:rPr b="1" lang="en-IN" sz="2000">
                <a:solidFill>
                  <a:schemeClr val="dk1"/>
                </a:solidFill>
                <a:highlight>
                  <a:schemeClr val="lt1"/>
                </a:highlight>
              </a:rPr>
              <a:t>Understanding Edge Computing: Evolution, Use cases, advantages, disadvantages, </a:t>
            </a:r>
            <a:endParaRPr b="1" sz="2000">
              <a:solidFill>
                <a:schemeClr val="dk1"/>
              </a:solidFill>
              <a:highlight>
                <a:schemeClr val="lt1"/>
              </a:highlight>
            </a:endParaRPr>
          </a:p>
          <a:p>
            <a:pPr indent="-355600" lvl="0" marL="457200" rtl="0" algn="l">
              <a:lnSpc>
                <a:spcPct val="115000"/>
              </a:lnSpc>
              <a:spcBef>
                <a:spcPts val="0"/>
              </a:spcBef>
              <a:spcAft>
                <a:spcPts val="0"/>
              </a:spcAft>
              <a:buClr>
                <a:schemeClr val="dk1"/>
              </a:buClr>
              <a:buSzPts val="2000"/>
              <a:buAutoNum type="arabicPeriod"/>
            </a:pPr>
            <a:r>
              <a:rPr b="1" lang="en-IN" sz="2000">
                <a:solidFill>
                  <a:schemeClr val="dk1"/>
                </a:solidFill>
                <a:highlight>
                  <a:schemeClr val="lt1"/>
                </a:highlight>
              </a:rPr>
              <a:t>Overview of edge computing and its significance in IoT</a:t>
            </a:r>
            <a:endParaRPr b="1" sz="2000">
              <a:solidFill>
                <a:schemeClr val="dk1"/>
              </a:solidFill>
              <a:highlight>
                <a:schemeClr val="lt1"/>
              </a:highlight>
            </a:endParaRPr>
          </a:p>
          <a:p>
            <a:pPr indent="-355600" lvl="0" marL="457200" rtl="0" algn="l">
              <a:lnSpc>
                <a:spcPct val="115000"/>
              </a:lnSpc>
              <a:spcBef>
                <a:spcPts val="0"/>
              </a:spcBef>
              <a:spcAft>
                <a:spcPts val="0"/>
              </a:spcAft>
              <a:buClr>
                <a:schemeClr val="dk1"/>
              </a:buClr>
              <a:buSzPts val="2000"/>
              <a:buAutoNum type="arabicPeriod"/>
            </a:pPr>
            <a:r>
              <a:rPr b="1" lang="en-IN" sz="2000">
                <a:solidFill>
                  <a:schemeClr val="dk1"/>
                </a:solidFill>
                <a:highlight>
                  <a:schemeClr val="lt1"/>
                </a:highlight>
              </a:rPr>
              <a:t> Challenges and opportunities in edge computing.</a:t>
            </a:r>
            <a:r>
              <a:rPr b="1" lang="en-IN" sz="2000">
                <a:solidFill>
                  <a:schemeClr val="dk1"/>
                </a:solidFill>
                <a:highlight>
                  <a:schemeClr val="lt1"/>
                </a:highlight>
              </a:rPr>
              <a:t>  </a:t>
            </a:r>
            <a:endParaRPr b="1" sz="2000">
              <a:solidFill>
                <a:schemeClr val="dk1"/>
              </a:solidFill>
              <a:highlight>
                <a:schemeClr val="lt1"/>
              </a:highlight>
            </a:endParaRPr>
          </a:p>
          <a:p>
            <a:pPr indent="-355600" lvl="0" marL="457200" rtl="0" algn="l">
              <a:lnSpc>
                <a:spcPct val="115000"/>
              </a:lnSpc>
              <a:spcBef>
                <a:spcPts val="0"/>
              </a:spcBef>
              <a:spcAft>
                <a:spcPts val="0"/>
              </a:spcAft>
              <a:buClr>
                <a:schemeClr val="dk1"/>
              </a:buClr>
              <a:buSzPts val="2000"/>
              <a:buAutoNum type="arabicPeriod"/>
            </a:pPr>
            <a:r>
              <a:rPr b="1" lang="en-IN" sz="2000">
                <a:solidFill>
                  <a:schemeClr val="dk1"/>
                </a:solidFill>
                <a:highlight>
                  <a:schemeClr val="lt1"/>
                </a:highlight>
              </a:rPr>
              <a:t>Self-Learning Topics:  Edge devices and their capabilities </a:t>
            </a:r>
            <a:endParaRPr b="1" sz="2000">
              <a:solidFill>
                <a:schemeClr val="dk1"/>
              </a:solidFill>
              <a:highlight>
                <a:schemeClr val="lt1"/>
              </a:highlight>
            </a:endParaRPr>
          </a:p>
          <a:p>
            <a:pPr indent="0" lvl="0" marL="0" rtl="0" algn="l">
              <a:spcBef>
                <a:spcPts val="0"/>
              </a:spcBef>
              <a:spcAft>
                <a:spcPts val="0"/>
              </a:spcAft>
              <a:buNone/>
            </a:pPr>
            <a:r>
              <a:t/>
            </a:r>
            <a:endParaRPr b="1" sz="2100">
              <a:highlight>
                <a:srgbClr val="76A5AF"/>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9"/>
          <p:cNvPicPr preferRelativeResize="0"/>
          <p:nvPr/>
        </p:nvPicPr>
        <p:blipFill rotWithShape="1">
          <a:blip r:embed="rId3">
            <a:alphaModFix/>
          </a:blip>
          <a:srcRect b="0" l="0" r="0" t="0"/>
          <a:stretch/>
        </p:blipFill>
        <p:spPr>
          <a:xfrm>
            <a:off x="395536" y="332656"/>
            <a:ext cx="8350473" cy="3456384"/>
          </a:xfrm>
          <a:prstGeom prst="rect">
            <a:avLst/>
          </a:prstGeom>
          <a:noFill/>
          <a:ln>
            <a:noFill/>
          </a:ln>
        </p:spPr>
      </p:pic>
      <p:sp>
        <p:nvSpPr>
          <p:cNvPr id="138" name="Google Shape;138;p9"/>
          <p:cNvSpPr/>
          <p:nvPr/>
        </p:nvSpPr>
        <p:spPr>
          <a:xfrm>
            <a:off x="333921" y="3933056"/>
            <a:ext cx="8412088"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The edge, endpoints and the core – cloud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core (so, cloud, with colocation, hyper scale data centers, enterprise operational data centers and all forms of cloud computing),</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edge, being the enterprise-hardened servers and appliances that are not in core datacenters and</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endpoints which include the devices on the edge of the network such as sensors and wearables.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Evalution of  EDGE COMPUTING</a:t>
            </a:r>
            <a:endParaRPr/>
          </a:p>
        </p:txBody>
      </p:sp>
      <p:pic>
        <p:nvPicPr>
          <p:cNvPr id="144" name="Google Shape;144;p23"/>
          <p:cNvPicPr preferRelativeResize="0"/>
          <p:nvPr>
            <p:ph idx="1" type="body"/>
          </p:nvPr>
        </p:nvPicPr>
        <p:blipFill rotWithShape="1">
          <a:blip r:embed="rId3">
            <a:alphaModFix/>
          </a:blip>
          <a:srcRect b="0" l="0" r="0" t="0"/>
          <a:stretch/>
        </p:blipFill>
        <p:spPr>
          <a:xfrm>
            <a:off x="457200" y="2129928"/>
            <a:ext cx="8229600" cy="43954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p:nvPr/>
        </p:nvSpPr>
        <p:spPr>
          <a:xfrm>
            <a:off x="179512" y="116632"/>
            <a:ext cx="8640960" cy="21852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800">
                <a:solidFill>
                  <a:srgbClr val="C00000"/>
                </a:solidFill>
                <a:latin typeface="Times New Roman"/>
                <a:ea typeface="Times New Roman"/>
                <a:cs typeface="Times New Roman"/>
                <a:sym typeface="Times New Roman"/>
              </a:rPr>
              <a:t>Use Case </a:t>
            </a:r>
            <a:r>
              <a:rPr b="1" lang="en-IN" sz="1800">
                <a:solidFill>
                  <a:srgbClr val="C00000"/>
                </a:solidFill>
                <a:latin typeface="Times New Roman"/>
                <a:ea typeface="Times New Roman"/>
                <a:cs typeface="Times New Roman"/>
                <a:sym typeface="Times New Roman"/>
              </a:rPr>
              <a:t>: </a:t>
            </a:r>
            <a:r>
              <a:rPr b="1" lang="en-IN" sz="1800">
                <a:solidFill>
                  <a:srgbClr val="002060"/>
                </a:solidFill>
                <a:latin typeface="Times New Roman"/>
                <a:ea typeface="Times New Roman"/>
                <a:cs typeface="Times New Roman"/>
                <a:sym typeface="Times New Roman"/>
              </a:rPr>
              <a:t>With </a:t>
            </a:r>
            <a:r>
              <a:rPr lang="en-IN" sz="1800">
                <a:solidFill>
                  <a:srgbClr val="366092"/>
                </a:solidFill>
                <a:latin typeface="Times New Roman"/>
                <a:ea typeface="Times New Roman"/>
                <a:cs typeface="Times New Roman"/>
                <a:sym typeface="Times New Roman"/>
              </a:rPr>
              <a:t>fast-food chains we have one of many examples in retail and customer-facing, distributed, enterprise initiatives. As you know, many companies have started automating and digitalizing processes, including these customer-facing ones, thereby relying more on digital applications that become more mission-critical. However, in decentralized scenarios where the </a:t>
            </a:r>
            <a:r>
              <a:rPr lang="en-IN" sz="1600">
                <a:solidFill>
                  <a:srgbClr val="366092"/>
                </a:solidFill>
                <a:latin typeface="Times New Roman"/>
                <a:ea typeface="Times New Roman"/>
                <a:cs typeface="Times New Roman"/>
                <a:sym typeface="Times New Roman"/>
              </a:rPr>
              <a:t>optimization</a:t>
            </a:r>
            <a:r>
              <a:rPr lang="en-IN" sz="1800">
                <a:solidFill>
                  <a:srgbClr val="366092"/>
                </a:solidFill>
                <a:latin typeface="Times New Roman"/>
                <a:ea typeface="Times New Roman"/>
                <a:cs typeface="Times New Roman"/>
                <a:sym typeface="Times New Roman"/>
              </a:rPr>
              <a:t> of customer experience and cost savings, for instance, led to innovation, other issues arise, and the limits of cloud became visible. And here edge computing is positioned as the answer.</a:t>
            </a:r>
            <a:endParaRPr/>
          </a:p>
        </p:txBody>
      </p:sp>
      <p:sp>
        <p:nvSpPr>
          <p:cNvPr id="150" name="Google Shape;150;p10"/>
          <p:cNvSpPr/>
          <p:nvPr/>
        </p:nvSpPr>
        <p:spPr>
          <a:xfrm>
            <a:off x="179512" y="2433305"/>
            <a:ext cx="8856984"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rgbClr val="002060"/>
                </a:solidFill>
                <a:latin typeface="Times New Roman"/>
                <a:ea typeface="Times New Roman"/>
                <a:cs typeface="Times New Roman"/>
                <a:sym typeface="Times New Roman"/>
              </a:rPr>
              <a:t>The example of the fast-food chain. Not that long ago, ordering something in a fast-food restaurant was a matter of standing in a queue until it was your time and checking you effectively received what you ordered. Today, you have kiosks close to everywhere. Less staff needed, an increased chance that you get what you ordered and so forth. For fast-food chains, this, however, means that these kiosks and the systems behind them have become more mission-critical. Vendors are positioning commercial edge computing solutions here, with, among others, so-called micro data centers and a potential centralized, cloud-based management service.</a:t>
            </a:r>
            <a:endParaRPr/>
          </a:p>
        </p:txBody>
      </p:sp>
      <p:sp>
        <p:nvSpPr>
          <p:cNvPr id="151" name="Google Shape;151;p10"/>
          <p:cNvSpPr/>
          <p:nvPr/>
        </p:nvSpPr>
        <p:spPr>
          <a:xfrm>
            <a:off x="179512" y="4272677"/>
            <a:ext cx="7272808"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953734"/>
              </a:buClr>
              <a:buSzPts val="1800"/>
              <a:buFont typeface="Noto Sans Symbols"/>
              <a:buChar char="❖"/>
            </a:pPr>
            <a:r>
              <a:rPr b="1" lang="en-IN" sz="1800">
                <a:solidFill>
                  <a:srgbClr val="953734"/>
                </a:solidFill>
                <a:latin typeface="Times New Roman"/>
                <a:ea typeface="Times New Roman"/>
                <a:cs typeface="Times New Roman"/>
                <a:sym typeface="Times New Roman"/>
              </a:rPr>
              <a:t>Self-Driving Vehicles</a:t>
            </a:r>
            <a:endParaRPr/>
          </a:p>
          <a:p>
            <a:pPr indent="-285750" lvl="0" marL="285750" marR="0" rtl="0" algn="l">
              <a:spcBef>
                <a:spcPts val="0"/>
              </a:spcBef>
              <a:spcAft>
                <a:spcPts val="0"/>
              </a:spcAft>
              <a:buClr>
                <a:srgbClr val="953734"/>
              </a:buClr>
              <a:buSzPts val="1800"/>
              <a:buFont typeface="Noto Sans Symbols"/>
              <a:buChar char="❖"/>
            </a:pPr>
            <a:r>
              <a:rPr b="1" lang="en-IN" sz="1800">
                <a:solidFill>
                  <a:srgbClr val="953734"/>
                </a:solidFill>
                <a:latin typeface="Times New Roman"/>
                <a:ea typeface="Times New Roman"/>
                <a:cs typeface="Times New Roman"/>
                <a:sym typeface="Times New Roman"/>
              </a:rPr>
              <a:t>Fleet Management</a:t>
            </a:r>
            <a:endParaRPr/>
          </a:p>
          <a:p>
            <a:pPr indent="-285750" lvl="0" marL="285750" marR="0" rtl="0" algn="l">
              <a:spcBef>
                <a:spcPts val="0"/>
              </a:spcBef>
              <a:spcAft>
                <a:spcPts val="0"/>
              </a:spcAft>
              <a:buClr>
                <a:srgbClr val="953734"/>
              </a:buClr>
              <a:buSzPts val="1800"/>
              <a:buFont typeface="Noto Sans Symbols"/>
              <a:buChar char="❖"/>
            </a:pPr>
            <a:r>
              <a:rPr b="1" lang="en-IN" sz="1800">
                <a:solidFill>
                  <a:srgbClr val="953734"/>
                </a:solidFill>
                <a:latin typeface="Times New Roman"/>
                <a:ea typeface="Times New Roman"/>
                <a:cs typeface="Times New Roman"/>
                <a:sym typeface="Times New Roman"/>
              </a:rPr>
              <a:t>Traffic Management</a:t>
            </a:r>
            <a:endParaRPr/>
          </a:p>
          <a:p>
            <a:pPr indent="-285750" lvl="0" marL="285750" marR="0" rtl="0" algn="l">
              <a:spcBef>
                <a:spcPts val="0"/>
              </a:spcBef>
              <a:spcAft>
                <a:spcPts val="0"/>
              </a:spcAft>
              <a:buClr>
                <a:srgbClr val="953734"/>
              </a:buClr>
              <a:buSzPts val="1800"/>
              <a:buFont typeface="Noto Sans Symbols"/>
              <a:buChar char="❖"/>
            </a:pPr>
            <a:r>
              <a:rPr b="1" lang="en-IN" sz="1800">
                <a:solidFill>
                  <a:srgbClr val="953734"/>
                </a:solidFill>
                <a:latin typeface="Times New Roman"/>
                <a:ea typeface="Times New Roman"/>
                <a:cs typeface="Times New Roman"/>
                <a:sym typeface="Times New Roman"/>
              </a:rPr>
              <a:t>Power Management With Smart Grids &amp; Smart Meters</a:t>
            </a:r>
            <a:endParaRPr/>
          </a:p>
          <a:p>
            <a:pPr indent="-285750" lvl="0" marL="285750" marR="0" rtl="0" algn="l">
              <a:spcBef>
                <a:spcPts val="0"/>
              </a:spcBef>
              <a:spcAft>
                <a:spcPts val="0"/>
              </a:spcAft>
              <a:buClr>
                <a:srgbClr val="953734"/>
              </a:buClr>
              <a:buSzPts val="1800"/>
              <a:buFont typeface="Noto Sans Symbols"/>
              <a:buChar char="❖"/>
            </a:pPr>
            <a:r>
              <a:rPr b="1" lang="en-IN" sz="1800">
                <a:solidFill>
                  <a:srgbClr val="953734"/>
                </a:solidFill>
                <a:latin typeface="Times New Roman"/>
                <a:ea typeface="Times New Roman"/>
                <a:cs typeface="Times New Roman"/>
                <a:sym typeface="Times New Roman"/>
              </a:rPr>
              <a:t>Safety Monitoring In Remote Oil And Gas Rigs</a:t>
            </a:r>
            <a:endParaRPr/>
          </a:p>
          <a:p>
            <a:pPr indent="-285750" lvl="0" marL="285750" marR="0" rtl="0" algn="l">
              <a:spcBef>
                <a:spcPts val="0"/>
              </a:spcBef>
              <a:spcAft>
                <a:spcPts val="0"/>
              </a:spcAft>
              <a:buClr>
                <a:srgbClr val="953734"/>
              </a:buClr>
              <a:buSzPts val="1800"/>
              <a:buFont typeface="Noto Sans Symbols"/>
              <a:buChar char="❖"/>
            </a:pPr>
            <a:r>
              <a:rPr b="1" lang="en-IN" sz="1800">
                <a:solidFill>
                  <a:srgbClr val="953734"/>
                </a:solidFill>
                <a:latin typeface="Times New Roman"/>
                <a:ea typeface="Times New Roman"/>
                <a:cs typeface="Times New Roman"/>
                <a:sym typeface="Times New Roman"/>
              </a:rPr>
              <a:t>Smart Video Orchestration</a:t>
            </a:r>
            <a:endParaRPr/>
          </a:p>
          <a:p>
            <a:pPr indent="-285750" lvl="0" marL="285750" marR="0" rtl="0" algn="l">
              <a:spcBef>
                <a:spcPts val="0"/>
              </a:spcBef>
              <a:spcAft>
                <a:spcPts val="0"/>
              </a:spcAft>
              <a:buClr>
                <a:srgbClr val="953734"/>
              </a:buClr>
              <a:buSzPts val="1800"/>
              <a:buFont typeface="Noto Sans Symbols"/>
              <a:buChar char="❖"/>
            </a:pPr>
            <a:r>
              <a:rPr b="1" lang="en-IN" sz="1800">
                <a:solidFill>
                  <a:srgbClr val="953734"/>
                </a:solidFill>
                <a:latin typeface="Times New Roman"/>
                <a:ea typeface="Times New Roman"/>
                <a:cs typeface="Times New Roman"/>
                <a:sym typeface="Times New Roman"/>
              </a:rPr>
              <a:t>Mobile App Data Management</a:t>
            </a:r>
            <a:endParaRPr/>
          </a:p>
          <a:p>
            <a:pPr indent="-285750" lvl="0" marL="285750" marR="0" rtl="0" algn="l">
              <a:spcBef>
                <a:spcPts val="0"/>
              </a:spcBef>
              <a:spcAft>
                <a:spcPts val="0"/>
              </a:spcAft>
              <a:buClr>
                <a:srgbClr val="953734"/>
              </a:buClr>
              <a:buSzPts val="1800"/>
              <a:buFont typeface="Noto Sans Symbols"/>
              <a:buChar char="❖"/>
            </a:pPr>
            <a:r>
              <a:rPr b="1" lang="en-IN" sz="1800">
                <a:solidFill>
                  <a:srgbClr val="953734"/>
                </a:solidFill>
                <a:latin typeface="Times New Roman"/>
                <a:ea typeface="Times New Roman"/>
                <a:cs typeface="Times New Roman"/>
                <a:sym typeface="Times New Roman"/>
              </a:rPr>
              <a:t>Stock Market Trading</a:t>
            </a:r>
            <a:endParaRPr/>
          </a:p>
          <a:p>
            <a:pPr indent="-285750" lvl="0" marL="285750" marR="0" rtl="0" algn="l">
              <a:spcBef>
                <a:spcPts val="0"/>
              </a:spcBef>
              <a:spcAft>
                <a:spcPts val="0"/>
              </a:spcAft>
              <a:buClr>
                <a:srgbClr val="953734"/>
              </a:buClr>
              <a:buSzPts val="1800"/>
              <a:buFont typeface="Noto Sans Symbols"/>
              <a:buChar char="❖"/>
            </a:pPr>
            <a:r>
              <a:rPr b="1" lang="en-IN" sz="1800">
                <a:solidFill>
                  <a:srgbClr val="953734"/>
                </a:solidFill>
                <a:latin typeface="Times New Roman"/>
                <a:ea typeface="Times New Roman"/>
                <a:cs typeface="Times New Roman"/>
                <a:sym typeface="Times New Roman"/>
              </a:rPr>
              <a:t>Gaming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1"/>
          <p:cNvPicPr preferRelativeResize="0"/>
          <p:nvPr/>
        </p:nvPicPr>
        <p:blipFill rotWithShape="1">
          <a:blip r:embed="rId3">
            <a:alphaModFix/>
          </a:blip>
          <a:srcRect b="0" l="0" r="0" t="0"/>
          <a:stretch/>
        </p:blipFill>
        <p:spPr>
          <a:xfrm>
            <a:off x="0" y="195262"/>
            <a:ext cx="9144000" cy="6467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p:nvPr/>
        </p:nvSpPr>
        <p:spPr>
          <a:xfrm>
            <a:off x="251520" y="260648"/>
            <a:ext cx="8640960" cy="452431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7030A0"/>
                </a:solidFill>
                <a:latin typeface="Times New Roman"/>
                <a:ea typeface="Times New Roman"/>
                <a:cs typeface="Times New Roman"/>
                <a:sym typeface="Times New Roman"/>
              </a:rPr>
              <a:t>Edge computing and IoT</a:t>
            </a:r>
            <a:endParaRPr b="1" sz="2400">
              <a:solidFill>
                <a:srgbClr val="7030A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a:solidFill>
                <a:srgbClr val="7030A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a:solidFill>
                <a:srgbClr val="7030A0"/>
              </a:solidFill>
              <a:latin typeface="Times New Roman"/>
              <a:ea typeface="Times New Roman"/>
              <a:cs typeface="Times New Roman"/>
              <a:sym typeface="Times New Roman"/>
            </a:endParaRPr>
          </a:p>
          <a:p>
            <a:pPr indent="-285750" lvl="0" marL="285750" marR="0" rtl="0" algn="just">
              <a:spcBef>
                <a:spcPts val="0"/>
              </a:spcBef>
              <a:spcAft>
                <a:spcPts val="0"/>
              </a:spcAft>
              <a:buClr>
                <a:srgbClr val="7030A0"/>
              </a:buClr>
              <a:buSzPts val="1800"/>
              <a:buFont typeface="Arial"/>
              <a:buChar char="•"/>
            </a:pPr>
            <a:r>
              <a:rPr lang="en-IN" sz="1800">
                <a:solidFill>
                  <a:srgbClr val="7030A0"/>
                </a:solidFill>
                <a:latin typeface="Times New Roman"/>
                <a:ea typeface="Times New Roman"/>
                <a:cs typeface="Times New Roman"/>
                <a:sym typeface="Times New Roman"/>
              </a:rPr>
              <a:t>Instead of completely depending on a cluster of clouds for computing</a:t>
            </a:r>
            <a:r>
              <a:rPr lang="en-IN" sz="1800">
                <a:solidFill>
                  <a:schemeClr val="dk1"/>
                </a:solidFill>
                <a:latin typeface="Times New Roman"/>
                <a:ea typeface="Times New Roman"/>
                <a:cs typeface="Times New Roman"/>
                <a:sym typeface="Times New Roman"/>
              </a:rPr>
              <a:t> and data storage, edge computing is able to provide intelligent services by leveraging local computing and local edge devices like routers, PCs, and smartphones. </a:t>
            </a:r>
            <a:r>
              <a:rPr lang="en-IN" sz="1800">
                <a:solidFill>
                  <a:srgbClr val="7030A0"/>
                </a:solidFill>
                <a:latin typeface="Times New Roman"/>
                <a:ea typeface="Times New Roman"/>
                <a:cs typeface="Times New Roman"/>
                <a:sym typeface="Times New Roman"/>
              </a:rPr>
              <a:t>The biggest advantage of this all is shorter response time as the data is processed locally.</a:t>
            </a:r>
            <a:endParaRPr/>
          </a:p>
          <a:p>
            <a:pPr indent="-171450" lvl="0" marL="285750" marR="0" rtl="0" algn="just">
              <a:spcBef>
                <a:spcPts val="0"/>
              </a:spcBef>
              <a:spcAft>
                <a:spcPts val="0"/>
              </a:spcAft>
              <a:buClr>
                <a:schemeClr val="dk1"/>
              </a:buClr>
              <a:buSzPts val="1800"/>
              <a:buFont typeface="Arial"/>
              <a:buNone/>
            </a:pPr>
            <a:r>
              <a:t/>
            </a:r>
            <a:endParaRPr sz="1800">
              <a:solidFill>
                <a:srgbClr val="7030A0"/>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While many might refer to edge computing as the work that happens at the </a:t>
            </a:r>
            <a:r>
              <a:rPr lang="en-IN" sz="1800">
                <a:solidFill>
                  <a:srgbClr val="7030A0"/>
                </a:solidFill>
                <a:latin typeface="Times New Roman"/>
                <a:ea typeface="Times New Roman"/>
                <a:cs typeface="Times New Roman"/>
                <a:sym typeface="Times New Roman"/>
              </a:rPr>
              <a:t>very edge of the network where the cloud is connected to the physical world via an IoT device</a:t>
            </a:r>
            <a:r>
              <a:rPr lang="en-IN" sz="1800">
                <a:solidFill>
                  <a:schemeClr val="dk1"/>
                </a:solidFill>
                <a:latin typeface="Times New Roman"/>
                <a:ea typeface="Times New Roman"/>
                <a:cs typeface="Times New Roman"/>
                <a:sym typeface="Times New Roman"/>
              </a:rPr>
              <a:t>, it is much more than just data processing and computation.</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rgbClr val="7030A0"/>
              </a:buClr>
              <a:buSzPts val="1800"/>
              <a:buFont typeface="Arial"/>
              <a:buChar char="•"/>
            </a:pPr>
            <a:r>
              <a:rPr lang="en-IN" sz="1800">
                <a:solidFill>
                  <a:srgbClr val="7030A0"/>
                </a:solidFill>
                <a:latin typeface="Times New Roman"/>
                <a:ea typeface="Times New Roman"/>
                <a:cs typeface="Times New Roman"/>
                <a:sym typeface="Times New Roman"/>
              </a:rPr>
              <a:t>By using the processing power of IoT devices, edge computing applications are able to pre-process, filter, score, and aggregate IoT data.</a:t>
            </a:r>
            <a:r>
              <a:rPr lang="en-IN" sz="1800">
                <a:solidFill>
                  <a:schemeClr val="dk1"/>
                </a:solidFill>
                <a:latin typeface="Times New Roman"/>
                <a:ea typeface="Times New Roman"/>
                <a:cs typeface="Times New Roman"/>
                <a:sym typeface="Times New Roman"/>
              </a:rPr>
              <a:t> It also uses the flexibility of the cloud services to run complicated analysis on that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p:nvPr/>
        </p:nvSpPr>
        <p:spPr>
          <a:xfrm>
            <a:off x="251520" y="188640"/>
            <a:ext cx="828092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rgbClr val="002060"/>
                </a:solidFill>
                <a:latin typeface="Times New Roman"/>
                <a:ea typeface="Times New Roman"/>
                <a:cs typeface="Times New Roman"/>
                <a:sym typeface="Times New Roman"/>
              </a:rPr>
              <a:t>The Internet of Things (IoT) is made up of smart devices connected to a network—sending and receiving large amounts of data to and from other devices—which produces a large amount of data to be processed and analyzed. </a:t>
            </a:r>
            <a:endParaRPr/>
          </a:p>
        </p:txBody>
      </p:sp>
      <p:sp>
        <p:nvSpPr>
          <p:cNvPr id="167" name="Google Shape;167;p13"/>
          <p:cNvSpPr/>
          <p:nvPr/>
        </p:nvSpPr>
        <p:spPr>
          <a:xfrm>
            <a:off x="278690" y="1268760"/>
            <a:ext cx="861378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953734"/>
                </a:solidFill>
                <a:latin typeface="Times New Roman"/>
                <a:ea typeface="Times New Roman"/>
                <a:cs typeface="Times New Roman"/>
                <a:sym typeface="Times New Roman"/>
              </a:rPr>
              <a:t>Edge computing, a strategy for computing on location where data is collected or used, allows IoT data to be gathered and processed at the edge, rather than sending the data back to a datacenter or cloud.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p:nvPr/>
        </p:nvSpPr>
        <p:spPr>
          <a:xfrm>
            <a:off x="223726" y="3394066"/>
            <a:ext cx="9036496"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rgbClr val="953734"/>
                </a:solidFill>
                <a:latin typeface="Times New Roman"/>
                <a:ea typeface="Times New Roman"/>
                <a:cs typeface="Times New Roman"/>
                <a:sym typeface="Times New Roman"/>
              </a:rPr>
              <a:t>The advancement of the Internet of Things (IoT) and Cloud Computing have pushed the horizon for a new paradigm in computer science that calls for processing the data at edge networks – i.e., edge computing. Edge Computing essentially takes memory and computing out of traditional data centers to bring them as close as possible to the location where they are needed, like mobile phone devices, tablets, wireless earphones, etc.</a:t>
            </a:r>
            <a:endParaRPr/>
          </a:p>
        </p:txBody>
      </p:sp>
      <p:sp>
        <p:nvSpPr>
          <p:cNvPr id="173" name="Google Shape;173;p14"/>
          <p:cNvSpPr/>
          <p:nvPr/>
        </p:nvSpPr>
        <p:spPr>
          <a:xfrm>
            <a:off x="223726" y="4885043"/>
            <a:ext cx="891872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800">
                <a:solidFill>
                  <a:srgbClr val="17365D"/>
                </a:solidFill>
                <a:latin typeface="Times New Roman"/>
                <a:ea typeface="Times New Roman"/>
                <a:cs typeface="Times New Roman"/>
                <a:sym typeface="Times New Roman"/>
              </a:rPr>
              <a:t>This technology has the potential to provide a reasonable computation platform when compared to the cloud, thus enhancing </a:t>
            </a:r>
            <a:r>
              <a:rPr lang="en-IN" sz="1800">
                <a:solidFill>
                  <a:srgbClr val="953734"/>
                </a:solidFill>
                <a:latin typeface="Times New Roman"/>
                <a:ea typeface="Times New Roman"/>
                <a:cs typeface="Times New Roman"/>
                <a:sym typeface="Times New Roman"/>
              </a:rPr>
              <a:t>battery life, data safety, and privacy</a:t>
            </a:r>
            <a:r>
              <a:rPr lang="en-IN" sz="1800">
                <a:solidFill>
                  <a:srgbClr val="17365D"/>
                </a:solidFill>
                <a:latin typeface="Times New Roman"/>
                <a:ea typeface="Times New Roman"/>
                <a:cs typeface="Times New Roman"/>
                <a:sym typeface="Times New Roman"/>
              </a:rPr>
              <a:t>. However, integrating edge computing into other sectors is not void of challenges. </a:t>
            </a:r>
            <a:endParaRPr/>
          </a:p>
        </p:txBody>
      </p:sp>
      <p:sp>
        <p:nvSpPr>
          <p:cNvPr id="174" name="Google Shape;174;p14"/>
          <p:cNvSpPr/>
          <p:nvPr/>
        </p:nvSpPr>
        <p:spPr>
          <a:xfrm>
            <a:off x="164901" y="5822022"/>
            <a:ext cx="897909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00B050"/>
                </a:solidFill>
                <a:latin typeface="Times New Roman"/>
                <a:ea typeface="Times New Roman"/>
                <a:cs typeface="Times New Roman"/>
                <a:sym typeface="Times New Roman"/>
              </a:rPr>
              <a:t>There are still a few major challenges that need to be overcome to make edge computing efficient, stable, and user-friendly.</a:t>
            </a:r>
            <a:endParaRPr/>
          </a:p>
        </p:txBody>
      </p:sp>
      <p:pic>
        <p:nvPicPr>
          <p:cNvPr id="175" name="Google Shape;175;p14"/>
          <p:cNvPicPr preferRelativeResize="0"/>
          <p:nvPr/>
        </p:nvPicPr>
        <p:blipFill rotWithShape="1">
          <a:blip r:embed="rId3">
            <a:alphaModFix/>
          </a:blip>
          <a:srcRect b="0" l="0" r="0" t="0"/>
          <a:stretch/>
        </p:blipFill>
        <p:spPr>
          <a:xfrm>
            <a:off x="611560" y="93388"/>
            <a:ext cx="7541406" cy="28775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p:nvPr/>
        </p:nvSpPr>
        <p:spPr>
          <a:xfrm>
            <a:off x="89756" y="2996952"/>
            <a:ext cx="8712968"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02060"/>
                </a:solidFill>
                <a:latin typeface="Times New Roman"/>
                <a:ea typeface="Times New Roman"/>
                <a:cs typeface="Times New Roman"/>
                <a:sym typeface="Times New Roman"/>
              </a:rPr>
              <a:t>Challenge: Network Bandwidth </a:t>
            </a:r>
            <a:endParaRPr/>
          </a:p>
          <a:p>
            <a:pPr indent="0" lvl="0" marL="0" marR="0" rtl="0" algn="l">
              <a:spcBef>
                <a:spcPts val="0"/>
              </a:spcBef>
              <a:spcAft>
                <a:spcPts val="0"/>
              </a:spcAft>
              <a:buNone/>
            </a:pPr>
            <a:r>
              <a:rPr lang="en-IN" sz="1800">
                <a:solidFill>
                  <a:srgbClr val="002060"/>
                </a:solidFill>
                <a:latin typeface="Times New Roman"/>
                <a:ea typeface="Times New Roman"/>
                <a:cs typeface="Times New Roman"/>
                <a:sym typeface="Times New Roman"/>
              </a:rPr>
              <a:t>In traditional networks, enterprises would allocate higher bandwidth at central data centers and lower bandwidth to the endpoints. Whereas, in an edge computing server, more bandwidth is required across all individual ends of the server. This creates a need for more bandwidth when compared to the traditional networks.</a:t>
            </a:r>
            <a:endParaRPr/>
          </a:p>
        </p:txBody>
      </p:sp>
      <p:sp>
        <p:nvSpPr>
          <p:cNvPr id="181" name="Google Shape;181;p15"/>
          <p:cNvSpPr/>
          <p:nvPr/>
        </p:nvSpPr>
        <p:spPr>
          <a:xfrm>
            <a:off x="0" y="4549676"/>
            <a:ext cx="889248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accent2"/>
                </a:solidFill>
                <a:latin typeface="Times New Roman"/>
                <a:ea typeface="Times New Roman"/>
                <a:cs typeface="Times New Roman"/>
                <a:sym typeface="Times New Roman"/>
              </a:rPr>
              <a:t>Solution</a:t>
            </a:r>
            <a:r>
              <a:rPr lang="en-IN" sz="1800">
                <a:solidFill>
                  <a:schemeClr val="accent2"/>
                </a:solidFill>
                <a:latin typeface="Times New Roman"/>
                <a:ea typeface="Times New Roman"/>
                <a:cs typeface="Times New Roman"/>
                <a:sym typeface="Times New Roman"/>
              </a:rPr>
              <a:t>: As per the current scenario, the Edge Computing server needs to allocate higher bandwidth to data centers as well as endpoints therefore, the edge server requires comparatively more bandwidth than the traditional network which, in turn, leads to excessive consumption of data.</a:t>
            </a:r>
            <a:endParaRPr/>
          </a:p>
          <a:p>
            <a:pPr indent="0" lvl="0" marL="0" marR="0" rtl="0" algn="l">
              <a:spcBef>
                <a:spcPts val="0"/>
              </a:spcBef>
              <a:spcAft>
                <a:spcPts val="0"/>
              </a:spcAft>
              <a:buNone/>
            </a:pPr>
            <a:r>
              <a:rPr lang="en-IN" sz="1800">
                <a:solidFill>
                  <a:schemeClr val="accent2"/>
                </a:solidFill>
                <a:latin typeface="Times New Roman"/>
                <a:ea typeface="Times New Roman"/>
                <a:cs typeface="Times New Roman"/>
                <a:sym typeface="Times New Roman"/>
              </a:rPr>
              <a:t>This patent provides a unique Control Delivery Network (CDN) in which each edge server is marked with a fixed threshold value of bandwidth consumption. If due to any terminal request, the current load exceeds the preset threshold, the target content extraction request is transferred to the other edge server having a higher threshold value.</a:t>
            </a:r>
            <a:endParaRPr/>
          </a:p>
        </p:txBody>
      </p:sp>
      <p:pic>
        <p:nvPicPr>
          <p:cNvPr id="182" name="Google Shape;182;p15"/>
          <p:cNvPicPr preferRelativeResize="0"/>
          <p:nvPr/>
        </p:nvPicPr>
        <p:blipFill rotWithShape="1">
          <a:blip r:embed="rId3">
            <a:alphaModFix/>
          </a:blip>
          <a:srcRect b="0" l="0" r="0" t="0"/>
          <a:stretch/>
        </p:blipFill>
        <p:spPr>
          <a:xfrm>
            <a:off x="675537" y="-171400"/>
            <a:ext cx="7541406" cy="28775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2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182"/>
                                        </p:tgtEl>
                                      </p:cBhvr>
                                    </p:animEffect>
                                    <p:set>
                                      <p:cBhvr>
                                        <p:cTn dur="1" fill="hold">
                                          <p:stCondLst>
                                            <p:cond delay="2000"/>
                                          </p:stCondLst>
                                        </p:cTn>
                                        <p:tgtEl>
                                          <p:spTgt spid="1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p:nvPr/>
        </p:nvSpPr>
        <p:spPr>
          <a:xfrm>
            <a:off x="22884" y="26027"/>
            <a:ext cx="918000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02060"/>
                </a:solidFill>
                <a:latin typeface="Times New Roman"/>
                <a:ea typeface="Times New Roman"/>
                <a:cs typeface="Times New Roman"/>
                <a:sym typeface="Times New Roman"/>
              </a:rPr>
              <a:t>Challenge: Distributed Computing</a:t>
            </a:r>
            <a:endParaRPr/>
          </a:p>
          <a:p>
            <a:pPr indent="0" lvl="0" marL="0" marR="0" rtl="0" algn="l">
              <a:spcBef>
                <a:spcPts val="0"/>
              </a:spcBef>
              <a:spcAft>
                <a:spcPts val="0"/>
              </a:spcAft>
              <a:buNone/>
            </a:pPr>
            <a:r>
              <a:rPr lang="en-IN" sz="1800">
                <a:solidFill>
                  <a:srgbClr val="002060"/>
                </a:solidFill>
                <a:latin typeface="Times New Roman"/>
                <a:ea typeface="Times New Roman"/>
                <a:cs typeface="Times New Roman"/>
                <a:sym typeface="Times New Roman"/>
              </a:rPr>
              <a:t>In most of the servers, the set of modules are placed far apart from each other in a distributive manner. Whereas, edge computing tends to bring all the systems closer to the computational areas. This creates a conflict as the business server needs to consider the edge server as an additional aspect during computation.</a:t>
            </a:r>
            <a:endParaRPr/>
          </a:p>
        </p:txBody>
      </p:sp>
      <p:sp>
        <p:nvSpPr>
          <p:cNvPr id="188" name="Google Shape;188;p17"/>
          <p:cNvSpPr/>
          <p:nvPr/>
        </p:nvSpPr>
        <p:spPr>
          <a:xfrm>
            <a:off x="22884" y="1412776"/>
            <a:ext cx="883222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002060"/>
                </a:solidFill>
                <a:latin typeface="Calibri"/>
                <a:ea typeface="Calibri"/>
                <a:cs typeface="Calibri"/>
                <a:sym typeface="Calibri"/>
              </a:rPr>
              <a:t>Due to the limited processing capacity, a large number of distributed edge nodes cannot provide all services completely and independently and need to cooperate with other edges or cloud data centers through an optical transport network which itself needs to provide a large number of routes to fulfill the requirements of distributed edge node in areas like autonomous cars and blockchain.</a:t>
            </a:r>
            <a:endParaRPr/>
          </a:p>
        </p:txBody>
      </p:sp>
      <p:sp>
        <p:nvSpPr>
          <p:cNvPr id="189" name="Google Shape;189;p17"/>
          <p:cNvSpPr/>
          <p:nvPr/>
        </p:nvSpPr>
        <p:spPr>
          <a:xfrm>
            <a:off x="40886" y="2780928"/>
            <a:ext cx="910311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953734"/>
                </a:solidFill>
                <a:latin typeface="Times New Roman"/>
                <a:ea typeface="Times New Roman"/>
                <a:cs typeface="Times New Roman"/>
                <a:sym typeface="Times New Roman"/>
              </a:rPr>
              <a:t>This invention suggests </a:t>
            </a:r>
            <a:r>
              <a:rPr lang="en-IN" sz="1800">
                <a:solidFill>
                  <a:srgbClr val="953734"/>
                </a:solidFill>
                <a:latin typeface="Times New Roman"/>
                <a:ea typeface="Times New Roman"/>
                <a:cs typeface="Times New Roman"/>
                <a:sym typeface="Times New Roman"/>
              </a:rPr>
              <a:t>to breaks down the entire edge server into multiple routes with route arranging devices located at the edge center. On receiving a connection request, the appropriate route is searched (by matching source and destination node requirements) and if not found, a new route is formed as per the service and bandwidth requirements.</a:t>
            </a:r>
            <a:endParaRPr/>
          </a:p>
        </p:txBody>
      </p:sp>
      <p:sp>
        <p:nvSpPr>
          <p:cNvPr id="190" name="Google Shape;190;p17"/>
          <p:cNvSpPr/>
          <p:nvPr/>
        </p:nvSpPr>
        <p:spPr>
          <a:xfrm>
            <a:off x="22884" y="3923886"/>
            <a:ext cx="9145016"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02060"/>
                </a:solidFill>
                <a:latin typeface="Times New Roman"/>
                <a:ea typeface="Times New Roman"/>
                <a:cs typeface="Times New Roman"/>
                <a:sym typeface="Times New Roman"/>
              </a:rPr>
              <a:t>Challenge: Latency</a:t>
            </a:r>
            <a:endParaRPr/>
          </a:p>
          <a:p>
            <a:pPr indent="0" lvl="0" marL="0" marR="0" rtl="0" algn="l">
              <a:spcBef>
                <a:spcPts val="0"/>
              </a:spcBef>
              <a:spcAft>
                <a:spcPts val="0"/>
              </a:spcAft>
              <a:buNone/>
            </a:pPr>
            <a:r>
              <a:rPr lang="en-IN" sz="1800">
                <a:solidFill>
                  <a:srgbClr val="002060"/>
                </a:solidFill>
                <a:latin typeface="Times New Roman"/>
                <a:ea typeface="Times New Roman"/>
                <a:cs typeface="Times New Roman"/>
                <a:sym typeface="Times New Roman"/>
              </a:rPr>
              <a:t>Latency is essentially the delay caused by data transmission. In an edge server, if the computation is taking place closer to data or if the compute is only happening at the center, latency can be reduced. But usually, due to distributive computing and both-ways computation, latency issues occur.</a:t>
            </a:r>
            <a:endParaRPr/>
          </a:p>
          <a:p>
            <a:pPr indent="0" lvl="0" marL="0" marR="0" rtl="0" algn="l">
              <a:spcBef>
                <a:spcPts val="0"/>
              </a:spcBef>
              <a:spcAft>
                <a:spcPts val="0"/>
              </a:spcAft>
              <a:buNone/>
            </a:pPr>
            <a:r>
              <a:rPr b="1" lang="en-IN" sz="1800">
                <a:solidFill>
                  <a:srgbClr val="953734"/>
                </a:solidFill>
                <a:latin typeface="Times New Roman"/>
                <a:ea typeface="Times New Roman"/>
                <a:cs typeface="Times New Roman"/>
                <a:sym typeface="Times New Roman"/>
              </a:rPr>
              <a:t>Solution</a:t>
            </a:r>
            <a:endParaRPr b="1" sz="1800">
              <a:solidFill>
                <a:srgbClr val="953734"/>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953734"/>
                </a:solidFill>
                <a:latin typeface="Times New Roman"/>
                <a:ea typeface="Times New Roman"/>
                <a:cs typeface="Times New Roman"/>
                <a:sym typeface="Times New Roman"/>
              </a:rPr>
              <a:t>This invention suggests that by analyzing network architecture comprising of an edge data center and edge nodes, programmatically expected latency associated with both node and core can be determined. After this, the difference between the latency of both can be devised out on basis of which, the edge transfer process can be optimized.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5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5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2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20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20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2000"/>
                                        <p:tgtEl>
                                          <p:spTgt spid="19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p:nvPr/>
        </p:nvSpPr>
        <p:spPr>
          <a:xfrm>
            <a:off x="18721" y="332656"/>
            <a:ext cx="8873759"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1800">
                <a:solidFill>
                  <a:srgbClr val="002060"/>
                </a:solidFill>
                <a:latin typeface="Times New Roman"/>
                <a:ea typeface="Times New Roman"/>
                <a:cs typeface="Times New Roman"/>
                <a:sym typeface="Times New Roman"/>
              </a:rPr>
              <a:t>Challenge: Security and Encryption</a:t>
            </a:r>
            <a:endParaRPr/>
          </a:p>
          <a:p>
            <a:pPr indent="0" lvl="0" marL="0" marR="0" rtl="0" algn="just">
              <a:spcBef>
                <a:spcPts val="0"/>
              </a:spcBef>
              <a:spcAft>
                <a:spcPts val="0"/>
              </a:spcAft>
              <a:buNone/>
            </a:pPr>
            <a:r>
              <a:rPr lang="en-IN" sz="1800">
                <a:solidFill>
                  <a:srgbClr val="002060"/>
                </a:solidFill>
                <a:latin typeface="Times New Roman"/>
                <a:ea typeface="Times New Roman"/>
                <a:cs typeface="Times New Roman"/>
                <a:sym typeface="Times New Roman"/>
              </a:rPr>
              <a:t>Each device in an edge server represents another potentially vulnerable endpoint, and the internet of things (IoT) is notorious for its lack of robust security. Also, smaller data centers like embedded devices are not designed in accordance with security measures and aren’t updated as often as they should be.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IN" sz="1800">
                <a:solidFill>
                  <a:srgbClr val="953734"/>
                </a:solidFill>
                <a:latin typeface="Times New Roman"/>
                <a:ea typeface="Times New Roman"/>
                <a:cs typeface="Times New Roman"/>
                <a:sym typeface="Times New Roman"/>
              </a:rPr>
              <a:t>Solution</a:t>
            </a:r>
            <a:endParaRPr/>
          </a:p>
          <a:p>
            <a:pPr indent="0" lvl="0" marL="0" marR="0" rtl="0" algn="just">
              <a:spcBef>
                <a:spcPts val="0"/>
              </a:spcBef>
              <a:spcAft>
                <a:spcPts val="0"/>
              </a:spcAft>
              <a:buNone/>
            </a:pPr>
            <a:r>
              <a:t/>
            </a:r>
            <a:endParaRPr sz="1800">
              <a:solidFill>
                <a:srgbClr val="953734"/>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800">
                <a:solidFill>
                  <a:srgbClr val="953734"/>
                </a:solidFill>
                <a:latin typeface="Times New Roman"/>
                <a:ea typeface="Times New Roman"/>
                <a:cs typeface="Times New Roman"/>
                <a:sym typeface="Times New Roman"/>
              </a:rPr>
              <a:t>Due to the high amount of data exchange between the data center and the edge, edge computing poses high technical and physical security issues. Also, in the case of the embedded or micro-embedded devices as a part of an edge server, security mechanisms need to be scaled and decentralized. Also, it requires more hardware. </a:t>
            </a:r>
            <a:endParaRPr/>
          </a:p>
          <a:p>
            <a:pPr indent="0" lvl="0" marL="0" marR="0" rtl="0" algn="just">
              <a:spcBef>
                <a:spcPts val="0"/>
              </a:spcBef>
              <a:spcAft>
                <a:spcPts val="0"/>
              </a:spcAft>
              <a:buNone/>
            </a:pPr>
            <a:r>
              <a:t/>
            </a:r>
            <a:endParaRPr sz="1800">
              <a:solidFill>
                <a:srgbClr val="953734"/>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800">
                <a:solidFill>
                  <a:srgbClr val="953734"/>
                </a:solidFill>
                <a:latin typeface="Times New Roman"/>
                <a:ea typeface="Times New Roman"/>
                <a:cs typeface="Times New Roman"/>
                <a:sym typeface="Times New Roman"/>
              </a:rPr>
              <a:t>The invention relates to a blockchain-based edge computing security encryption method in which, the autonomous car receives a traffic data request from the edge module. The car (edge data center), authenticates the request using a multi-level verification system based on encryption and blockchain and accordingly generates action in the steering edge node.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2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2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2000"/>
                                        <p:tgtEl>
                                          <p:spTgt spid="1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animEffect filter="fade" transition="in">
                                      <p:cBhvr>
                                        <p:cTn dur="2000"/>
                                        <p:tgtEl>
                                          <p:spTgt spid="1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animEffect filter="fade" transition="in">
                                      <p:cBhvr>
                                        <p:cTn dur="2000"/>
                                        <p:tgtEl>
                                          <p:spTgt spid="1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animEffect filter="fade" transition="in">
                                      <p:cBhvr>
                                        <p:cTn dur="2000"/>
                                        <p:tgtEl>
                                          <p:spTgt spid="1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animEffect filter="fade" transition="in">
                                      <p:cBhvr>
                                        <p:cTn dur="2000"/>
                                        <p:tgtEl>
                                          <p:spTgt spid="1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7" st="7"/>
                                            </p:txEl>
                                          </p:spTgt>
                                        </p:tgtEl>
                                        <p:attrNameLst>
                                          <p:attrName>style.visibility</p:attrName>
                                        </p:attrNameLst>
                                      </p:cBhvr>
                                      <p:to>
                                        <p:strVal val="visible"/>
                                      </p:to>
                                    </p:set>
                                    <p:animEffect filter="fade" transition="in">
                                      <p:cBhvr>
                                        <p:cTn dur="2000"/>
                                        <p:tgtEl>
                                          <p:spTgt spid="19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13375" y="568350"/>
            <a:ext cx="8229600" cy="574500"/>
          </a:xfrm>
          <a:prstGeom prst="rect">
            <a:avLst/>
          </a:prstGeom>
          <a:solidFill>
            <a:schemeClr val="accent3"/>
          </a:solid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b="1" lang="en-IN">
                <a:solidFill>
                  <a:srgbClr val="0070C0"/>
                </a:solidFill>
              </a:rPr>
              <a:t>Introduction Of IoT</a:t>
            </a:r>
            <a:endParaRPr b="1">
              <a:solidFill>
                <a:srgbClr val="0070C0"/>
              </a:solidFill>
            </a:endParaRPr>
          </a:p>
          <a:p>
            <a:pPr indent="0" lvl="0" marL="0" rtl="0" algn="ctr">
              <a:spcBef>
                <a:spcPts val="0"/>
              </a:spcBef>
              <a:spcAft>
                <a:spcPts val="0"/>
              </a:spcAft>
              <a:buClr>
                <a:srgbClr val="0070C0"/>
              </a:buClr>
              <a:buSzPct val="100000"/>
              <a:buFont typeface="Calibri"/>
              <a:buNone/>
            </a:pPr>
            <a:r>
              <a:rPr b="1" lang="en-IN">
                <a:solidFill>
                  <a:srgbClr val="0070C0"/>
                </a:solidFill>
              </a:rPr>
              <a:t>Internet of Things</a:t>
            </a:r>
            <a:br>
              <a:rPr b="1" lang="en-IN">
                <a:solidFill>
                  <a:srgbClr val="0070C0"/>
                </a:solidFill>
              </a:rPr>
            </a:br>
            <a:endParaRPr b="1">
              <a:solidFill>
                <a:srgbClr val="00B050"/>
              </a:solidFill>
              <a:latin typeface="Times New Roman"/>
              <a:ea typeface="Times New Roman"/>
              <a:cs typeface="Times New Roman"/>
              <a:sym typeface="Times New Roman"/>
            </a:endParaRPr>
          </a:p>
        </p:txBody>
      </p:sp>
      <p:pic>
        <p:nvPicPr>
          <p:cNvPr descr="C:\Users\hp\Downloads\20664.jpg" id="91" name="Google Shape;91;p2"/>
          <p:cNvPicPr preferRelativeResize="0"/>
          <p:nvPr/>
        </p:nvPicPr>
        <p:blipFill rotWithShape="1">
          <a:blip r:embed="rId3">
            <a:alphaModFix/>
          </a:blip>
          <a:srcRect b="0" l="0" r="0" t="0"/>
          <a:stretch/>
        </p:blipFill>
        <p:spPr>
          <a:xfrm>
            <a:off x="19860" y="1196752"/>
            <a:ext cx="9124140" cy="58052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p:nvPr/>
        </p:nvSpPr>
        <p:spPr>
          <a:xfrm>
            <a:off x="0" y="0"/>
            <a:ext cx="903649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02060"/>
                </a:solidFill>
                <a:latin typeface="Times New Roman"/>
                <a:ea typeface="Times New Roman"/>
                <a:cs typeface="Times New Roman"/>
                <a:sym typeface="Times New Roman"/>
              </a:rPr>
              <a:t>Challenge: Operational Constraints</a:t>
            </a:r>
            <a:endParaRPr/>
          </a:p>
          <a:p>
            <a:pPr indent="0" lvl="0" marL="0" marR="0" rtl="0" algn="l">
              <a:spcBef>
                <a:spcPts val="0"/>
              </a:spcBef>
              <a:spcAft>
                <a:spcPts val="0"/>
              </a:spcAft>
              <a:buNone/>
            </a:pPr>
            <a:r>
              <a:rPr lang="en-IN" sz="1800">
                <a:solidFill>
                  <a:srgbClr val="002060"/>
                </a:solidFill>
                <a:latin typeface="Times New Roman"/>
                <a:ea typeface="Times New Roman"/>
                <a:cs typeface="Times New Roman"/>
                <a:sym typeface="Times New Roman"/>
              </a:rPr>
              <a:t>Due to multiple edge receivers placed at certain distances from the data center, troubleshoot and repair of any issue that occurred in the framework needs a lot of logistic as well as manual input hence increasing the cost of maintenance.</a:t>
            </a:r>
            <a:endParaRPr/>
          </a:p>
        </p:txBody>
      </p:sp>
      <p:sp>
        <p:nvSpPr>
          <p:cNvPr id="201" name="Google Shape;201;p19"/>
          <p:cNvSpPr/>
          <p:nvPr/>
        </p:nvSpPr>
        <p:spPr>
          <a:xfrm>
            <a:off x="0" y="1200329"/>
            <a:ext cx="9036496"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953734"/>
                </a:solidFill>
                <a:latin typeface="Times New Roman"/>
                <a:ea typeface="Times New Roman"/>
                <a:cs typeface="Times New Roman"/>
                <a:sym typeface="Times New Roman"/>
              </a:rPr>
              <a:t>Solution</a:t>
            </a:r>
            <a:endParaRPr/>
          </a:p>
          <a:p>
            <a:pPr indent="0" lvl="0" marL="0" marR="0" rtl="0" algn="l">
              <a:spcBef>
                <a:spcPts val="0"/>
              </a:spcBef>
              <a:spcAft>
                <a:spcPts val="0"/>
              </a:spcAft>
              <a:buNone/>
            </a:pPr>
            <a:r>
              <a:rPr lang="en-IN" sz="1800">
                <a:solidFill>
                  <a:srgbClr val="953734"/>
                </a:solidFill>
                <a:latin typeface="Times New Roman"/>
                <a:ea typeface="Times New Roman"/>
                <a:cs typeface="Times New Roman"/>
                <a:sym typeface="Times New Roman"/>
              </a:rPr>
              <a:t>This invention suggests methods to design a tool comprising of multiple chipsets which are situated at multiple edges in the entire server. These chipsets identify the software and hardware resources needed to troubleshoot certain issues in order to reduce the human effort every time if a node underperforms or goes down.</a:t>
            </a:r>
            <a:endParaRPr/>
          </a:p>
        </p:txBody>
      </p:sp>
      <p:sp>
        <p:nvSpPr>
          <p:cNvPr id="202" name="Google Shape;202;p19"/>
          <p:cNvSpPr/>
          <p:nvPr/>
        </p:nvSpPr>
        <p:spPr>
          <a:xfrm>
            <a:off x="13005" y="3140968"/>
            <a:ext cx="9036496"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02060"/>
                </a:solidFill>
                <a:latin typeface="Times New Roman"/>
                <a:ea typeface="Times New Roman"/>
                <a:cs typeface="Times New Roman"/>
                <a:sym typeface="Times New Roman"/>
              </a:rPr>
              <a:t>Challenge: Data Accumulation</a:t>
            </a:r>
            <a:endParaRPr/>
          </a:p>
          <a:p>
            <a:pPr indent="0" lvl="0" marL="0" marR="0" rtl="0" algn="l">
              <a:spcBef>
                <a:spcPts val="0"/>
              </a:spcBef>
              <a:spcAft>
                <a:spcPts val="0"/>
              </a:spcAft>
              <a:buNone/>
            </a:pPr>
            <a:r>
              <a:rPr lang="en-IN" sz="1800">
                <a:solidFill>
                  <a:srgbClr val="002060"/>
                </a:solidFill>
                <a:latin typeface="Times New Roman"/>
                <a:ea typeface="Times New Roman"/>
                <a:cs typeface="Times New Roman"/>
                <a:sym typeface="Times New Roman"/>
              </a:rPr>
              <a:t>Collecting huge chunks of data at either the edge server data center or the edge node poses many security and accessibility issues. Also, the transfer of bigger quantities of data needs more innovative techniques which are yet being researched in the market.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1800">
                <a:solidFill>
                  <a:srgbClr val="953734"/>
                </a:solidFill>
                <a:latin typeface="Times New Roman"/>
                <a:ea typeface="Times New Roman"/>
                <a:cs typeface="Times New Roman"/>
                <a:sym typeface="Times New Roman"/>
              </a:rPr>
              <a:t>Solution</a:t>
            </a:r>
            <a:endParaRPr/>
          </a:p>
          <a:p>
            <a:pPr indent="0" lvl="0" marL="0" marR="0" rtl="0" algn="l">
              <a:spcBef>
                <a:spcPts val="0"/>
              </a:spcBef>
              <a:spcAft>
                <a:spcPts val="0"/>
              </a:spcAft>
              <a:buNone/>
            </a:pPr>
            <a:r>
              <a:rPr lang="en-IN" sz="1800">
                <a:solidFill>
                  <a:srgbClr val="953734"/>
                </a:solidFill>
                <a:latin typeface="Times New Roman"/>
                <a:ea typeface="Times New Roman"/>
                <a:cs typeface="Times New Roman"/>
                <a:sym typeface="Times New Roman"/>
              </a:rPr>
              <a:t>The patent suggests a data retrieval server with an industrial information table </a:t>
            </a:r>
            <a:r>
              <a:rPr b="1" lang="en-IN" sz="1800">
                <a:solidFill>
                  <a:srgbClr val="953734"/>
                </a:solidFill>
                <a:latin typeface="Times New Roman"/>
                <a:ea typeface="Times New Roman"/>
                <a:cs typeface="Times New Roman"/>
                <a:sym typeface="Times New Roman"/>
              </a:rPr>
              <a:t>for storing edge IDs.</a:t>
            </a:r>
            <a:r>
              <a:rPr lang="en-IN" sz="1800">
                <a:solidFill>
                  <a:srgbClr val="953734"/>
                </a:solidFill>
                <a:latin typeface="Times New Roman"/>
                <a:ea typeface="Times New Roman"/>
                <a:cs typeface="Times New Roman"/>
                <a:sym typeface="Times New Roman"/>
              </a:rPr>
              <a:t> These IDs correspond to edge servers operated and managed by a company by associating the edge IDs with an industry ID for identifying industry and an ID of the company/organization belonging to the industry. In this way, a huge amount of data can be divided, stored, and accessed easily in an edge network.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2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2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2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2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2000"/>
                                        <p:tgtEl>
                                          <p:spTgt spid="2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p:nvPr/>
        </p:nvSpPr>
        <p:spPr>
          <a:xfrm>
            <a:off x="-16506" y="260648"/>
            <a:ext cx="91440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002060"/>
                </a:solidFill>
                <a:latin typeface="Times New Roman"/>
                <a:ea typeface="Times New Roman"/>
                <a:cs typeface="Times New Roman"/>
                <a:sym typeface="Times New Roman"/>
              </a:rPr>
              <a:t>Challenge: Moving System Constraints</a:t>
            </a:r>
            <a:endParaRPr/>
          </a:p>
          <a:p>
            <a:pPr indent="0" lvl="0" marL="0" marR="0" rtl="0" algn="l">
              <a:spcBef>
                <a:spcPts val="0"/>
              </a:spcBef>
              <a:spcAft>
                <a:spcPts val="0"/>
              </a:spcAft>
              <a:buNone/>
            </a:pPr>
            <a:r>
              <a:rPr lang="en-IN" sz="1800">
                <a:solidFill>
                  <a:srgbClr val="002060"/>
                </a:solidFill>
                <a:latin typeface="Times New Roman"/>
                <a:ea typeface="Times New Roman"/>
                <a:cs typeface="Times New Roman"/>
                <a:sym typeface="Times New Roman"/>
              </a:rPr>
              <a:t>Most of the devices applying edge computation such as mobile devices, laptops, in-ear-monitors as well as wireless earphones are a part of a mobile frame or are with a person in most cases. Implementing exchange of data, security, access to cloud/internet and many other features in moving state is a challenge that needs to be overcome.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1800">
                <a:solidFill>
                  <a:srgbClr val="953734"/>
                </a:solidFill>
                <a:latin typeface="Times New Roman"/>
                <a:ea typeface="Times New Roman"/>
                <a:cs typeface="Times New Roman"/>
                <a:sym typeface="Times New Roman"/>
              </a:rPr>
              <a:t>Solution</a:t>
            </a:r>
            <a:endParaRPr/>
          </a:p>
          <a:p>
            <a:pPr indent="0" lvl="0" marL="0" marR="0" rtl="0" algn="l">
              <a:spcBef>
                <a:spcPts val="0"/>
              </a:spcBef>
              <a:spcAft>
                <a:spcPts val="0"/>
              </a:spcAft>
              <a:buNone/>
            </a:pPr>
            <a:r>
              <a:rPr lang="en-IN" sz="1800">
                <a:solidFill>
                  <a:srgbClr val="953734"/>
                </a:solidFill>
                <a:latin typeface="Times New Roman"/>
                <a:ea typeface="Times New Roman"/>
                <a:cs typeface="Times New Roman"/>
                <a:sym typeface="Times New Roman"/>
              </a:rPr>
              <a:t>The areas like Mobile Edge Computing, when the edge server is moving, and various functionalities of the edge server (especially task migration system) might not function properly. One of China’s elite C9 league institutes Harbin Institute of Technology filed a patent numbered CN111031102A which provides a solution to the challenges caused when the frame is moving.</a:t>
            </a:r>
            <a:endParaRPr/>
          </a:p>
          <a:p>
            <a:pPr indent="0" lvl="0" marL="0" marR="0" rtl="0" algn="l">
              <a:spcBef>
                <a:spcPts val="0"/>
              </a:spcBef>
              <a:spcAft>
                <a:spcPts val="0"/>
              </a:spcAft>
              <a:buNone/>
            </a:pPr>
            <a:r>
              <a:t/>
            </a:r>
            <a:endParaRPr sz="1800">
              <a:solidFill>
                <a:srgbClr val="953734"/>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953734"/>
                </a:solidFill>
                <a:latin typeface="Times New Roman"/>
                <a:ea typeface="Times New Roman"/>
                <a:cs typeface="Times New Roman"/>
                <a:sym typeface="Times New Roman"/>
              </a:rPr>
              <a:t>In this invention, various tasks are allocated separate edge servers so that, at one time from one system, only a single task (Single edge server) is active. This, in turn, reduces exchange between edge data center and node, thus reducing inefficiency caused due to mobility of edge node.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 calcmode="lin" valueType="num">
                                      <p:cBhvr additive="base">
                                        <p:cTn dur="500"/>
                                        <p:tgtEl>
                                          <p:spTgt spid="207">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07">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anim calcmode="lin" valueType="num">
                                      <p:cBhvr additive="base">
                                        <p:cTn dur="500"/>
                                        <p:tgtEl>
                                          <p:spTgt spid="207">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07">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anim calcmode="lin" valueType="num">
                                      <p:cBhvr additive="base">
                                        <p:cTn dur="500"/>
                                        <p:tgtEl>
                                          <p:spTgt spid="207">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07">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anim calcmode="lin" valueType="num">
                                      <p:cBhvr additive="base">
                                        <p:cTn dur="500"/>
                                        <p:tgtEl>
                                          <p:spTgt spid="207">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07">
                                            <p:txEl>
                                              <p:pRg end="3" st="3"/>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anim calcmode="lin" valueType="num">
                                      <p:cBhvr additive="base">
                                        <p:cTn dur="500"/>
                                        <p:tgtEl>
                                          <p:spTgt spid="207">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07">
                                            <p:txEl>
                                              <p:pRg end="4" st="4"/>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anim calcmode="lin" valueType="num">
                                      <p:cBhvr additive="base">
                                        <p:cTn dur="500"/>
                                        <p:tgtEl>
                                          <p:spTgt spid="207">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07">
                                            <p:txEl>
                                              <p:pRg end="5" st="5"/>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7">
                                            <p:txEl>
                                              <p:pRg end="6" st="6"/>
                                            </p:txEl>
                                          </p:spTgt>
                                        </p:tgtEl>
                                        <p:attrNameLst>
                                          <p:attrName>style.visibility</p:attrName>
                                        </p:attrNameLst>
                                      </p:cBhvr>
                                      <p:to>
                                        <p:strVal val="visible"/>
                                      </p:to>
                                    </p:set>
                                    <p:anim calcmode="lin" valueType="num">
                                      <p:cBhvr additive="base">
                                        <p:cTn dur="500"/>
                                        <p:tgtEl>
                                          <p:spTgt spid="207">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07">
                                            <p:txEl>
                                              <p:pRg end="6" st="6"/>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p:nvPr/>
        </p:nvSpPr>
        <p:spPr>
          <a:xfrm>
            <a:off x="0" y="0"/>
            <a:ext cx="856895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02060"/>
                </a:solidFill>
                <a:latin typeface="Times New Roman"/>
                <a:ea typeface="Times New Roman"/>
                <a:cs typeface="Times New Roman"/>
                <a:sym typeface="Times New Roman"/>
              </a:rPr>
              <a:t>Challenge: Unified Architecture and Release Processes</a:t>
            </a:r>
            <a:endParaRPr/>
          </a:p>
          <a:p>
            <a:pPr indent="0" lvl="0" marL="0" marR="0" rtl="0" algn="l">
              <a:spcBef>
                <a:spcPts val="0"/>
              </a:spcBef>
              <a:spcAft>
                <a:spcPts val="0"/>
              </a:spcAft>
              <a:buNone/>
            </a:pPr>
            <a:r>
              <a:rPr lang="en-IN" sz="1800">
                <a:solidFill>
                  <a:srgbClr val="002060"/>
                </a:solidFill>
                <a:latin typeface="Times New Roman"/>
                <a:ea typeface="Times New Roman"/>
                <a:cs typeface="Times New Roman"/>
                <a:sym typeface="Times New Roman"/>
              </a:rPr>
              <a:t>In order to accommodate distributive computing with feasible bandwidth requirements and achievable logistics, a better architecture is required to exploit edge computing features in a better way.</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1800">
                <a:solidFill>
                  <a:srgbClr val="953734"/>
                </a:solidFill>
                <a:latin typeface="Times New Roman"/>
                <a:ea typeface="Times New Roman"/>
                <a:cs typeface="Times New Roman"/>
                <a:sym typeface="Times New Roman"/>
              </a:rPr>
              <a:t>Solution</a:t>
            </a:r>
            <a:endParaRPr/>
          </a:p>
          <a:p>
            <a:pPr indent="0" lvl="0" marL="0" marR="0" rtl="0" algn="just">
              <a:spcBef>
                <a:spcPts val="0"/>
              </a:spcBef>
              <a:spcAft>
                <a:spcPts val="0"/>
              </a:spcAft>
              <a:buNone/>
            </a:pPr>
            <a:r>
              <a:rPr lang="en-IN" sz="1800">
                <a:solidFill>
                  <a:srgbClr val="953734"/>
                </a:solidFill>
                <a:latin typeface="Times New Roman"/>
                <a:ea typeface="Times New Roman"/>
                <a:cs typeface="Times New Roman"/>
                <a:sym typeface="Times New Roman"/>
              </a:rPr>
              <a:t>Complex, inefficient and unstable architecture if applied by the traditional methods depletes the performance of Edge deployment targets as well as traditional data centers. The invention suggests architecture with </a:t>
            </a:r>
            <a:r>
              <a:rPr lang="en-IN" sz="1800">
                <a:solidFill>
                  <a:srgbClr val="00B050"/>
                </a:solidFill>
                <a:latin typeface="Times New Roman"/>
                <a:ea typeface="Times New Roman"/>
                <a:cs typeface="Times New Roman"/>
                <a:sym typeface="Times New Roman"/>
              </a:rPr>
              <a:t>separate data collecting layer, a cloud computing processing layer, and an edge computational processing layer</a:t>
            </a:r>
            <a:r>
              <a:rPr lang="en-IN" sz="1800">
                <a:solidFill>
                  <a:srgbClr val="953734"/>
                </a:solidFill>
                <a:latin typeface="Times New Roman"/>
                <a:ea typeface="Times New Roman"/>
                <a:cs typeface="Times New Roman"/>
                <a:sym typeface="Times New Roman"/>
              </a:rPr>
              <a:t>. The data collection layers gather plant data whereas the two computing layers form the network for calculating an edge event and providing the preset output. </a:t>
            </a:r>
            <a:r>
              <a:rPr lang="en-IN" sz="1800">
                <a:solidFill>
                  <a:srgbClr val="00B050"/>
                </a:solidFill>
                <a:latin typeface="Times New Roman"/>
                <a:ea typeface="Times New Roman"/>
                <a:cs typeface="Times New Roman"/>
                <a:sym typeface="Times New Roman"/>
              </a:rPr>
              <a:t>An edge calculation processing layer is connected with industrial SDN (Software-delivery network) through a global decision module</a:t>
            </a:r>
            <a:r>
              <a:rPr lang="en-IN" sz="1800">
                <a:solidFill>
                  <a:srgbClr val="953734"/>
                </a:solidFill>
                <a:latin typeface="Times New Roman"/>
                <a:ea typeface="Times New Roman"/>
                <a:cs typeface="Times New Roman"/>
                <a:sym typeface="Times New Roman"/>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5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500"/>
                                        <p:tgtEl>
                                          <p:spTgt spid="2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Effect filter="fade" transition="in">
                                      <p:cBhvr>
                                        <p:cTn dur="500"/>
                                        <p:tgtEl>
                                          <p:spTgt spid="2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Effect filter="fade" transition="in">
                                      <p:cBhvr>
                                        <p:cTn dur="500"/>
                                        <p:tgtEl>
                                          <p:spTgt spid="2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Effect filter="fade" transition="in">
                                      <p:cBhvr>
                                        <p:cTn dur="500"/>
                                        <p:tgtEl>
                                          <p:spTgt spid="21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2"/>
          <p:cNvPicPr preferRelativeResize="0"/>
          <p:nvPr/>
        </p:nvPicPr>
        <p:blipFill rotWithShape="1">
          <a:blip r:embed="rId3">
            <a:alphaModFix/>
          </a:blip>
          <a:srcRect b="0" l="0" r="0" t="0"/>
          <a:stretch/>
        </p:blipFill>
        <p:spPr>
          <a:xfrm>
            <a:off x="-19050" y="116632"/>
            <a:ext cx="9182100" cy="662473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4"/>
          <p:cNvPicPr preferRelativeResize="0"/>
          <p:nvPr/>
        </p:nvPicPr>
        <p:blipFill rotWithShape="1">
          <a:blip r:embed="rId3">
            <a:alphaModFix/>
          </a:blip>
          <a:srcRect b="0" l="0" r="0" t="0"/>
          <a:stretch/>
        </p:blipFill>
        <p:spPr>
          <a:xfrm>
            <a:off x="395536" y="764704"/>
            <a:ext cx="8496944" cy="5832648"/>
          </a:xfrm>
          <a:prstGeom prst="rect">
            <a:avLst/>
          </a:prstGeom>
          <a:noFill/>
          <a:ln>
            <a:noFill/>
          </a:ln>
        </p:spPr>
      </p:pic>
      <p:sp>
        <p:nvSpPr>
          <p:cNvPr id="223" name="Google Shape;223;p24"/>
          <p:cNvSpPr txBox="1"/>
          <p:nvPr/>
        </p:nvSpPr>
        <p:spPr>
          <a:xfrm>
            <a:off x="296250" y="-105325"/>
            <a:ext cx="8695500" cy="1102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b="1" lang="en-IN" sz="1600">
                <a:solidFill>
                  <a:srgbClr val="9900FF"/>
                </a:solidFill>
              </a:rPr>
              <a:t>Chapter 2.Edge Computing Infrastructure</a:t>
            </a:r>
            <a:r>
              <a:rPr b="1" lang="en-IN">
                <a:solidFill>
                  <a:srgbClr val="002060"/>
                </a:solidFill>
              </a:rPr>
              <a:t> </a:t>
            </a:r>
            <a:r>
              <a:rPr b="1" lang="en-IN" sz="2400">
                <a:solidFill>
                  <a:schemeClr val="accent2"/>
                </a:solidFill>
                <a:latin typeface="Times New Roman"/>
                <a:ea typeface="Times New Roman"/>
                <a:cs typeface="Times New Roman"/>
                <a:sym typeface="Times New Roman"/>
              </a:rPr>
              <a:t> </a:t>
            </a:r>
            <a:endParaRPr b="1" sz="2400">
              <a:solidFill>
                <a:schemeClr val="accent2"/>
              </a:solidFill>
              <a:latin typeface="Times New Roman"/>
              <a:ea typeface="Times New Roman"/>
              <a:cs typeface="Times New Roman"/>
              <a:sym typeface="Times New Roman"/>
            </a:endParaRPr>
          </a:p>
          <a:p>
            <a:pPr indent="0" lvl="0" marL="0" marR="0" rtl="0" algn="ctr">
              <a:spcBef>
                <a:spcPts val="0"/>
              </a:spcBef>
              <a:spcAft>
                <a:spcPts val="0"/>
              </a:spcAft>
              <a:buNone/>
            </a:pPr>
            <a:r>
              <a:rPr b="1" lang="en-IN" sz="1900">
                <a:solidFill>
                  <a:schemeClr val="accent2"/>
                </a:solidFill>
                <a:latin typeface="Times New Roman"/>
                <a:ea typeface="Times New Roman"/>
                <a:cs typeface="Times New Roman"/>
                <a:sym typeface="Times New Roman"/>
              </a:rPr>
              <a:t>Edge computing architectures and components:</a:t>
            </a:r>
            <a:endParaRPr sz="900"/>
          </a:p>
          <a:p>
            <a:pPr indent="0" lvl="0" marL="0" marR="0" rtl="0" algn="ctr">
              <a:spcBef>
                <a:spcPts val="0"/>
              </a:spcBef>
              <a:spcAft>
                <a:spcPts val="0"/>
              </a:spcAft>
              <a:buNone/>
            </a:pPr>
            <a:r>
              <a:rPr b="1" lang="en-IN" sz="1900">
                <a:solidFill>
                  <a:schemeClr val="accent2"/>
                </a:solidFill>
                <a:latin typeface="Times New Roman"/>
                <a:ea typeface="Times New Roman"/>
                <a:cs typeface="Times New Roman"/>
                <a:sym typeface="Times New Roman"/>
              </a:rPr>
              <a:t> Requirements and views for Edge architecture</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822"/>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2"/>
          <p:cNvPicPr preferRelativeResize="0"/>
          <p:nvPr/>
        </p:nvPicPr>
        <p:blipFill rotWithShape="1">
          <a:blip r:embed="rId3">
            <a:alphaModFix/>
          </a:blip>
          <a:srcRect b="0" l="0" r="0" t="0"/>
          <a:stretch/>
        </p:blipFill>
        <p:spPr>
          <a:xfrm>
            <a:off x="899592" y="764704"/>
            <a:ext cx="7200800" cy="540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b="1" lang="en-IN">
                <a:solidFill>
                  <a:srgbClr val="7030A0"/>
                </a:solidFill>
              </a:rPr>
              <a:t>Storage and Bandwidth</a:t>
            </a:r>
            <a:endParaRPr b="1">
              <a:solidFill>
                <a:srgbClr val="7030A0"/>
              </a:solidFill>
            </a:endParaRPr>
          </a:p>
        </p:txBody>
      </p:sp>
      <p:sp>
        <p:nvSpPr>
          <p:cNvPr id="97" name="Google Shape;97;p3"/>
          <p:cNvSpPr txBox="1"/>
          <p:nvPr>
            <p:ph idx="1" type="body"/>
          </p:nvPr>
        </p:nvSpPr>
        <p:spPr>
          <a:xfrm>
            <a:off x="395536" y="1412776"/>
            <a:ext cx="8568952" cy="4647426"/>
          </a:xfrm>
          <a:prstGeom prst="rect">
            <a:avLst/>
          </a:prstGeom>
          <a:noFill/>
          <a:ln>
            <a:noFill/>
          </a:ln>
        </p:spPr>
        <p:txBody>
          <a:bodyPr anchorCtr="0" anchor="t" bIns="45700" lIns="91425" spcFirstLastPara="1" rIns="91425" wrap="square" tIns="45700">
            <a:spAutoFit/>
          </a:bodyPr>
          <a:lstStyle/>
          <a:p>
            <a:pPr indent="-342900" lvl="0" marL="342900" rtl="0" algn="just">
              <a:spcBef>
                <a:spcPts val="0"/>
              </a:spcBef>
              <a:spcAft>
                <a:spcPts val="0"/>
              </a:spcAft>
              <a:buClr>
                <a:schemeClr val="dk1"/>
              </a:buClr>
              <a:buSzPts val="2000"/>
              <a:buChar char="•"/>
            </a:pPr>
            <a:r>
              <a:rPr lang="en-IN" sz="2000">
                <a:latin typeface="Times New Roman"/>
                <a:ea typeface="Times New Roman"/>
                <a:cs typeface="Times New Roman"/>
                <a:sym typeface="Times New Roman"/>
              </a:rPr>
              <a:t>As we were struggling with large servers and low storage limits, we decided that it was best to forward all this data to large data centres and call their cluster the </a:t>
            </a:r>
            <a:r>
              <a:rPr b="1" lang="en-IN" sz="2000">
                <a:solidFill>
                  <a:srgbClr val="7030A0"/>
                </a:solidFill>
                <a:latin typeface="Times New Roman"/>
                <a:ea typeface="Times New Roman"/>
                <a:cs typeface="Times New Roman"/>
                <a:sym typeface="Times New Roman"/>
              </a:rPr>
              <a:t>cloud</a:t>
            </a:r>
            <a:r>
              <a:rPr lang="en-IN" sz="2000">
                <a:latin typeface="Times New Roman"/>
                <a:ea typeface="Times New Roman"/>
                <a:cs typeface="Times New Roman"/>
                <a:sym typeface="Times New Roman"/>
              </a:rPr>
              <a:t>. It meant more storage, but also </a:t>
            </a:r>
            <a:r>
              <a:rPr lang="en-IN" sz="2000">
                <a:solidFill>
                  <a:srgbClr val="7030A0"/>
                </a:solidFill>
                <a:latin typeface="Times New Roman"/>
                <a:ea typeface="Times New Roman"/>
                <a:cs typeface="Times New Roman"/>
                <a:sym typeface="Times New Roman"/>
              </a:rPr>
              <a:t>resulted into dependency on the internet to access our data. </a:t>
            </a:r>
            <a:endParaRPr sz="2000">
              <a:solidFill>
                <a:srgbClr val="7030A0"/>
              </a:solidFill>
              <a:latin typeface="Times New Roman"/>
              <a:ea typeface="Times New Roman"/>
              <a:cs typeface="Times New Roman"/>
              <a:sym typeface="Times New Roman"/>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Char char="•"/>
            </a:pPr>
            <a:r>
              <a:rPr lang="en-IN" sz="2000">
                <a:latin typeface="Times New Roman"/>
                <a:ea typeface="Times New Roman"/>
                <a:cs typeface="Times New Roman"/>
                <a:sym typeface="Times New Roman"/>
              </a:rPr>
              <a:t>Then, we made connected devices, also known as </a:t>
            </a:r>
            <a:r>
              <a:rPr b="1" lang="en-IN" sz="2000">
                <a:solidFill>
                  <a:srgbClr val="7030A0"/>
                </a:solidFill>
                <a:latin typeface="Times New Roman"/>
                <a:ea typeface="Times New Roman"/>
                <a:cs typeface="Times New Roman"/>
                <a:sym typeface="Times New Roman"/>
              </a:rPr>
              <a:t>Internet of Things (IoTs)</a:t>
            </a:r>
            <a:r>
              <a:rPr lang="en-IN" sz="2000">
                <a:solidFill>
                  <a:srgbClr val="7030A0"/>
                </a:solidFill>
                <a:latin typeface="Times New Roman"/>
                <a:ea typeface="Times New Roman"/>
                <a:cs typeface="Times New Roman"/>
                <a:sym typeface="Times New Roman"/>
              </a:rPr>
              <a:t> </a:t>
            </a:r>
            <a:r>
              <a:rPr lang="en-IN" sz="2000">
                <a:latin typeface="Times New Roman"/>
                <a:ea typeface="Times New Roman"/>
                <a:cs typeface="Times New Roman"/>
                <a:sym typeface="Times New Roman"/>
              </a:rPr>
              <a:t>that are connected to the cloud and constantly pull and push data into it. It allowed us to store large amounts of data and retrieve it efficiently. </a:t>
            </a:r>
            <a:r>
              <a:rPr b="1" lang="en-IN" sz="2000">
                <a:solidFill>
                  <a:srgbClr val="7030A0"/>
                </a:solidFill>
                <a:latin typeface="Times New Roman"/>
                <a:ea typeface="Times New Roman"/>
                <a:cs typeface="Times New Roman"/>
                <a:sym typeface="Times New Roman"/>
              </a:rPr>
              <a:t>But there was one major issue – bandwidth.</a:t>
            </a:r>
            <a:endParaRPr/>
          </a:p>
          <a:p>
            <a:pPr indent="-215900" lvl="0" marL="3429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Char char="•"/>
            </a:pPr>
            <a:r>
              <a:rPr lang="en-IN" sz="2000">
                <a:latin typeface="Times New Roman"/>
                <a:ea typeface="Times New Roman"/>
                <a:cs typeface="Times New Roman"/>
                <a:sym typeface="Times New Roman"/>
              </a:rPr>
              <a:t>With a </a:t>
            </a:r>
            <a:r>
              <a:rPr b="1" lang="en-IN" sz="2000">
                <a:latin typeface="Times New Roman"/>
                <a:ea typeface="Times New Roman"/>
                <a:cs typeface="Times New Roman"/>
                <a:sym typeface="Times New Roman"/>
              </a:rPr>
              <a:t>shortage of bandwidth</a:t>
            </a:r>
            <a:r>
              <a:rPr lang="en-IN" sz="2000">
                <a:latin typeface="Times New Roman"/>
                <a:ea typeface="Times New Roman"/>
                <a:cs typeface="Times New Roman"/>
                <a:sym typeface="Times New Roman"/>
              </a:rPr>
              <a:t>, we could either increase the number of servers, which would be expensive or </a:t>
            </a:r>
            <a:r>
              <a:rPr b="1" lang="en-IN" sz="2000">
                <a:solidFill>
                  <a:srgbClr val="7030A0"/>
                </a:solidFill>
                <a:latin typeface="Times New Roman"/>
                <a:ea typeface="Times New Roman"/>
                <a:cs typeface="Times New Roman"/>
                <a:sym typeface="Times New Roman"/>
              </a:rPr>
              <a:t>send only the most important data to the cloud in order to save bandwidth. Edge and fog computing help us achieve exactly that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67544" y="692696"/>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7030A0"/>
              </a:buClr>
              <a:buSzPct val="100000"/>
              <a:buFont typeface="Times New Roman"/>
              <a:buNone/>
            </a:pPr>
            <a:r>
              <a:rPr b="1" lang="en-IN">
                <a:solidFill>
                  <a:srgbClr val="7030A0"/>
                </a:solidFill>
                <a:latin typeface="Times New Roman"/>
                <a:ea typeface="Times New Roman"/>
                <a:cs typeface="Times New Roman"/>
                <a:sym typeface="Times New Roman"/>
              </a:rPr>
              <a:t>Cloud Computing</a:t>
            </a:r>
            <a:br>
              <a:rPr b="1" lang="en-IN">
                <a:solidFill>
                  <a:srgbClr val="7030A0"/>
                </a:solidFill>
                <a:latin typeface="Times New Roman"/>
                <a:ea typeface="Times New Roman"/>
                <a:cs typeface="Times New Roman"/>
                <a:sym typeface="Times New Roman"/>
              </a:rPr>
            </a:br>
            <a:endParaRPr b="1">
              <a:solidFill>
                <a:srgbClr val="7030A0"/>
              </a:solidFill>
              <a:latin typeface="Times New Roman"/>
              <a:ea typeface="Times New Roman"/>
              <a:cs typeface="Times New Roman"/>
              <a:sym typeface="Times New Roman"/>
            </a:endParaRPr>
          </a:p>
        </p:txBody>
      </p:sp>
      <p:sp>
        <p:nvSpPr>
          <p:cNvPr id="103" name="Google Shape;103;p4"/>
          <p:cNvSpPr txBox="1"/>
          <p:nvPr>
            <p:ph idx="1" type="body"/>
          </p:nvPr>
        </p:nvSpPr>
        <p:spPr>
          <a:xfrm>
            <a:off x="395536" y="1196752"/>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The primary advantage of cloud-based systems is they allow </a:t>
            </a:r>
            <a:r>
              <a:rPr lang="en-IN" sz="2400">
                <a:solidFill>
                  <a:srgbClr val="7030A0"/>
                </a:solidFill>
                <a:latin typeface="Times New Roman"/>
                <a:ea typeface="Times New Roman"/>
                <a:cs typeface="Times New Roman"/>
                <a:sym typeface="Times New Roman"/>
              </a:rPr>
              <a:t>data to be collected from multiple sites and devices, which is accessible anywhere in the world.</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rgbClr val="7030A0"/>
              </a:buClr>
              <a:buSzPts val="2400"/>
              <a:buChar char="•"/>
            </a:pPr>
            <a:r>
              <a:rPr lang="en-IN" sz="2400">
                <a:solidFill>
                  <a:srgbClr val="7030A0"/>
                </a:solidFill>
                <a:latin typeface="Times New Roman"/>
                <a:ea typeface="Times New Roman"/>
                <a:cs typeface="Times New Roman"/>
                <a:sym typeface="Times New Roman"/>
              </a:rPr>
              <a:t>Fog and edge computing are both extensions of cloud networks</a:t>
            </a:r>
            <a:r>
              <a:rPr lang="en-IN" sz="2400">
                <a:latin typeface="Times New Roman"/>
                <a:ea typeface="Times New Roman"/>
                <a:cs typeface="Times New Roman"/>
                <a:sym typeface="Times New Roman"/>
              </a:rPr>
              <a:t>, which are a collection of servers comprising a distributed network. </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5"/>
          <p:cNvPicPr preferRelativeResize="0"/>
          <p:nvPr/>
        </p:nvPicPr>
        <p:blipFill rotWithShape="1">
          <a:blip r:embed="rId3">
            <a:alphaModFix/>
          </a:blip>
          <a:srcRect b="0" l="0" r="0" t="0"/>
          <a:stretch/>
        </p:blipFill>
        <p:spPr>
          <a:xfrm>
            <a:off x="114366" y="332656"/>
            <a:ext cx="8871477" cy="61083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Edge Computing vs. Fog Computing: 10 Key Comparisons - Spiceworks" id="113" name="Google Shape;113;p6"/>
          <p:cNvPicPr preferRelativeResize="0"/>
          <p:nvPr/>
        </p:nvPicPr>
        <p:blipFill rotWithShape="1">
          <a:blip r:embed="rId3">
            <a:alphaModFix/>
          </a:blip>
          <a:srcRect b="0" l="0" r="0" t="0"/>
          <a:stretch/>
        </p:blipFill>
        <p:spPr>
          <a:xfrm>
            <a:off x="155575" y="195130"/>
            <a:ext cx="8988426" cy="6648450"/>
          </a:xfrm>
          <a:prstGeom prst="rect">
            <a:avLst/>
          </a:prstGeom>
          <a:noFill/>
          <a:ln>
            <a:noFill/>
          </a:ln>
        </p:spPr>
      </p:pic>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p:nvPr/>
        </p:nvSpPr>
        <p:spPr>
          <a:xfrm>
            <a:off x="251519" y="908720"/>
            <a:ext cx="835292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800" u="none" cap="none" strike="noStrike">
                <a:solidFill>
                  <a:srgbClr val="002060"/>
                </a:solidFill>
                <a:latin typeface="Times New Roman"/>
                <a:ea typeface="Times New Roman"/>
                <a:cs typeface="Times New Roman"/>
                <a:sym typeface="Times New Roman"/>
              </a:rPr>
              <a:t>There are many drivers for edge computing, other than sheer data-related and IoT-related ones. Moreover, most of the so-called next-generation applications that will really need extremely </a:t>
            </a:r>
            <a:r>
              <a:rPr b="0" i="0" lang="en-IN" sz="1800" u="none" cap="none" strike="noStrike">
                <a:solidFill>
                  <a:srgbClr val="FF0000"/>
                </a:solidFill>
                <a:latin typeface="Times New Roman"/>
                <a:ea typeface="Times New Roman"/>
                <a:cs typeface="Times New Roman"/>
                <a:sym typeface="Times New Roman"/>
              </a:rPr>
              <a:t>low latency and extremely high availability are not here yet</a:t>
            </a:r>
            <a:r>
              <a:rPr b="0" i="0" lang="en-IN" sz="1800" u="none" cap="none" strike="noStrike">
                <a:solidFill>
                  <a:srgbClr val="002060"/>
                </a:solidFill>
                <a:latin typeface="Times New Roman"/>
                <a:ea typeface="Times New Roman"/>
                <a:cs typeface="Times New Roman"/>
                <a:sym typeface="Times New Roman"/>
              </a:rPr>
              <a:t>. And it’s not certain if they will be here anytime soon, even if 5G is what many of them are waiting for. There simply isn’t any guarantee that things like autonomous vehicles or virtual and augmented reality at scale will indeed become a reality soon. In fact, even if 5G is really here there’s totally no guarantee that true self-driving cars will ever be a reality except in specific areas; there is far more to it than meets the eye. VR and AR might find their play here and there but in industrial applications slower than many like to believe as becomes clear in the part on edge computing and Industry 4.0.</a:t>
            </a:r>
            <a:endParaRPr/>
          </a:p>
        </p:txBody>
      </p:sp>
      <p:sp>
        <p:nvSpPr>
          <p:cNvPr id="119" name="Google Shape;119;p7"/>
          <p:cNvSpPr/>
          <p:nvPr/>
        </p:nvSpPr>
        <p:spPr>
          <a:xfrm>
            <a:off x="2915816" y="116632"/>
            <a:ext cx="31261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rgbClr val="00B050"/>
                </a:solidFill>
                <a:latin typeface="Times New Roman"/>
                <a:ea typeface="Times New Roman"/>
                <a:cs typeface="Times New Roman"/>
                <a:sym typeface="Times New Roman"/>
              </a:rPr>
              <a:t>Why edge computing?</a:t>
            </a:r>
            <a:endParaRPr/>
          </a:p>
        </p:txBody>
      </p:sp>
    </p:spTree>
  </p:cSld>
  <p:clrMapOvr>
    <a:masterClrMapping/>
  </p:clrMapOvr>
  <p:transition spd="slow">
    <p:randomBar dir="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467544" y="11266"/>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4400"/>
              <a:buFont typeface="Calibri"/>
              <a:buNone/>
            </a:pPr>
            <a:r>
              <a:rPr b="1" lang="en-IN">
                <a:solidFill>
                  <a:srgbClr val="7030A0"/>
                </a:solidFill>
              </a:rPr>
              <a:t>Edge computing</a:t>
            </a:r>
            <a:endParaRPr b="1">
              <a:solidFill>
                <a:srgbClr val="7030A0"/>
              </a:solidFill>
            </a:endParaRPr>
          </a:p>
        </p:txBody>
      </p:sp>
      <p:sp>
        <p:nvSpPr>
          <p:cNvPr id="125" name="Google Shape;125;p8"/>
          <p:cNvSpPr txBox="1"/>
          <p:nvPr>
            <p:ph idx="1" type="body"/>
          </p:nvPr>
        </p:nvSpPr>
        <p:spPr>
          <a:xfrm>
            <a:off x="467544" y="1196752"/>
            <a:ext cx="8229600" cy="5184576"/>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Times New Roman"/>
                <a:ea typeface="Times New Roman"/>
                <a:cs typeface="Times New Roman"/>
                <a:sym typeface="Times New Roman"/>
              </a:rPr>
              <a:t>Edge computing for the IoT allows processing to be performed locally at multiple decision points for the </a:t>
            </a:r>
            <a:r>
              <a:rPr lang="en-IN" sz="2400">
                <a:solidFill>
                  <a:srgbClr val="7030A0"/>
                </a:solidFill>
                <a:latin typeface="Times New Roman"/>
                <a:ea typeface="Times New Roman"/>
                <a:cs typeface="Times New Roman"/>
                <a:sym typeface="Times New Roman"/>
              </a:rPr>
              <a:t>purpose of reducing network traffic</a:t>
            </a:r>
            <a:r>
              <a:rPr lang="en-IN" sz="2400">
                <a:latin typeface="Times New Roman"/>
                <a:ea typeface="Times New Roman"/>
                <a:cs typeface="Times New Roman"/>
                <a:sym typeface="Times New Roman"/>
              </a:rPr>
              <a:t>.</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The increased distribution of data processing and storage made possible by these systems reduces network traffic, thus </a:t>
            </a:r>
            <a:r>
              <a:rPr lang="en-IN" sz="2400">
                <a:solidFill>
                  <a:srgbClr val="7030A0"/>
                </a:solidFill>
                <a:latin typeface="Times New Roman"/>
                <a:ea typeface="Times New Roman"/>
                <a:cs typeface="Times New Roman"/>
                <a:sym typeface="Times New Roman"/>
              </a:rPr>
              <a:t>improving operational efficiency</a:t>
            </a:r>
            <a:r>
              <a:rPr lang="en-IN" sz="2400">
                <a:latin typeface="Times New Roman"/>
                <a:ea typeface="Times New Roman"/>
                <a:cs typeface="Times New Roman"/>
                <a:sym typeface="Times New Roman"/>
              </a:rPr>
              <a:t>. </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The </a:t>
            </a:r>
            <a:r>
              <a:rPr lang="en-IN" sz="2400">
                <a:solidFill>
                  <a:srgbClr val="7030A0"/>
                </a:solidFill>
                <a:latin typeface="Times New Roman"/>
                <a:ea typeface="Times New Roman"/>
                <a:cs typeface="Times New Roman"/>
                <a:sym typeface="Times New Roman"/>
              </a:rPr>
              <a:t>cloud also performs high-order computations such as predictive analysis </a:t>
            </a:r>
            <a:r>
              <a:rPr lang="en-IN" sz="2400">
                <a:latin typeface="Times New Roman"/>
                <a:ea typeface="Times New Roman"/>
                <a:cs typeface="Times New Roman"/>
                <a:sym typeface="Times New Roman"/>
              </a:rPr>
              <a:t>and business control, which involves the processing of large amounts of data from multiple sources.</a:t>
            </a:r>
            <a:endParaRPr/>
          </a:p>
          <a:p>
            <a:pPr indent="-342900" lvl="0" marL="342900" rtl="0" algn="just">
              <a:spcBef>
                <a:spcPts val="480"/>
              </a:spcBef>
              <a:spcAft>
                <a:spcPts val="0"/>
              </a:spcAft>
              <a:buClr>
                <a:schemeClr val="dk1"/>
              </a:buClr>
              <a:buSzPts val="2400"/>
              <a:buChar char="•"/>
            </a:pPr>
            <a:r>
              <a:rPr lang="en-IN" sz="2400">
                <a:latin typeface="Times New Roman"/>
                <a:ea typeface="Times New Roman"/>
                <a:cs typeface="Times New Roman"/>
                <a:sym typeface="Times New Roman"/>
              </a:rPr>
              <a:t> These computations are then passed back down the computation stack so that </a:t>
            </a:r>
            <a:r>
              <a:rPr lang="en-IN" sz="2400">
                <a:solidFill>
                  <a:srgbClr val="7030A0"/>
                </a:solidFill>
                <a:latin typeface="Times New Roman"/>
                <a:ea typeface="Times New Roman"/>
                <a:cs typeface="Times New Roman"/>
                <a:sym typeface="Times New Roman"/>
              </a:rPr>
              <a:t>it can be used by human operators and to facilitate machine-to-machine (M2M) communications and machine learning.</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6"/>
          <p:cNvPicPr preferRelativeResize="0"/>
          <p:nvPr/>
        </p:nvPicPr>
        <p:blipFill rotWithShape="1">
          <a:blip r:embed="rId3">
            <a:alphaModFix/>
          </a:blip>
          <a:srcRect b="0" l="0" r="0" t="0"/>
          <a:stretch/>
        </p:blipFill>
        <p:spPr>
          <a:xfrm>
            <a:off x="395536" y="1745432"/>
            <a:ext cx="8064896" cy="5112568"/>
          </a:xfrm>
          <a:prstGeom prst="rect">
            <a:avLst/>
          </a:prstGeom>
          <a:noFill/>
          <a:ln>
            <a:noFill/>
          </a:ln>
        </p:spPr>
      </p:pic>
      <p:sp>
        <p:nvSpPr>
          <p:cNvPr id="131" name="Google Shape;131;p16"/>
          <p:cNvSpPr/>
          <p:nvPr/>
        </p:nvSpPr>
        <p:spPr>
          <a:xfrm>
            <a:off x="251520" y="188640"/>
            <a:ext cx="878497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rgbClr val="00B050"/>
                </a:solidFill>
                <a:latin typeface="Times New Roman"/>
                <a:ea typeface="Times New Roman"/>
                <a:cs typeface="Times New Roman"/>
                <a:sym typeface="Times New Roman"/>
              </a:rPr>
              <a:t>Edge computing is part of a distributed computing topology where information processing is located close to the edge, where things and people produce or consume that information.</a:t>
            </a:r>
            <a:endParaRPr/>
          </a:p>
        </p:txBody>
      </p:sp>
      <p:sp>
        <p:nvSpPr>
          <p:cNvPr id="132" name="Google Shape;132;p16">
            <a:hlinkClick r:id="rId4"/>
          </p:cNvPr>
          <p:cNvSpPr/>
          <p:nvPr/>
        </p:nvSpPr>
        <p:spPr>
          <a:xfrm>
            <a:off x="395536" y="1422266"/>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https://www.youtube.com/watch?v=RjMS15V_7nQ</a:t>
            </a:r>
            <a:endParaRPr/>
          </a:p>
        </p:txBody>
      </p:sp>
    </p:spTree>
  </p:cSld>
  <p:clrMapOvr>
    <a:masterClrMapping/>
  </p:clrMapOvr>
  <p:transition spd="slow" p14:dur="1500">
    <p:split orient="vert"/>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2023-06-14T13:22:36Z</dcterms:created>
  <dc:creator>hp</dc:creator>
</cp:coreProperties>
</file>