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Lst>
  <p:sldSz cx="18288000" cy="10287000"/>
  <p:notesSz cx="6858000" cy="9144000"/>
  <p:embeddedFontLst>
    <p:embeddedFont>
      <p:font typeface="Sifonn" charset="1" panose="00000000000000000000"/>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
      <p:font typeface="Garet" charset="1" panose="00000000000000000000"/>
      <p:regular r:id="rId11"/>
    </p:embeddedFont>
    <p:embeddedFont>
      <p:font typeface="Garet Bold" charset="1" panose="00000000000000000000"/>
      <p:regular r:id="rId12"/>
    </p:embeddedFont>
    <p:embeddedFont>
      <p:font typeface="Inter" charset="1" panose="020B0502030000000004"/>
      <p:regular r:id="rId13"/>
    </p:embeddedFont>
    <p:embeddedFont>
      <p:font typeface="Inter Bold" charset="1" panose="020B0802030000000004"/>
      <p:regular r:id="rId14"/>
    </p:embeddedFont>
    <p:embeddedFont>
      <p:font typeface="Inter Italics" charset="1" panose="020B0502030000000004"/>
      <p:regular r:id="rId15"/>
    </p:embeddedFont>
    <p:embeddedFont>
      <p:font typeface="Inter Bold Italics" charset="1" panose="020B0802030000000004"/>
      <p:regular r:id="rId16"/>
    </p:embeddedFont>
    <p:embeddedFont>
      <p:font typeface="Inter Thin" charset="1" panose="020B0A02050000000004"/>
      <p:regular r:id="rId17"/>
    </p:embeddedFont>
    <p:embeddedFont>
      <p:font typeface="Inter Thin Italics" charset="1" panose="020B0A02050000000004"/>
      <p:regular r:id="rId18"/>
    </p:embeddedFont>
    <p:embeddedFont>
      <p:font typeface="Inter Extra-Light" charset="1" panose="02000503000000020004"/>
      <p:regular r:id="rId19"/>
    </p:embeddedFont>
    <p:embeddedFont>
      <p:font typeface="Inter Light" charset="1" panose="02000503000000020004"/>
      <p:regular r:id="rId20"/>
    </p:embeddedFont>
    <p:embeddedFont>
      <p:font typeface="Inter Medium" charset="1" panose="02000503000000020004"/>
      <p:regular r:id="rId21"/>
    </p:embeddedFont>
    <p:embeddedFont>
      <p:font typeface="Inter Semi-Bold" charset="1" panose="02000503000000020004"/>
      <p:regular r:id="rId22"/>
    </p:embeddedFont>
    <p:embeddedFont>
      <p:font typeface="Inter Ultra-Bold" charset="1" panose="02000503000000020004"/>
      <p:regular r:id="rId23"/>
    </p:embeddedFont>
    <p:embeddedFont>
      <p:font typeface="Inter Heavy" charset="1" panose="02000503000000020004"/>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slides/slide1.xml" Type="http://schemas.openxmlformats.org/officeDocument/2006/relationships/slide"/><Relationship Id="rId26" Target="slides/slide2.xml" Type="http://schemas.openxmlformats.org/officeDocument/2006/relationships/slide"/><Relationship Id="rId27" Target="slides/slide3.xml" Type="http://schemas.openxmlformats.org/officeDocument/2006/relationships/slide"/><Relationship Id="rId28" Target="slides/slide4.xml" Type="http://schemas.openxmlformats.org/officeDocument/2006/relationships/slide"/><Relationship Id="rId29" Target="slides/slide5.xml" Type="http://schemas.openxmlformats.org/officeDocument/2006/relationships/slide"/><Relationship Id="rId3" Target="viewProps.xml" Type="http://schemas.openxmlformats.org/officeDocument/2006/relationships/viewProps"/><Relationship Id="rId30" Target="slides/slide6.xml" Type="http://schemas.openxmlformats.org/officeDocument/2006/relationships/slide"/><Relationship Id="rId31" Target="slides/slide7.xml" Type="http://schemas.openxmlformats.org/officeDocument/2006/relationships/slide"/><Relationship Id="rId32" Target="slides/slide8.xml" Type="http://schemas.openxmlformats.org/officeDocument/2006/relationships/slide"/><Relationship Id="rId33" Target="slides/slide9.xml" Type="http://schemas.openxmlformats.org/officeDocument/2006/relationships/slide"/><Relationship Id="rId34" Target="slides/slide10.xml" Type="http://schemas.openxmlformats.org/officeDocument/2006/relationships/slide"/><Relationship Id="rId35" Target="slides/slide11.xml" Type="http://schemas.openxmlformats.org/officeDocument/2006/relationships/slide"/><Relationship Id="rId36" Target="slides/slide12.xml" Type="http://schemas.openxmlformats.org/officeDocument/2006/relationships/slide"/><Relationship Id="rId37" Target="slides/slide13.xml" Type="http://schemas.openxmlformats.org/officeDocument/2006/relationships/slide"/><Relationship Id="rId38" Target="slides/slide14.xml" Type="http://schemas.openxmlformats.org/officeDocument/2006/relationships/slide"/><Relationship Id="rId39" Target="slides/slide15.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jpeg" Type="http://schemas.openxmlformats.org/officeDocument/2006/relationships/image"/><Relationship Id="rId6" Target="../media/image9.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1946899">
            <a:off x="10855912" y="1151768"/>
            <a:ext cx="8108095" cy="15324578"/>
          </a:xfrm>
          <a:custGeom>
            <a:avLst/>
            <a:gdLst/>
            <a:ahLst/>
            <a:cxnLst/>
            <a:rect r="r" b="b" t="t" l="l"/>
            <a:pathLst>
              <a:path h="15324578" w="8108095">
                <a:moveTo>
                  <a:pt x="0" y="15324578"/>
                </a:moveTo>
                <a:lnTo>
                  <a:pt x="8108095" y="15324578"/>
                </a:lnTo>
                <a:lnTo>
                  <a:pt x="8108095" y="0"/>
                </a:lnTo>
                <a:lnTo>
                  <a:pt x="0" y="0"/>
                </a:lnTo>
                <a:lnTo>
                  <a:pt x="0" y="15324578"/>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19150" y="4757687"/>
            <a:ext cx="4756684" cy="2976215"/>
            <a:chOff x="0" y="0"/>
            <a:chExt cx="6342246" cy="3968286"/>
          </a:xfrm>
        </p:grpSpPr>
        <p:sp>
          <p:nvSpPr>
            <p:cNvPr name="TextBox 4" id="4"/>
            <p:cNvSpPr txBox="true"/>
            <p:nvPr/>
          </p:nvSpPr>
          <p:spPr>
            <a:xfrm rot="0">
              <a:off x="0" y="-19050"/>
              <a:ext cx="6342246" cy="464220"/>
            </a:xfrm>
            <a:prstGeom prst="rect">
              <a:avLst/>
            </a:prstGeom>
          </p:spPr>
          <p:txBody>
            <a:bodyPr anchor="t" rtlCol="false" tIns="0" lIns="0" bIns="0" rIns="0">
              <a:spAutoFit/>
            </a:bodyPr>
            <a:lstStyle/>
            <a:p>
              <a:pPr algn="ctr" marL="0" indent="0" lvl="0">
                <a:lnSpc>
                  <a:spcPts val="2859"/>
                </a:lnSpc>
                <a:spcBef>
                  <a:spcPct val="0"/>
                </a:spcBef>
              </a:pPr>
              <a:r>
                <a:rPr lang="en-US" sz="2199" spc="54">
                  <a:solidFill>
                    <a:srgbClr val="F2EFF0"/>
                  </a:solidFill>
                  <a:latin typeface="Inter Bold"/>
                </a:rPr>
                <a:t>Presented By:</a:t>
              </a:r>
            </a:p>
          </p:txBody>
        </p:sp>
        <p:sp>
          <p:nvSpPr>
            <p:cNvPr name="TextBox 5" id="5"/>
            <p:cNvSpPr txBox="true"/>
            <p:nvPr/>
          </p:nvSpPr>
          <p:spPr>
            <a:xfrm rot="0">
              <a:off x="0" y="554738"/>
              <a:ext cx="6342246" cy="3413549"/>
            </a:xfrm>
            <a:prstGeom prst="rect">
              <a:avLst/>
            </a:prstGeom>
          </p:spPr>
          <p:txBody>
            <a:bodyPr anchor="t" rtlCol="false" tIns="0" lIns="0" bIns="0" rIns="0">
              <a:spAutoFit/>
            </a:bodyPr>
            <a:lstStyle/>
            <a:p>
              <a:pPr marL="561337" indent="-280669" lvl="1">
                <a:lnSpc>
                  <a:spcPts val="3379"/>
                </a:lnSpc>
                <a:buFont typeface="Arial"/>
                <a:buChar char="•"/>
              </a:pPr>
              <a:r>
                <a:rPr lang="en-US" sz="2599" spc="64">
                  <a:solidFill>
                    <a:srgbClr val="F2EFF0"/>
                  </a:solidFill>
                  <a:latin typeface="Inter"/>
                </a:rPr>
                <a:t>Ayushi Maske (15)</a:t>
              </a:r>
            </a:p>
            <a:p>
              <a:pPr marL="561337" indent="-280669" lvl="1">
                <a:lnSpc>
                  <a:spcPts val="3379"/>
                </a:lnSpc>
                <a:buFont typeface="Arial"/>
                <a:buChar char="•"/>
              </a:pPr>
              <a:r>
                <a:rPr lang="en-US" sz="2599" spc="64">
                  <a:solidFill>
                    <a:srgbClr val="F2EFF0"/>
                  </a:solidFill>
                  <a:latin typeface="Inter"/>
                </a:rPr>
                <a:t>Anish Desai (46)</a:t>
              </a:r>
            </a:p>
            <a:p>
              <a:pPr marL="561337" indent="-280669" lvl="1">
                <a:lnSpc>
                  <a:spcPts val="3379"/>
                </a:lnSpc>
                <a:buFont typeface="Arial"/>
                <a:buChar char="•"/>
              </a:pPr>
              <a:r>
                <a:rPr lang="en-US" sz="2599" spc="64">
                  <a:solidFill>
                    <a:srgbClr val="F2EFF0"/>
                  </a:solidFill>
                  <a:latin typeface="Inter"/>
                </a:rPr>
                <a:t>Priyush Khobragade (52)</a:t>
              </a:r>
            </a:p>
            <a:p>
              <a:pPr marL="561337" indent="-280669" lvl="1">
                <a:lnSpc>
                  <a:spcPts val="3379"/>
                </a:lnSpc>
                <a:buFont typeface="Arial"/>
                <a:buChar char="•"/>
              </a:pPr>
              <a:r>
                <a:rPr lang="en-US" sz="2599" spc="64">
                  <a:solidFill>
                    <a:srgbClr val="F2EFF0"/>
                  </a:solidFill>
                  <a:latin typeface="Inter"/>
                </a:rPr>
                <a:t>Sagar Thakur (71)</a:t>
              </a:r>
            </a:p>
            <a:p>
              <a:pPr>
                <a:lnSpc>
                  <a:spcPts val="3379"/>
                </a:lnSpc>
              </a:pPr>
            </a:p>
            <a:p>
              <a:pPr algn="l" marL="0" indent="0" lvl="0">
                <a:lnSpc>
                  <a:spcPts val="3379"/>
                </a:lnSpc>
                <a:spcBef>
                  <a:spcPct val="0"/>
                </a:spcBef>
              </a:pPr>
            </a:p>
          </p:txBody>
        </p:sp>
      </p:grpSp>
      <p:grpSp>
        <p:nvGrpSpPr>
          <p:cNvPr name="Group 6" id="6"/>
          <p:cNvGrpSpPr/>
          <p:nvPr/>
        </p:nvGrpSpPr>
        <p:grpSpPr>
          <a:xfrm rot="0">
            <a:off x="7153978" y="8486673"/>
            <a:ext cx="4756684" cy="1133180"/>
            <a:chOff x="0" y="0"/>
            <a:chExt cx="6342246" cy="1510907"/>
          </a:xfrm>
        </p:grpSpPr>
        <p:sp>
          <p:nvSpPr>
            <p:cNvPr name="TextBox 7" id="7"/>
            <p:cNvSpPr txBox="true"/>
            <p:nvPr/>
          </p:nvSpPr>
          <p:spPr>
            <a:xfrm rot="0">
              <a:off x="0" y="-19050"/>
              <a:ext cx="6342246" cy="464220"/>
            </a:xfrm>
            <a:prstGeom prst="rect">
              <a:avLst/>
            </a:prstGeom>
          </p:spPr>
          <p:txBody>
            <a:bodyPr anchor="t" rtlCol="false" tIns="0" lIns="0" bIns="0" rIns="0">
              <a:spAutoFit/>
            </a:bodyPr>
            <a:lstStyle/>
            <a:p>
              <a:pPr algn="l" marL="0" indent="0" lvl="0">
                <a:lnSpc>
                  <a:spcPts val="2859"/>
                </a:lnSpc>
                <a:spcBef>
                  <a:spcPct val="0"/>
                </a:spcBef>
              </a:pPr>
              <a:r>
                <a:rPr lang="en-US" sz="2199" spc="54">
                  <a:solidFill>
                    <a:srgbClr val="F2EFF0"/>
                  </a:solidFill>
                  <a:latin typeface="Inter Bold"/>
                </a:rPr>
                <a:t>Guide: </a:t>
              </a:r>
            </a:p>
          </p:txBody>
        </p:sp>
        <p:sp>
          <p:nvSpPr>
            <p:cNvPr name="TextBox 8" id="8"/>
            <p:cNvSpPr txBox="true"/>
            <p:nvPr/>
          </p:nvSpPr>
          <p:spPr>
            <a:xfrm rot="0">
              <a:off x="0" y="564263"/>
              <a:ext cx="6342246" cy="946644"/>
            </a:xfrm>
            <a:prstGeom prst="rect">
              <a:avLst/>
            </a:prstGeom>
          </p:spPr>
          <p:txBody>
            <a:bodyPr anchor="t" rtlCol="false" tIns="0" lIns="0" bIns="0" rIns="0">
              <a:spAutoFit/>
            </a:bodyPr>
            <a:lstStyle/>
            <a:p>
              <a:pPr>
                <a:lnSpc>
                  <a:spcPts val="2859"/>
                </a:lnSpc>
              </a:pPr>
              <a:r>
                <a:rPr lang="en-US" sz="2199" spc="54">
                  <a:solidFill>
                    <a:srgbClr val="F2EFF0"/>
                  </a:solidFill>
                  <a:latin typeface="Inter"/>
                </a:rPr>
                <a:t>Prof. Asra Sadaf Mam</a:t>
              </a:r>
            </a:p>
            <a:p>
              <a:pPr algn="l" marL="0" indent="0" lvl="0">
                <a:lnSpc>
                  <a:spcPts val="2859"/>
                </a:lnSpc>
                <a:spcBef>
                  <a:spcPct val="0"/>
                </a:spcBef>
              </a:pPr>
            </a:p>
          </p:txBody>
        </p:sp>
      </p:grpSp>
      <p:sp>
        <p:nvSpPr>
          <p:cNvPr name="TextBox 9" id="9"/>
          <p:cNvSpPr txBox="true"/>
          <p:nvPr/>
        </p:nvSpPr>
        <p:spPr>
          <a:xfrm rot="0">
            <a:off x="971550" y="1160907"/>
            <a:ext cx="10366515" cy="2134627"/>
          </a:xfrm>
          <a:prstGeom prst="rect">
            <a:avLst/>
          </a:prstGeom>
        </p:spPr>
        <p:txBody>
          <a:bodyPr anchor="t" rtlCol="false" tIns="0" lIns="0" bIns="0" rIns="0">
            <a:spAutoFit/>
          </a:bodyPr>
          <a:lstStyle/>
          <a:p>
            <a:pPr>
              <a:lnSpc>
                <a:spcPts val="8171"/>
              </a:lnSpc>
            </a:pPr>
            <a:r>
              <a:rPr lang="en-US" sz="8692">
                <a:solidFill>
                  <a:srgbClr val="FF1B50"/>
                </a:solidFill>
                <a:latin typeface="Sifonn Bold"/>
              </a:rPr>
              <a:t>CROWDFUNDING IN EDUCATION </a:t>
            </a:r>
          </a:p>
        </p:txBody>
      </p:sp>
      <p:sp>
        <p:nvSpPr>
          <p:cNvPr name="TextBox 10" id="10"/>
          <p:cNvSpPr txBox="true"/>
          <p:nvPr/>
        </p:nvSpPr>
        <p:spPr>
          <a:xfrm rot="0">
            <a:off x="1028700" y="3381258"/>
            <a:ext cx="10366515" cy="570534"/>
          </a:xfrm>
          <a:prstGeom prst="rect">
            <a:avLst/>
          </a:prstGeom>
        </p:spPr>
        <p:txBody>
          <a:bodyPr anchor="t" rtlCol="false" tIns="0" lIns="0" bIns="0" rIns="0">
            <a:spAutoFit/>
          </a:bodyPr>
          <a:lstStyle/>
          <a:p>
            <a:pPr>
              <a:lnSpc>
                <a:spcPts val="4317"/>
              </a:lnSpc>
            </a:pPr>
            <a:r>
              <a:rPr lang="en-US" sz="4361" spc="252">
                <a:solidFill>
                  <a:srgbClr val="FFFFFF"/>
                </a:solidFill>
                <a:latin typeface="Garet"/>
              </a:rPr>
              <a:t>USING BLOCKCHAIN</a:t>
            </a:r>
            <a:r>
              <a:rPr lang="en-US" sz="4361" spc="252">
                <a:solidFill>
                  <a:srgbClr val="FFFFFF"/>
                </a:solidFill>
                <a:latin typeface="Garet"/>
              </a:rPr>
              <a:t>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944278" y="318902"/>
            <a:ext cx="8362951" cy="1008116"/>
          </a:xfrm>
          <a:prstGeom prst="rect">
            <a:avLst/>
          </a:prstGeom>
        </p:spPr>
        <p:txBody>
          <a:bodyPr anchor="t" rtlCol="false" tIns="0" lIns="0" bIns="0" rIns="0">
            <a:spAutoFit/>
          </a:bodyPr>
          <a:lstStyle/>
          <a:p>
            <a:pPr algn="ctr">
              <a:lnSpc>
                <a:spcPts val="4029"/>
              </a:lnSpc>
              <a:spcBef>
                <a:spcPct val="0"/>
              </a:spcBef>
            </a:pPr>
            <a:r>
              <a:rPr lang="en-US" sz="3099" spc="77">
                <a:solidFill>
                  <a:srgbClr val="000000"/>
                </a:solidFill>
                <a:latin typeface="Inter Bold"/>
              </a:rPr>
              <a:t>Case Studies in Educational Crowdfunding</a:t>
            </a:r>
          </a:p>
        </p:txBody>
      </p:sp>
      <p:sp>
        <p:nvSpPr>
          <p:cNvPr name="TextBox 3" id="3"/>
          <p:cNvSpPr txBox="true"/>
          <p:nvPr/>
        </p:nvSpPr>
        <p:spPr>
          <a:xfrm rot="0">
            <a:off x="655333" y="1671650"/>
            <a:ext cx="9187493" cy="2288073"/>
          </a:xfrm>
          <a:prstGeom prst="rect">
            <a:avLst/>
          </a:prstGeom>
        </p:spPr>
        <p:txBody>
          <a:bodyPr anchor="t" rtlCol="false" tIns="0" lIns="0" bIns="0" rIns="0">
            <a:spAutoFit/>
          </a:bodyPr>
          <a:lstStyle/>
          <a:p>
            <a:pPr algn="ctr">
              <a:lnSpc>
                <a:spcPts val="3620"/>
              </a:lnSpc>
              <a:spcBef>
                <a:spcPct val="0"/>
              </a:spcBef>
            </a:pPr>
            <a:r>
              <a:rPr lang="en-US" sz="2784" spc="69">
                <a:solidFill>
                  <a:srgbClr val="000000"/>
                </a:solidFill>
                <a:latin typeface="Inter Bold"/>
              </a:rPr>
              <a:t>1.</a:t>
            </a:r>
            <a:r>
              <a:rPr lang="en-US" sz="2784" spc="69">
                <a:solidFill>
                  <a:srgbClr val="000000"/>
                </a:solidFill>
                <a:latin typeface="Inter Bold"/>
              </a:rPr>
              <a:t>YMER Digital Platform</a:t>
            </a:r>
          </a:p>
          <a:p>
            <a:pPr algn="ctr">
              <a:lnSpc>
                <a:spcPts val="3620"/>
              </a:lnSpc>
              <a:spcBef>
                <a:spcPct val="0"/>
              </a:spcBef>
            </a:pPr>
            <a:r>
              <a:rPr lang="en-US" sz="2784" spc="69">
                <a:solidFill>
                  <a:srgbClr val="000000"/>
                </a:solidFill>
                <a:latin typeface="Inter"/>
              </a:rPr>
              <a:t>YMER Digital presents a blockchain-based crowdfunding platform designed to revolutionize education funding, empowering stakeholders and enhancing transparency.</a:t>
            </a:r>
          </a:p>
        </p:txBody>
      </p:sp>
      <p:sp>
        <p:nvSpPr>
          <p:cNvPr name="TextBox 4" id="4"/>
          <p:cNvSpPr txBox="true"/>
          <p:nvPr/>
        </p:nvSpPr>
        <p:spPr>
          <a:xfrm rot="0">
            <a:off x="8713483" y="4129100"/>
            <a:ext cx="9187493" cy="2745141"/>
          </a:xfrm>
          <a:prstGeom prst="rect">
            <a:avLst/>
          </a:prstGeom>
        </p:spPr>
        <p:txBody>
          <a:bodyPr anchor="t" rtlCol="false" tIns="0" lIns="0" bIns="0" rIns="0">
            <a:spAutoFit/>
          </a:bodyPr>
          <a:lstStyle/>
          <a:p>
            <a:pPr algn="ctr">
              <a:lnSpc>
                <a:spcPts val="3620"/>
              </a:lnSpc>
            </a:pPr>
            <a:r>
              <a:rPr lang="en-US" sz="2784" spc="69">
                <a:solidFill>
                  <a:srgbClr val="000000"/>
                </a:solidFill>
                <a:latin typeface="Inter Bold"/>
              </a:rPr>
              <a:t>2.TEduChain Initiative</a:t>
            </a:r>
          </a:p>
          <a:p>
            <a:pPr algn="ctr">
              <a:lnSpc>
                <a:spcPts val="3620"/>
              </a:lnSpc>
            </a:pPr>
            <a:r>
              <a:rPr lang="en-US" sz="2784" spc="69">
                <a:solidFill>
                  <a:srgbClr val="000000"/>
                </a:solidFill>
                <a:latin typeface="Inter"/>
              </a:rPr>
              <a:t>TEduChain proposes a blockchain-based platform for crowdfunding tertiary education, creating transparent contracts between students and sponsors.</a:t>
            </a:r>
          </a:p>
          <a:p>
            <a:pPr algn="ctr">
              <a:lnSpc>
                <a:spcPts val="3620"/>
              </a:lnSpc>
              <a:spcBef>
                <a:spcPct val="0"/>
              </a:spcBef>
            </a:pPr>
          </a:p>
        </p:txBody>
      </p:sp>
      <p:sp>
        <p:nvSpPr>
          <p:cNvPr name="TextBox 5" id="5"/>
          <p:cNvSpPr txBox="true"/>
          <p:nvPr/>
        </p:nvSpPr>
        <p:spPr>
          <a:xfrm rot="0">
            <a:off x="274423" y="7215200"/>
            <a:ext cx="9187493" cy="2745141"/>
          </a:xfrm>
          <a:prstGeom prst="rect">
            <a:avLst/>
          </a:prstGeom>
        </p:spPr>
        <p:txBody>
          <a:bodyPr anchor="t" rtlCol="false" tIns="0" lIns="0" bIns="0" rIns="0">
            <a:spAutoFit/>
          </a:bodyPr>
          <a:lstStyle/>
          <a:p>
            <a:pPr algn="ctr">
              <a:lnSpc>
                <a:spcPts val="3620"/>
              </a:lnSpc>
            </a:pPr>
            <a:r>
              <a:rPr lang="en-US" sz="2784" spc="69">
                <a:solidFill>
                  <a:srgbClr val="000000"/>
                </a:solidFill>
                <a:latin typeface="Inter Bold"/>
              </a:rPr>
              <a:t>3.Efficiency and Impact</a:t>
            </a:r>
          </a:p>
          <a:p>
            <a:pPr algn="ctr">
              <a:lnSpc>
                <a:spcPts val="3620"/>
              </a:lnSpc>
            </a:pPr>
            <a:r>
              <a:rPr lang="en-US" sz="2784" spc="69">
                <a:solidFill>
                  <a:srgbClr val="000000"/>
                </a:solidFill>
                <a:latin typeface="Inter"/>
              </a:rPr>
              <a:t>These case studies demonstrate the efficiency and impact of blockchain in streamlining educational funding processes and fostering community engagement.</a:t>
            </a:r>
          </a:p>
          <a:p>
            <a:pPr algn="ctr">
              <a:lnSpc>
                <a:spcPts val="3620"/>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F1B50"/>
        </a:solidFill>
      </p:bgPr>
    </p:bg>
    <p:spTree>
      <p:nvGrpSpPr>
        <p:cNvPr id="1" name=""/>
        <p:cNvGrpSpPr/>
        <p:nvPr/>
      </p:nvGrpSpPr>
      <p:grpSpPr>
        <a:xfrm>
          <a:off x="0" y="0"/>
          <a:ext cx="0" cy="0"/>
          <a:chOff x="0" y="0"/>
          <a:chExt cx="0" cy="0"/>
        </a:xfrm>
      </p:grpSpPr>
      <p:grpSp>
        <p:nvGrpSpPr>
          <p:cNvPr name="Group 2" id="2"/>
          <p:cNvGrpSpPr/>
          <p:nvPr/>
        </p:nvGrpSpPr>
        <p:grpSpPr>
          <a:xfrm rot="0">
            <a:off x="-380999" y="0"/>
            <a:ext cx="9677400" cy="10287000"/>
            <a:chOff x="0" y="0"/>
            <a:chExt cx="2548780" cy="2709333"/>
          </a:xfrm>
        </p:grpSpPr>
        <p:sp>
          <p:nvSpPr>
            <p:cNvPr name="Freeform 3" id="3"/>
            <p:cNvSpPr/>
            <p:nvPr/>
          </p:nvSpPr>
          <p:spPr>
            <a:xfrm flipH="false" flipV="false" rot="0">
              <a:off x="0" y="0"/>
              <a:ext cx="2548780" cy="2709333"/>
            </a:xfrm>
            <a:custGeom>
              <a:avLst/>
              <a:gdLst/>
              <a:ahLst/>
              <a:cxnLst/>
              <a:rect r="r" b="b" t="t" l="l"/>
              <a:pathLst>
                <a:path h="2709333" w="2548780">
                  <a:moveTo>
                    <a:pt x="0" y="0"/>
                  </a:moveTo>
                  <a:lnTo>
                    <a:pt x="2548780" y="0"/>
                  </a:lnTo>
                  <a:lnTo>
                    <a:pt x="2548780" y="2709333"/>
                  </a:lnTo>
                  <a:lnTo>
                    <a:pt x="0" y="2709333"/>
                  </a:lnTo>
                  <a:close/>
                </a:path>
              </a:pathLst>
            </a:custGeom>
            <a:solidFill>
              <a:srgbClr val="000000"/>
            </a:solidFill>
          </p:spPr>
        </p:sp>
        <p:sp>
          <p:nvSpPr>
            <p:cNvPr name="TextBox 4" id="4"/>
            <p:cNvSpPr txBox="true"/>
            <p:nvPr/>
          </p:nvSpPr>
          <p:spPr>
            <a:xfrm>
              <a:off x="0" y="-19050"/>
              <a:ext cx="2548780" cy="2728383"/>
            </a:xfrm>
            <a:prstGeom prst="rect">
              <a:avLst/>
            </a:prstGeom>
          </p:spPr>
          <p:txBody>
            <a:bodyPr anchor="ctr" rtlCol="false" tIns="50800" lIns="50800" bIns="50800" rIns="50800"/>
            <a:lstStyle/>
            <a:p>
              <a:pPr algn="ctr">
                <a:lnSpc>
                  <a:spcPts val="2859"/>
                </a:lnSpc>
              </a:pPr>
            </a:p>
          </p:txBody>
        </p:sp>
      </p:grpSp>
      <p:sp>
        <p:nvSpPr>
          <p:cNvPr name="TextBox 5" id="5"/>
          <p:cNvSpPr txBox="true"/>
          <p:nvPr/>
        </p:nvSpPr>
        <p:spPr>
          <a:xfrm rot="0">
            <a:off x="-38100" y="499877"/>
            <a:ext cx="8015346" cy="477520"/>
          </a:xfrm>
          <a:prstGeom prst="rect">
            <a:avLst/>
          </a:prstGeom>
        </p:spPr>
        <p:txBody>
          <a:bodyPr anchor="t" rtlCol="false" tIns="0" lIns="0" bIns="0" rIns="0">
            <a:spAutoFit/>
          </a:bodyPr>
          <a:lstStyle/>
          <a:p>
            <a:pPr algn="ctr">
              <a:lnSpc>
                <a:spcPts val="3769"/>
              </a:lnSpc>
              <a:spcBef>
                <a:spcPct val="0"/>
              </a:spcBef>
            </a:pPr>
            <a:r>
              <a:rPr lang="en-US" sz="2899" spc="72">
                <a:solidFill>
                  <a:srgbClr val="F2EFF0"/>
                </a:solidFill>
                <a:latin typeface="Inter Bold"/>
              </a:rPr>
              <a:t>Future Trends and Collaborative Models</a:t>
            </a:r>
          </a:p>
        </p:txBody>
      </p:sp>
      <p:sp>
        <p:nvSpPr>
          <p:cNvPr name="TextBox 6" id="6"/>
          <p:cNvSpPr txBox="true"/>
          <p:nvPr/>
        </p:nvSpPr>
        <p:spPr>
          <a:xfrm rot="0">
            <a:off x="734981" y="2538558"/>
            <a:ext cx="4550926" cy="5982253"/>
          </a:xfrm>
          <a:prstGeom prst="rect">
            <a:avLst/>
          </a:prstGeom>
        </p:spPr>
        <p:txBody>
          <a:bodyPr anchor="t" rtlCol="false" tIns="0" lIns="0" bIns="0" rIns="0">
            <a:spAutoFit/>
          </a:bodyPr>
          <a:lstStyle/>
          <a:p>
            <a:pPr algn="ctr">
              <a:lnSpc>
                <a:spcPts val="5850"/>
              </a:lnSpc>
              <a:spcBef>
                <a:spcPct val="0"/>
              </a:spcBef>
            </a:pPr>
            <a:r>
              <a:rPr lang="en-US" sz="4500" spc="112">
                <a:solidFill>
                  <a:srgbClr val="F2EFF0"/>
                </a:solidFill>
                <a:latin typeface="Inter"/>
              </a:rPr>
              <a:t>01</a:t>
            </a:r>
          </a:p>
          <a:p>
            <a:pPr algn="ctr">
              <a:lnSpc>
                <a:spcPts val="3759"/>
              </a:lnSpc>
              <a:spcBef>
                <a:spcPct val="0"/>
              </a:spcBef>
            </a:pPr>
          </a:p>
          <a:p>
            <a:pPr algn="ctr">
              <a:lnSpc>
                <a:spcPts val="3759"/>
              </a:lnSpc>
              <a:spcBef>
                <a:spcPct val="0"/>
              </a:spcBef>
            </a:pPr>
            <a:r>
              <a:rPr lang="en-US" sz="2892" spc="72">
                <a:solidFill>
                  <a:srgbClr val="F2EFF0"/>
                </a:solidFill>
                <a:latin typeface="Inter"/>
              </a:rPr>
              <a:t>Evolving Educational Landscape</a:t>
            </a:r>
          </a:p>
          <a:p>
            <a:pPr algn="ctr">
              <a:lnSpc>
                <a:spcPts val="3759"/>
              </a:lnSpc>
              <a:spcBef>
                <a:spcPct val="0"/>
              </a:spcBef>
            </a:pPr>
          </a:p>
          <a:p>
            <a:pPr algn="ctr">
              <a:lnSpc>
                <a:spcPts val="3759"/>
              </a:lnSpc>
              <a:spcBef>
                <a:spcPct val="0"/>
              </a:spcBef>
            </a:pPr>
            <a:r>
              <a:rPr lang="en-US" sz="2892" spc="72">
                <a:solidFill>
                  <a:srgbClr val="F2EFF0"/>
                </a:solidFill>
                <a:latin typeface="Inter"/>
              </a:rPr>
              <a:t>Blockchain paves the way for collaborative educational models, fostering partnerships between institutions, donors, and edtech innovators.</a:t>
            </a:r>
          </a:p>
        </p:txBody>
      </p:sp>
      <p:sp>
        <p:nvSpPr>
          <p:cNvPr name="TextBox 7" id="7"/>
          <p:cNvSpPr txBox="true"/>
          <p:nvPr/>
        </p:nvSpPr>
        <p:spPr>
          <a:xfrm rot="0">
            <a:off x="5895508" y="2759974"/>
            <a:ext cx="5780445" cy="5695273"/>
          </a:xfrm>
          <a:prstGeom prst="rect">
            <a:avLst/>
          </a:prstGeom>
        </p:spPr>
        <p:txBody>
          <a:bodyPr anchor="t" rtlCol="false" tIns="0" lIns="0" bIns="0" rIns="0">
            <a:spAutoFit/>
          </a:bodyPr>
          <a:lstStyle/>
          <a:p>
            <a:pPr algn="ctr">
              <a:lnSpc>
                <a:spcPts val="5850"/>
              </a:lnSpc>
              <a:spcBef>
                <a:spcPct val="0"/>
              </a:spcBef>
            </a:pPr>
            <a:r>
              <a:rPr lang="en-US" sz="4500" spc="112">
                <a:solidFill>
                  <a:srgbClr val="F2EFF0"/>
                </a:solidFill>
                <a:latin typeface="Inter"/>
              </a:rPr>
              <a:t>02</a:t>
            </a:r>
          </a:p>
          <a:p>
            <a:pPr algn="ctr">
              <a:lnSpc>
                <a:spcPts val="3943"/>
              </a:lnSpc>
              <a:spcBef>
                <a:spcPct val="0"/>
              </a:spcBef>
            </a:pPr>
          </a:p>
          <a:p>
            <a:pPr algn="ctr">
              <a:lnSpc>
                <a:spcPts val="3943"/>
              </a:lnSpc>
              <a:spcBef>
                <a:spcPct val="0"/>
              </a:spcBef>
            </a:pPr>
            <a:r>
              <a:rPr lang="en-US" sz="3033" spc="75">
                <a:solidFill>
                  <a:srgbClr val="F2EFF0"/>
                </a:solidFill>
                <a:latin typeface="Inter"/>
              </a:rPr>
              <a:t>Integration with Web3 Technologies</a:t>
            </a:r>
          </a:p>
          <a:p>
            <a:pPr algn="ctr">
              <a:lnSpc>
                <a:spcPts val="3943"/>
              </a:lnSpc>
              <a:spcBef>
                <a:spcPct val="0"/>
              </a:spcBef>
            </a:pPr>
          </a:p>
          <a:p>
            <a:pPr algn="ctr">
              <a:lnSpc>
                <a:spcPts val="3943"/>
              </a:lnSpc>
              <a:spcBef>
                <a:spcPct val="0"/>
              </a:spcBef>
            </a:pPr>
            <a:r>
              <a:rPr lang="en-US" sz="3033" spc="75">
                <a:solidFill>
                  <a:srgbClr val="F2EFF0"/>
                </a:solidFill>
                <a:latin typeface="Inter"/>
              </a:rPr>
              <a:t>The integration of blockchain with web3 technologies enhances educational transparency, efficiency, and accessibility, shaping the future of learning.</a:t>
            </a:r>
          </a:p>
        </p:txBody>
      </p:sp>
      <p:sp>
        <p:nvSpPr>
          <p:cNvPr name="TextBox 8" id="8"/>
          <p:cNvSpPr txBox="true"/>
          <p:nvPr/>
        </p:nvSpPr>
        <p:spPr>
          <a:xfrm rot="0">
            <a:off x="12289098" y="2512272"/>
            <a:ext cx="5230335" cy="6190677"/>
          </a:xfrm>
          <a:prstGeom prst="rect">
            <a:avLst/>
          </a:prstGeom>
        </p:spPr>
        <p:txBody>
          <a:bodyPr anchor="t" rtlCol="false" tIns="0" lIns="0" bIns="0" rIns="0">
            <a:spAutoFit/>
          </a:bodyPr>
          <a:lstStyle/>
          <a:p>
            <a:pPr algn="ctr">
              <a:lnSpc>
                <a:spcPts val="5850"/>
              </a:lnSpc>
              <a:spcBef>
                <a:spcPct val="0"/>
              </a:spcBef>
            </a:pPr>
            <a:r>
              <a:rPr lang="en-US" sz="4500" spc="112">
                <a:solidFill>
                  <a:srgbClr val="F2EFF0"/>
                </a:solidFill>
                <a:latin typeface="Inter"/>
              </a:rPr>
              <a:t>03</a:t>
            </a:r>
          </a:p>
          <a:p>
            <a:pPr algn="ctr">
              <a:lnSpc>
                <a:spcPts val="3915"/>
              </a:lnSpc>
              <a:spcBef>
                <a:spcPct val="0"/>
              </a:spcBef>
            </a:pPr>
          </a:p>
          <a:p>
            <a:pPr algn="ctr">
              <a:lnSpc>
                <a:spcPts val="3915"/>
              </a:lnSpc>
              <a:spcBef>
                <a:spcPct val="0"/>
              </a:spcBef>
            </a:pPr>
            <a:r>
              <a:rPr lang="en-US" sz="3012" spc="75">
                <a:solidFill>
                  <a:srgbClr val="F2EFF0"/>
                </a:solidFill>
                <a:latin typeface="Inter"/>
              </a:rPr>
              <a:t>Global Educational Impact</a:t>
            </a:r>
          </a:p>
          <a:p>
            <a:pPr algn="ctr">
              <a:lnSpc>
                <a:spcPts val="3915"/>
              </a:lnSpc>
              <a:spcBef>
                <a:spcPct val="0"/>
              </a:spcBef>
            </a:pPr>
          </a:p>
          <a:p>
            <a:pPr algn="ctr">
              <a:lnSpc>
                <a:spcPts val="3915"/>
              </a:lnSpc>
              <a:spcBef>
                <a:spcPct val="0"/>
              </a:spcBef>
            </a:pPr>
            <a:r>
              <a:rPr lang="en-US" sz="3012" spc="75">
                <a:solidFill>
                  <a:srgbClr val="F2EFF0"/>
                </a:solidFill>
                <a:latin typeface="Inter"/>
              </a:rPr>
              <a:t>The future trends indicate a global impact of blockchain in education, transcending borders and creating a connected ecosystem for educational advancement.</a:t>
            </a:r>
          </a:p>
          <a:p>
            <a:pPr algn="ctr">
              <a:lnSpc>
                <a:spcPts val="3915"/>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1B50"/>
        </a:solidFill>
      </p:bgPr>
    </p:bg>
    <p:spTree>
      <p:nvGrpSpPr>
        <p:cNvPr id="1" name=""/>
        <p:cNvGrpSpPr/>
        <p:nvPr/>
      </p:nvGrpSpPr>
      <p:grpSpPr>
        <a:xfrm>
          <a:off x="0" y="0"/>
          <a:ext cx="0" cy="0"/>
          <a:chOff x="0" y="0"/>
          <a:chExt cx="0" cy="0"/>
        </a:xfrm>
      </p:grpSpPr>
      <p:grpSp>
        <p:nvGrpSpPr>
          <p:cNvPr name="Group 2" id="2"/>
          <p:cNvGrpSpPr/>
          <p:nvPr/>
        </p:nvGrpSpPr>
        <p:grpSpPr>
          <a:xfrm rot="0">
            <a:off x="0" y="0"/>
            <a:ext cx="9342411" cy="10921536"/>
            <a:chOff x="0" y="0"/>
            <a:chExt cx="2460553" cy="2876454"/>
          </a:xfrm>
        </p:grpSpPr>
        <p:sp>
          <p:nvSpPr>
            <p:cNvPr name="Freeform 3" id="3"/>
            <p:cNvSpPr/>
            <p:nvPr/>
          </p:nvSpPr>
          <p:spPr>
            <a:xfrm flipH="false" flipV="false" rot="0">
              <a:off x="0" y="0"/>
              <a:ext cx="2460553" cy="2876454"/>
            </a:xfrm>
            <a:custGeom>
              <a:avLst/>
              <a:gdLst/>
              <a:ahLst/>
              <a:cxnLst/>
              <a:rect r="r" b="b" t="t" l="l"/>
              <a:pathLst>
                <a:path h="2876454" w="2460553">
                  <a:moveTo>
                    <a:pt x="0" y="0"/>
                  </a:moveTo>
                  <a:lnTo>
                    <a:pt x="2460553" y="0"/>
                  </a:lnTo>
                  <a:lnTo>
                    <a:pt x="2460553" y="2876454"/>
                  </a:lnTo>
                  <a:lnTo>
                    <a:pt x="0" y="2876454"/>
                  </a:lnTo>
                  <a:close/>
                </a:path>
              </a:pathLst>
            </a:custGeom>
            <a:solidFill>
              <a:srgbClr val="000000"/>
            </a:solidFill>
          </p:spPr>
        </p:sp>
        <p:sp>
          <p:nvSpPr>
            <p:cNvPr name="TextBox 4" id="4"/>
            <p:cNvSpPr txBox="true"/>
            <p:nvPr/>
          </p:nvSpPr>
          <p:spPr>
            <a:xfrm>
              <a:off x="0" y="-19050"/>
              <a:ext cx="2460553" cy="2895504"/>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808696" y="976191"/>
            <a:ext cx="9650375" cy="4867763"/>
          </a:xfrm>
          <a:custGeom>
            <a:avLst/>
            <a:gdLst/>
            <a:ahLst/>
            <a:cxnLst/>
            <a:rect r="r" b="b" t="t" l="l"/>
            <a:pathLst>
              <a:path h="4867763" w="9650375">
                <a:moveTo>
                  <a:pt x="0" y="0"/>
                </a:moveTo>
                <a:lnTo>
                  <a:pt x="9650375" y="0"/>
                </a:lnTo>
                <a:lnTo>
                  <a:pt x="9650375" y="4867762"/>
                </a:lnTo>
                <a:lnTo>
                  <a:pt x="0" y="4867762"/>
                </a:lnTo>
                <a:lnTo>
                  <a:pt x="0" y="0"/>
                </a:lnTo>
                <a:close/>
              </a:path>
            </a:pathLst>
          </a:custGeom>
          <a:blipFill>
            <a:blip r:embed="rId2"/>
            <a:stretch>
              <a:fillRect l="0" t="0" r="0" b="0"/>
            </a:stretch>
          </a:blipFill>
        </p:spPr>
      </p:sp>
      <p:sp>
        <p:nvSpPr>
          <p:cNvPr name="Freeform 6" id="6"/>
          <p:cNvSpPr/>
          <p:nvPr/>
        </p:nvSpPr>
        <p:spPr>
          <a:xfrm flipH="false" flipV="false" rot="0">
            <a:off x="7761344" y="5143500"/>
            <a:ext cx="10354836" cy="5077582"/>
          </a:xfrm>
          <a:custGeom>
            <a:avLst/>
            <a:gdLst/>
            <a:ahLst/>
            <a:cxnLst/>
            <a:rect r="r" b="b" t="t" l="l"/>
            <a:pathLst>
              <a:path h="5077582" w="10354836">
                <a:moveTo>
                  <a:pt x="0" y="0"/>
                </a:moveTo>
                <a:lnTo>
                  <a:pt x="10354836" y="0"/>
                </a:lnTo>
                <a:lnTo>
                  <a:pt x="10354836" y="5077582"/>
                </a:lnTo>
                <a:lnTo>
                  <a:pt x="0" y="5077582"/>
                </a:lnTo>
                <a:lnTo>
                  <a:pt x="0" y="0"/>
                </a:lnTo>
                <a:close/>
              </a:path>
            </a:pathLst>
          </a:custGeom>
          <a:blipFill>
            <a:blip r:embed="rId3"/>
            <a:stretch>
              <a:fillRect l="0" t="-1582" r="0" b="-1582"/>
            </a:stretch>
          </a:blipFill>
        </p:spPr>
      </p:sp>
      <p:sp>
        <p:nvSpPr>
          <p:cNvPr name="TextBox 7" id="7"/>
          <p:cNvSpPr txBox="true"/>
          <p:nvPr/>
        </p:nvSpPr>
        <p:spPr>
          <a:xfrm rot="0">
            <a:off x="378651" y="218939"/>
            <a:ext cx="1798175" cy="610169"/>
          </a:xfrm>
          <a:prstGeom prst="rect">
            <a:avLst/>
          </a:prstGeom>
        </p:spPr>
        <p:txBody>
          <a:bodyPr anchor="t" rtlCol="false" tIns="0" lIns="0" bIns="0" rIns="0">
            <a:spAutoFit/>
          </a:bodyPr>
          <a:lstStyle/>
          <a:p>
            <a:pPr algn="ctr">
              <a:lnSpc>
                <a:spcPts val="4809"/>
              </a:lnSpc>
              <a:spcBef>
                <a:spcPct val="0"/>
              </a:spcBef>
            </a:pPr>
            <a:r>
              <a:rPr lang="en-US" sz="3699" spc="92">
                <a:solidFill>
                  <a:srgbClr val="FFFFFF"/>
                </a:solidFill>
                <a:latin typeface="Inter Bold"/>
              </a:rPr>
              <a:t>R</a:t>
            </a:r>
            <a:r>
              <a:rPr lang="en-US" sz="3699" spc="92">
                <a:solidFill>
                  <a:srgbClr val="FFFFFF"/>
                </a:solidFill>
                <a:latin typeface="Inter Bold"/>
              </a:rPr>
              <a:t>esult: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0822061" y="-465149"/>
            <a:ext cx="9737506" cy="11299214"/>
            <a:chOff x="0" y="0"/>
            <a:chExt cx="2564611" cy="2975925"/>
          </a:xfrm>
        </p:grpSpPr>
        <p:sp>
          <p:nvSpPr>
            <p:cNvPr name="Freeform 3" id="3"/>
            <p:cNvSpPr/>
            <p:nvPr/>
          </p:nvSpPr>
          <p:spPr>
            <a:xfrm flipH="false" flipV="false" rot="0">
              <a:off x="0" y="0"/>
              <a:ext cx="2564611" cy="2975925"/>
            </a:xfrm>
            <a:custGeom>
              <a:avLst/>
              <a:gdLst/>
              <a:ahLst/>
              <a:cxnLst/>
              <a:rect r="r" b="b" t="t" l="l"/>
              <a:pathLst>
                <a:path h="2975925" w="2564611">
                  <a:moveTo>
                    <a:pt x="0" y="0"/>
                  </a:moveTo>
                  <a:lnTo>
                    <a:pt x="2564611" y="0"/>
                  </a:lnTo>
                  <a:lnTo>
                    <a:pt x="2564611" y="2975925"/>
                  </a:lnTo>
                  <a:lnTo>
                    <a:pt x="0" y="2975925"/>
                  </a:lnTo>
                  <a:close/>
                </a:path>
              </a:pathLst>
            </a:custGeom>
            <a:solidFill>
              <a:srgbClr val="2E282B"/>
            </a:solidFill>
          </p:spPr>
        </p:sp>
        <p:sp>
          <p:nvSpPr>
            <p:cNvPr name="TextBox 4" id="4"/>
            <p:cNvSpPr txBox="true"/>
            <p:nvPr/>
          </p:nvSpPr>
          <p:spPr>
            <a:xfrm>
              <a:off x="0" y="-19050"/>
              <a:ext cx="2564611" cy="2994975"/>
            </a:xfrm>
            <a:prstGeom prst="rect">
              <a:avLst/>
            </a:prstGeom>
          </p:spPr>
          <p:txBody>
            <a:bodyPr anchor="ctr" rtlCol="false" tIns="50800" lIns="50800" bIns="50800" rIns="50800"/>
            <a:lstStyle/>
            <a:p>
              <a:pPr algn="ctr">
                <a:lnSpc>
                  <a:spcPts val="2859"/>
                </a:lnSpc>
              </a:pPr>
            </a:p>
          </p:txBody>
        </p:sp>
      </p:grpSp>
      <p:sp>
        <p:nvSpPr>
          <p:cNvPr name="TextBox 5" id="5"/>
          <p:cNvSpPr txBox="true"/>
          <p:nvPr/>
        </p:nvSpPr>
        <p:spPr>
          <a:xfrm rot="0">
            <a:off x="4872132" y="4436811"/>
            <a:ext cx="9132757" cy="1476243"/>
          </a:xfrm>
          <a:prstGeom prst="rect">
            <a:avLst/>
          </a:prstGeom>
        </p:spPr>
        <p:txBody>
          <a:bodyPr anchor="t" rtlCol="false" tIns="0" lIns="0" bIns="0" rIns="0">
            <a:spAutoFit/>
          </a:bodyPr>
          <a:lstStyle/>
          <a:p>
            <a:pPr>
              <a:lnSpc>
                <a:spcPts val="11519"/>
              </a:lnSpc>
            </a:pPr>
            <a:r>
              <a:rPr lang="en-US" sz="9599" spc="-239">
                <a:solidFill>
                  <a:srgbClr val="FF1B50"/>
                </a:solidFill>
                <a:latin typeface="Sifonn"/>
              </a:rPr>
              <a:t>THANK YOU !</a:t>
            </a:r>
          </a:p>
        </p:txBody>
      </p:sp>
      <p:sp>
        <p:nvSpPr>
          <p:cNvPr name="Freeform 6" id="6"/>
          <p:cNvSpPr/>
          <p:nvPr/>
        </p:nvSpPr>
        <p:spPr>
          <a:xfrm flipH="false" flipV="false" rot="0">
            <a:off x="13580987" y="-1819115"/>
            <a:ext cx="6978579" cy="13189755"/>
          </a:xfrm>
          <a:custGeom>
            <a:avLst/>
            <a:gdLst/>
            <a:ahLst/>
            <a:cxnLst/>
            <a:rect r="r" b="b" t="t" l="l"/>
            <a:pathLst>
              <a:path h="13189755" w="6978579">
                <a:moveTo>
                  <a:pt x="0" y="0"/>
                </a:moveTo>
                <a:lnTo>
                  <a:pt x="6978580" y="0"/>
                </a:lnTo>
                <a:lnTo>
                  <a:pt x="6978580" y="13189755"/>
                </a:lnTo>
                <a:lnTo>
                  <a:pt x="0" y="131897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35605" y="5057266"/>
            <a:ext cx="19159211" cy="5831091"/>
            <a:chOff x="0" y="0"/>
            <a:chExt cx="5046047" cy="1535761"/>
          </a:xfrm>
        </p:grpSpPr>
        <p:sp>
          <p:nvSpPr>
            <p:cNvPr name="Freeform 3" id="3"/>
            <p:cNvSpPr/>
            <p:nvPr/>
          </p:nvSpPr>
          <p:spPr>
            <a:xfrm flipH="false" flipV="false" rot="0">
              <a:off x="0" y="0"/>
              <a:ext cx="5046047" cy="1535761"/>
            </a:xfrm>
            <a:custGeom>
              <a:avLst/>
              <a:gdLst/>
              <a:ahLst/>
              <a:cxnLst/>
              <a:rect r="r" b="b" t="t" l="l"/>
              <a:pathLst>
                <a:path h="1535761" w="5046047">
                  <a:moveTo>
                    <a:pt x="0" y="0"/>
                  </a:moveTo>
                  <a:lnTo>
                    <a:pt x="5046047" y="0"/>
                  </a:lnTo>
                  <a:lnTo>
                    <a:pt x="5046047" y="1535761"/>
                  </a:lnTo>
                  <a:lnTo>
                    <a:pt x="0" y="1535761"/>
                  </a:lnTo>
                  <a:close/>
                </a:path>
              </a:pathLst>
            </a:custGeom>
            <a:solidFill>
              <a:srgbClr val="FF1B50"/>
            </a:solidFill>
          </p:spPr>
        </p:sp>
        <p:sp>
          <p:nvSpPr>
            <p:cNvPr name="TextBox 4" id="4"/>
            <p:cNvSpPr txBox="true"/>
            <p:nvPr/>
          </p:nvSpPr>
          <p:spPr>
            <a:xfrm>
              <a:off x="0" y="-19050"/>
              <a:ext cx="5046047" cy="1554811"/>
            </a:xfrm>
            <a:prstGeom prst="rect">
              <a:avLst/>
            </a:prstGeom>
          </p:spPr>
          <p:txBody>
            <a:bodyPr anchor="ctr" rtlCol="false" tIns="50800" lIns="50800" bIns="50800" rIns="50800"/>
            <a:lstStyle/>
            <a:p>
              <a:pPr algn="ctr">
                <a:lnSpc>
                  <a:spcPts val="2859"/>
                </a:lnSpc>
              </a:pPr>
            </a:p>
          </p:txBody>
        </p:sp>
      </p:grpSp>
      <p:sp>
        <p:nvSpPr>
          <p:cNvPr name="TextBox 5" id="5"/>
          <p:cNvSpPr txBox="true"/>
          <p:nvPr/>
        </p:nvSpPr>
        <p:spPr>
          <a:xfrm rot="0">
            <a:off x="8231763" y="409390"/>
            <a:ext cx="2017117" cy="424180"/>
          </a:xfrm>
          <a:prstGeom prst="rect">
            <a:avLst/>
          </a:prstGeom>
        </p:spPr>
        <p:txBody>
          <a:bodyPr anchor="t" rtlCol="false" tIns="0" lIns="0" bIns="0" rIns="0">
            <a:spAutoFit/>
          </a:bodyPr>
          <a:lstStyle/>
          <a:p>
            <a:pPr>
              <a:lnSpc>
                <a:spcPts val="3379"/>
              </a:lnSpc>
              <a:spcBef>
                <a:spcPct val="0"/>
              </a:spcBef>
            </a:pPr>
            <a:r>
              <a:rPr lang="en-US" sz="2599" spc="64">
                <a:solidFill>
                  <a:srgbClr val="000000"/>
                </a:solidFill>
                <a:latin typeface="Inter Bold"/>
              </a:rPr>
              <a:t>Conclusion:</a:t>
            </a:r>
          </a:p>
        </p:txBody>
      </p:sp>
      <p:sp>
        <p:nvSpPr>
          <p:cNvPr name="TextBox 6" id="6"/>
          <p:cNvSpPr txBox="true"/>
          <p:nvPr/>
        </p:nvSpPr>
        <p:spPr>
          <a:xfrm rot="0">
            <a:off x="1284796" y="2270915"/>
            <a:ext cx="16777184" cy="3971105"/>
          </a:xfrm>
          <a:prstGeom prst="rect">
            <a:avLst/>
          </a:prstGeom>
        </p:spPr>
        <p:txBody>
          <a:bodyPr anchor="t" rtlCol="false" tIns="0" lIns="0" bIns="0" rIns="0">
            <a:spAutoFit/>
          </a:bodyPr>
          <a:lstStyle/>
          <a:p>
            <a:pPr algn="just">
              <a:lnSpc>
                <a:spcPts val="2859"/>
              </a:lnSpc>
              <a:spcBef>
                <a:spcPct val="0"/>
              </a:spcBef>
            </a:pPr>
            <a:r>
              <a:rPr lang="en-US" sz="2199" spc="54">
                <a:solidFill>
                  <a:srgbClr val="000000"/>
                </a:solidFill>
                <a:latin typeface="Inter"/>
              </a:rPr>
              <a:t>This innovative approach to fundraising has the potential to revolutionize the way educational projects are funded, allowing for a more democratic and inclusive process. By leveraging blockchain technology, crowdfunding in education can provide a secure and efficient way for donors to support causes they believe in, while also ensuring that funds are used for their intended purpose. Additionally, the transparency of blockchain technology can help build trust among donors and recipients, ultimately leading to more successful and impactful educational initiatives. </a:t>
            </a:r>
          </a:p>
          <a:p>
            <a:pPr>
              <a:lnSpc>
                <a:spcPts val="2859"/>
              </a:lnSpc>
              <a:spcBef>
                <a:spcPct val="0"/>
              </a:spcBef>
            </a:pPr>
          </a:p>
          <a:p>
            <a:pPr>
              <a:lnSpc>
                <a:spcPts val="2859"/>
              </a:lnSpc>
              <a:spcBef>
                <a:spcPct val="0"/>
              </a:spcBef>
            </a:pPr>
          </a:p>
          <a:p>
            <a:pPr>
              <a:lnSpc>
                <a:spcPts val="2859"/>
              </a:lnSpc>
              <a:spcBef>
                <a:spcPct val="0"/>
              </a:spcBef>
            </a:pPr>
          </a:p>
          <a:p>
            <a:pPr>
              <a:lnSpc>
                <a:spcPts val="2859"/>
              </a:lnSpc>
              <a:spcBef>
                <a:spcPct val="0"/>
              </a:spcBef>
            </a:pPr>
          </a:p>
          <a:p>
            <a:pPr algn="l">
              <a:lnSpc>
                <a:spcPts val="2859"/>
              </a:lnSpc>
              <a:spcBef>
                <a:spcPct val="0"/>
              </a:spcBef>
            </a:pPr>
            <a:r>
              <a:rPr lang="en-US" sz="2199" spc="54">
                <a:solidFill>
                  <a:srgbClr val="000000"/>
                </a:solidFill>
                <a:latin typeface="Inter"/>
              </a:rPr>
              <a:t>Overall, crowdfunding in education using blockchain technology has the power to transform the way we support and invest in education, creating a more equitable and sustainable future for learners around the world.</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8898944" y="-230921"/>
            <a:ext cx="8360356" cy="9489221"/>
            <a:chOff x="0" y="0"/>
            <a:chExt cx="2201905" cy="2499219"/>
          </a:xfrm>
        </p:grpSpPr>
        <p:sp>
          <p:nvSpPr>
            <p:cNvPr name="Freeform 3" id="3"/>
            <p:cNvSpPr/>
            <p:nvPr/>
          </p:nvSpPr>
          <p:spPr>
            <a:xfrm flipH="false" flipV="false" rot="0">
              <a:off x="0" y="0"/>
              <a:ext cx="2201905" cy="2499219"/>
            </a:xfrm>
            <a:custGeom>
              <a:avLst/>
              <a:gdLst/>
              <a:ahLst/>
              <a:cxnLst/>
              <a:rect r="r" b="b" t="t" l="l"/>
              <a:pathLst>
                <a:path h="2499219" w="2201905">
                  <a:moveTo>
                    <a:pt x="0" y="0"/>
                  </a:moveTo>
                  <a:lnTo>
                    <a:pt x="2201905" y="0"/>
                  </a:lnTo>
                  <a:lnTo>
                    <a:pt x="2201905" y="2499219"/>
                  </a:lnTo>
                  <a:lnTo>
                    <a:pt x="0" y="2499219"/>
                  </a:lnTo>
                  <a:close/>
                </a:path>
              </a:pathLst>
            </a:custGeom>
            <a:solidFill>
              <a:srgbClr val="2E282B">
                <a:alpha val="8627"/>
              </a:srgbClr>
            </a:solidFill>
          </p:spPr>
        </p:sp>
        <p:sp>
          <p:nvSpPr>
            <p:cNvPr name="TextBox 4" id="4"/>
            <p:cNvSpPr txBox="true"/>
            <p:nvPr/>
          </p:nvSpPr>
          <p:spPr>
            <a:xfrm>
              <a:off x="0" y="-19050"/>
              <a:ext cx="2201905" cy="2518269"/>
            </a:xfrm>
            <a:prstGeom prst="rect">
              <a:avLst/>
            </a:prstGeom>
          </p:spPr>
          <p:txBody>
            <a:bodyPr anchor="ctr" rtlCol="false" tIns="50800" lIns="50800" bIns="50800" rIns="50800"/>
            <a:lstStyle/>
            <a:p>
              <a:pPr algn="ctr">
                <a:lnSpc>
                  <a:spcPts val="2859"/>
                </a:lnSpc>
              </a:pPr>
            </a:p>
          </p:txBody>
        </p:sp>
      </p:grpSp>
      <p:sp>
        <p:nvSpPr>
          <p:cNvPr name="TextBox 5" id="5"/>
          <p:cNvSpPr txBox="true"/>
          <p:nvPr/>
        </p:nvSpPr>
        <p:spPr>
          <a:xfrm rot="0">
            <a:off x="723243" y="523908"/>
            <a:ext cx="6113212" cy="828576"/>
          </a:xfrm>
          <a:prstGeom prst="rect">
            <a:avLst/>
          </a:prstGeom>
        </p:spPr>
        <p:txBody>
          <a:bodyPr anchor="t" rtlCol="false" tIns="0" lIns="0" bIns="0" rIns="0">
            <a:spAutoFit/>
          </a:bodyPr>
          <a:lstStyle/>
          <a:p>
            <a:pPr>
              <a:lnSpc>
                <a:spcPts val="6480"/>
              </a:lnSpc>
            </a:pPr>
            <a:r>
              <a:rPr lang="en-US" sz="5400" spc="-135">
                <a:solidFill>
                  <a:srgbClr val="FF1B50"/>
                </a:solidFill>
                <a:latin typeface="Sifonn"/>
              </a:rPr>
              <a:t>REFERENCES:</a:t>
            </a:r>
          </a:p>
        </p:txBody>
      </p:sp>
      <p:sp>
        <p:nvSpPr>
          <p:cNvPr name="Freeform 6" id="6"/>
          <p:cNvSpPr/>
          <p:nvPr/>
        </p:nvSpPr>
        <p:spPr>
          <a:xfrm flipH="false" flipV="false" rot="0">
            <a:off x="16044919" y="8902977"/>
            <a:ext cx="6476071" cy="4940153"/>
          </a:xfrm>
          <a:custGeom>
            <a:avLst/>
            <a:gdLst/>
            <a:ahLst/>
            <a:cxnLst/>
            <a:rect r="r" b="b" t="t" l="l"/>
            <a:pathLst>
              <a:path h="4940153" w="6476071">
                <a:moveTo>
                  <a:pt x="0" y="0"/>
                </a:moveTo>
                <a:lnTo>
                  <a:pt x="6476071" y="0"/>
                </a:lnTo>
                <a:lnTo>
                  <a:pt x="6476071" y="4940153"/>
                </a:lnTo>
                <a:lnTo>
                  <a:pt x="0" y="49401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723243" y="2119089"/>
            <a:ext cx="17190019" cy="7025760"/>
          </a:xfrm>
          <a:prstGeom prst="rect">
            <a:avLst/>
          </a:prstGeom>
        </p:spPr>
        <p:txBody>
          <a:bodyPr anchor="t" rtlCol="false" tIns="0" lIns="0" bIns="0" rIns="0">
            <a:spAutoFit/>
          </a:bodyPr>
          <a:lstStyle/>
          <a:p>
            <a:pPr algn="just">
              <a:lnSpc>
                <a:spcPts val="3119"/>
              </a:lnSpc>
              <a:spcBef>
                <a:spcPct val="0"/>
              </a:spcBef>
            </a:pPr>
            <a:r>
              <a:rPr lang="en-US" sz="2399" spc="59">
                <a:solidFill>
                  <a:srgbClr val="E6E7E8"/>
                </a:solidFill>
                <a:latin typeface="Inter"/>
              </a:rPr>
              <a:t>[1] K. Christidis and M. Devetsikiotis, “Blockchains and smart  contracts for the internet of things,” Ieee Access vol. 4, pp. 2292–2303, 2016.</a:t>
            </a:r>
          </a:p>
          <a:p>
            <a:pPr algn="just">
              <a:lnSpc>
                <a:spcPts val="3119"/>
              </a:lnSpc>
              <a:spcBef>
                <a:spcPct val="0"/>
              </a:spcBef>
            </a:pPr>
          </a:p>
          <a:p>
            <a:pPr algn="just">
              <a:lnSpc>
                <a:spcPts val="3119"/>
              </a:lnSpc>
              <a:spcBef>
                <a:spcPct val="0"/>
              </a:spcBef>
            </a:pPr>
            <a:r>
              <a:rPr lang="en-US" sz="2399" spc="59">
                <a:solidFill>
                  <a:srgbClr val="E6E7E8"/>
                </a:solidFill>
                <a:latin typeface="Inter"/>
              </a:rPr>
              <a:t>[2] Y. He, H. Li, X. Cheng, Y. Liu, C. Yang, and L. Sun, “A blockchain based truthful incentivemechanism for distributed p2p applications,”IEEE Access, vol. 6, pp. 27 324–27 335, 2018. </a:t>
            </a:r>
          </a:p>
          <a:p>
            <a:pPr algn="just">
              <a:lnSpc>
                <a:spcPts val="3119"/>
              </a:lnSpc>
              <a:spcBef>
                <a:spcPct val="0"/>
              </a:spcBef>
            </a:pPr>
          </a:p>
          <a:p>
            <a:pPr algn="just">
              <a:lnSpc>
                <a:spcPts val="3119"/>
              </a:lnSpc>
              <a:spcBef>
                <a:spcPct val="0"/>
              </a:spcBef>
            </a:pPr>
            <a:r>
              <a:rPr lang="en-US" sz="2399" spc="59">
                <a:solidFill>
                  <a:srgbClr val="E6E7E8"/>
                </a:solidFill>
                <a:latin typeface="Inter"/>
              </a:rPr>
              <a:t>[3] V. Hassija, V. Chamola, S. Garg, N. G. K. Dara, G. Kaddoum, and D. N. K. Jayakody, “A blockchainbased framework for lightweightdata sharing and energy trading in v2g network,” IEEE Transactions on Vehicular Technology, 2020.</a:t>
            </a:r>
          </a:p>
          <a:p>
            <a:pPr algn="just">
              <a:lnSpc>
                <a:spcPts val="3119"/>
              </a:lnSpc>
              <a:spcBef>
                <a:spcPct val="0"/>
              </a:spcBef>
            </a:pPr>
          </a:p>
          <a:p>
            <a:pPr algn="just">
              <a:lnSpc>
                <a:spcPts val="3119"/>
              </a:lnSpc>
              <a:spcBef>
                <a:spcPct val="0"/>
              </a:spcBef>
            </a:pPr>
            <a:r>
              <a:rPr lang="en-US" sz="2399" spc="59">
                <a:solidFill>
                  <a:srgbClr val="E6E7E8"/>
                </a:solidFill>
                <a:latin typeface="Inter"/>
              </a:rPr>
              <a:t>[4] Y. Hu, A. Manzoor, P. Ekparinya, M. Liyanage, K. Thilakarathna, G. Jourjon, and A. Seneviratne, “A delay-tolerant payment scheme based on the ethereum blockchain,” IEEE Access, vol. 7, pp. 33 159–33 172, 2019.</a:t>
            </a:r>
          </a:p>
          <a:p>
            <a:pPr algn="just">
              <a:lnSpc>
                <a:spcPts val="3119"/>
              </a:lnSpc>
              <a:spcBef>
                <a:spcPct val="0"/>
              </a:spcBef>
            </a:pPr>
          </a:p>
          <a:p>
            <a:pPr algn="just">
              <a:lnSpc>
                <a:spcPts val="3119"/>
              </a:lnSpc>
              <a:spcBef>
                <a:spcPct val="0"/>
              </a:spcBef>
            </a:pPr>
            <a:r>
              <a:rPr lang="en-US" sz="2399" spc="59">
                <a:solidFill>
                  <a:srgbClr val="E6E7E8"/>
                </a:solidFill>
                <a:latin typeface="Inter"/>
              </a:rPr>
              <a:t>[5] V. Hassija, G. Bansal, V. Chamola, V. Saxena, and B. Sikdar, “Blockcom: A blockchain based commerce model for smart communities using auction mechanism,” in 2019 IEEE International Conference on Communications Workshops (ICC Workshops), May 2019, pp. 1–6. [7] A. C. Chapman and G. Verbic, “An iterative on-line auction mechanism for aggregated demand-side participation,” IEEE Transactions on Smart Grid, vol. 8, no. 1, pp. 158–168, 2017</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E282B"/>
        </a:solidFill>
      </p:bgPr>
    </p:bg>
    <p:spTree>
      <p:nvGrpSpPr>
        <p:cNvPr id="1" name=""/>
        <p:cNvGrpSpPr/>
        <p:nvPr/>
      </p:nvGrpSpPr>
      <p:grpSpPr>
        <a:xfrm>
          <a:off x="0" y="0"/>
          <a:ext cx="0" cy="0"/>
          <a:chOff x="0" y="0"/>
          <a:chExt cx="0" cy="0"/>
        </a:xfrm>
      </p:grpSpPr>
      <p:grpSp>
        <p:nvGrpSpPr>
          <p:cNvPr name="Group 2" id="2"/>
          <p:cNvGrpSpPr/>
          <p:nvPr/>
        </p:nvGrpSpPr>
        <p:grpSpPr>
          <a:xfrm rot="0">
            <a:off x="-986166" y="-4497425"/>
            <a:ext cx="19274166" cy="7086892"/>
            <a:chOff x="0" y="0"/>
            <a:chExt cx="5076324" cy="1866506"/>
          </a:xfrm>
        </p:grpSpPr>
        <p:sp>
          <p:nvSpPr>
            <p:cNvPr name="Freeform 3" id="3"/>
            <p:cNvSpPr/>
            <p:nvPr/>
          </p:nvSpPr>
          <p:spPr>
            <a:xfrm flipH="false" flipV="false" rot="0">
              <a:off x="0" y="0"/>
              <a:ext cx="5076323" cy="1866506"/>
            </a:xfrm>
            <a:custGeom>
              <a:avLst/>
              <a:gdLst/>
              <a:ahLst/>
              <a:cxnLst/>
              <a:rect r="r" b="b" t="t" l="l"/>
              <a:pathLst>
                <a:path h="1866506" w="5076323">
                  <a:moveTo>
                    <a:pt x="0" y="0"/>
                  </a:moveTo>
                  <a:lnTo>
                    <a:pt x="5076323" y="0"/>
                  </a:lnTo>
                  <a:lnTo>
                    <a:pt x="5076323" y="1866506"/>
                  </a:lnTo>
                  <a:lnTo>
                    <a:pt x="0" y="1866506"/>
                  </a:lnTo>
                  <a:close/>
                </a:path>
              </a:pathLst>
            </a:custGeom>
            <a:solidFill>
              <a:srgbClr val="000000"/>
            </a:solidFill>
          </p:spPr>
        </p:sp>
        <p:sp>
          <p:nvSpPr>
            <p:cNvPr name="TextBox 4" id="4"/>
            <p:cNvSpPr txBox="true"/>
            <p:nvPr/>
          </p:nvSpPr>
          <p:spPr>
            <a:xfrm>
              <a:off x="0" y="-19050"/>
              <a:ext cx="5076324" cy="1885556"/>
            </a:xfrm>
            <a:prstGeom prst="rect">
              <a:avLst/>
            </a:prstGeom>
          </p:spPr>
          <p:txBody>
            <a:bodyPr anchor="ctr" rtlCol="false" tIns="50800" lIns="50800" bIns="50800" rIns="50800"/>
            <a:lstStyle/>
            <a:p>
              <a:pPr algn="ctr">
                <a:lnSpc>
                  <a:spcPts val="1950"/>
                </a:lnSpc>
              </a:pPr>
            </a:p>
          </p:txBody>
        </p:sp>
      </p:grpSp>
      <p:sp>
        <p:nvSpPr>
          <p:cNvPr name="Freeform 5" id="5"/>
          <p:cNvSpPr/>
          <p:nvPr/>
        </p:nvSpPr>
        <p:spPr>
          <a:xfrm flipH="false" flipV="true" rot="0">
            <a:off x="-2771386" y="-1570055"/>
            <a:ext cx="6978579" cy="13189755"/>
          </a:xfrm>
          <a:custGeom>
            <a:avLst/>
            <a:gdLst/>
            <a:ahLst/>
            <a:cxnLst/>
            <a:rect r="r" b="b" t="t" l="l"/>
            <a:pathLst>
              <a:path h="13189755" w="6978579">
                <a:moveTo>
                  <a:pt x="0" y="13189754"/>
                </a:moveTo>
                <a:lnTo>
                  <a:pt x="6978579" y="13189754"/>
                </a:lnTo>
                <a:lnTo>
                  <a:pt x="6978579" y="0"/>
                </a:lnTo>
                <a:lnTo>
                  <a:pt x="0" y="0"/>
                </a:lnTo>
                <a:lnTo>
                  <a:pt x="0" y="1318975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640775" y="1086604"/>
            <a:ext cx="6610190" cy="1819209"/>
          </a:xfrm>
          <a:prstGeom prst="rect">
            <a:avLst/>
          </a:prstGeom>
        </p:spPr>
        <p:txBody>
          <a:bodyPr anchor="t" rtlCol="false" tIns="0" lIns="0" bIns="0" rIns="0">
            <a:spAutoFit/>
          </a:bodyPr>
          <a:lstStyle/>
          <a:p>
            <a:pPr>
              <a:lnSpc>
                <a:spcPts val="14225"/>
              </a:lnSpc>
            </a:pPr>
            <a:r>
              <a:rPr lang="en-US" sz="11854" spc="-296">
                <a:solidFill>
                  <a:srgbClr val="FFFFFF"/>
                </a:solidFill>
                <a:latin typeface="Sifonn"/>
              </a:rPr>
              <a:t>INDEX</a:t>
            </a:r>
          </a:p>
        </p:txBody>
      </p:sp>
      <p:sp>
        <p:nvSpPr>
          <p:cNvPr name="TextBox 7" id="7"/>
          <p:cNvSpPr txBox="true"/>
          <p:nvPr/>
        </p:nvSpPr>
        <p:spPr>
          <a:xfrm rot="0">
            <a:off x="6015809" y="1414678"/>
            <a:ext cx="2405854" cy="459608"/>
          </a:xfrm>
          <a:prstGeom prst="rect">
            <a:avLst/>
          </a:prstGeom>
        </p:spPr>
        <p:txBody>
          <a:bodyPr anchor="t" rtlCol="false" tIns="0" lIns="0" bIns="0" rIns="0">
            <a:spAutoFit/>
          </a:bodyPr>
          <a:lstStyle/>
          <a:p>
            <a:pPr>
              <a:lnSpc>
                <a:spcPts val="3639"/>
              </a:lnSpc>
              <a:spcBef>
                <a:spcPct val="0"/>
              </a:spcBef>
            </a:pPr>
            <a:r>
              <a:rPr lang="en-US" sz="2799" spc="69">
                <a:solidFill>
                  <a:srgbClr val="FFFFFF"/>
                </a:solidFill>
                <a:latin typeface="Inter"/>
              </a:rPr>
              <a:t>Introdution </a:t>
            </a:r>
          </a:p>
        </p:txBody>
      </p:sp>
      <p:sp>
        <p:nvSpPr>
          <p:cNvPr name="TextBox 8" id="8"/>
          <p:cNvSpPr txBox="true"/>
          <p:nvPr/>
        </p:nvSpPr>
        <p:spPr>
          <a:xfrm rot="0">
            <a:off x="5742906" y="1123004"/>
            <a:ext cx="1259433" cy="795212"/>
          </a:xfrm>
          <a:prstGeom prst="rect">
            <a:avLst/>
          </a:prstGeom>
        </p:spPr>
        <p:txBody>
          <a:bodyPr anchor="t" rtlCol="false" tIns="0" lIns="0" bIns="0" rIns="0">
            <a:spAutoFit/>
          </a:bodyPr>
          <a:lstStyle/>
          <a:p>
            <a:pPr>
              <a:lnSpc>
                <a:spcPts val="6343"/>
              </a:lnSpc>
              <a:spcBef>
                <a:spcPct val="0"/>
              </a:spcBef>
            </a:pPr>
            <a:r>
              <a:rPr lang="en-US" sz="4879">
                <a:solidFill>
                  <a:srgbClr val="FF1B50"/>
                </a:solidFill>
                <a:latin typeface="Sifonn"/>
              </a:rPr>
              <a:t>1</a:t>
            </a:r>
          </a:p>
        </p:txBody>
      </p:sp>
      <p:sp>
        <p:nvSpPr>
          <p:cNvPr name="TextBox 9" id="9"/>
          <p:cNvSpPr txBox="true"/>
          <p:nvPr/>
        </p:nvSpPr>
        <p:spPr>
          <a:xfrm rot="0">
            <a:off x="6175684" y="2586548"/>
            <a:ext cx="4751461" cy="459608"/>
          </a:xfrm>
          <a:prstGeom prst="rect">
            <a:avLst/>
          </a:prstGeom>
        </p:spPr>
        <p:txBody>
          <a:bodyPr anchor="t" rtlCol="false" tIns="0" lIns="0" bIns="0" rIns="0">
            <a:spAutoFit/>
          </a:bodyPr>
          <a:lstStyle/>
          <a:p>
            <a:pPr>
              <a:lnSpc>
                <a:spcPts val="3639"/>
              </a:lnSpc>
              <a:spcBef>
                <a:spcPct val="0"/>
              </a:spcBef>
            </a:pPr>
            <a:r>
              <a:rPr lang="en-US" sz="2799" spc="69">
                <a:solidFill>
                  <a:srgbClr val="FFFFFF"/>
                </a:solidFill>
                <a:latin typeface="Inter"/>
              </a:rPr>
              <a:t>Why This Project</a:t>
            </a:r>
          </a:p>
        </p:txBody>
      </p:sp>
      <p:sp>
        <p:nvSpPr>
          <p:cNvPr name="TextBox 10" id="10"/>
          <p:cNvSpPr txBox="true"/>
          <p:nvPr/>
        </p:nvSpPr>
        <p:spPr>
          <a:xfrm rot="0">
            <a:off x="5606272" y="2311796"/>
            <a:ext cx="1259433" cy="795212"/>
          </a:xfrm>
          <a:prstGeom prst="rect">
            <a:avLst/>
          </a:prstGeom>
        </p:spPr>
        <p:txBody>
          <a:bodyPr anchor="t" rtlCol="false" tIns="0" lIns="0" bIns="0" rIns="0">
            <a:spAutoFit/>
          </a:bodyPr>
          <a:lstStyle/>
          <a:p>
            <a:pPr>
              <a:lnSpc>
                <a:spcPts val="6343"/>
              </a:lnSpc>
              <a:spcBef>
                <a:spcPct val="0"/>
              </a:spcBef>
            </a:pPr>
            <a:r>
              <a:rPr lang="en-US" sz="4879">
                <a:solidFill>
                  <a:srgbClr val="FF1B50"/>
                </a:solidFill>
                <a:latin typeface="Sifonn"/>
              </a:rPr>
              <a:t>3</a:t>
            </a:r>
          </a:p>
        </p:txBody>
      </p:sp>
      <p:sp>
        <p:nvSpPr>
          <p:cNvPr name="TextBox 11" id="11"/>
          <p:cNvSpPr txBox="true"/>
          <p:nvPr/>
        </p:nvSpPr>
        <p:spPr>
          <a:xfrm rot="0">
            <a:off x="5963085" y="3749202"/>
            <a:ext cx="4964060" cy="459608"/>
          </a:xfrm>
          <a:prstGeom prst="rect">
            <a:avLst/>
          </a:prstGeom>
        </p:spPr>
        <p:txBody>
          <a:bodyPr anchor="t" rtlCol="false" tIns="0" lIns="0" bIns="0" rIns="0">
            <a:spAutoFit/>
          </a:bodyPr>
          <a:lstStyle/>
          <a:p>
            <a:pPr>
              <a:lnSpc>
                <a:spcPts val="3639"/>
              </a:lnSpc>
              <a:spcBef>
                <a:spcPct val="0"/>
              </a:spcBef>
            </a:pPr>
            <a:r>
              <a:rPr lang="en-US" sz="2799" spc="69">
                <a:solidFill>
                  <a:srgbClr val="FFFFFF"/>
                </a:solidFill>
                <a:latin typeface="Inter"/>
              </a:rPr>
              <a:t>Challenge</a:t>
            </a:r>
          </a:p>
        </p:txBody>
      </p:sp>
      <p:sp>
        <p:nvSpPr>
          <p:cNvPr name="TextBox 12" id="12"/>
          <p:cNvSpPr txBox="true"/>
          <p:nvPr/>
        </p:nvSpPr>
        <p:spPr>
          <a:xfrm rot="0">
            <a:off x="5545968" y="3545159"/>
            <a:ext cx="1259433" cy="795212"/>
          </a:xfrm>
          <a:prstGeom prst="rect">
            <a:avLst/>
          </a:prstGeom>
        </p:spPr>
        <p:txBody>
          <a:bodyPr anchor="t" rtlCol="false" tIns="0" lIns="0" bIns="0" rIns="0">
            <a:spAutoFit/>
          </a:bodyPr>
          <a:lstStyle/>
          <a:p>
            <a:pPr>
              <a:lnSpc>
                <a:spcPts val="6343"/>
              </a:lnSpc>
              <a:spcBef>
                <a:spcPct val="0"/>
              </a:spcBef>
            </a:pPr>
            <a:r>
              <a:rPr lang="en-US" sz="4879">
                <a:solidFill>
                  <a:srgbClr val="FF1B50"/>
                </a:solidFill>
                <a:latin typeface="Sifonn"/>
              </a:rPr>
              <a:t>5</a:t>
            </a:r>
          </a:p>
        </p:txBody>
      </p:sp>
      <p:sp>
        <p:nvSpPr>
          <p:cNvPr name="TextBox 13" id="13"/>
          <p:cNvSpPr txBox="true"/>
          <p:nvPr/>
        </p:nvSpPr>
        <p:spPr>
          <a:xfrm rot="0">
            <a:off x="5882312" y="4896397"/>
            <a:ext cx="6212930" cy="459608"/>
          </a:xfrm>
          <a:prstGeom prst="rect">
            <a:avLst/>
          </a:prstGeom>
        </p:spPr>
        <p:txBody>
          <a:bodyPr anchor="t" rtlCol="false" tIns="0" lIns="0" bIns="0" rIns="0">
            <a:spAutoFit/>
          </a:bodyPr>
          <a:lstStyle/>
          <a:p>
            <a:pPr>
              <a:lnSpc>
                <a:spcPts val="3639"/>
              </a:lnSpc>
              <a:spcBef>
                <a:spcPct val="0"/>
              </a:spcBef>
            </a:pPr>
            <a:r>
              <a:rPr lang="en-US" sz="2799" spc="69">
                <a:solidFill>
                  <a:srgbClr val="FFFFFF"/>
                </a:solidFill>
                <a:latin typeface="Inter"/>
              </a:rPr>
              <a:t>Proposed System</a:t>
            </a:r>
          </a:p>
        </p:txBody>
      </p:sp>
      <p:sp>
        <p:nvSpPr>
          <p:cNvPr name="TextBox 14" id="14"/>
          <p:cNvSpPr txBox="true"/>
          <p:nvPr/>
        </p:nvSpPr>
        <p:spPr>
          <a:xfrm rot="0">
            <a:off x="5386092" y="4753756"/>
            <a:ext cx="1259433" cy="795212"/>
          </a:xfrm>
          <a:prstGeom prst="rect">
            <a:avLst/>
          </a:prstGeom>
        </p:spPr>
        <p:txBody>
          <a:bodyPr anchor="t" rtlCol="false" tIns="0" lIns="0" bIns="0" rIns="0">
            <a:spAutoFit/>
          </a:bodyPr>
          <a:lstStyle/>
          <a:p>
            <a:pPr>
              <a:lnSpc>
                <a:spcPts val="6343"/>
              </a:lnSpc>
              <a:spcBef>
                <a:spcPct val="0"/>
              </a:spcBef>
            </a:pPr>
            <a:r>
              <a:rPr lang="en-US" sz="4879">
                <a:solidFill>
                  <a:srgbClr val="FF1B50"/>
                </a:solidFill>
                <a:latin typeface="Sifonn"/>
              </a:rPr>
              <a:t>7</a:t>
            </a:r>
          </a:p>
        </p:txBody>
      </p:sp>
      <p:sp>
        <p:nvSpPr>
          <p:cNvPr name="TextBox 15" id="15"/>
          <p:cNvSpPr txBox="true"/>
          <p:nvPr/>
        </p:nvSpPr>
        <p:spPr>
          <a:xfrm rot="0">
            <a:off x="12140890" y="1297718"/>
            <a:ext cx="5410941" cy="459608"/>
          </a:xfrm>
          <a:prstGeom prst="rect">
            <a:avLst/>
          </a:prstGeom>
        </p:spPr>
        <p:txBody>
          <a:bodyPr anchor="t" rtlCol="false" tIns="0" lIns="0" bIns="0" rIns="0">
            <a:spAutoFit/>
          </a:bodyPr>
          <a:lstStyle/>
          <a:p>
            <a:pPr>
              <a:lnSpc>
                <a:spcPts val="3639"/>
              </a:lnSpc>
              <a:spcBef>
                <a:spcPct val="0"/>
              </a:spcBef>
            </a:pPr>
            <a:r>
              <a:rPr lang="en-US" sz="2799" spc="69">
                <a:solidFill>
                  <a:srgbClr val="FFFFFF"/>
                </a:solidFill>
                <a:latin typeface="Inter"/>
              </a:rPr>
              <a:t>What is Crowdfunding</a:t>
            </a:r>
          </a:p>
        </p:txBody>
      </p:sp>
      <p:sp>
        <p:nvSpPr>
          <p:cNvPr name="TextBox 16" id="16"/>
          <p:cNvSpPr txBox="true"/>
          <p:nvPr/>
        </p:nvSpPr>
        <p:spPr>
          <a:xfrm rot="0">
            <a:off x="11570705" y="1048504"/>
            <a:ext cx="1140370" cy="795212"/>
          </a:xfrm>
          <a:prstGeom prst="rect">
            <a:avLst/>
          </a:prstGeom>
        </p:spPr>
        <p:txBody>
          <a:bodyPr anchor="t" rtlCol="false" tIns="0" lIns="0" bIns="0" rIns="0">
            <a:spAutoFit/>
          </a:bodyPr>
          <a:lstStyle/>
          <a:p>
            <a:pPr>
              <a:lnSpc>
                <a:spcPts val="6343"/>
              </a:lnSpc>
              <a:spcBef>
                <a:spcPct val="0"/>
              </a:spcBef>
            </a:pPr>
            <a:r>
              <a:rPr lang="en-US" sz="4879">
                <a:solidFill>
                  <a:srgbClr val="FF1B50"/>
                </a:solidFill>
                <a:latin typeface="Sifonn"/>
              </a:rPr>
              <a:t>2</a:t>
            </a:r>
          </a:p>
        </p:txBody>
      </p:sp>
      <p:sp>
        <p:nvSpPr>
          <p:cNvPr name="TextBox 17" id="17"/>
          <p:cNvSpPr txBox="true"/>
          <p:nvPr/>
        </p:nvSpPr>
        <p:spPr>
          <a:xfrm rot="0">
            <a:off x="12095242" y="2340613"/>
            <a:ext cx="5410941" cy="459608"/>
          </a:xfrm>
          <a:prstGeom prst="rect">
            <a:avLst/>
          </a:prstGeom>
        </p:spPr>
        <p:txBody>
          <a:bodyPr anchor="t" rtlCol="false" tIns="0" lIns="0" bIns="0" rIns="0">
            <a:spAutoFit/>
          </a:bodyPr>
          <a:lstStyle/>
          <a:p>
            <a:pPr>
              <a:lnSpc>
                <a:spcPts val="3639"/>
              </a:lnSpc>
              <a:spcBef>
                <a:spcPct val="0"/>
              </a:spcBef>
            </a:pPr>
            <a:r>
              <a:rPr lang="en-US" sz="2799" spc="69">
                <a:solidFill>
                  <a:srgbClr val="FFFFFF"/>
                </a:solidFill>
                <a:latin typeface="Inter"/>
              </a:rPr>
              <a:t>Benefits of crowdfunding</a:t>
            </a:r>
          </a:p>
        </p:txBody>
      </p:sp>
      <p:sp>
        <p:nvSpPr>
          <p:cNvPr name="TextBox 18" id="18"/>
          <p:cNvSpPr txBox="true"/>
          <p:nvPr/>
        </p:nvSpPr>
        <p:spPr>
          <a:xfrm rot="0">
            <a:off x="11542461" y="2081176"/>
            <a:ext cx="1140370" cy="795212"/>
          </a:xfrm>
          <a:prstGeom prst="rect">
            <a:avLst/>
          </a:prstGeom>
        </p:spPr>
        <p:txBody>
          <a:bodyPr anchor="t" rtlCol="false" tIns="0" lIns="0" bIns="0" rIns="0">
            <a:spAutoFit/>
          </a:bodyPr>
          <a:lstStyle/>
          <a:p>
            <a:pPr>
              <a:lnSpc>
                <a:spcPts val="6343"/>
              </a:lnSpc>
              <a:spcBef>
                <a:spcPct val="0"/>
              </a:spcBef>
            </a:pPr>
            <a:r>
              <a:rPr lang="en-US" sz="4879">
                <a:solidFill>
                  <a:srgbClr val="FF1B50"/>
                </a:solidFill>
                <a:latin typeface="Sifonn"/>
              </a:rPr>
              <a:t>4</a:t>
            </a:r>
          </a:p>
        </p:txBody>
      </p:sp>
      <p:sp>
        <p:nvSpPr>
          <p:cNvPr name="TextBox 19" id="19"/>
          <p:cNvSpPr txBox="true"/>
          <p:nvPr/>
        </p:nvSpPr>
        <p:spPr>
          <a:xfrm rot="0">
            <a:off x="12095242" y="3651515"/>
            <a:ext cx="5410941" cy="459608"/>
          </a:xfrm>
          <a:prstGeom prst="rect">
            <a:avLst/>
          </a:prstGeom>
        </p:spPr>
        <p:txBody>
          <a:bodyPr anchor="t" rtlCol="false" tIns="0" lIns="0" bIns="0" rIns="0">
            <a:spAutoFit/>
          </a:bodyPr>
          <a:lstStyle/>
          <a:p>
            <a:pPr>
              <a:lnSpc>
                <a:spcPts val="3639"/>
              </a:lnSpc>
              <a:spcBef>
                <a:spcPct val="0"/>
              </a:spcBef>
            </a:pPr>
            <a:r>
              <a:rPr lang="en-US" sz="2799" spc="69">
                <a:solidFill>
                  <a:srgbClr val="FFFFFF"/>
                </a:solidFill>
                <a:latin typeface="Inter"/>
              </a:rPr>
              <a:t>Literature Survey</a:t>
            </a:r>
          </a:p>
        </p:txBody>
      </p:sp>
      <p:sp>
        <p:nvSpPr>
          <p:cNvPr name="TextBox 20" id="20"/>
          <p:cNvSpPr txBox="true"/>
          <p:nvPr/>
        </p:nvSpPr>
        <p:spPr>
          <a:xfrm rot="0">
            <a:off x="11542461" y="3413598"/>
            <a:ext cx="1140370" cy="795212"/>
          </a:xfrm>
          <a:prstGeom prst="rect">
            <a:avLst/>
          </a:prstGeom>
        </p:spPr>
        <p:txBody>
          <a:bodyPr anchor="t" rtlCol="false" tIns="0" lIns="0" bIns="0" rIns="0">
            <a:spAutoFit/>
          </a:bodyPr>
          <a:lstStyle/>
          <a:p>
            <a:pPr>
              <a:lnSpc>
                <a:spcPts val="6343"/>
              </a:lnSpc>
              <a:spcBef>
                <a:spcPct val="0"/>
              </a:spcBef>
            </a:pPr>
            <a:r>
              <a:rPr lang="en-US" sz="4879">
                <a:solidFill>
                  <a:srgbClr val="FF1B50"/>
                </a:solidFill>
                <a:latin typeface="Sifonn"/>
              </a:rPr>
              <a:t>6</a:t>
            </a:r>
          </a:p>
        </p:txBody>
      </p:sp>
      <p:sp>
        <p:nvSpPr>
          <p:cNvPr name="TextBox 21" id="21"/>
          <p:cNvSpPr txBox="true"/>
          <p:nvPr/>
        </p:nvSpPr>
        <p:spPr>
          <a:xfrm rot="0">
            <a:off x="11542461" y="4530223"/>
            <a:ext cx="1140370" cy="795212"/>
          </a:xfrm>
          <a:prstGeom prst="rect">
            <a:avLst/>
          </a:prstGeom>
        </p:spPr>
        <p:txBody>
          <a:bodyPr anchor="t" rtlCol="false" tIns="0" lIns="0" bIns="0" rIns="0">
            <a:spAutoFit/>
          </a:bodyPr>
          <a:lstStyle/>
          <a:p>
            <a:pPr>
              <a:lnSpc>
                <a:spcPts val="6343"/>
              </a:lnSpc>
              <a:spcBef>
                <a:spcPct val="0"/>
              </a:spcBef>
            </a:pPr>
            <a:r>
              <a:rPr lang="en-US" sz="4879">
                <a:solidFill>
                  <a:srgbClr val="FF1B50"/>
                </a:solidFill>
                <a:latin typeface="Sifonn"/>
              </a:rPr>
              <a:t>8</a:t>
            </a:r>
          </a:p>
        </p:txBody>
      </p:sp>
      <p:sp>
        <p:nvSpPr>
          <p:cNvPr name="TextBox 22" id="22"/>
          <p:cNvSpPr txBox="true"/>
          <p:nvPr/>
        </p:nvSpPr>
        <p:spPr>
          <a:xfrm rot="0">
            <a:off x="12112646" y="4632293"/>
            <a:ext cx="6212930" cy="916676"/>
          </a:xfrm>
          <a:prstGeom prst="rect">
            <a:avLst/>
          </a:prstGeom>
        </p:spPr>
        <p:txBody>
          <a:bodyPr anchor="t" rtlCol="false" tIns="0" lIns="0" bIns="0" rIns="0">
            <a:spAutoFit/>
          </a:bodyPr>
          <a:lstStyle/>
          <a:p>
            <a:pPr>
              <a:lnSpc>
                <a:spcPts val="3639"/>
              </a:lnSpc>
              <a:spcBef>
                <a:spcPct val="0"/>
              </a:spcBef>
            </a:pPr>
            <a:r>
              <a:rPr lang="en-US" sz="2799" spc="69">
                <a:solidFill>
                  <a:srgbClr val="FFFFFF"/>
                </a:solidFill>
                <a:latin typeface="Inter"/>
              </a:rPr>
              <a:t>Case Studies in Educational Crowdfunding</a:t>
            </a:r>
          </a:p>
        </p:txBody>
      </p:sp>
      <p:sp>
        <p:nvSpPr>
          <p:cNvPr name="TextBox 23" id="23"/>
          <p:cNvSpPr txBox="true"/>
          <p:nvPr/>
        </p:nvSpPr>
        <p:spPr>
          <a:xfrm rot="0">
            <a:off x="5333369" y="5895679"/>
            <a:ext cx="1259433" cy="795212"/>
          </a:xfrm>
          <a:prstGeom prst="rect">
            <a:avLst/>
          </a:prstGeom>
        </p:spPr>
        <p:txBody>
          <a:bodyPr anchor="t" rtlCol="false" tIns="0" lIns="0" bIns="0" rIns="0">
            <a:spAutoFit/>
          </a:bodyPr>
          <a:lstStyle/>
          <a:p>
            <a:pPr>
              <a:lnSpc>
                <a:spcPts val="6343"/>
              </a:lnSpc>
              <a:spcBef>
                <a:spcPct val="0"/>
              </a:spcBef>
            </a:pPr>
            <a:r>
              <a:rPr lang="en-US" sz="4879">
                <a:solidFill>
                  <a:srgbClr val="FF1B50"/>
                </a:solidFill>
                <a:latin typeface="Sifonn"/>
              </a:rPr>
              <a:t>9</a:t>
            </a:r>
          </a:p>
        </p:txBody>
      </p:sp>
      <p:sp>
        <p:nvSpPr>
          <p:cNvPr name="TextBox 24" id="24"/>
          <p:cNvSpPr txBox="true"/>
          <p:nvPr/>
        </p:nvSpPr>
        <p:spPr>
          <a:xfrm rot="0">
            <a:off x="11745465" y="5981404"/>
            <a:ext cx="1259433" cy="741872"/>
          </a:xfrm>
          <a:prstGeom prst="rect">
            <a:avLst/>
          </a:prstGeom>
        </p:spPr>
        <p:txBody>
          <a:bodyPr anchor="t" rtlCol="false" tIns="0" lIns="0" bIns="0" rIns="0">
            <a:spAutoFit/>
          </a:bodyPr>
          <a:lstStyle/>
          <a:p>
            <a:pPr>
              <a:lnSpc>
                <a:spcPts val="5953"/>
              </a:lnSpc>
              <a:spcBef>
                <a:spcPct val="0"/>
              </a:spcBef>
            </a:pPr>
            <a:r>
              <a:rPr lang="en-US" sz="4579">
                <a:solidFill>
                  <a:srgbClr val="FF1B50"/>
                </a:solidFill>
                <a:latin typeface="Sifonn"/>
              </a:rPr>
              <a:t>10</a:t>
            </a:r>
          </a:p>
        </p:txBody>
      </p:sp>
      <p:sp>
        <p:nvSpPr>
          <p:cNvPr name="TextBox 25" id="25"/>
          <p:cNvSpPr txBox="true"/>
          <p:nvPr/>
        </p:nvSpPr>
        <p:spPr>
          <a:xfrm rot="0">
            <a:off x="5899716" y="5990929"/>
            <a:ext cx="6212930" cy="916676"/>
          </a:xfrm>
          <a:prstGeom prst="rect">
            <a:avLst/>
          </a:prstGeom>
        </p:spPr>
        <p:txBody>
          <a:bodyPr anchor="t" rtlCol="false" tIns="0" lIns="0" bIns="0" rIns="0">
            <a:spAutoFit/>
          </a:bodyPr>
          <a:lstStyle/>
          <a:p>
            <a:pPr>
              <a:lnSpc>
                <a:spcPts val="3639"/>
              </a:lnSpc>
              <a:spcBef>
                <a:spcPct val="0"/>
              </a:spcBef>
            </a:pPr>
            <a:r>
              <a:rPr lang="en-US" sz="2799" spc="69">
                <a:solidFill>
                  <a:srgbClr val="FFFFFF"/>
                </a:solidFill>
                <a:latin typeface="Inter"/>
              </a:rPr>
              <a:t>Future Trends and Collaborative Models</a:t>
            </a:r>
          </a:p>
        </p:txBody>
      </p:sp>
      <p:sp>
        <p:nvSpPr>
          <p:cNvPr name="TextBox 26" id="26"/>
          <p:cNvSpPr txBox="true"/>
          <p:nvPr/>
        </p:nvSpPr>
        <p:spPr>
          <a:xfrm rot="0">
            <a:off x="12711074" y="6127298"/>
            <a:ext cx="6212930" cy="459608"/>
          </a:xfrm>
          <a:prstGeom prst="rect">
            <a:avLst/>
          </a:prstGeom>
        </p:spPr>
        <p:txBody>
          <a:bodyPr anchor="t" rtlCol="false" tIns="0" lIns="0" bIns="0" rIns="0">
            <a:spAutoFit/>
          </a:bodyPr>
          <a:lstStyle/>
          <a:p>
            <a:pPr>
              <a:lnSpc>
                <a:spcPts val="3639"/>
              </a:lnSpc>
              <a:spcBef>
                <a:spcPct val="0"/>
              </a:spcBef>
            </a:pPr>
            <a:r>
              <a:rPr lang="en-US" sz="2799" spc="69">
                <a:solidFill>
                  <a:srgbClr val="FFFFFF"/>
                </a:solidFill>
                <a:latin typeface="Inter"/>
              </a:rPr>
              <a:t>Result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429898" y="-506107"/>
            <a:ext cx="9907165" cy="11299214"/>
            <a:chOff x="0" y="0"/>
            <a:chExt cx="2609294" cy="2975925"/>
          </a:xfrm>
        </p:grpSpPr>
        <p:sp>
          <p:nvSpPr>
            <p:cNvPr name="Freeform 3" id="3"/>
            <p:cNvSpPr/>
            <p:nvPr/>
          </p:nvSpPr>
          <p:spPr>
            <a:xfrm flipH="false" flipV="false" rot="0">
              <a:off x="0" y="0"/>
              <a:ext cx="2609294" cy="2975925"/>
            </a:xfrm>
            <a:custGeom>
              <a:avLst/>
              <a:gdLst/>
              <a:ahLst/>
              <a:cxnLst/>
              <a:rect r="r" b="b" t="t" l="l"/>
              <a:pathLst>
                <a:path h="2975925" w="2609294">
                  <a:moveTo>
                    <a:pt x="0" y="0"/>
                  </a:moveTo>
                  <a:lnTo>
                    <a:pt x="2609294" y="0"/>
                  </a:lnTo>
                  <a:lnTo>
                    <a:pt x="2609294" y="2975925"/>
                  </a:lnTo>
                  <a:lnTo>
                    <a:pt x="0" y="2975925"/>
                  </a:lnTo>
                  <a:close/>
                </a:path>
              </a:pathLst>
            </a:custGeom>
            <a:solidFill>
              <a:srgbClr val="2E282B"/>
            </a:solidFill>
          </p:spPr>
        </p:sp>
        <p:sp>
          <p:nvSpPr>
            <p:cNvPr name="TextBox 4" id="4"/>
            <p:cNvSpPr txBox="true"/>
            <p:nvPr/>
          </p:nvSpPr>
          <p:spPr>
            <a:xfrm>
              <a:off x="0" y="-19050"/>
              <a:ext cx="2609294" cy="2994975"/>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true" rot="0">
            <a:off x="-2771386" y="-1665305"/>
            <a:ext cx="6978579" cy="13189755"/>
          </a:xfrm>
          <a:custGeom>
            <a:avLst/>
            <a:gdLst/>
            <a:ahLst/>
            <a:cxnLst/>
            <a:rect r="r" b="b" t="t" l="l"/>
            <a:pathLst>
              <a:path h="13189755" w="6978579">
                <a:moveTo>
                  <a:pt x="0" y="13189754"/>
                </a:moveTo>
                <a:lnTo>
                  <a:pt x="6978579" y="13189754"/>
                </a:lnTo>
                <a:lnTo>
                  <a:pt x="6978579" y="0"/>
                </a:lnTo>
                <a:lnTo>
                  <a:pt x="0" y="0"/>
                </a:lnTo>
                <a:lnTo>
                  <a:pt x="0" y="1318975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419232"/>
            <a:ext cx="4386098" cy="609468"/>
          </a:xfrm>
          <a:prstGeom prst="rect">
            <a:avLst/>
          </a:prstGeom>
        </p:spPr>
        <p:txBody>
          <a:bodyPr anchor="t" rtlCol="false" tIns="0" lIns="0" bIns="0" rIns="0">
            <a:spAutoFit/>
          </a:bodyPr>
          <a:lstStyle/>
          <a:p>
            <a:pPr>
              <a:lnSpc>
                <a:spcPts val="4799"/>
              </a:lnSpc>
            </a:pPr>
            <a:r>
              <a:rPr lang="en-US" sz="3999" spc="-99">
                <a:solidFill>
                  <a:srgbClr val="FF1B50"/>
                </a:solidFill>
                <a:latin typeface="Sifonn"/>
              </a:rPr>
              <a:t>INTRODUCTION:</a:t>
            </a:r>
          </a:p>
        </p:txBody>
      </p:sp>
      <p:sp>
        <p:nvSpPr>
          <p:cNvPr name="TextBox 7" id="7"/>
          <p:cNvSpPr txBox="true"/>
          <p:nvPr/>
        </p:nvSpPr>
        <p:spPr>
          <a:xfrm rot="0">
            <a:off x="5022028" y="1375942"/>
            <a:ext cx="12684458" cy="8268061"/>
          </a:xfrm>
          <a:prstGeom prst="rect">
            <a:avLst/>
          </a:prstGeom>
        </p:spPr>
        <p:txBody>
          <a:bodyPr anchor="t" rtlCol="false" tIns="0" lIns="0" bIns="0" rIns="0">
            <a:spAutoFit/>
          </a:bodyPr>
          <a:lstStyle/>
          <a:p>
            <a:pPr algn="just">
              <a:lnSpc>
                <a:spcPts val="4407"/>
              </a:lnSpc>
            </a:pPr>
            <a:r>
              <a:rPr lang="en-US" sz="2938">
                <a:solidFill>
                  <a:srgbClr val="FFFFFF"/>
                </a:solidFill>
                <a:latin typeface="Inter"/>
              </a:rPr>
              <a:t>•A crowdfunding platform that leverages blockchain technology for a more secure and transparent fundraising process.</a:t>
            </a:r>
          </a:p>
          <a:p>
            <a:pPr algn="just">
              <a:lnSpc>
                <a:spcPts val="4407"/>
              </a:lnSpc>
            </a:pPr>
          </a:p>
          <a:p>
            <a:pPr algn="just">
              <a:lnSpc>
                <a:spcPts val="4407"/>
              </a:lnSpc>
            </a:pPr>
            <a:r>
              <a:rPr lang="en-US" sz="2938">
                <a:solidFill>
                  <a:srgbClr val="FFFFFF"/>
                </a:solidFill>
                <a:latin typeface="Inter"/>
              </a:rPr>
              <a:t>•Blockchain eliminates the need for intermediaries, allowing direct peer-to-peer transactions between project creators and backers.</a:t>
            </a:r>
          </a:p>
          <a:p>
            <a:pPr algn="just">
              <a:lnSpc>
                <a:spcPts val="4407"/>
              </a:lnSpc>
            </a:pPr>
          </a:p>
          <a:p>
            <a:pPr algn="just">
              <a:lnSpc>
                <a:spcPts val="4407"/>
              </a:lnSpc>
            </a:pPr>
            <a:r>
              <a:rPr lang="en-US" sz="2938">
                <a:solidFill>
                  <a:srgbClr val="FFFFFF"/>
                </a:solidFill>
                <a:latin typeface="Inter"/>
              </a:rPr>
              <a:t>•Enhanced security through cryptographic techniques, making it difficult for fraudulent activities to occur.</a:t>
            </a:r>
          </a:p>
          <a:p>
            <a:pPr algn="just">
              <a:lnSpc>
                <a:spcPts val="4407"/>
              </a:lnSpc>
            </a:pPr>
          </a:p>
          <a:p>
            <a:pPr algn="just">
              <a:lnSpc>
                <a:spcPts val="4407"/>
              </a:lnSpc>
            </a:pPr>
            <a:r>
              <a:rPr lang="en-US" sz="2938">
                <a:solidFill>
                  <a:srgbClr val="FFFFFF"/>
                </a:solidFill>
                <a:latin typeface="Inter"/>
              </a:rPr>
              <a:t>•All transactions and project updates are recorded on a public ledger, providing complete transparency to all participants.</a:t>
            </a:r>
          </a:p>
          <a:p>
            <a:pPr algn="just">
              <a:lnSpc>
                <a:spcPts val="4407"/>
              </a:lnSpc>
            </a:pPr>
          </a:p>
          <a:p>
            <a:pPr algn="just">
              <a:lnSpc>
                <a:spcPts val="4407"/>
              </a:lnSpc>
            </a:pPr>
            <a:r>
              <a:rPr lang="en-US" sz="2938">
                <a:solidFill>
                  <a:srgbClr val="FFFFFF"/>
                </a:solidFill>
                <a:latin typeface="Inter"/>
              </a:rPr>
              <a:t>•Tokenized assets can be traded on secondary markets, providing liquidity to backers.</a:t>
            </a:r>
          </a:p>
          <a:p>
            <a:pPr algn="just">
              <a:lnSpc>
                <a:spcPts val="4407"/>
              </a:lnSpc>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35605" y="6691195"/>
            <a:ext cx="19159211" cy="4197162"/>
            <a:chOff x="0" y="0"/>
            <a:chExt cx="5046047" cy="1105425"/>
          </a:xfrm>
        </p:grpSpPr>
        <p:sp>
          <p:nvSpPr>
            <p:cNvPr name="Freeform 3" id="3"/>
            <p:cNvSpPr/>
            <p:nvPr/>
          </p:nvSpPr>
          <p:spPr>
            <a:xfrm flipH="false" flipV="false" rot="0">
              <a:off x="0" y="0"/>
              <a:ext cx="5046047" cy="1105425"/>
            </a:xfrm>
            <a:custGeom>
              <a:avLst/>
              <a:gdLst/>
              <a:ahLst/>
              <a:cxnLst/>
              <a:rect r="r" b="b" t="t" l="l"/>
              <a:pathLst>
                <a:path h="1105425" w="5046047">
                  <a:moveTo>
                    <a:pt x="0" y="0"/>
                  </a:moveTo>
                  <a:lnTo>
                    <a:pt x="5046047" y="0"/>
                  </a:lnTo>
                  <a:lnTo>
                    <a:pt x="5046047" y="1105425"/>
                  </a:lnTo>
                  <a:lnTo>
                    <a:pt x="0" y="1105425"/>
                  </a:lnTo>
                  <a:close/>
                </a:path>
              </a:pathLst>
            </a:custGeom>
            <a:solidFill>
              <a:srgbClr val="E6E7E8"/>
            </a:solidFill>
          </p:spPr>
        </p:sp>
        <p:sp>
          <p:nvSpPr>
            <p:cNvPr name="TextBox 4" id="4"/>
            <p:cNvSpPr txBox="true"/>
            <p:nvPr/>
          </p:nvSpPr>
          <p:spPr>
            <a:xfrm>
              <a:off x="0" y="-19050"/>
              <a:ext cx="5046047" cy="1124475"/>
            </a:xfrm>
            <a:prstGeom prst="rect">
              <a:avLst/>
            </a:prstGeom>
          </p:spPr>
          <p:txBody>
            <a:bodyPr anchor="ctr" rtlCol="false" tIns="50800" lIns="50800" bIns="50800" rIns="50800"/>
            <a:lstStyle/>
            <a:p>
              <a:pPr algn="ctr">
                <a:lnSpc>
                  <a:spcPts val="2859"/>
                </a:lnSpc>
              </a:pPr>
            </a:p>
          </p:txBody>
        </p:sp>
      </p:grpSp>
      <p:sp>
        <p:nvSpPr>
          <p:cNvPr name="TextBox 5" id="5"/>
          <p:cNvSpPr txBox="true"/>
          <p:nvPr/>
        </p:nvSpPr>
        <p:spPr>
          <a:xfrm rot="0">
            <a:off x="1028700" y="969253"/>
            <a:ext cx="15295342" cy="628584"/>
          </a:xfrm>
          <a:prstGeom prst="rect">
            <a:avLst/>
          </a:prstGeom>
        </p:spPr>
        <p:txBody>
          <a:bodyPr anchor="t" rtlCol="false" tIns="0" lIns="0" bIns="0" rIns="0">
            <a:spAutoFit/>
          </a:bodyPr>
          <a:lstStyle/>
          <a:p>
            <a:pPr>
              <a:lnSpc>
                <a:spcPts val="4800"/>
              </a:lnSpc>
            </a:pPr>
            <a:r>
              <a:rPr lang="en-US" sz="4000" spc="-100" u="sng">
                <a:solidFill>
                  <a:srgbClr val="FF1B50"/>
                </a:solidFill>
                <a:latin typeface="Sifonn"/>
              </a:rPr>
              <a:t>WHAT IS CROWDFUNDING?</a:t>
            </a:r>
          </a:p>
        </p:txBody>
      </p:sp>
      <p:sp>
        <p:nvSpPr>
          <p:cNvPr name="TextBox 6" id="6"/>
          <p:cNvSpPr txBox="true"/>
          <p:nvPr/>
        </p:nvSpPr>
        <p:spPr>
          <a:xfrm rot="0">
            <a:off x="1028700" y="2966953"/>
            <a:ext cx="16719108" cy="5703590"/>
          </a:xfrm>
          <a:prstGeom prst="rect">
            <a:avLst/>
          </a:prstGeom>
        </p:spPr>
        <p:txBody>
          <a:bodyPr anchor="t" rtlCol="false" tIns="0" lIns="0" bIns="0" rIns="0">
            <a:spAutoFit/>
          </a:bodyPr>
          <a:lstStyle/>
          <a:p>
            <a:pPr algn="just" marL="550430" indent="-275215" lvl="1">
              <a:lnSpc>
                <a:spcPts val="3824"/>
              </a:lnSpc>
              <a:buFont typeface="Arial"/>
              <a:buChar char="•"/>
            </a:pPr>
            <a:r>
              <a:rPr lang="en-US" sz="2549">
                <a:solidFill>
                  <a:srgbClr val="000000"/>
                </a:solidFill>
                <a:latin typeface="Inter"/>
              </a:rPr>
              <a:t>Crowdfunding is a method of raising capital or funding for a project, venture, or cause by collecting small contributions from a large number of individuals, typically via the internet or social media platforms.</a:t>
            </a:r>
          </a:p>
          <a:p>
            <a:pPr algn="just">
              <a:lnSpc>
                <a:spcPts val="3824"/>
              </a:lnSpc>
            </a:pPr>
          </a:p>
          <a:p>
            <a:pPr algn="just" marL="550430" indent="-275215" lvl="1">
              <a:lnSpc>
                <a:spcPts val="3824"/>
              </a:lnSpc>
              <a:buFont typeface="Arial"/>
              <a:buChar char="•"/>
            </a:pPr>
            <a:r>
              <a:rPr lang="en-US" sz="2549">
                <a:solidFill>
                  <a:srgbClr val="000000"/>
                </a:solidFill>
                <a:latin typeface="Inter"/>
              </a:rPr>
              <a:t>It enables entrepreneurs, artists, non-profit organizations, and others to access funds without relying on traditional sources such as banks or venture capitalists.</a:t>
            </a:r>
          </a:p>
          <a:p>
            <a:pPr algn="just">
              <a:lnSpc>
                <a:spcPts val="3824"/>
              </a:lnSpc>
            </a:pPr>
          </a:p>
          <a:p>
            <a:pPr algn="just">
              <a:lnSpc>
                <a:spcPts val="3824"/>
              </a:lnSpc>
            </a:pPr>
          </a:p>
          <a:p>
            <a:pPr algn="just" marL="550430" indent="-275215" lvl="1">
              <a:lnSpc>
                <a:spcPts val="3824"/>
              </a:lnSpc>
              <a:buFont typeface="Arial"/>
              <a:buChar char="•"/>
            </a:pPr>
            <a:r>
              <a:rPr lang="en-US" sz="2549">
                <a:solidFill>
                  <a:srgbClr val="000000"/>
                </a:solidFill>
                <a:latin typeface="Inter"/>
              </a:rPr>
              <a:t>Instead of seeking large sums of money from a single source, such as a bank or venture capitalist, crowdfunding involves reaching out to a broad audience of potential backers or supporters who each contribute a relatively small amount of money.</a:t>
            </a:r>
          </a:p>
          <a:p>
            <a:pPr algn="just">
              <a:lnSpc>
                <a:spcPts val="3824"/>
              </a:lnSpc>
            </a:pPr>
          </a:p>
          <a:p>
            <a:pPr algn="just">
              <a:lnSpc>
                <a:spcPts val="3824"/>
              </a:lnSpc>
            </a:pPr>
          </a:p>
        </p:txBody>
      </p:sp>
      <p:grpSp>
        <p:nvGrpSpPr>
          <p:cNvPr name="Group 7" id="7"/>
          <p:cNvGrpSpPr/>
          <p:nvPr/>
        </p:nvGrpSpPr>
        <p:grpSpPr>
          <a:xfrm rot="0">
            <a:off x="-1220991" y="896441"/>
            <a:ext cx="1930554" cy="1641048"/>
            <a:chOff x="0" y="0"/>
            <a:chExt cx="508459" cy="432210"/>
          </a:xfrm>
        </p:grpSpPr>
        <p:sp>
          <p:nvSpPr>
            <p:cNvPr name="Freeform 8" id="8"/>
            <p:cNvSpPr/>
            <p:nvPr/>
          </p:nvSpPr>
          <p:spPr>
            <a:xfrm flipH="false" flipV="false" rot="0">
              <a:off x="0" y="0"/>
              <a:ext cx="508459" cy="432210"/>
            </a:xfrm>
            <a:custGeom>
              <a:avLst/>
              <a:gdLst/>
              <a:ahLst/>
              <a:cxnLst/>
              <a:rect r="r" b="b" t="t" l="l"/>
              <a:pathLst>
                <a:path h="432210" w="508459">
                  <a:moveTo>
                    <a:pt x="0" y="0"/>
                  </a:moveTo>
                  <a:lnTo>
                    <a:pt x="508459" y="0"/>
                  </a:lnTo>
                  <a:lnTo>
                    <a:pt x="508459" y="432210"/>
                  </a:lnTo>
                  <a:lnTo>
                    <a:pt x="0" y="432210"/>
                  </a:lnTo>
                  <a:close/>
                </a:path>
              </a:pathLst>
            </a:custGeom>
            <a:solidFill>
              <a:srgbClr val="FF1B50"/>
            </a:solidFill>
          </p:spPr>
        </p:sp>
        <p:sp>
          <p:nvSpPr>
            <p:cNvPr name="TextBox 9" id="9"/>
            <p:cNvSpPr txBox="true"/>
            <p:nvPr/>
          </p:nvSpPr>
          <p:spPr>
            <a:xfrm>
              <a:off x="0" y="-19050"/>
              <a:ext cx="508459" cy="451260"/>
            </a:xfrm>
            <a:prstGeom prst="rect">
              <a:avLst/>
            </a:prstGeom>
          </p:spPr>
          <p:txBody>
            <a:bodyPr anchor="ctr" rtlCol="false" tIns="50800" lIns="50800" bIns="50800" rIns="50800"/>
            <a:lstStyle/>
            <a:p>
              <a:pPr algn="ctr">
                <a:lnSpc>
                  <a:spcPts val="2859"/>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1B50"/>
        </a:solidFill>
      </p:bgPr>
    </p:bg>
    <p:spTree>
      <p:nvGrpSpPr>
        <p:cNvPr id="1" name=""/>
        <p:cNvGrpSpPr/>
        <p:nvPr/>
      </p:nvGrpSpPr>
      <p:grpSpPr>
        <a:xfrm>
          <a:off x="0" y="0"/>
          <a:ext cx="0" cy="0"/>
          <a:chOff x="0" y="0"/>
          <a:chExt cx="0" cy="0"/>
        </a:xfrm>
      </p:grpSpPr>
      <p:grpSp>
        <p:nvGrpSpPr>
          <p:cNvPr name="Group 2" id="2"/>
          <p:cNvGrpSpPr/>
          <p:nvPr/>
        </p:nvGrpSpPr>
        <p:grpSpPr>
          <a:xfrm rot="0">
            <a:off x="0" y="-880345"/>
            <a:ext cx="8218919" cy="11299214"/>
            <a:chOff x="0" y="0"/>
            <a:chExt cx="2164654" cy="2975925"/>
          </a:xfrm>
        </p:grpSpPr>
        <p:sp>
          <p:nvSpPr>
            <p:cNvPr name="Freeform 3" id="3"/>
            <p:cNvSpPr/>
            <p:nvPr/>
          </p:nvSpPr>
          <p:spPr>
            <a:xfrm flipH="false" flipV="false" rot="0">
              <a:off x="0" y="0"/>
              <a:ext cx="2164654" cy="2975925"/>
            </a:xfrm>
            <a:custGeom>
              <a:avLst/>
              <a:gdLst/>
              <a:ahLst/>
              <a:cxnLst/>
              <a:rect r="r" b="b" t="t" l="l"/>
              <a:pathLst>
                <a:path h="2975925" w="2164654">
                  <a:moveTo>
                    <a:pt x="0" y="0"/>
                  </a:moveTo>
                  <a:lnTo>
                    <a:pt x="2164654" y="0"/>
                  </a:lnTo>
                  <a:lnTo>
                    <a:pt x="2164654" y="2975925"/>
                  </a:lnTo>
                  <a:lnTo>
                    <a:pt x="0" y="2975925"/>
                  </a:lnTo>
                  <a:close/>
                </a:path>
              </a:pathLst>
            </a:custGeom>
            <a:solidFill>
              <a:srgbClr val="000000"/>
            </a:solidFill>
          </p:spPr>
        </p:sp>
        <p:sp>
          <p:nvSpPr>
            <p:cNvPr name="TextBox 4" id="4"/>
            <p:cNvSpPr txBox="true"/>
            <p:nvPr/>
          </p:nvSpPr>
          <p:spPr>
            <a:xfrm>
              <a:off x="0" y="-19050"/>
              <a:ext cx="2164654" cy="2994975"/>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560316" y="1775050"/>
            <a:ext cx="4730555" cy="3368450"/>
            <a:chOff x="0" y="0"/>
            <a:chExt cx="2157637" cy="1536372"/>
          </a:xfrm>
        </p:grpSpPr>
        <p:sp>
          <p:nvSpPr>
            <p:cNvPr name="Freeform 6" id="6"/>
            <p:cNvSpPr/>
            <p:nvPr/>
          </p:nvSpPr>
          <p:spPr>
            <a:xfrm flipH="false" flipV="false" rot="0">
              <a:off x="0" y="0"/>
              <a:ext cx="2157637" cy="1536372"/>
            </a:xfrm>
            <a:custGeom>
              <a:avLst/>
              <a:gdLst/>
              <a:ahLst/>
              <a:cxnLst/>
              <a:rect r="r" b="b" t="t" l="l"/>
              <a:pathLst>
                <a:path h="1536372" w="2157637">
                  <a:moveTo>
                    <a:pt x="1954437" y="0"/>
                  </a:moveTo>
                  <a:cubicBezTo>
                    <a:pt x="2066661" y="0"/>
                    <a:pt x="2157637" y="343929"/>
                    <a:pt x="2157637" y="768186"/>
                  </a:cubicBezTo>
                  <a:cubicBezTo>
                    <a:pt x="2157637" y="1192443"/>
                    <a:pt x="2066661" y="1536372"/>
                    <a:pt x="1954437" y="1536372"/>
                  </a:cubicBezTo>
                  <a:lnTo>
                    <a:pt x="203200" y="1536372"/>
                  </a:lnTo>
                  <a:cubicBezTo>
                    <a:pt x="90976" y="1536372"/>
                    <a:pt x="0" y="1192443"/>
                    <a:pt x="0" y="768186"/>
                  </a:cubicBezTo>
                  <a:cubicBezTo>
                    <a:pt x="0" y="343929"/>
                    <a:pt x="90976" y="0"/>
                    <a:pt x="203200" y="0"/>
                  </a:cubicBezTo>
                  <a:close/>
                </a:path>
              </a:pathLst>
            </a:custGeom>
            <a:solidFill>
              <a:srgbClr val="262626"/>
            </a:solidFill>
          </p:spPr>
        </p:sp>
        <p:sp>
          <p:nvSpPr>
            <p:cNvPr name="TextBox 7" id="7"/>
            <p:cNvSpPr txBox="true"/>
            <p:nvPr/>
          </p:nvSpPr>
          <p:spPr>
            <a:xfrm>
              <a:off x="0" y="-19050"/>
              <a:ext cx="2157637" cy="1555422"/>
            </a:xfrm>
            <a:prstGeom prst="rect">
              <a:avLst/>
            </a:prstGeom>
          </p:spPr>
          <p:txBody>
            <a:bodyPr anchor="ctr" rtlCol="false" tIns="50800" lIns="50800" bIns="50800" rIns="50800"/>
            <a:lstStyle/>
            <a:p>
              <a:pPr algn="ctr">
                <a:lnSpc>
                  <a:spcPts val="2470"/>
                </a:lnSpc>
              </a:pPr>
              <a:r>
                <a:rPr lang="en-US" sz="1900" spc="47">
                  <a:solidFill>
                    <a:srgbClr val="FF1B50"/>
                  </a:solidFill>
                  <a:latin typeface="Inter Bold"/>
                </a:rPr>
                <a:t>Global Accessibility </a:t>
              </a:r>
            </a:p>
            <a:p>
              <a:pPr algn="ctr">
                <a:lnSpc>
                  <a:spcPts val="2470"/>
                </a:lnSpc>
              </a:pPr>
              <a:r>
                <a:rPr lang="en-US" sz="1900" spc="47">
                  <a:solidFill>
                    <a:srgbClr val="FFFFFF"/>
                  </a:solidFill>
                  <a:latin typeface="Inter"/>
                </a:rPr>
                <a:t>This global accessibility expands the reach of educational crowdfunding campaigns, increasing the likelihood of reaching funding goals and achieving project objectives.</a:t>
              </a:r>
            </a:p>
          </p:txBody>
        </p:sp>
      </p:grpSp>
      <p:grpSp>
        <p:nvGrpSpPr>
          <p:cNvPr name="Group 8" id="8"/>
          <p:cNvGrpSpPr/>
          <p:nvPr/>
        </p:nvGrpSpPr>
        <p:grpSpPr>
          <a:xfrm rot="0">
            <a:off x="1775180" y="1147890"/>
            <a:ext cx="2502697" cy="1254319"/>
            <a:chOff x="0" y="0"/>
            <a:chExt cx="3336930" cy="1672426"/>
          </a:xfrm>
        </p:grpSpPr>
        <p:pic>
          <p:nvPicPr>
            <p:cNvPr name="Picture 9" id="9"/>
            <p:cNvPicPr>
              <a:picLocks noChangeAspect="true"/>
            </p:cNvPicPr>
            <p:nvPr/>
          </p:nvPicPr>
          <p:blipFill>
            <a:blip r:embed="rId2">
              <a:alphaModFix amt="88000"/>
            </a:blip>
            <a:srcRect l="0" t="5400" r="0" b="5400"/>
            <a:stretch>
              <a:fillRect/>
            </a:stretch>
          </p:blipFill>
          <p:spPr>
            <a:xfrm flipH="false" flipV="false">
              <a:off x="0" y="0"/>
              <a:ext cx="3336930" cy="1672426"/>
            </a:xfrm>
            <a:prstGeom prst="rect">
              <a:avLst/>
            </a:prstGeom>
          </p:spPr>
        </p:pic>
      </p:grpSp>
      <p:sp>
        <p:nvSpPr>
          <p:cNvPr name="TextBox 10" id="10"/>
          <p:cNvSpPr txBox="true"/>
          <p:nvPr/>
        </p:nvSpPr>
        <p:spPr>
          <a:xfrm rot="0">
            <a:off x="505098" y="345993"/>
            <a:ext cx="2540166" cy="352928"/>
          </a:xfrm>
          <a:prstGeom prst="rect">
            <a:avLst/>
          </a:prstGeom>
        </p:spPr>
        <p:txBody>
          <a:bodyPr anchor="t" rtlCol="false" tIns="0" lIns="0" bIns="0" rIns="0">
            <a:spAutoFit/>
          </a:bodyPr>
          <a:lstStyle/>
          <a:p>
            <a:pPr algn="ctr">
              <a:lnSpc>
                <a:spcPts val="2859"/>
              </a:lnSpc>
              <a:spcBef>
                <a:spcPct val="0"/>
              </a:spcBef>
            </a:pPr>
            <a:r>
              <a:rPr lang="en-US" sz="2199" spc="54" u="sng">
                <a:solidFill>
                  <a:srgbClr val="F2EFF0"/>
                </a:solidFill>
                <a:latin typeface="Inter Bold"/>
              </a:rPr>
              <a:t>Why This Project:</a:t>
            </a:r>
          </a:p>
        </p:txBody>
      </p:sp>
      <p:grpSp>
        <p:nvGrpSpPr>
          <p:cNvPr name="Group 11" id="11"/>
          <p:cNvGrpSpPr/>
          <p:nvPr/>
        </p:nvGrpSpPr>
        <p:grpSpPr>
          <a:xfrm rot="0">
            <a:off x="6606260" y="1575400"/>
            <a:ext cx="5075480" cy="3680365"/>
            <a:chOff x="0" y="0"/>
            <a:chExt cx="2986690" cy="2165728"/>
          </a:xfrm>
        </p:grpSpPr>
        <p:sp>
          <p:nvSpPr>
            <p:cNvPr name="Freeform 12" id="12"/>
            <p:cNvSpPr/>
            <p:nvPr/>
          </p:nvSpPr>
          <p:spPr>
            <a:xfrm flipH="false" flipV="false" rot="0">
              <a:off x="0" y="0"/>
              <a:ext cx="2986690" cy="2165728"/>
            </a:xfrm>
            <a:custGeom>
              <a:avLst/>
              <a:gdLst/>
              <a:ahLst/>
              <a:cxnLst/>
              <a:rect r="r" b="b" t="t" l="l"/>
              <a:pathLst>
                <a:path h="2165728" w="2986690">
                  <a:moveTo>
                    <a:pt x="2783490" y="0"/>
                  </a:moveTo>
                  <a:cubicBezTo>
                    <a:pt x="2895714" y="0"/>
                    <a:pt x="2986690" y="484815"/>
                    <a:pt x="2986690" y="1082864"/>
                  </a:cubicBezTo>
                  <a:cubicBezTo>
                    <a:pt x="2986690" y="1680913"/>
                    <a:pt x="2895714" y="2165728"/>
                    <a:pt x="2783490" y="2165728"/>
                  </a:cubicBezTo>
                  <a:lnTo>
                    <a:pt x="203200" y="2165728"/>
                  </a:lnTo>
                  <a:cubicBezTo>
                    <a:pt x="90976" y="2165728"/>
                    <a:pt x="0" y="1680913"/>
                    <a:pt x="0" y="1082864"/>
                  </a:cubicBezTo>
                  <a:cubicBezTo>
                    <a:pt x="0" y="484815"/>
                    <a:pt x="90976" y="0"/>
                    <a:pt x="203200" y="0"/>
                  </a:cubicBezTo>
                  <a:close/>
                </a:path>
              </a:pathLst>
            </a:custGeom>
            <a:solidFill>
              <a:srgbClr val="262626"/>
            </a:solidFill>
          </p:spPr>
        </p:sp>
        <p:sp>
          <p:nvSpPr>
            <p:cNvPr name="TextBox 13" id="13"/>
            <p:cNvSpPr txBox="true"/>
            <p:nvPr/>
          </p:nvSpPr>
          <p:spPr>
            <a:xfrm>
              <a:off x="0" y="-19050"/>
              <a:ext cx="2986690" cy="2184778"/>
            </a:xfrm>
            <a:prstGeom prst="rect">
              <a:avLst/>
            </a:prstGeom>
          </p:spPr>
          <p:txBody>
            <a:bodyPr anchor="ctr" rtlCol="false" tIns="50800" lIns="50800" bIns="50800" rIns="50800"/>
            <a:lstStyle/>
            <a:p>
              <a:pPr algn="ctr">
                <a:lnSpc>
                  <a:spcPts val="2470"/>
                </a:lnSpc>
              </a:pPr>
              <a:r>
                <a:rPr lang="en-US" sz="1900" spc="47">
                  <a:solidFill>
                    <a:srgbClr val="FF1B50"/>
                  </a:solidFill>
                  <a:latin typeface="Inter Bold"/>
                </a:rPr>
                <a:t>Transparency</a:t>
              </a:r>
            </a:p>
            <a:p>
              <a:pPr algn="ctr">
                <a:lnSpc>
                  <a:spcPts val="2470"/>
                </a:lnSpc>
              </a:pPr>
              <a:r>
                <a:rPr lang="en-US" sz="1900" spc="47">
                  <a:solidFill>
                    <a:srgbClr val="FFFFFF"/>
                  </a:solidFill>
                  <a:latin typeface="Inter"/>
                </a:rPr>
                <a:t> This transparency builds trust among donors, as they can verify how their funds are being used and track the progress of funded projects in real-time.</a:t>
              </a:r>
            </a:p>
          </p:txBody>
        </p:sp>
      </p:grpSp>
      <p:grpSp>
        <p:nvGrpSpPr>
          <p:cNvPr name="Group 14" id="14"/>
          <p:cNvGrpSpPr/>
          <p:nvPr/>
        </p:nvGrpSpPr>
        <p:grpSpPr>
          <a:xfrm rot="0">
            <a:off x="7600706" y="792140"/>
            <a:ext cx="2566392" cy="1665572"/>
            <a:chOff x="0" y="0"/>
            <a:chExt cx="3421855" cy="2220762"/>
          </a:xfrm>
        </p:grpSpPr>
        <p:pic>
          <p:nvPicPr>
            <p:cNvPr name="Picture 15" id="15"/>
            <p:cNvPicPr>
              <a:picLocks noChangeAspect="true"/>
            </p:cNvPicPr>
            <p:nvPr/>
          </p:nvPicPr>
          <p:blipFill>
            <a:blip r:embed="rId3">
              <a:alphaModFix amt="88000"/>
            </a:blip>
            <a:srcRect l="13369" t="0" r="13369" b="0"/>
            <a:stretch>
              <a:fillRect/>
            </a:stretch>
          </p:blipFill>
          <p:spPr>
            <a:xfrm flipH="false" flipV="false">
              <a:off x="0" y="0"/>
              <a:ext cx="3421855" cy="2220762"/>
            </a:xfrm>
            <a:prstGeom prst="rect">
              <a:avLst/>
            </a:prstGeom>
          </p:spPr>
        </p:pic>
      </p:grpSp>
      <p:grpSp>
        <p:nvGrpSpPr>
          <p:cNvPr name="Group 16" id="16"/>
          <p:cNvGrpSpPr/>
          <p:nvPr/>
        </p:nvGrpSpPr>
        <p:grpSpPr>
          <a:xfrm rot="0">
            <a:off x="12482582" y="1531707"/>
            <a:ext cx="5010891" cy="3767751"/>
            <a:chOff x="0" y="0"/>
            <a:chExt cx="1627619" cy="1223826"/>
          </a:xfrm>
        </p:grpSpPr>
        <p:sp>
          <p:nvSpPr>
            <p:cNvPr name="Freeform 17" id="17"/>
            <p:cNvSpPr/>
            <p:nvPr/>
          </p:nvSpPr>
          <p:spPr>
            <a:xfrm flipH="false" flipV="false" rot="0">
              <a:off x="0" y="0"/>
              <a:ext cx="1627618" cy="1223826"/>
            </a:xfrm>
            <a:custGeom>
              <a:avLst/>
              <a:gdLst/>
              <a:ahLst/>
              <a:cxnLst/>
              <a:rect r="r" b="b" t="t" l="l"/>
              <a:pathLst>
                <a:path h="1223826" w="1627618">
                  <a:moveTo>
                    <a:pt x="1424419" y="0"/>
                  </a:moveTo>
                  <a:cubicBezTo>
                    <a:pt x="1536643" y="0"/>
                    <a:pt x="1627618" y="273963"/>
                    <a:pt x="1627618" y="611913"/>
                  </a:cubicBezTo>
                  <a:cubicBezTo>
                    <a:pt x="1627618" y="949864"/>
                    <a:pt x="1536643" y="1223826"/>
                    <a:pt x="1424419" y="1223826"/>
                  </a:cubicBezTo>
                  <a:lnTo>
                    <a:pt x="203200" y="1223826"/>
                  </a:lnTo>
                  <a:cubicBezTo>
                    <a:pt x="90976" y="1223826"/>
                    <a:pt x="0" y="949864"/>
                    <a:pt x="0" y="611913"/>
                  </a:cubicBezTo>
                  <a:cubicBezTo>
                    <a:pt x="0" y="273963"/>
                    <a:pt x="90976" y="0"/>
                    <a:pt x="203200" y="0"/>
                  </a:cubicBezTo>
                  <a:close/>
                </a:path>
              </a:pathLst>
            </a:custGeom>
            <a:solidFill>
              <a:srgbClr val="262626"/>
            </a:solidFill>
          </p:spPr>
        </p:sp>
        <p:sp>
          <p:nvSpPr>
            <p:cNvPr name="TextBox 18" id="18"/>
            <p:cNvSpPr txBox="true"/>
            <p:nvPr/>
          </p:nvSpPr>
          <p:spPr>
            <a:xfrm>
              <a:off x="0" y="-28575"/>
              <a:ext cx="1627619" cy="1252401"/>
            </a:xfrm>
            <a:prstGeom prst="rect">
              <a:avLst/>
            </a:prstGeom>
          </p:spPr>
          <p:txBody>
            <a:bodyPr anchor="ctr" rtlCol="false" tIns="50800" lIns="50800" bIns="50800" rIns="50800"/>
            <a:lstStyle/>
            <a:p>
              <a:pPr algn="ctr">
                <a:lnSpc>
                  <a:spcPts val="2600"/>
                </a:lnSpc>
              </a:pPr>
              <a:r>
                <a:rPr lang="en-US" sz="2000" spc="50">
                  <a:solidFill>
                    <a:srgbClr val="FF1B50"/>
                  </a:solidFill>
                  <a:latin typeface="Inter Bold"/>
                </a:rPr>
                <a:t>Security</a:t>
              </a:r>
            </a:p>
            <a:p>
              <a:pPr algn="ctr">
                <a:lnSpc>
                  <a:spcPts val="2470"/>
                </a:lnSpc>
              </a:pPr>
              <a:r>
                <a:rPr lang="en-US" sz="1900" spc="47">
                  <a:solidFill>
                    <a:srgbClr val="FFFFFF"/>
                  </a:solidFill>
                  <a:latin typeface="Inter"/>
                </a:rPr>
                <a:t>The cryptographic principles underlying blockchain technology ensure the security and integrity of transactions, reducing the risk of fraud, data manipulation, or misappropriation of funds in educational crowdfunding initiatives. </a:t>
              </a:r>
            </a:p>
          </p:txBody>
        </p:sp>
      </p:grpSp>
      <p:grpSp>
        <p:nvGrpSpPr>
          <p:cNvPr name="Group 19" id="19"/>
          <p:cNvGrpSpPr/>
          <p:nvPr/>
        </p:nvGrpSpPr>
        <p:grpSpPr>
          <a:xfrm rot="0">
            <a:off x="13791932" y="885360"/>
            <a:ext cx="2392191" cy="1479132"/>
            <a:chOff x="0" y="0"/>
            <a:chExt cx="3189587" cy="1972176"/>
          </a:xfrm>
        </p:grpSpPr>
        <p:pic>
          <p:nvPicPr>
            <p:cNvPr name="Picture 20" id="20"/>
            <p:cNvPicPr>
              <a:picLocks noChangeAspect="true"/>
            </p:cNvPicPr>
            <p:nvPr/>
          </p:nvPicPr>
          <p:blipFill>
            <a:blip r:embed="rId4">
              <a:alphaModFix amt="88000"/>
            </a:blip>
            <a:srcRect l="0" t="8725" r="0" b="8725"/>
            <a:stretch>
              <a:fillRect/>
            </a:stretch>
          </p:blipFill>
          <p:spPr>
            <a:xfrm flipH="false" flipV="false">
              <a:off x="0" y="0"/>
              <a:ext cx="3189587" cy="1972176"/>
            </a:xfrm>
            <a:prstGeom prst="rect">
              <a:avLst/>
            </a:prstGeom>
          </p:spPr>
        </p:pic>
      </p:grpSp>
      <p:grpSp>
        <p:nvGrpSpPr>
          <p:cNvPr name="Group 21" id="21"/>
          <p:cNvGrpSpPr/>
          <p:nvPr/>
        </p:nvGrpSpPr>
        <p:grpSpPr>
          <a:xfrm rot="0">
            <a:off x="2422502" y="6375782"/>
            <a:ext cx="5178205" cy="3743436"/>
            <a:chOff x="0" y="0"/>
            <a:chExt cx="3127870" cy="2261205"/>
          </a:xfrm>
        </p:grpSpPr>
        <p:sp>
          <p:nvSpPr>
            <p:cNvPr name="Freeform 22" id="22"/>
            <p:cNvSpPr/>
            <p:nvPr/>
          </p:nvSpPr>
          <p:spPr>
            <a:xfrm flipH="false" flipV="false" rot="0">
              <a:off x="0" y="0"/>
              <a:ext cx="3127870" cy="2261205"/>
            </a:xfrm>
            <a:custGeom>
              <a:avLst/>
              <a:gdLst/>
              <a:ahLst/>
              <a:cxnLst/>
              <a:rect r="r" b="b" t="t" l="l"/>
              <a:pathLst>
                <a:path h="2261205" w="3127870">
                  <a:moveTo>
                    <a:pt x="2924670" y="0"/>
                  </a:moveTo>
                  <a:cubicBezTo>
                    <a:pt x="3036895" y="0"/>
                    <a:pt x="3127870" y="506188"/>
                    <a:pt x="3127870" y="1130602"/>
                  </a:cubicBezTo>
                  <a:cubicBezTo>
                    <a:pt x="3127870" y="1755017"/>
                    <a:pt x="3036895" y="2261205"/>
                    <a:pt x="2924670" y="2261205"/>
                  </a:cubicBezTo>
                  <a:lnTo>
                    <a:pt x="203200" y="2261205"/>
                  </a:lnTo>
                  <a:cubicBezTo>
                    <a:pt x="90976" y="2261205"/>
                    <a:pt x="0" y="1755017"/>
                    <a:pt x="0" y="1130602"/>
                  </a:cubicBezTo>
                  <a:cubicBezTo>
                    <a:pt x="0" y="506188"/>
                    <a:pt x="90976" y="0"/>
                    <a:pt x="203200" y="0"/>
                  </a:cubicBezTo>
                  <a:close/>
                </a:path>
              </a:pathLst>
            </a:custGeom>
            <a:solidFill>
              <a:srgbClr val="262626"/>
            </a:solidFill>
          </p:spPr>
        </p:sp>
        <p:sp>
          <p:nvSpPr>
            <p:cNvPr name="TextBox 23" id="23"/>
            <p:cNvSpPr txBox="true"/>
            <p:nvPr/>
          </p:nvSpPr>
          <p:spPr>
            <a:xfrm>
              <a:off x="0" y="-19050"/>
              <a:ext cx="3127870" cy="2280255"/>
            </a:xfrm>
            <a:prstGeom prst="rect">
              <a:avLst/>
            </a:prstGeom>
          </p:spPr>
          <p:txBody>
            <a:bodyPr anchor="ctr" rtlCol="false" tIns="50800" lIns="50800" bIns="50800" rIns="50800"/>
            <a:lstStyle/>
            <a:p>
              <a:pPr algn="ctr">
                <a:lnSpc>
                  <a:spcPts val="2470"/>
                </a:lnSpc>
              </a:pPr>
              <a:r>
                <a:rPr lang="en-US" sz="1900" spc="47">
                  <a:solidFill>
                    <a:srgbClr val="FF1B50"/>
                  </a:solidFill>
                  <a:latin typeface="Inter Bold"/>
                </a:rPr>
                <a:t>Decentralization</a:t>
              </a:r>
            </a:p>
            <a:p>
              <a:pPr algn="ctr">
                <a:lnSpc>
                  <a:spcPts val="2470"/>
                </a:lnSpc>
              </a:pPr>
              <a:r>
                <a:rPr lang="en-US" sz="1900" spc="47">
                  <a:solidFill>
                    <a:srgbClr val="FFFFFF"/>
                  </a:solidFill>
                  <a:latin typeface="Inter"/>
                </a:rPr>
                <a:t>Blockchain-based crowdfunding platforms operate on decentralized networks, allowing educational projects to raise funds directly from a global pool of contributors without the need for intermediaries such as banks or financial institutions. </a:t>
              </a:r>
            </a:p>
          </p:txBody>
        </p:sp>
      </p:grpSp>
      <p:grpSp>
        <p:nvGrpSpPr>
          <p:cNvPr name="Group 24" id="24"/>
          <p:cNvGrpSpPr/>
          <p:nvPr/>
        </p:nvGrpSpPr>
        <p:grpSpPr>
          <a:xfrm rot="0">
            <a:off x="3760255" y="5557258"/>
            <a:ext cx="2502697" cy="1254319"/>
            <a:chOff x="0" y="0"/>
            <a:chExt cx="3336930" cy="1672426"/>
          </a:xfrm>
        </p:grpSpPr>
        <p:pic>
          <p:nvPicPr>
            <p:cNvPr name="Picture 25" id="25"/>
            <p:cNvPicPr>
              <a:picLocks noChangeAspect="true"/>
            </p:cNvPicPr>
            <p:nvPr/>
          </p:nvPicPr>
          <p:blipFill>
            <a:blip r:embed="rId5">
              <a:alphaModFix amt="88000"/>
            </a:blip>
            <a:srcRect l="0" t="8002" r="0" b="8002"/>
            <a:stretch>
              <a:fillRect/>
            </a:stretch>
          </p:blipFill>
          <p:spPr>
            <a:xfrm flipH="false" flipV="false">
              <a:off x="0" y="0"/>
              <a:ext cx="3336930" cy="1672426"/>
            </a:xfrm>
            <a:prstGeom prst="rect">
              <a:avLst/>
            </a:prstGeom>
          </p:spPr>
        </p:pic>
      </p:grpSp>
      <p:grpSp>
        <p:nvGrpSpPr>
          <p:cNvPr name="Group 26" id="26"/>
          <p:cNvGrpSpPr/>
          <p:nvPr/>
        </p:nvGrpSpPr>
        <p:grpSpPr>
          <a:xfrm rot="0">
            <a:off x="9768091" y="6625817"/>
            <a:ext cx="5428982" cy="3661183"/>
            <a:chOff x="0" y="0"/>
            <a:chExt cx="3299973" cy="2225427"/>
          </a:xfrm>
        </p:grpSpPr>
        <p:sp>
          <p:nvSpPr>
            <p:cNvPr name="Freeform 27" id="27"/>
            <p:cNvSpPr/>
            <p:nvPr/>
          </p:nvSpPr>
          <p:spPr>
            <a:xfrm flipH="false" flipV="false" rot="0">
              <a:off x="0" y="0"/>
              <a:ext cx="3299973" cy="2225427"/>
            </a:xfrm>
            <a:custGeom>
              <a:avLst/>
              <a:gdLst/>
              <a:ahLst/>
              <a:cxnLst/>
              <a:rect r="r" b="b" t="t" l="l"/>
              <a:pathLst>
                <a:path h="2225427" w="3299973">
                  <a:moveTo>
                    <a:pt x="3096773" y="0"/>
                  </a:moveTo>
                  <a:cubicBezTo>
                    <a:pt x="3208997" y="0"/>
                    <a:pt x="3299973" y="498179"/>
                    <a:pt x="3299973" y="1112713"/>
                  </a:cubicBezTo>
                  <a:cubicBezTo>
                    <a:pt x="3299973" y="1727248"/>
                    <a:pt x="3208997" y="2225427"/>
                    <a:pt x="3096773" y="2225427"/>
                  </a:cubicBezTo>
                  <a:lnTo>
                    <a:pt x="203200" y="2225427"/>
                  </a:lnTo>
                  <a:cubicBezTo>
                    <a:pt x="90976" y="2225427"/>
                    <a:pt x="0" y="1727248"/>
                    <a:pt x="0" y="1112713"/>
                  </a:cubicBezTo>
                  <a:cubicBezTo>
                    <a:pt x="0" y="498179"/>
                    <a:pt x="90976" y="0"/>
                    <a:pt x="203200" y="0"/>
                  </a:cubicBezTo>
                  <a:close/>
                </a:path>
              </a:pathLst>
            </a:custGeom>
            <a:solidFill>
              <a:srgbClr val="262626"/>
            </a:solidFill>
          </p:spPr>
        </p:sp>
        <p:sp>
          <p:nvSpPr>
            <p:cNvPr name="TextBox 28" id="28"/>
            <p:cNvSpPr txBox="true"/>
            <p:nvPr/>
          </p:nvSpPr>
          <p:spPr>
            <a:xfrm>
              <a:off x="0" y="-19050"/>
              <a:ext cx="3299973" cy="2244477"/>
            </a:xfrm>
            <a:prstGeom prst="rect">
              <a:avLst/>
            </a:prstGeom>
          </p:spPr>
          <p:txBody>
            <a:bodyPr anchor="ctr" rtlCol="false" tIns="50800" lIns="50800" bIns="50800" rIns="50800"/>
            <a:lstStyle/>
            <a:p>
              <a:pPr algn="ctr">
                <a:lnSpc>
                  <a:spcPts val="2470"/>
                </a:lnSpc>
              </a:pPr>
              <a:r>
                <a:rPr lang="en-US" sz="1900" spc="47">
                  <a:solidFill>
                    <a:srgbClr val="FF1B50"/>
                  </a:solidFill>
                  <a:latin typeface="Inter Bold"/>
                </a:rPr>
                <a:t>Smart Contracts</a:t>
              </a:r>
            </a:p>
            <a:p>
              <a:pPr algn="ctr">
                <a:lnSpc>
                  <a:spcPts val="2470"/>
                </a:lnSpc>
              </a:pPr>
              <a:r>
                <a:rPr lang="en-US" sz="1900" spc="47">
                  <a:solidFill>
                    <a:srgbClr val="FFFFFF"/>
                  </a:solidFill>
                  <a:latin typeface="Inter"/>
                </a:rPr>
                <a:t> Smart contracts, which are self-executing contracts with predefined rules and conditions encoded on the blockchain, can automate and enforce the terms of educational crowdfunding campaigns. </a:t>
              </a:r>
            </a:p>
          </p:txBody>
        </p:sp>
      </p:grpSp>
      <p:grpSp>
        <p:nvGrpSpPr>
          <p:cNvPr name="Group 29" id="29"/>
          <p:cNvGrpSpPr/>
          <p:nvPr/>
        </p:nvGrpSpPr>
        <p:grpSpPr>
          <a:xfrm rot="0">
            <a:off x="11231233" y="5877424"/>
            <a:ext cx="2502697" cy="1496787"/>
            <a:chOff x="0" y="0"/>
            <a:chExt cx="3336930" cy="1995716"/>
          </a:xfrm>
        </p:grpSpPr>
        <p:pic>
          <p:nvPicPr>
            <p:cNvPr name="Picture 30" id="30"/>
            <p:cNvPicPr>
              <a:picLocks noChangeAspect="true"/>
            </p:cNvPicPr>
            <p:nvPr/>
          </p:nvPicPr>
          <p:blipFill>
            <a:blip r:embed="rId6">
              <a:alphaModFix amt="88000"/>
            </a:blip>
            <a:srcRect l="6041" t="0" r="6041" b="0"/>
            <a:stretch>
              <a:fillRect/>
            </a:stretch>
          </p:blipFill>
          <p:spPr>
            <a:xfrm flipH="false" flipV="false">
              <a:off x="0" y="0"/>
              <a:ext cx="3336930" cy="1995716"/>
            </a:xfrm>
            <a:prstGeom prst="rect">
              <a:avLst/>
            </a:prstGeom>
          </p:spPr>
        </p:pic>
      </p:grpSp>
    </p:spTree>
  </p:cSld>
  <p:clrMapOvr>
    <a:masterClrMapping/>
  </p:clrMapOvr>
</p:sld>
</file>

<file path=ppt/slides/slide6.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457200" y="353974"/>
            <a:ext cx="6740756" cy="484226"/>
          </a:xfrm>
          <a:prstGeom prst="rect">
            <a:avLst/>
          </a:prstGeom>
        </p:spPr>
        <p:txBody>
          <a:bodyPr anchor="t" rtlCol="false" tIns="0" lIns="0" bIns="0" rIns="0">
            <a:spAutoFit/>
          </a:bodyPr>
          <a:lstStyle/>
          <a:p>
            <a:pPr>
              <a:lnSpc>
                <a:spcPts val="3737"/>
              </a:lnSpc>
            </a:pPr>
            <a:r>
              <a:rPr lang="en-US" sz="3114" spc="-77">
                <a:solidFill>
                  <a:srgbClr val="FF1B50"/>
                </a:solidFill>
                <a:latin typeface="Sifonn"/>
              </a:rPr>
              <a:t>BENEFITS OF CROWDFUNDING:</a:t>
            </a:r>
          </a:p>
        </p:txBody>
      </p:sp>
      <p:sp>
        <p:nvSpPr>
          <p:cNvPr name="TextBox 3" id="3"/>
          <p:cNvSpPr txBox="true"/>
          <p:nvPr/>
        </p:nvSpPr>
        <p:spPr>
          <a:xfrm rot="0">
            <a:off x="1181100" y="1423934"/>
            <a:ext cx="16306800" cy="8486885"/>
          </a:xfrm>
          <a:prstGeom prst="rect">
            <a:avLst/>
          </a:prstGeom>
        </p:spPr>
        <p:txBody>
          <a:bodyPr anchor="t" rtlCol="false" tIns="0" lIns="0" bIns="0" rIns="0">
            <a:spAutoFit/>
          </a:bodyPr>
          <a:lstStyle/>
          <a:p>
            <a:pPr algn="just" marL="470983" indent="-235492" lvl="1">
              <a:lnSpc>
                <a:spcPts val="2835"/>
              </a:lnSpc>
              <a:buFont typeface="Arial"/>
              <a:buChar char="•"/>
            </a:pPr>
            <a:r>
              <a:rPr lang="en-US" sz="2181" spc="54">
                <a:solidFill>
                  <a:srgbClr val="F2EFF0"/>
                </a:solidFill>
                <a:latin typeface="Inter Bold"/>
              </a:rPr>
              <a:t>Access to Capital:</a:t>
            </a:r>
            <a:r>
              <a:rPr lang="en-US" sz="2181" spc="54">
                <a:solidFill>
                  <a:srgbClr val="F2EFF0"/>
                </a:solidFill>
                <a:latin typeface="Inter"/>
              </a:rPr>
              <a:t> Crowdfunding provides project creators with access to capital without the need for traditional funding sources such as banks or venture capitalists. This enables entrepreneurs, artists, non-profit organizations, and others to pursue their projects or ventures without the barriers often associated with traditional financing.</a:t>
            </a:r>
          </a:p>
          <a:p>
            <a:pPr algn="just">
              <a:lnSpc>
                <a:spcPts val="2835"/>
              </a:lnSpc>
            </a:pPr>
          </a:p>
          <a:p>
            <a:pPr algn="just" marL="470983" indent="-235492" lvl="1">
              <a:lnSpc>
                <a:spcPts val="2835"/>
              </a:lnSpc>
              <a:buFont typeface="Arial"/>
              <a:buChar char="•"/>
            </a:pPr>
            <a:r>
              <a:rPr lang="en-US" sz="2181" spc="54">
                <a:solidFill>
                  <a:srgbClr val="F2EFF0"/>
                </a:solidFill>
                <a:latin typeface="Inter Bold"/>
              </a:rPr>
              <a:t>Market Validation</a:t>
            </a:r>
            <a:r>
              <a:rPr lang="en-US" sz="2181" spc="54">
                <a:solidFill>
                  <a:srgbClr val="F2EFF0"/>
                </a:solidFill>
                <a:latin typeface="Inter"/>
              </a:rPr>
              <a:t>: Crowdfunding serves as a form of market validation, allowing project creators to gauge interest in their ideas or products before bringing them to market. By presenting their projects to a wider audience and receiving feedback from backers, creators can assess demand and refine their offerings accordingly.</a:t>
            </a:r>
          </a:p>
          <a:p>
            <a:pPr algn="just">
              <a:lnSpc>
                <a:spcPts val="2835"/>
              </a:lnSpc>
            </a:pPr>
          </a:p>
          <a:p>
            <a:pPr algn="just" marL="470983" indent="-235492" lvl="1">
              <a:lnSpc>
                <a:spcPts val="2835"/>
              </a:lnSpc>
              <a:buFont typeface="Arial"/>
              <a:buChar char="•"/>
            </a:pPr>
            <a:r>
              <a:rPr lang="en-US" sz="2181" spc="54">
                <a:solidFill>
                  <a:srgbClr val="F2EFF0"/>
                </a:solidFill>
                <a:latin typeface="Inter Bold"/>
              </a:rPr>
              <a:t>Community Engagement</a:t>
            </a:r>
            <a:r>
              <a:rPr lang="en-US" sz="2181" spc="54">
                <a:solidFill>
                  <a:srgbClr val="F2EFF0"/>
                </a:solidFill>
                <a:latin typeface="Inter"/>
              </a:rPr>
              <a:t>: Crowdfunding fosters community engagement and collaboration by connecting creators with passionate supporters who share their interests or values. Backers become advocates for the project, spreading the word and generating buzz through social media, word-of-mouth, and other channels.</a:t>
            </a:r>
          </a:p>
          <a:p>
            <a:pPr algn="just">
              <a:lnSpc>
                <a:spcPts val="2835"/>
              </a:lnSpc>
            </a:pPr>
          </a:p>
          <a:p>
            <a:pPr algn="just" marL="470983" indent="-235492" lvl="1">
              <a:lnSpc>
                <a:spcPts val="2835"/>
              </a:lnSpc>
              <a:buFont typeface="Arial"/>
              <a:buChar char="•"/>
            </a:pPr>
            <a:r>
              <a:rPr lang="en-US" sz="2181" spc="54">
                <a:solidFill>
                  <a:srgbClr val="F2EFF0"/>
                </a:solidFill>
                <a:latin typeface="Inter Bold"/>
              </a:rPr>
              <a:t>Marketing and Exposure:</a:t>
            </a:r>
            <a:r>
              <a:rPr lang="en-US" sz="2181" spc="54">
                <a:solidFill>
                  <a:srgbClr val="F2EFF0"/>
                </a:solidFill>
                <a:latin typeface="Inter"/>
              </a:rPr>
              <a:t> Crowdfunding campaigns serve as marketing platforms, raising awareness and generating publicity for projects or ventures. The public nature of crowdfunding platforms attracts media attention and can help project creators attract additional supporters, customers, or partners beyond the crowdfunding campaign itself.</a:t>
            </a:r>
          </a:p>
          <a:p>
            <a:pPr algn="just">
              <a:lnSpc>
                <a:spcPts val="3061"/>
              </a:lnSpc>
            </a:pPr>
          </a:p>
          <a:p>
            <a:pPr algn="just" marL="470983" indent="-235492" lvl="1">
              <a:lnSpc>
                <a:spcPts val="2835"/>
              </a:lnSpc>
              <a:buFont typeface="Arial"/>
              <a:buChar char="•"/>
            </a:pPr>
            <a:r>
              <a:rPr lang="en-US" sz="2181" spc="54">
                <a:solidFill>
                  <a:srgbClr val="F2EFF0"/>
                </a:solidFill>
                <a:latin typeface="Inter Bold"/>
              </a:rPr>
              <a:t>Feedback and Iteration:</a:t>
            </a:r>
            <a:r>
              <a:rPr lang="en-US" sz="2181" spc="54">
                <a:solidFill>
                  <a:srgbClr val="F2EFF0"/>
                </a:solidFill>
                <a:latin typeface="Inter"/>
              </a:rPr>
              <a:t> Crowdfunding provides creators with valuable feedback from backers, enabling them to iterate and improve their projects based on user input. This iterative process helps creators refine their ideas, address potential issues, and deliver a better final product or outcome.</a:t>
            </a:r>
          </a:p>
          <a:p>
            <a:pPr algn="just">
              <a:lnSpc>
                <a:spcPts val="2835"/>
              </a:lnSpc>
              <a:spcBef>
                <a:spcPct val="0"/>
              </a:spcBef>
            </a:pPr>
          </a:p>
          <a:p>
            <a:pPr algn="just">
              <a:lnSpc>
                <a:spcPts val="2835"/>
              </a:lnSpc>
              <a:spcBef>
                <a:spcPct val="0"/>
              </a:spcBef>
            </a:pPr>
          </a:p>
          <a:p>
            <a:pPr algn="just">
              <a:lnSpc>
                <a:spcPts val="2835"/>
              </a:lnSpc>
              <a:spcBef>
                <a:spcPct val="0"/>
              </a:spcBef>
            </a:pPr>
          </a:p>
          <a:p>
            <a:pPr algn="just">
              <a:lnSpc>
                <a:spcPts val="2835"/>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470562" y="404627"/>
            <a:ext cx="1840177" cy="459608"/>
          </a:xfrm>
          <a:prstGeom prst="rect">
            <a:avLst/>
          </a:prstGeom>
        </p:spPr>
        <p:txBody>
          <a:bodyPr anchor="t" rtlCol="false" tIns="0" lIns="0" bIns="0" rIns="0">
            <a:spAutoFit/>
          </a:bodyPr>
          <a:lstStyle/>
          <a:p>
            <a:pPr algn="ctr">
              <a:lnSpc>
                <a:spcPts val="3639"/>
              </a:lnSpc>
              <a:spcBef>
                <a:spcPct val="0"/>
              </a:spcBef>
            </a:pPr>
            <a:r>
              <a:rPr lang="en-US" sz="2799" spc="69">
                <a:solidFill>
                  <a:srgbClr val="FFFFFF"/>
                </a:solidFill>
                <a:latin typeface="Inter Bold"/>
              </a:rPr>
              <a:t>Challenge</a:t>
            </a:r>
          </a:p>
        </p:txBody>
      </p:sp>
      <p:sp>
        <p:nvSpPr>
          <p:cNvPr name="TextBox 3" id="3"/>
          <p:cNvSpPr txBox="true"/>
          <p:nvPr/>
        </p:nvSpPr>
        <p:spPr>
          <a:xfrm rot="0">
            <a:off x="470562" y="1009650"/>
            <a:ext cx="16916400" cy="7764578"/>
          </a:xfrm>
          <a:prstGeom prst="rect">
            <a:avLst/>
          </a:prstGeom>
        </p:spPr>
        <p:txBody>
          <a:bodyPr anchor="t" rtlCol="false" tIns="0" lIns="0" bIns="0" rIns="0">
            <a:spAutoFit/>
          </a:bodyPr>
          <a:lstStyle/>
          <a:p>
            <a:pPr algn="just">
              <a:lnSpc>
                <a:spcPts val="2588"/>
              </a:lnSpc>
              <a:spcBef>
                <a:spcPct val="0"/>
              </a:spcBef>
            </a:pPr>
            <a:r>
              <a:rPr lang="en-US" sz="1990" spc="49">
                <a:solidFill>
                  <a:srgbClr val="FFFFFF"/>
                </a:solidFill>
                <a:latin typeface="Inter Bold"/>
              </a:rPr>
              <a:t>Regulatory Compliance:</a:t>
            </a:r>
            <a:r>
              <a:rPr lang="en-US" sz="1990" spc="49">
                <a:solidFill>
                  <a:srgbClr val="FFFFFF"/>
                </a:solidFill>
                <a:latin typeface="Inter"/>
              </a:rPr>
              <a:t> One of the significant challenges of implementing crowdfunding in education using blockchain is navigating the complex regulatory landscape. Educational institutions and crowdfunding platforms must comply with existing financial regulations, securities laws, and data protection regulations, which may vary by jurisdiction.</a:t>
            </a:r>
          </a:p>
          <a:p>
            <a:pPr algn="just">
              <a:lnSpc>
                <a:spcPts val="2588"/>
              </a:lnSpc>
              <a:spcBef>
                <a:spcPct val="0"/>
              </a:spcBef>
            </a:pPr>
          </a:p>
          <a:p>
            <a:pPr algn="just">
              <a:lnSpc>
                <a:spcPts val="2588"/>
              </a:lnSpc>
              <a:spcBef>
                <a:spcPct val="0"/>
              </a:spcBef>
            </a:pPr>
            <a:r>
              <a:rPr lang="en-US" sz="1990" spc="49">
                <a:solidFill>
                  <a:srgbClr val="FFFFFF"/>
                </a:solidFill>
                <a:latin typeface="Inter Bold"/>
              </a:rPr>
              <a:t>Security and Privacy Concerns:</a:t>
            </a:r>
            <a:r>
              <a:rPr lang="en-US" sz="1990" spc="49">
                <a:solidFill>
                  <a:srgbClr val="FFFFFF"/>
                </a:solidFill>
                <a:latin typeface="Inter"/>
              </a:rPr>
              <a:t> Blockchain technology offers inherent security features such as cryptographic encryption and decentralization. However, ensuring the security and privacy of sensitive educational data, financial transactions, and personal information stored on the blockchain remains a challenge. </a:t>
            </a:r>
          </a:p>
          <a:p>
            <a:pPr algn="just">
              <a:lnSpc>
                <a:spcPts val="2588"/>
              </a:lnSpc>
              <a:spcBef>
                <a:spcPct val="0"/>
              </a:spcBef>
            </a:pPr>
          </a:p>
          <a:p>
            <a:pPr algn="just">
              <a:lnSpc>
                <a:spcPts val="2588"/>
              </a:lnSpc>
              <a:spcBef>
                <a:spcPct val="0"/>
              </a:spcBef>
            </a:pPr>
            <a:r>
              <a:rPr lang="en-US" sz="1990" spc="49">
                <a:solidFill>
                  <a:srgbClr val="FFFFFF"/>
                </a:solidFill>
                <a:latin typeface="Inter Bold"/>
              </a:rPr>
              <a:t>Adoption and User Education</a:t>
            </a:r>
            <a:r>
              <a:rPr lang="en-US" sz="1990" spc="49">
                <a:solidFill>
                  <a:srgbClr val="FFFFFF"/>
                </a:solidFill>
                <a:latin typeface="Inter"/>
              </a:rPr>
              <a:t>: Educating stakeholders, including educational institutions, donors, and beneficiaries, about the benefits and potential risks of crowdfunding in education using blockchain is essential for widespread adoption. Many stakeholders may have limited knowledge or understanding of blockchain technology and its applications in crowdfunding. </a:t>
            </a:r>
          </a:p>
          <a:p>
            <a:pPr algn="just">
              <a:lnSpc>
                <a:spcPts val="2588"/>
              </a:lnSpc>
              <a:spcBef>
                <a:spcPct val="0"/>
              </a:spcBef>
            </a:pPr>
          </a:p>
          <a:p>
            <a:pPr algn="just">
              <a:lnSpc>
                <a:spcPts val="2588"/>
              </a:lnSpc>
              <a:spcBef>
                <a:spcPct val="0"/>
              </a:spcBef>
            </a:pPr>
            <a:r>
              <a:rPr lang="en-US" sz="1990" spc="49">
                <a:solidFill>
                  <a:srgbClr val="FFFFFF"/>
                </a:solidFill>
                <a:latin typeface="Inter Bold"/>
              </a:rPr>
              <a:t>Technical Complexity</a:t>
            </a:r>
            <a:r>
              <a:rPr lang="en-US" sz="1990" spc="49">
                <a:solidFill>
                  <a:srgbClr val="FFFFFF"/>
                </a:solidFill>
                <a:latin typeface="Inter"/>
              </a:rPr>
              <a:t>: Implementing blockchain-based crowdfunding platforms requires technical expertise in blockchain development, smart contract programming, and decentralized application (DApp) development. Educational institutions may face challenges in acquiring the necessary technical skills and resources to design, develop, and maintain blockchain-based crowdfunding solutions. </a:t>
            </a:r>
          </a:p>
          <a:p>
            <a:pPr algn="just">
              <a:lnSpc>
                <a:spcPts val="2588"/>
              </a:lnSpc>
              <a:spcBef>
                <a:spcPct val="0"/>
              </a:spcBef>
            </a:pPr>
          </a:p>
          <a:p>
            <a:pPr algn="just">
              <a:lnSpc>
                <a:spcPts val="2588"/>
              </a:lnSpc>
              <a:spcBef>
                <a:spcPct val="0"/>
              </a:spcBef>
            </a:pPr>
            <a:r>
              <a:rPr lang="en-US" sz="1990" spc="49">
                <a:solidFill>
                  <a:srgbClr val="FFFFFF"/>
                </a:solidFill>
                <a:latin typeface="Inter Bold"/>
              </a:rPr>
              <a:t>Scalability and Performance</a:t>
            </a:r>
            <a:r>
              <a:rPr lang="en-US" sz="1990" spc="49">
                <a:solidFill>
                  <a:srgbClr val="FFFFFF"/>
                </a:solidFill>
                <a:latin typeface="Inter"/>
              </a:rPr>
              <a:t>: Scalability and performance limitations of blockchain networks, such as throughput, latency, and transaction processing speed, pose challenges for large-scale crowdfunding campaigns in education. As the number of contributors and transactions increases, blockchain networks may experience congestion and delays, impacting user experience and efficiency.</a:t>
            </a:r>
          </a:p>
          <a:p>
            <a:pPr algn="just">
              <a:lnSpc>
                <a:spcPts val="2588"/>
              </a:lnSpc>
              <a:spcBef>
                <a:spcPct val="0"/>
              </a:spcBef>
            </a:pPr>
            <a:r>
              <a:rPr lang="en-US" sz="1990" spc="49">
                <a:solidFill>
                  <a:srgbClr val="FFFFFF"/>
                </a:solidFill>
                <a:latin typeface="Inter"/>
              </a:rPr>
              <a:t> </a:t>
            </a:r>
          </a:p>
          <a:p>
            <a:pPr algn="just">
              <a:lnSpc>
                <a:spcPts val="2588"/>
              </a:lnSpc>
              <a:spcBef>
                <a:spcPct val="0"/>
              </a:spcBef>
            </a:pPr>
            <a:r>
              <a:rPr lang="en-US" sz="1990" spc="49">
                <a:solidFill>
                  <a:srgbClr val="FFFFFF"/>
                </a:solidFill>
                <a:latin typeface="Inter Bold"/>
              </a:rPr>
              <a:t>Trust and Credibility: </a:t>
            </a:r>
            <a:r>
              <a:rPr lang="en-US" sz="1990" spc="49">
                <a:solidFill>
                  <a:srgbClr val="FFFFFF"/>
                </a:solidFill>
                <a:latin typeface="Inter"/>
              </a:rPr>
              <a:t>Building trust and credibility among stakeholders, including donors, educational institutions, and beneficiaries, is critical for the success of crowdfunding initiatives in education using blockchain. Establishing transparency, accountability, and integrity in fundraising activities, as well as demonstrating the impact and outcomes of funded project</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F1B50"/>
        </a:solidFill>
      </p:bgPr>
    </p:bg>
    <p:spTree>
      <p:nvGrpSpPr>
        <p:cNvPr id="1" name=""/>
        <p:cNvGrpSpPr/>
        <p:nvPr/>
      </p:nvGrpSpPr>
      <p:grpSpPr>
        <a:xfrm>
          <a:off x="0" y="0"/>
          <a:ext cx="0" cy="0"/>
          <a:chOff x="0" y="0"/>
          <a:chExt cx="0" cy="0"/>
        </a:xfrm>
      </p:grpSpPr>
      <p:sp>
        <p:nvSpPr>
          <p:cNvPr name="TextBox 2" id="2"/>
          <p:cNvSpPr txBox="true"/>
          <p:nvPr/>
        </p:nvSpPr>
        <p:spPr>
          <a:xfrm rot="0">
            <a:off x="314110" y="414086"/>
            <a:ext cx="4229530" cy="610169"/>
          </a:xfrm>
          <a:prstGeom prst="rect">
            <a:avLst/>
          </a:prstGeom>
        </p:spPr>
        <p:txBody>
          <a:bodyPr anchor="t" rtlCol="false" tIns="0" lIns="0" bIns="0" rIns="0">
            <a:spAutoFit/>
          </a:bodyPr>
          <a:lstStyle/>
          <a:p>
            <a:pPr algn="ctr">
              <a:lnSpc>
                <a:spcPts val="4809"/>
              </a:lnSpc>
              <a:spcBef>
                <a:spcPct val="0"/>
              </a:spcBef>
            </a:pPr>
            <a:r>
              <a:rPr lang="en-US" sz="3699" spc="92">
                <a:solidFill>
                  <a:srgbClr val="000000"/>
                </a:solidFill>
                <a:latin typeface="Inter Bold"/>
              </a:rPr>
              <a:t>Literature Survey</a:t>
            </a:r>
          </a:p>
        </p:txBody>
      </p:sp>
      <p:sp>
        <p:nvSpPr>
          <p:cNvPr name="TextBox 3" id="3"/>
          <p:cNvSpPr txBox="true"/>
          <p:nvPr/>
        </p:nvSpPr>
        <p:spPr>
          <a:xfrm rot="0">
            <a:off x="258903" y="1701152"/>
            <a:ext cx="17770194" cy="6865647"/>
          </a:xfrm>
          <a:prstGeom prst="rect">
            <a:avLst/>
          </a:prstGeom>
        </p:spPr>
        <p:txBody>
          <a:bodyPr anchor="t" rtlCol="false" tIns="0" lIns="0" bIns="0" rIns="0">
            <a:spAutoFit/>
          </a:bodyPr>
          <a:lstStyle/>
          <a:p>
            <a:pPr marL="474979" indent="-237490" lvl="1">
              <a:lnSpc>
                <a:spcPts val="2859"/>
              </a:lnSpc>
              <a:buFont typeface="Arial"/>
              <a:buChar char="•"/>
            </a:pPr>
            <a:r>
              <a:rPr lang="en-US" sz="2199" spc="54">
                <a:solidFill>
                  <a:srgbClr val="000000"/>
                </a:solidFill>
                <a:latin typeface="Inter"/>
              </a:rPr>
              <a:t>In paper contributes to the emerging literature on financial technology  by presenting the case of crowdfunding in financial inclusion. The  rationale behind this inquiry is to demonstrate the relevance of  crowdfunding to financial inclusion, and how might blockchain technology fuel the development of crowdfunding. This paper also constitutes one of the first attempts to analyse crowdfunding in. Thus,  we believed that this result could apply in periodontology dentistry field in the near future. </a:t>
            </a:r>
          </a:p>
          <a:p>
            <a:pPr>
              <a:lnSpc>
                <a:spcPts val="2859"/>
              </a:lnSpc>
            </a:pPr>
          </a:p>
          <a:p>
            <a:pPr marL="474979" indent="-237490" lvl="1">
              <a:lnSpc>
                <a:spcPts val="2859"/>
              </a:lnSpc>
              <a:buFont typeface="Arial"/>
              <a:buChar char="•"/>
            </a:pPr>
            <a:r>
              <a:rPr lang="en-US" sz="2199" spc="54">
                <a:solidFill>
                  <a:srgbClr val="000000"/>
                </a:solidFill>
                <a:latin typeface="Inter"/>
              </a:rPr>
              <a:t>When we did research this In paper work aims at creating an  economical, multimodal, personal oral crowdfunding A decentralized  application (DApp) to help new developer in industry or new start upto overcome their problem of funds. Our purpose is to make digital  world more advance for every single person using Blockchain technology. Due to our DApp new start up or new project will join, from that our community get bigger and bigger, and we can help each other.</a:t>
            </a:r>
          </a:p>
          <a:p>
            <a:pPr>
              <a:lnSpc>
                <a:spcPts val="2859"/>
              </a:lnSpc>
            </a:pPr>
          </a:p>
          <a:p>
            <a:pPr marL="474979" indent="-237490" lvl="1">
              <a:lnSpc>
                <a:spcPts val="2859"/>
              </a:lnSpc>
              <a:buFont typeface="Arial"/>
              <a:buChar char="•"/>
            </a:pPr>
            <a:r>
              <a:rPr lang="en-US" sz="2199" spc="54">
                <a:solidFill>
                  <a:srgbClr val="000000"/>
                </a:solidFill>
                <a:latin typeface="Inter"/>
              </a:rPr>
              <a:t>Crowdfunding performs an important part in gaining budget for some causes or purposes like capital for education. The standards- grounded, that's criteria grounded assessment erected on affiliated literature as well as the particular situations of the examined social enterprise case.</a:t>
            </a:r>
          </a:p>
          <a:p>
            <a:pPr>
              <a:lnSpc>
                <a:spcPts val="2859"/>
              </a:lnSpc>
            </a:pPr>
          </a:p>
          <a:p>
            <a:pPr marL="474979" indent="-237490" lvl="1">
              <a:lnSpc>
                <a:spcPts val="2859"/>
              </a:lnSpc>
              <a:buFont typeface="Arial"/>
              <a:buChar char="•"/>
            </a:pPr>
            <a:r>
              <a:rPr lang="en-US" sz="2199" spc="54">
                <a:solidFill>
                  <a:srgbClr val="000000"/>
                </a:solidFill>
                <a:latin typeface="Inter"/>
              </a:rPr>
              <a:t>Smart contracts do no longer require brokers or other intermediaries to validate the agreement, so that they eliminate the chance of manipulation by using 1/3 events, ensuing in fee savings and reduced fraud. clever contracts are assigned, it's miles almost impossible to trade previously assigned ones, and loopholes are feasible. A blockchain-primarily based clever settlement requires an excessive aid fee. smart contracts use cryptocurrency, which now not all governments have legalized</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93407" y="324785"/>
            <a:ext cx="3097775" cy="441861"/>
          </a:xfrm>
          <a:prstGeom prst="rect">
            <a:avLst/>
          </a:prstGeom>
        </p:spPr>
        <p:txBody>
          <a:bodyPr anchor="t" rtlCol="false" tIns="0" lIns="0" bIns="0" rIns="0">
            <a:spAutoFit/>
          </a:bodyPr>
          <a:lstStyle/>
          <a:p>
            <a:pPr algn="ctr">
              <a:lnSpc>
                <a:spcPts val="3509"/>
              </a:lnSpc>
              <a:spcBef>
                <a:spcPct val="0"/>
              </a:spcBef>
            </a:pPr>
            <a:r>
              <a:rPr lang="en-US" sz="2699" spc="67">
                <a:solidFill>
                  <a:srgbClr val="FFFFFF"/>
                </a:solidFill>
                <a:latin typeface="Inter"/>
              </a:rPr>
              <a:t>Proposed System:</a:t>
            </a:r>
          </a:p>
        </p:txBody>
      </p:sp>
      <p:sp>
        <p:nvSpPr>
          <p:cNvPr name="TextBox 3" id="3"/>
          <p:cNvSpPr txBox="true"/>
          <p:nvPr/>
        </p:nvSpPr>
        <p:spPr>
          <a:xfrm rot="0">
            <a:off x="1380314" y="2430565"/>
            <a:ext cx="16205572" cy="3511927"/>
          </a:xfrm>
          <a:prstGeom prst="rect">
            <a:avLst/>
          </a:prstGeom>
        </p:spPr>
        <p:txBody>
          <a:bodyPr anchor="t" rtlCol="false" tIns="0" lIns="0" bIns="0" rIns="0">
            <a:spAutoFit/>
          </a:bodyPr>
          <a:lstStyle/>
          <a:p>
            <a:pPr>
              <a:lnSpc>
                <a:spcPts val="3119"/>
              </a:lnSpc>
              <a:spcBef>
                <a:spcPct val="0"/>
              </a:spcBef>
            </a:pPr>
            <a:r>
              <a:rPr lang="en-US" sz="2399" spc="59">
                <a:solidFill>
                  <a:srgbClr val="FFFFFF"/>
                </a:solidFill>
                <a:latin typeface="Inter"/>
              </a:rPr>
              <a:t>The proposed work aims to leverage blockchain technology for  crowdfunding in education, creating a transparent and secure platform for students, schools, and donors. By utilizing blockchain’s decentralized ledger, we can ensure that funds are allocated directly to educational initiatives and track their use with utmost transparency.</a:t>
            </a:r>
          </a:p>
          <a:p>
            <a:pPr>
              <a:lnSpc>
                <a:spcPts val="3119"/>
              </a:lnSpc>
              <a:spcBef>
                <a:spcPct val="0"/>
              </a:spcBef>
            </a:pPr>
          </a:p>
          <a:p>
            <a:pPr>
              <a:lnSpc>
                <a:spcPts val="3119"/>
              </a:lnSpc>
              <a:spcBef>
                <a:spcPct val="0"/>
              </a:spcBef>
            </a:pPr>
          </a:p>
          <a:p>
            <a:pPr>
              <a:lnSpc>
                <a:spcPts val="3119"/>
              </a:lnSpc>
              <a:spcBef>
                <a:spcPct val="0"/>
              </a:spcBef>
            </a:pPr>
            <a:r>
              <a:rPr lang="en-US" sz="2399" spc="59">
                <a:solidFill>
                  <a:srgbClr val="FFFFFF"/>
                </a:solidFill>
                <a:latin typeface="Inter"/>
              </a:rPr>
              <a:t>Smart contracts can automate disbursements and enable donors to have more control over how their contributions are utilized. This innovative approach not only fosters trust among stakeholders but also reduces administrative overhead, making education funding more efficient and accessible.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DAGDJDIJ4RQ</dc:identifier>
  <dcterms:modified xsi:type="dcterms:W3CDTF">2011-08-01T06:04:30Z</dcterms:modified>
  <cp:revision>1</cp:revision>
  <dc:title>Crowdfunding in Education Using Blockchain </dc:title>
</cp:coreProperties>
</file>