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42"/>
  </p:notesMasterIdLst>
  <p:sldIdLst>
    <p:sldId id="298" r:id="rId2"/>
    <p:sldId id="302" r:id="rId3"/>
    <p:sldId id="285" r:id="rId4"/>
    <p:sldId id="294" r:id="rId5"/>
    <p:sldId id="303" r:id="rId6"/>
    <p:sldId id="286" r:id="rId7"/>
    <p:sldId id="295" r:id="rId8"/>
    <p:sldId id="304" r:id="rId9"/>
    <p:sldId id="296" r:id="rId10"/>
    <p:sldId id="305" r:id="rId11"/>
    <p:sldId id="299" r:id="rId12"/>
    <p:sldId id="297" r:id="rId13"/>
    <p:sldId id="301" r:id="rId14"/>
    <p:sldId id="306" r:id="rId15"/>
    <p:sldId id="300" r:id="rId16"/>
    <p:sldId id="288" r:id="rId17"/>
    <p:sldId id="310" r:id="rId18"/>
    <p:sldId id="309" r:id="rId19"/>
    <p:sldId id="308" r:id="rId20"/>
    <p:sldId id="311" r:id="rId21"/>
    <p:sldId id="289" r:id="rId22"/>
    <p:sldId id="314" r:id="rId23"/>
    <p:sldId id="315" r:id="rId24"/>
    <p:sldId id="316" r:id="rId25"/>
    <p:sldId id="318" r:id="rId26"/>
    <p:sldId id="290" r:id="rId27"/>
    <p:sldId id="317" r:id="rId28"/>
    <p:sldId id="322" r:id="rId29"/>
    <p:sldId id="291" r:id="rId30"/>
    <p:sldId id="321" r:id="rId31"/>
    <p:sldId id="320" r:id="rId32"/>
    <p:sldId id="323" r:id="rId33"/>
    <p:sldId id="292" r:id="rId34"/>
    <p:sldId id="325" r:id="rId35"/>
    <p:sldId id="324" r:id="rId36"/>
    <p:sldId id="328" r:id="rId37"/>
    <p:sldId id="329" r:id="rId38"/>
    <p:sldId id="330" r:id="rId39"/>
    <p:sldId id="326" r:id="rId40"/>
    <p:sldId id="293" r:id="rId41"/>
  </p:sldIdLst>
  <p:sldSz cx="14257338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0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1848" y="36"/>
      </p:cViewPr>
      <p:guideLst>
        <p:guide orient="horz" pos="2880"/>
        <p:guide pos="40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08A0F-D89F-4416-9C26-395DC67D8895}" type="datetimeFigureOut">
              <a:rPr lang="en-US" smtClean="0"/>
              <a:t>7/28/2023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352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80000"/>
            <a:ext cx="6045200" cy="48117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F6300-6B7B-4F17-8720-8F3EF4E881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82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301" y="1750055"/>
            <a:ext cx="12118737" cy="3722887"/>
          </a:xfrm>
        </p:spPr>
        <p:txBody>
          <a:bodyPr anchor="b"/>
          <a:lstStyle>
            <a:lvl1pPr algn="ctr">
              <a:defRPr sz="93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167" y="5616511"/>
            <a:ext cx="10693004" cy="2581762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866" indent="0" algn="ctr">
              <a:buNone/>
              <a:defRPr sz="3118"/>
            </a:lvl2pPr>
            <a:lvl3pPr marL="1425732" indent="0" algn="ctr">
              <a:buNone/>
              <a:defRPr sz="2807"/>
            </a:lvl3pPr>
            <a:lvl4pPr marL="2138599" indent="0" algn="ctr">
              <a:buNone/>
              <a:defRPr sz="2495"/>
            </a:lvl4pPr>
            <a:lvl5pPr marL="2851465" indent="0" algn="ctr">
              <a:buNone/>
              <a:defRPr sz="2495"/>
            </a:lvl5pPr>
            <a:lvl6pPr marL="3564331" indent="0" algn="ctr">
              <a:buNone/>
              <a:defRPr sz="2495"/>
            </a:lvl6pPr>
            <a:lvl7pPr marL="4277197" indent="0" algn="ctr">
              <a:buNone/>
              <a:defRPr sz="2495"/>
            </a:lvl7pPr>
            <a:lvl8pPr marL="4990064" indent="0" algn="ctr">
              <a:buNone/>
              <a:defRPr sz="2495"/>
            </a:lvl8pPr>
            <a:lvl9pPr marL="5702930" indent="0" algn="ctr">
              <a:buNone/>
              <a:defRPr sz="249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3962">
              <a:lnSpc>
                <a:spcPts val="2170"/>
              </a:lnSpc>
            </a:pPr>
            <a:r>
              <a:rPr lang="en-US" spc="9" dirty="0" smtClean="0"/>
              <a:t>CYB</a:t>
            </a:r>
            <a:r>
              <a:rPr lang="en-US" spc="-28" dirty="0" smtClean="0"/>
              <a:t>E</a:t>
            </a:r>
            <a:r>
              <a:rPr lang="en-US" dirty="0" smtClean="0"/>
              <a:t>R</a:t>
            </a:r>
            <a:r>
              <a:rPr lang="en-US" spc="-47" dirty="0" smtClean="0"/>
              <a:t> </a:t>
            </a:r>
            <a:r>
              <a:rPr lang="en-US" dirty="0" smtClean="0"/>
              <a:t>S</a:t>
            </a:r>
            <a:r>
              <a:rPr lang="en-US" spc="-28" dirty="0" smtClean="0"/>
              <a:t>E</a:t>
            </a:r>
            <a:r>
              <a:rPr lang="en-US" spc="9" dirty="0" smtClean="0"/>
              <a:t>C</a:t>
            </a:r>
            <a:r>
              <a:rPr lang="en-US" spc="-19" dirty="0" smtClean="0"/>
              <a:t>U</a:t>
            </a:r>
            <a:r>
              <a:rPr lang="en-US" spc="-28" dirty="0" smtClean="0"/>
              <a:t>R</a:t>
            </a:r>
            <a:r>
              <a:rPr lang="en-US" spc="-19" dirty="0" smtClean="0"/>
              <a:t>IT</a:t>
            </a:r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3962">
              <a:lnSpc>
                <a:spcPts val="2170"/>
              </a:lnSpc>
            </a:pPr>
            <a:r>
              <a:rPr lang="en-US" dirty="0" smtClean="0"/>
              <a:t>Page</a:t>
            </a:r>
            <a:r>
              <a:rPr lang="en-US" spc="-75" dirty="0" smtClean="0"/>
              <a:t> </a:t>
            </a:r>
            <a:fld id="{81D60167-4931-47E6-BA6A-407CBD079E47}" type="slidenum">
              <a:rPr smtClean="0"/>
              <a:pPr marL="23962">
                <a:lnSpc>
                  <a:spcPts val="217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730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3962">
              <a:lnSpc>
                <a:spcPts val="2170"/>
              </a:lnSpc>
            </a:pPr>
            <a:r>
              <a:rPr lang="en-US" spc="9" dirty="0" smtClean="0"/>
              <a:t>CYB</a:t>
            </a:r>
            <a:r>
              <a:rPr lang="en-US" spc="-28" dirty="0" smtClean="0"/>
              <a:t>E</a:t>
            </a:r>
            <a:r>
              <a:rPr lang="en-US" dirty="0" smtClean="0"/>
              <a:t>R</a:t>
            </a:r>
            <a:r>
              <a:rPr lang="en-US" spc="-47" dirty="0" smtClean="0"/>
              <a:t> </a:t>
            </a:r>
            <a:r>
              <a:rPr lang="en-US" dirty="0" smtClean="0"/>
              <a:t>S</a:t>
            </a:r>
            <a:r>
              <a:rPr lang="en-US" spc="-28" dirty="0" smtClean="0"/>
              <a:t>E</a:t>
            </a:r>
            <a:r>
              <a:rPr lang="en-US" spc="9" dirty="0" smtClean="0"/>
              <a:t>C</a:t>
            </a:r>
            <a:r>
              <a:rPr lang="en-US" spc="-19" dirty="0" smtClean="0"/>
              <a:t>U</a:t>
            </a:r>
            <a:r>
              <a:rPr lang="en-US" spc="-28" dirty="0" smtClean="0"/>
              <a:t>R</a:t>
            </a:r>
            <a:r>
              <a:rPr lang="en-US" spc="-19" dirty="0" smtClean="0"/>
              <a:t>IT</a:t>
            </a:r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3962">
              <a:lnSpc>
                <a:spcPts val="2170"/>
              </a:lnSpc>
            </a:pPr>
            <a:r>
              <a:rPr lang="en-US" dirty="0" smtClean="0"/>
              <a:t>Page</a:t>
            </a:r>
            <a:r>
              <a:rPr lang="en-US" spc="-75" dirty="0" smtClean="0"/>
              <a:t> </a:t>
            </a:r>
            <a:fld id="{81D60167-4931-47E6-BA6A-407CBD079E47}" type="slidenum">
              <a:rPr smtClean="0"/>
              <a:pPr marL="23962">
                <a:lnSpc>
                  <a:spcPts val="217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426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02908" y="569325"/>
            <a:ext cx="3074239" cy="9062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0193" y="569325"/>
            <a:ext cx="9044499" cy="9062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3962">
              <a:lnSpc>
                <a:spcPts val="2170"/>
              </a:lnSpc>
            </a:pPr>
            <a:r>
              <a:rPr lang="en-US" spc="9" dirty="0" smtClean="0"/>
              <a:t>CYB</a:t>
            </a:r>
            <a:r>
              <a:rPr lang="en-US" spc="-28" dirty="0" smtClean="0"/>
              <a:t>E</a:t>
            </a:r>
            <a:r>
              <a:rPr lang="en-US" dirty="0" smtClean="0"/>
              <a:t>R</a:t>
            </a:r>
            <a:r>
              <a:rPr lang="en-US" spc="-47" dirty="0" smtClean="0"/>
              <a:t> </a:t>
            </a:r>
            <a:r>
              <a:rPr lang="en-US" dirty="0" smtClean="0"/>
              <a:t>S</a:t>
            </a:r>
            <a:r>
              <a:rPr lang="en-US" spc="-28" dirty="0" smtClean="0"/>
              <a:t>E</a:t>
            </a:r>
            <a:r>
              <a:rPr lang="en-US" spc="9" dirty="0" smtClean="0"/>
              <a:t>C</a:t>
            </a:r>
            <a:r>
              <a:rPr lang="en-US" spc="-19" dirty="0" smtClean="0"/>
              <a:t>U</a:t>
            </a:r>
            <a:r>
              <a:rPr lang="en-US" spc="-28" dirty="0" smtClean="0"/>
              <a:t>R</a:t>
            </a:r>
            <a:r>
              <a:rPr lang="en-US" spc="-19" dirty="0" smtClean="0"/>
              <a:t>IT</a:t>
            </a:r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3962">
              <a:lnSpc>
                <a:spcPts val="2170"/>
              </a:lnSpc>
            </a:pPr>
            <a:r>
              <a:rPr lang="en-US" dirty="0" smtClean="0"/>
              <a:t>Page</a:t>
            </a:r>
            <a:r>
              <a:rPr lang="en-US" spc="-75" dirty="0" smtClean="0"/>
              <a:t> </a:t>
            </a:r>
            <a:fld id="{81D60167-4931-47E6-BA6A-407CBD079E47}" type="slidenum">
              <a:rPr smtClean="0"/>
              <a:pPr marL="23962">
                <a:lnSpc>
                  <a:spcPts val="217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06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3962">
              <a:lnSpc>
                <a:spcPts val="2170"/>
              </a:lnSpc>
            </a:pPr>
            <a:r>
              <a:rPr lang="en-US" spc="9" dirty="0" smtClean="0"/>
              <a:t>CYB</a:t>
            </a:r>
            <a:r>
              <a:rPr lang="en-US" spc="-28" dirty="0" smtClean="0"/>
              <a:t>E</a:t>
            </a:r>
            <a:r>
              <a:rPr lang="en-US" dirty="0" smtClean="0"/>
              <a:t>R</a:t>
            </a:r>
            <a:r>
              <a:rPr lang="en-US" spc="-47" dirty="0" smtClean="0"/>
              <a:t> </a:t>
            </a:r>
            <a:r>
              <a:rPr lang="en-US" dirty="0" smtClean="0"/>
              <a:t>S</a:t>
            </a:r>
            <a:r>
              <a:rPr lang="en-US" spc="-28" dirty="0" smtClean="0"/>
              <a:t>E</a:t>
            </a:r>
            <a:r>
              <a:rPr lang="en-US" spc="9" dirty="0" smtClean="0"/>
              <a:t>C</a:t>
            </a:r>
            <a:r>
              <a:rPr lang="en-US" spc="-19" dirty="0" smtClean="0"/>
              <a:t>U</a:t>
            </a:r>
            <a:r>
              <a:rPr lang="en-US" spc="-28" dirty="0" smtClean="0"/>
              <a:t>R</a:t>
            </a:r>
            <a:r>
              <a:rPr lang="en-US" spc="-19" dirty="0" smtClean="0"/>
              <a:t>IT</a:t>
            </a:r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3962">
              <a:lnSpc>
                <a:spcPts val="2170"/>
              </a:lnSpc>
            </a:pPr>
            <a:r>
              <a:rPr lang="en-US" dirty="0" smtClean="0"/>
              <a:t>Page</a:t>
            </a:r>
            <a:r>
              <a:rPr lang="en-US" spc="-75" dirty="0" smtClean="0"/>
              <a:t> </a:t>
            </a:r>
            <a:fld id="{81D60167-4931-47E6-BA6A-407CBD079E47}" type="slidenum">
              <a:rPr smtClean="0"/>
              <a:pPr marL="23962">
                <a:lnSpc>
                  <a:spcPts val="217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678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767" y="2665927"/>
            <a:ext cx="12296954" cy="4448157"/>
          </a:xfrm>
        </p:spPr>
        <p:txBody>
          <a:bodyPr anchor="b"/>
          <a:lstStyle>
            <a:lvl1pPr>
              <a:defRPr sz="93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767" y="7156165"/>
            <a:ext cx="12296954" cy="2339180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866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3962">
              <a:lnSpc>
                <a:spcPts val="2170"/>
              </a:lnSpc>
            </a:pPr>
            <a:r>
              <a:rPr lang="en-US" spc="9" dirty="0" smtClean="0"/>
              <a:t>CYB</a:t>
            </a:r>
            <a:r>
              <a:rPr lang="en-US" spc="-28" dirty="0" smtClean="0"/>
              <a:t>E</a:t>
            </a:r>
            <a:r>
              <a:rPr lang="en-US" dirty="0" smtClean="0"/>
              <a:t>R</a:t>
            </a:r>
            <a:r>
              <a:rPr lang="en-US" spc="-47" dirty="0" smtClean="0"/>
              <a:t> </a:t>
            </a:r>
            <a:r>
              <a:rPr lang="en-US" dirty="0" smtClean="0"/>
              <a:t>S</a:t>
            </a:r>
            <a:r>
              <a:rPr lang="en-US" spc="-28" dirty="0" smtClean="0"/>
              <a:t>E</a:t>
            </a:r>
            <a:r>
              <a:rPr lang="en-US" spc="9" dirty="0" smtClean="0"/>
              <a:t>C</a:t>
            </a:r>
            <a:r>
              <a:rPr lang="en-US" spc="-19" dirty="0" smtClean="0"/>
              <a:t>U</a:t>
            </a:r>
            <a:r>
              <a:rPr lang="en-US" spc="-28" dirty="0" smtClean="0"/>
              <a:t>R</a:t>
            </a:r>
            <a:r>
              <a:rPr lang="en-US" spc="-19" dirty="0" smtClean="0"/>
              <a:t>IT</a:t>
            </a:r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3962">
              <a:lnSpc>
                <a:spcPts val="2170"/>
              </a:lnSpc>
            </a:pPr>
            <a:r>
              <a:rPr lang="en-US" dirty="0" smtClean="0"/>
              <a:t>Page</a:t>
            </a:r>
            <a:r>
              <a:rPr lang="en-US" spc="-75" dirty="0" smtClean="0"/>
              <a:t> </a:t>
            </a:r>
            <a:fld id="{81D60167-4931-47E6-BA6A-407CBD079E47}" type="slidenum">
              <a:rPr smtClean="0"/>
              <a:pPr marL="23962">
                <a:lnSpc>
                  <a:spcPts val="217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36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0192" y="2846623"/>
            <a:ext cx="6059369" cy="67848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17777" y="2846623"/>
            <a:ext cx="6059369" cy="67848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3962">
              <a:lnSpc>
                <a:spcPts val="2170"/>
              </a:lnSpc>
            </a:pPr>
            <a:r>
              <a:rPr lang="en-US" spc="9" dirty="0" smtClean="0"/>
              <a:t>CYB</a:t>
            </a:r>
            <a:r>
              <a:rPr lang="en-US" spc="-28" dirty="0" smtClean="0"/>
              <a:t>E</a:t>
            </a:r>
            <a:r>
              <a:rPr lang="en-US" dirty="0" smtClean="0"/>
              <a:t>R</a:t>
            </a:r>
            <a:r>
              <a:rPr lang="en-US" spc="-47" dirty="0" smtClean="0"/>
              <a:t> </a:t>
            </a:r>
            <a:r>
              <a:rPr lang="en-US" dirty="0" smtClean="0"/>
              <a:t>S</a:t>
            </a:r>
            <a:r>
              <a:rPr lang="en-US" spc="-28" dirty="0" smtClean="0"/>
              <a:t>E</a:t>
            </a:r>
            <a:r>
              <a:rPr lang="en-US" spc="9" dirty="0" smtClean="0"/>
              <a:t>C</a:t>
            </a:r>
            <a:r>
              <a:rPr lang="en-US" spc="-19" dirty="0" smtClean="0"/>
              <a:t>U</a:t>
            </a:r>
            <a:r>
              <a:rPr lang="en-US" spc="-28" dirty="0" smtClean="0"/>
              <a:t>R</a:t>
            </a:r>
            <a:r>
              <a:rPr lang="en-US" spc="-19" dirty="0" smtClean="0"/>
              <a:t>IT</a:t>
            </a:r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3962">
              <a:lnSpc>
                <a:spcPts val="2170"/>
              </a:lnSpc>
            </a:pPr>
            <a:r>
              <a:rPr lang="en-US" dirty="0" smtClean="0"/>
              <a:t>Page</a:t>
            </a:r>
            <a:r>
              <a:rPr lang="en-US" spc="-75" dirty="0" smtClean="0"/>
              <a:t> </a:t>
            </a:r>
            <a:fld id="{81D60167-4931-47E6-BA6A-407CBD079E47}" type="slidenum">
              <a:rPr smtClean="0"/>
              <a:pPr marL="23962">
                <a:lnSpc>
                  <a:spcPts val="217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517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049" y="569327"/>
            <a:ext cx="12296954" cy="20668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051" y="2621369"/>
            <a:ext cx="6031521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051" y="3906061"/>
            <a:ext cx="6031521" cy="5745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17778" y="2621369"/>
            <a:ext cx="6061226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17778" y="3906061"/>
            <a:ext cx="6061226" cy="5745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3962">
              <a:lnSpc>
                <a:spcPts val="2170"/>
              </a:lnSpc>
            </a:pPr>
            <a:r>
              <a:rPr lang="en-US" spc="9" dirty="0" smtClean="0"/>
              <a:t>CYB</a:t>
            </a:r>
            <a:r>
              <a:rPr lang="en-US" spc="-28" dirty="0" smtClean="0"/>
              <a:t>E</a:t>
            </a:r>
            <a:r>
              <a:rPr lang="en-US" dirty="0" smtClean="0"/>
              <a:t>R</a:t>
            </a:r>
            <a:r>
              <a:rPr lang="en-US" spc="-47" dirty="0" smtClean="0"/>
              <a:t> </a:t>
            </a:r>
            <a:r>
              <a:rPr lang="en-US" dirty="0" smtClean="0"/>
              <a:t>S</a:t>
            </a:r>
            <a:r>
              <a:rPr lang="en-US" spc="-28" dirty="0" smtClean="0"/>
              <a:t>E</a:t>
            </a:r>
            <a:r>
              <a:rPr lang="en-US" spc="9" dirty="0" smtClean="0"/>
              <a:t>C</a:t>
            </a:r>
            <a:r>
              <a:rPr lang="en-US" spc="-19" dirty="0" smtClean="0"/>
              <a:t>U</a:t>
            </a:r>
            <a:r>
              <a:rPr lang="en-US" spc="-28" dirty="0" smtClean="0"/>
              <a:t>R</a:t>
            </a:r>
            <a:r>
              <a:rPr lang="en-US" spc="-19" dirty="0" smtClean="0"/>
              <a:t>IT</a:t>
            </a:r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3962">
              <a:lnSpc>
                <a:spcPts val="2170"/>
              </a:lnSpc>
            </a:pPr>
            <a:r>
              <a:rPr lang="en-US" dirty="0" smtClean="0"/>
              <a:t>Page</a:t>
            </a:r>
            <a:r>
              <a:rPr lang="en-US" spc="-75" dirty="0" smtClean="0"/>
              <a:t> </a:t>
            </a:r>
            <a:fld id="{81D60167-4931-47E6-BA6A-407CBD079E47}" type="slidenum">
              <a:rPr smtClean="0"/>
              <a:pPr marL="23962">
                <a:lnSpc>
                  <a:spcPts val="217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442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3962">
              <a:lnSpc>
                <a:spcPts val="2170"/>
              </a:lnSpc>
            </a:pPr>
            <a:r>
              <a:rPr lang="en-US" spc="9" dirty="0" smtClean="0"/>
              <a:t>CYB</a:t>
            </a:r>
            <a:r>
              <a:rPr lang="en-US" spc="-28" dirty="0" smtClean="0"/>
              <a:t>E</a:t>
            </a:r>
            <a:r>
              <a:rPr lang="en-US" dirty="0" smtClean="0"/>
              <a:t>R</a:t>
            </a:r>
            <a:r>
              <a:rPr lang="en-US" spc="-47" dirty="0" smtClean="0"/>
              <a:t> </a:t>
            </a:r>
            <a:r>
              <a:rPr lang="en-US" dirty="0" smtClean="0"/>
              <a:t>S</a:t>
            </a:r>
            <a:r>
              <a:rPr lang="en-US" spc="-28" dirty="0" smtClean="0"/>
              <a:t>E</a:t>
            </a:r>
            <a:r>
              <a:rPr lang="en-US" spc="9" dirty="0" smtClean="0"/>
              <a:t>C</a:t>
            </a:r>
            <a:r>
              <a:rPr lang="en-US" spc="-19" dirty="0" smtClean="0"/>
              <a:t>U</a:t>
            </a:r>
            <a:r>
              <a:rPr lang="en-US" spc="-28" dirty="0" smtClean="0"/>
              <a:t>R</a:t>
            </a:r>
            <a:r>
              <a:rPr lang="en-US" spc="-19" dirty="0" smtClean="0"/>
              <a:t>IT</a:t>
            </a:r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3962">
              <a:lnSpc>
                <a:spcPts val="2170"/>
              </a:lnSpc>
            </a:pPr>
            <a:r>
              <a:rPr lang="en-US" dirty="0" smtClean="0"/>
              <a:t>Page</a:t>
            </a:r>
            <a:r>
              <a:rPr lang="en-US" spc="-75" dirty="0" smtClean="0"/>
              <a:t> </a:t>
            </a:r>
            <a:fld id="{81D60167-4931-47E6-BA6A-407CBD079E47}" type="slidenum">
              <a:rPr smtClean="0"/>
              <a:pPr marL="23962">
                <a:lnSpc>
                  <a:spcPts val="217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95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3962">
              <a:lnSpc>
                <a:spcPts val="2170"/>
              </a:lnSpc>
            </a:pPr>
            <a:r>
              <a:rPr lang="en-US" spc="9" dirty="0" smtClean="0"/>
              <a:t>CYB</a:t>
            </a:r>
            <a:r>
              <a:rPr lang="en-US" spc="-28" dirty="0" smtClean="0"/>
              <a:t>E</a:t>
            </a:r>
            <a:r>
              <a:rPr lang="en-US" dirty="0" smtClean="0"/>
              <a:t>R</a:t>
            </a:r>
            <a:r>
              <a:rPr lang="en-US" spc="-47" dirty="0" smtClean="0"/>
              <a:t> </a:t>
            </a:r>
            <a:r>
              <a:rPr lang="en-US" dirty="0" smtClean="0"/>
              <a:t>S</a:t>
            </a:r>
            <a:r>
              <a:rPr lang="en-US" spc="-28" dirty="0" smtClean="0"/>
              <a:t>E</a:t>
            </a:r>
            <a:r>
              <a:rPr lang="en-US" spc="9" dirty="0" smtClean="0"/>
              <a:t>C</a:t>
            </a:r>
            <a:r>
              <a:rPr lang="en-US" spc="-19" dirty="0" smtClean="0"/>
              <a:t>U</a:t>
            </a:r>
            <a:r>
              <a:rPr lang="en-US" spc="-28" dirty="0" smtClean="0"/>
              <a:t>R</a:t>
            </a:r>
            <a:r>
              <a:rPr lang="en-US" spc="-19" dirty="0" smtClean="0"/>
              <a:t>IT</a:t>
            </a:r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3962">
              <a:lnSpc>
                <a:spcPts val="2170"/>
              </a:lnSpc>
            </a:pPr>
            <a:r>
              <a:rPr lang="en-US" dirty="0" smtClean="0"/>
              <a:t>Page</a:t>
            </a:r>
            <a:r>
              <a:rPr lang="en-US" spc="-75" dirty="0" smtClean="0"/>
              <a:t> </a:t>
            </a:r>
            <a:fld id="{81D60167-4931-47E6-BA6A-407CBD079E47}" type="slidenum">
              <a:rPr smtClean="0"/>
              <a:pPr marL="23962">
                <a:lnSpc>
                  <a:spcPts val="217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948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049" y="712893"/>
            <a:ext cx="4598363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1226" y="1539654"/>
            <a:ext cx="7217777" cy="7599245"/>
          </a:xfrm>
        </p:spPr>
        <p:txBody>
          <a:bodyPr/>
          <a:lstStyle>
            <a:lvl1pPr>
              <a:defRPr sz="4989"/>
            </a:lvl1pPr>
            <a:lvl2pPr>
              <a:defRPr sz="4366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2049" y="3208020"/>
            <a:ext cx="4598363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3962">
              <a:lnSpc>
                <a:spcPts val="2170"/>
              </a:lnSpc>
            </a:pPr>
            <a:r>
              <a:rPr lang="en-US" spc="9" dirty="0" smtClean="0"/>
              <a:t>CYB</a:t>
            </a:r>
            <a:r>
              <a:rPr lang="en-US" spc="-28" dirty="0" smtClean="0"/>
              <a:t>E</a:t>
            </a:r>
            <a:r>
              <a:rPr lang="en-US" dirty="0" smtClean="0"/>
              <a:t>R</a:t>
            </a:r>
            <a:r>
              <a:rPr lang="en-US" spc="-47" dirty="0" smtClean="0"/>
              <a:t> </a:t>
            </a:r>
            <a:r>
              <a:rPr lang="en-US" dirty="0" smtClean="0"/>
              <a:t>S</a:t>
            </a:r>
            <a:r>
              <a:rPr lang="en-US" spc="-28" dirty="0" smtClean="0"/>
              <a:t>E</a:t>
            </a:r>
            <a:r>
              <a:rPr lang="en-US" spc="9" dirty="0" smtClean="0"/>
              <a:t>C</a:t>
            </a:r>
            <a:r>
              <a:rPr lang="en-US" spc="-19" dirty="0" smtClean="0"/>
              <a:t>U</a:t>
            </a:r>
            <a:r>
              <a:rPr lang="en-US" spc="-28" dirty="0" smtClean="0"/>
              <a:t>R</a:t>
            </a:r>
            <a:r>
              <a:rPr lang="en-US" spc="-19" dirty="0" smtClean="0"/>
              <a:t>IT</a:t>
            </a:r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3962">
              <a:lnSpc>
                <a:spcPts val="2170"/>
              </a:lnSpc>
            </a:pPr>
            <a:r>
              <a:rPr lang="en-US" dirty="0" smtClean="0"/>
              <a:t>Page</a:t>
            </a:r>
            <a:r>
              <a:rPr lang="en-US" spc="-75" dirty="0" smtClean="0"/>
              <a:t> </a:t>
            </a:r>
            <a:fld id="{81D60167-4931-47E6-BA6A-407CBD079E47}" type="slidenum">
              <a:rPr smtClean="0"/>
              <a:pPr marL="23962">
                <a:lnSpc>
                  <a:spcPts val="217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450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049" y="712893"/>
            <a:ext cx="4598363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61226" y="1539654"/>
            <a:ext cx="7217777" cy="7599245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866" indent="0">
              <a:buNone/>
              <a:defRPr sz="4366"/>
            </a:lvl2pPr>
            <a:lvl3pPr marL="1425732" indent="0">
              <a:buNone/>
              <a:defRPr sz="3742"/>
            </a:lvl3pPr>
            <a:lvl4pPr marL="2138599" indent="0">
              <a:buNone/>
              <a:defRPr sz="3118"/>
            </a:lvl4pPr>
            <a:lvl5pPr marL="2851465" indent="0">
              <a:buNone/>
              <a:defRPr sz="3118"/>
            </a:lvl5pPr>
            <a:lvl6pPr marL="3564331" indent="0">
              <a:buNone/>
              <a:defRPr sz="3118"/>
            </a:lvl6pPr>
            <a:lvl7pPr marL="4277197" indent="0">
              <a:buNone/>
              <a:defRPr sz="3118"/>
            </a:lvl7pPr>
            <a:lvl8pPr marL="4990064" indent="0">
              <a:buNone/>
              <a:defRPr sz="3118"/>
            </a:lvl8pPr>
            <a:lvl9pPr marL="5702930" indent="0">
              <a:buNone/>
              <a:defRPr sz="3118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2049" y="3208020"/>
            <a:ext cx="4598363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3962">
              <a:lnSpc>
                <a:spcPts val="2170"/>
              </a:lnSpc>
            </a:pPr>
            <a:r>
              <a:rPr lang="en-US" spc="9" dirty="0" smtClean="0"/>
              <a:t>CYB</a:t>
            </a:r>
            <a:r>
              <a:rPr lang="en-US" spc="-28" dirty="0" smtClean="0"/>
              <a:t>E</a:t>
            </a:r>
            <a:r>
              <a:rPr lang="en-US" dirty="0" smtClean="0"/>
              <a:t>R</a:t>
            </a:r>
            <a:r>
              <a:rPr lang="en-US" spc="-47" dirty="0" smtClean="0"/>
              <a:t> </a:t>
            </a:r>
            <a:r>
              <a:rPr lang="en-US" dirty="0" smtClean="0"/>
              <a:t>S</a:t>
            </a:r>
            <a:r>
              <a:rPr lang="en-US" spc="-28" dirty="0" smtClean="0"/>
              <a:t>E</a:t>
            </a:r>
            <a:r>
              <a:rPr lang="en-US" spc="9" dirty="0" smtClean="0"/>
              <a:t>C</a:t>
            </a:r>
            <a:r>
              <a:rPr lang="en-US" spc="-19" dirty="0" smtClean="0"/>
              <a:t>U</a:t>
            </a:r>
            <a:r>
              <a:rPr lang="en-US" spc="-28" dirty="0" smtClean="0"/>
              <a:t>R</a:t>
            </a:r>
            <a:r>
              <a:rPr lang="en-US" spc="-19" dirty="0" smtClean="0"/>
              <a:t>IT</a:t>
            </a:r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3962">
              <a:lnSpc>
                <a:spcPts val="2170"/>
              </a:lnSpc>
            </a:pPr>
            <a:r>
              <a:rPr lang="en-US" dirty="0" smtClean="0"/>
              <a:t>Page</a:t>
            </a:r>
            <a:r>
              <a:rPr lang="en-US" spc="-75" dirty="0" smtClean="0"/>
              <a:t> </a:t>
            </a:r>
            <a:fld id="{81D60167-4931-47E6-BA6A-407CBD079E47}" type="slidenum">
              <a:rPr smtClean="0"/>
              <a:pPr marL="23962">
                <a:lnSpc>
                  <a:spcPts val="217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156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0192" y="569327"/>
            <a:ext cx="12296954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0192" y="2846623"/>
            <a:ext cx="12296954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0192" y="9911200"/>
            <a:ext cx="320790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2743" y="9911200"/>
            <a:ext cx="4811852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3962">
              <a:lnSpc>
                <a:spcPts val="2170"/>
              </a:lnSpc>
            </a:pPr>
            <a:r>
              <a:rPr lang="en-US" spc="9" dirty="0" smtClean="0"/>
              <a:t>CYB</a:t>
            </a:r>
            <a:r>
              <a:rPr lang="en-US" spc="-28" dirty="0" smtClean="0"/>
              <a:t>E</a:t>
            </a:r>
            <a:r>
              <a:rPr lang="en-US" dirty="0" smtClean="0"/>
              <a:t>R</a:t>
            </a:r>
            <a:r>
              <a:rPr lang="en-US" spc="-47" dirty="0" smtClean="0"/>
              <a:t> </a:t>
            </a:r>
            <a:r>
              <a:rPr lang="en-US" dirty="0" smtClean="0"/>
              <a:t>S</a:t>
            </a:r>
            <a:r>
              <a:rPr lang="en-US" spc="-28" dirty="0" smtClean="0"/>
              <a:t>E</a:t>
            </a:r>
            <a:r>
              <a:rPr lang="en-US" spc="9" dirty="0" smtClean="0"/>
              <a:t>C</a:t>
            </a:r>
            <a:r>
              <a:rPr lang="en-US" spc="-19" dirty="0" smtClean="0"/>
              <a:t>U</a:t>
            </a:r>
            <a:r>
              <a:rPr lang="en-US" spc="-28" dirty="0" smtClean="0"/>
              <a:t>R</a:t>
            </a:r>
            <a:r>
              <a:rPr lang="en-US" spc="-19" dirty="0" smtClean="0"/>
              <a:t>IT</a:t>
            </a:r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69245" y="9911200"/>
            <a:ext cx="320790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3962">
              <a:lnSpc>
                <a:spcPts val="2170"/>
              </a:lnSpc>
            </a:pPr>
            <a:r>
              <a:rPr lang="en-US" dirty="0" smtClean="0"/>
              <a:t>Page</a:t>
            </a:r>
            <a:r>
              <a:rPr lang="en-US" spc="-75" dirty="0" smtClean="0"/>
              <a:t> </a:t>
            </a:r>
            <a:fld id="{81D60167-4931-47E6-BA6A-407CBD079E47}" type="slidenum">
              <a:rPr smtClean="0"/>
              <a:pPr marL="23962">
                <a:lnSpc>
                  <a:spcPts val="217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948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1425732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33" indent="-356433" algn="l" defTabSz="1425732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6" kern="1200">
          <a:solidFill>
            <a:schemeClr val="tx1"/>
          </a:solidFill>
          <a:latin typeface="+mn-lt"/>
          <a:ea typeface="+mn-ea"/>
          <a:cs typeface="+mn-cs"/>
        </a:defRPr>
      </a:lvl1pPr>
      <a:lvl2pPr marL="1069299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2166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5032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3207898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920764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633631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5346497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6059363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9469" y="2755900"/>
            <a:ext cx="11902266" cy="7071034"/>
          </a:xfrm>
          <a:prstGeom prst="rect">
            <a:avLst/>
          </a:prstGeom>
        </p:spPr>
        <p:txBody>
          <a:bodyPr vert="horz" wrap="square" lIns="0" tIns="73084" rIns="0" bIns="0" rtlCol="0">
            <a:spAutoFit/>
          </a:bodyPr>
          <a:lstStyle/>
          <a:p>
            <a:pPr algn="ctr">
              <a:spcBef>
                <a:spcPts val="245"/>
              </a:spcBef>
            </a:pPr>
            <a:r>
              <a:rPr sz="3774" b="1" u="heavy" spc="-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CYBERCRIMES</a:t>
            </a:r>
            <a:r>
              <a:rPr sz="3774" b="1" u="heavy" spc="-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3774" b="1" u="heavy" spc="-1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774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MOBILE</a:t>
            </a:r>
            <a:r>
              <a:rPr sz="3774" b="1" u="heavy" spc="-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AND</a:t>
            </a:r>
            <a:r>
              <a:rPr sz="3774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774" b="1" u="heavy" spc="-1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WIRELESS</a:t>
            </a:r>
            <a:endParaRPr sz="3774" dirty="0">
              <a:latin typeface="Times New Roman"/>
              <a:cs typeface="Times New Roman"/>
            </a:endParaRPr>
          </a:p>
          <a:p>
            <a:pPr marL="28755" marR="9585" algn="just">
              <a:lnSpc>
                <a:spcPct val="103299"/>
              </a:lnSpc>
              <a:spcBef>
                <a:spcPts val="1500"/>
              </a:spcBef>
            </a:pPr>
            <a:r>
              <a:rPr sz="3774" b="1" i="1" u="heavy" spc="-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INTRODUCTION</a:t>
            </a:r>
            <a:r>
              <a:rPr sz="3774" spc="-9" dirty="0">
                <a:latin typeface="Times New Roman"/>
                <a:cs typeface="Times New Roman"/>
              </a:rPr>
              <a:t>. </a:t>
            </a:r>
            <a:endParaRPr lang="en-US" sz="3774" spc="-9" dirty="0">
              <a:latin typeface="Times New Roman"/>
              <a:cs typeface="Times New Roman"/>
            </a:endParaRPr>
          </a:p>
          <a:p>
            <a:pPr marL="28755" marR="9585" algn="just">
              <a:lnSpc>
                <a:spcPct val="103299"/>
              </a:lnSpc>
              <a:spcBef>
                <a:spcPts val="1500"/>
              </a:spcBef>
            </a:pPr>
            <a:endParaRPr lang="en-US" sz="3774" spc="-9" dirty="0" smtClean="0">
              <a:latin typeface="Times New Roman"/>
              <a:cs typeface="Times New Roman"/>
            </a:endParaRPr>
          </a:p>
          <a:p>
            <a:pPr marL="28755" marR="9585" algn="just">
              <a:lnSpc>
                <a:spcPct val="103299"/>
              </a:lnSpc>
              <a:spcBef>
                <a:spcPts val="1500"/>
              </a:spcBef>
            </a:pPr>
            <a:r>
              <a:rPr sz="3774" spc="-9" dirty="0" smtClean="0">
                <a:latin typeface="Times New Roman"/>
                <a:cs typeface="Times New Roman"/>
              </a:rPr>
              <a:t>Why </a:t>
            </a:r>
            <a:r>
              <a:rPr sz="3774" spc="-9" dirty="0">
                <a:latin typeface="Times New Roman"/>
                <a:cs typeface="Times New Roman"/>
              </a:rPr>
              <a:t>should </a:t>
            </a:r>
            <a:r>
              <a:rPr sz="3774" i="1" dirty="0">
                <a:latin typeface="Times New Roman"/>
                <a:cs typeface="Times New Roman"/>
              </a:rPr>
              <a:t>mobile </a:t>
            </a:r>
            <a:r>
              <a:rPr sz="3774" i="1" spc="-9" dirty="0">
                <a:latin typeface="Times New Roman"/>
                <a:cs typeface="Times New Roman"/>
              </a:rPr>
              <a:t>devices </a:t>
            </a:r>
            <a:r>
              <a:rPr sz="3774" dirty="0">
                <a:latin typeface="Times New Roman"/>
                <a:cs typeface="Times New Roman"/>
              </a:rPr>
              <a:t>be protected? </a:t>
            </a:r>
            <a:r>
              <a:rPr sz="3774" dirty="0">
                <a:latin typeface="Times New Roman"/>
                <a:cs typeface="Times New Roman"/>
              </a:rPr>
              <a:t>Every </a:t>
            </a:r>
            <a:r>
              <a:rPr sz="3774" spc="-9" dirty="0">
                <a:latin typeface="Times New Roman"/>
                <a:cs typeface="Times New Roman"/>
              </a:rPr>
              <a:t>day, </a:t>
            </a:r>
            <a:r>
              <a:rPr sz="3774" i="1" dirty="0">
                <a:latin typeface="Times New Roman"/>
                <a:cs typeface="Times New Roman"/>
              </a:rPr>
              <a:t>mobile </a:t>
            </a:r>
            <a:r>
              <a:rPr sz="3774" i="1" spc="-9" dirty="0">
                <a:latin typeface="Times New Roman"/>
                <a:cs typeface="Times New Roman"/>
              </a:rPr>
              <a:t>devices </a:t>
            </a:r>
            <a:r>
              <a:rPr sz="3774" dirty="0">
                <a:latin typeface="Times New Roman"/>
                <a:cs typeface="Times New Roman"/>
              </a:rPr>
              <a:t>are </a:t>
            </a:r>
            <a:r>
              <a:rPr sz="3774" spc="9" dirty="0">
                <a:latin typeface="Times New Roman"/>
                <a:cs typeface="Times New Roman"/>
              </a:rPr>
              <a:t> </a:t>
            </a:r>
            <a:r>
              <a:rPr sz="3774" spc="-9" dirty="0">
                <a:latin typeface="Times New Roman"/>
                <a:cs typeface="Times New Roman"/>
              </a:rPr>
              <a:t>lost,</a:t>
            </a:r>
            <a:r>
              <a:rPr sz="3774" spc="1113" dirty="0">
                <a:latin typeface="Times New Roman"/>
                <a:cs typeface="Times New Roman"/>
              </a:rPr>
              <a:t> </a:t>
            </a:r>
            <a:r>
              <a:rPr sz="3774" spc="-19" dirty="0">
                <a:latin typeface="Times New Roman"/>
                <a:cs typeface="Times New Roman"/>
              </a:rPr>
              <a:t>stolen,</a:t>
            </a:r>
            <a:r>
              <a:rPr sz="3774" spc="1085" dirty="0">
                <a:latin typeface="Times New Roman"/>
                <a:cs typeface="Times New Roman"/>
              </a:rPr>
              <a:t> </a:t>
            </a:r>
            <a:r>
              <a:rPr sz="3774" spc="-19" dirty="0">
                <a:latin typeface="Times New Roman"/>
                <a:cs typeface="Times New Roman"/>
              </a:rPr>
              <a:t>and</a:t>
            </a:r>
            <a:r>
              <a:rPr sz="3774" spc="1085" dirty="0">
                <a:latin typeface="Times New Roman"/>
                <a:cs typeface="Times New Roman"/>
              </a:rPr>
              <a:t> </a:t>
            </a:r>
            <a:r>
              <a:rPr sz="3774" spc="-9" dirty="0">
                <a:latin typeface="Times New Roman"/>
                <a:cs typeface="Times New Roman"/>
              </a:rPr>
              <a:t>infected.</a:t>
            </a:r>
            <a:r>
              <a:rPr sz="3774" spc="1113" dirty="0">
                <a:latin typeface="Times New Roman"/>
                <a:cs typeface="Times New Roman"/>
              </a:rPr>
              <a:t> </a:t>
            </a:r>
            <a:r>
              <a:rPr sz="3774" i="1" dirty="0">
                <a:latin typeface="Times New Roman"/>
                <a:cs typeface="Times New Roman"/>
              </a:rPr>
              <a:t>Mobile  </a:t>
            </a:r>
            <a:r>
              <a:rPr sz="3774" i="1" spc="9" dirty="0">
                <a:latin typeface="Times New Roman"/>
                <a:cs typeface="Times New Roman"/>
              </a:rPr>
              <a:t> </a:t>
            </a:r>
            <a:r>
              <a:rPr sz="3774" i="1" spc="-19" dirty="0">
                <a:latin typeface="Times New Roman"/>
                <a:cs typeface="Times New Roman"/>
              </a:rPr>
              <a:t>devices </a:t>
            </a:r>
            <a:r>
              <a:rPr sz="3774" spc="-9" dirty="0">
                <a:latin typeface="Times New Roman"/>
                <a:cs typeface="Times New Roman"/>
              </a:rPr>
              <a:t>can</a:t>
            </a:r>
            <a:r>
              <a:rPr sz="3774" spc="1113" dirty="0">
                <a:latin typeface="Times New Roman"/>
                <a:cs typeface="Times New Roman"/>
              </a:rPr>
              <a:t> </a:t>
            </a:r>
            <a:r>
              <a:rPr sz="3774" dirty="0">
                <a:latin typeface="Times New Roman"/>
                <a:cs typeface="Times New Roman"/>
              </a:rPr>
              <a:t>store    </a:t>
            </a:r>
            <a:r>
              <a:rPr sz="3774" spc="-19" dirty="0">
                <a:latin typeface="Times New Roman"/>
                <a:cs typeface="Times New Roman"/>
              </a:rPr>
              <a:t>important</a:t>
            </a:r>
            <a:r>
              <a:rPr sz="3774" spc="528" dirty="0">
                <a:latin typeface="Times New Roman"/>
                <a:cs typeface="Times New Roman"/>
              </a:rPr>
              <a:t>  </a:t>
            </a:r>
            <a:r>
              <a:rPr sz="3774" spc="-9" dirty="0">
                <a:latin typeface="Times New Roman"/>
                <a:cs typeface="Times New Roman"/>
              </a:rPr>
              <a:t>business</a:t>
            </a:r>
            <a:r>
              <a:rPr sz="3774" spc="547" dirty="0">
                <a:latin typeface="Times New Roman"/>
                <a:cs typeface="Times New Roman"/>
              </a:rPr>
              <a:t>  </a:t>
            </a:r>
            <a:r>
              <a:rPr sz="3774" spc="-19" dirty="0">
                <a:latin typeface="Times New Roman"/>
                <a:cs typeface="Times New Roman"/>
              </a:rPr>
              <a:t>and </a:t>
            </a:r>
            <a:r>
              <a:rPr sz="3774" spc="-9" dirty="0">
                <a:latin typeface="Times New Roman"/>
                <a:cs typeface="Times New Roman"/>
              </a:rPr>
              <a:t> personal</a:t>
            </a:r>
            <a:r>
              <a:rPr sz="3774" spc="-57" dirty="0">
                <a:latin typeface="Times New Roman"/>
                <a:cs typeface="Times New Roman"/>
              </a:rPr>
              <a:t> </a:t>
            </a:r>
            <a:r>
              <a:rPr sz="3774" i="1" dirty="0">
                <a:latin typeface="Times New Roman"/>
                <a:cs typeface="Times New Roman"/>
              </a:rPr>
              <a:t>information</a:t>
            </a:r>
            <a:r>
              <a:rPr sz="3774" dirty="0">
                <a:latin typeface="Times New Roman"/>
                <a:cs typeface="Times New Roman"/>
              </a:rPr>
              <a:t>,</a:t>
            </a:r>
            <a:r>
              <a:rPr sz="3774" spc="38" dirty="0">
                <a:latin typeface="Times New Roman"/>
                <a:cs typeface="Times New Roman"/>
              </a:rPr>
              <a:t> </a:t>
            </a:r>
            <a:r>
              <a:rPr sz="3774" spc="-19" dirty="0">
                <a:latin typeface="Times New Roman"/>
                <a:cs typeface="Times New Roman"/>
              </a:rPr>
              <a:t>and</a:t>
            </a:r>
            <a:r>
              <a:rPr sz="3774" spc="19" dirty="0">
                <a:latin typeface="Times New Roman"/>
                <a:cs typeface="Times New Roman"/>
              </a:rPr>
              <a:t> </a:t>
            </a:r>
            <a:r>
              <a:rPr sz="3774" dirty="0">
                <a:latin typeface="Times New Roman"/>
                <a:cs typeface="Times New Roman"/>
              </a:rPr>
              <a:t>are</a:t>
            </a:r>
            <a:r>
              <a:rPr sz="3774" spc="-38" dirty="0">
                <a:latin typeface="Times New Roman"/>
                <a:cs typeface="Times New Roman"/>
              </a:rPr>
              <a:t> </a:t>
            </a:r>
            <a:r>
              <a:rPr sz="3774" dirty="0">
                <a:latin typeface="Times New Roman"/>
                <a:cs typeface="Times New Roman"/>
              </a:rPr>
              <a:t>often</a:t>
            </a:r>
            <a:r>
              <a:rPr sz="3774" spc="-28" dirty="0">
                <a:latin typeface="Times New Roman"/>
                <a:cs typeface="Times New Roman"/>
              </a:rPr>
              <a:t> </a:t>
            </a:r>
            <a:r>
              <a:rPr sz="3774" dirty="0">
                <a:latin typeface="Times New Roman"/>
                <a:cs typeface="Times New Roman"/>
              </a:rPr>
              <a:t>be</a:t>
            </a:r>
            <a:r>
              <a:rPr sz="3774" spc="9" dirty="0">
                <a:latin typeface="Times New Roman"/>
                <a:cs typeface="Times New Roman"/>
              </a:rPr>
              <a:t> </a:t>
            </a:r>
            <a:r>
              <a:rPr sz="3774" spc="-9" dirty="0">
                <a:latin typeface="Times New Roman"/>
                <a:cs typeface="Times New Roman"/>
              </a:rPr>
              <a:t>used</a:t>
            </a:r>
            <a:r>
              <a:rPr sz="3774" spc="19" dirty="0">
                <a:latin typeface="Times New Roman"/>
                <a:cs typeface="Times New Roman"/>
              </a:rPr>
              <a:t> </a:t>
            </a:r>
            <a:r>
              <a:rPr sz="3774" dirty="0">
                <a:latin typeface="Times New Roman"/>
                <a:cs typeface="Times New Roman"/>
              </a:rPr>
              <a:t>to</a:t>
            </a:r>
            <a:r>
              <a:rPr sz="3774" spc="66" dirty="0">
                <a:latin typeface="Times New Roman"/>
                <a:cs typeface="Times New Roman"/>
              </a:rPr>
              <a:t> </a:t>
            </a:r>
            <a:r>
              <a:rPr sz="3774" spc="-28" dirty="0">
                <a:latin typeface="Times New Roman"/>
                <a:cs typeface="Times New Roman"/>
              </a:rPr>
              <a:t>access</a:t>
            </a:r>
            <a:r>
              <a:rPr sz="3774" dirty="0">
                <a:latin typeface="Times New Roman"/>
                <a:cs typeface="Times New Roman"/>
              </a:rPr>
              <a:t> University</a:t>
            </a:r>
            <a:r>
              <a:rPr sz="3774" spc="-75" dirty="0">
                <a:latin typeface="Times New Roman"/>
                <a:cs typeface="Times New Roman"/>
              </a:rPr>
              <a:t> </a:t>
            </a:r>
            <a:r>
              <a:rPr sz="3774" spc="-9" dirty="0">
                <a:latin typeface="Times New Roman"/>
                <a:cs typeface="Times New Roman"/>
              </a:rPr>
              <a:t>systems,</a:t>
            </a:r>
            <a:r>
              <a:rPr sz="3774" spc="38" dirty="0">
                <a:latin typeface="Times New Roman"/>
                <a:cs typeface="Times New Roman"/>
              </a:rPr>
              <a:t> </a:t>
            </a:r>
            <a:r>
              <a:rPr sz="3774" spc="-19" dirty="0">
                <a:latin typeface="Times New Roman"/>
                <a:cs typeface="Times New Roman"/>
              </a:rPr>
              <a:t>email,</a:t>
            </a:r>
            <a:r>
              <a:rPr sz="3774" spc="38" dirty="0">
                <a:latin typeface="Times New Roman"/>
                <a:cs typeface="Times New Roman"/>
              </a:rPr>
              <a:t> </a:t>
            </a:r>
            <a:r>
              <a:rPr sz="3774" spc="-9" dirty="0">
                <a:latin typeface="Times New Roman"/>
                <a:cs typeface="Times New Roman"/>
              </a:rPr>
              <a:t>banking</a:t>
            </a:r>
            <a:endParaRPr sz="3774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774" dirty="0">
              <a:latin typeface="Times New Roman"/>
              <a:cs typeface="Times New Roman"/>
            </a:endParaRPr>
          </a:p>
          <a:p>
            <a:pPr marL="28755" marR="11981" algn="just">
              <a:lnSpc>
                <a:spcPct val="150000"/>
              </a:lnSpc>
              <a:spcBef>
                <a:spcPts val="198"/>
              </a:spcBef>
            </a:pPr>
            <a:endParaRPr lang="en-US" sz="4528" spc="-9" dirty="0">
              <a:solidFill>
                <a:srgbClr val="333333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8910709" y="14354863"/>
            <a:ext cx="9078833" cy="282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962">
              <a:lnSpc>
                <a:spcPts val="2170"/>
              </a:lnSpc>
            </a:pPr>
            <a:r>
              <a:rPr spc="9" dirty="0"/>
              <a:t>CYB</a:t>
            </a:r>
            <a:r>
              <a:rPr spc="-28" dirty="0"/>
              <a:t>E</a:t>
            </a:r>
            <a:r>
              <a:rPr dirty="0"/>
              <a:t>R</a:t>
            </a:r>
            <a:r>
              <a:rPr spc="-47" dirty="0"/>
              <a:t> </a:t>
            </a:r>
            <a:r>
              <a:rPr dirty="0"/>
              <a:t>S</a:t>
            </a:r>
            <a:r>
              <a:rPr spc="-28" dirty="0"/>
              <a:t>E</a:t>
            </a:r>
            <a:r>
              <a:rPr spc="9" dirty="0"/>
              <a:t>C</a:t>
            </a:r>
            <a:r>
              <a:rPr spc="-19" dirty="0"/>
              <a:t>U</a:t>
            </a:r>
            <a:r>
              <a:rPr spc="-28" dirty="0"/>
              <a:t>R</a:t>
            </a:r>
            <a:r>
              <a:rPr spc="-19" dirty="0"/>
              <a:t>IT</a:t>
            </a:r>
            <a:r>
              <a:rPr dirty="0"/>
              <a:t>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677838" y="13973372"/>
            <a:ext cx="93571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62">
              <a:lnSpc>
                <a:spcPts val="2170"/>
              </a:lnSpc>
            </a:pPr>
            <a:r>
              <a:rPr sz="2075" dirty="0">
                <a:latin typeface="Calibri Light"/>
                <a:cs typeface="Calibri Light"/>
              </a:rPr>
              <a:t>Page</a:t>
            </a:r>
            <a:r>
              <a:rPr sz="2075" spc="-85" dirty="0">
                <a:latin typeface="Calibri Light"/>
                <a:cs typeface="Calibri Light"/>
              </a:rPr>
              <a:t> </a:t>
            </a:r>
            <a:fld id="{81D60167-4931-47E6-BA6A-407CBD079E47}" type="slidenum">
              <a:rPr sz="2075" dirty="0">
                <a:latin typeface="Calibri Light"/>
                <a:cs typeface="Calibri Light"/>
              </a:rPr>
              <a:pPr marL="23962">
                <a:lnSpc>
                  <a:spcPts val="2170"/>
                </a:lnSpc>
              </a:pPr>
              <a:t>1</a:t>
            </a:fld>
            <a:endParaRPr sz="2075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3359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1079" y="2070100"/>
            <a:ext cx="10866727" cy="5104084"/>
          </a:xfrm>
          <a:prstGeom prst="rect">
            <a:avLst/>
          </a:prstGeom>
        </p:spPr>
        <p:txBody>
          <a:bodyPr vert="horz" wrap="square" lIns="0" tIns="37141" rIns="0" bIns="0" rtlCol="0">
            <a:spAutoFit/>
          </a:bodyPr>
          <a:lstStyle/>
          <a:p>
            <a:pPr marL="23962" marR="23962" algn="just">
              <a:lnSpc>
                <a:spcPct val="200000"/>
              </a:lnSpc>
              <a:spcBef>
                <a:spcPts val="1349"/>
              </a:spcBef>
            </a:pPr>
            <a:r>
              <a:rPr sz="3396" dirty="0" smtClean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z="3396" spc="-57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3396" spc="45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396" spc="9" dirty="0">
                <a:solidFill>
                  <a:srgbClr val="333333"/>
                </a:solidFill>
                <a:latin typeface="Times New Roman"/>
                <a:cs typeface="Times New Roman"/>
              </a:rPr>
              <a:t>worth </a:t>
            </a:r>
            <a:r>
              <a:rPr sz="3396" spc="-9" dirty="0">
                <a:solidFill>
                  <a:srgbClr val="333333"/>
                </a:solidFill>
                <a:latin typeface="Times New Roman"/>
                <a:cs typeface="Times New Roman"/>
              </a:rPr>
              <a:t>noting </a:t>
            </a:r>
            <a:r>
              <a:rPr sz="3396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396" spc="-9" dirty="0">
                <a:solidFill>
                  <a:srgbClr val="333333"/>
                </a:solidFill>
                <a:latin typeface="Times New Roman"/>
                <a:cs typeface="Times New Roman"/>
              </a:rPr>
              <a:t>trends </a:t>
            </a:r>
            <a:r>
              <a:rPr sz="3396" spc="-28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3396" spc="-19" dirty="0">
                <a:solidFill>
                  <a:srgbClr val="333333"/>
                </a:solidFill>
                <a:latin typeface="Times New Roman"/>
                <a:cs typeface="Times New Roman"/>
              </a:rPr>
              <a:t>mobile </a:t>
            </a:r>
            <a:r>
              <a:rPr sz="3396" dirty="0">
                <a:solidFill>
                  <a:srgbClr val="333333"/>
                </a:solidFill>
                <a:latin typeface="Times New Roman"/>
                <a:cs typeface="Times New Roman"/>
              </a:rPr>
              <a:t>computing; this </a:t>
            </a:r>
            <a:r>
              <a:rPr sz="3396" spc="-9" dirty="0">
                <a:solidFill>
                  <a:srgbClr val="333333"/>
                </a:solidFill>
                <a:latin typeface="Times New Roman"/>
                <a:cs typeface="Times New Roman"/>
              </a:rPr>
              <a:t>will </a:t>
            </a:r>
            <a:r>
              <a:rPr sz="3396" spc="-19" dirty="0">
                <a:solidFill>
                  <a:srgbClr val="333333"/>
                </a:solidFill>
                <a:latin typeface="Times New Roman"/>
                <a:cs typeface="Times New Roman"/>
              </a:rPr>
              <a:t>help </a:t>
            </a:r>
            <a:r>
              <a:rPr sz="3396" spc="-9" dirty="0">
                <a:solidFill>
                  <a:srgbClr val="333333"/>
                </a:solidFill>
                <a:latin typeface="Times New Roman"/>
                <a:cs typeface="Times New Roman"/>
              </a:rPr>
              <a:t>readers </a:t>
            </a:r>
            <a:r>
              <a:rPr sz="3396" spc="19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3396" spc="-9" dirty="0">
                <a:solidFill>
                  <a:srgbClr val="333333"/>
                </a:solidFill>
                <a:latin typeface="Times New Roman"/>
                <a:cs typeface="Times New Roman"/>
              </a:rPr>
              <a:t>readers </a:t>
            </a:r>
            <a:r>
              <a:rPr sz="3396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3396" spc="-19" dirty="0">
                <a:solidFill>
                  <a:srgbClr val="333333"/>
                </a:solidFill>
                <a:latin typeface="Times New Roman"/>
                <a:cs typeface="Times New Roman"/>
              </a:rPr>
              <a:t>realize </a:t>
            </a:r>
            <a:r>
              <a:rPr sz="3396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396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396" spc="-19" dirty="0">
                <a:solidFill>
                  <a:srgbClr val="333333"/>
                </a:solidFill>
                <a:latin typeface="Times New Roman"/>
                <a:cs typeface="Times New Roman"/>
              </a:rPr>
              <a:t>seriousness </a:t>
            </a:r>
            <a:r>
              <a:rPr sz="3396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3396" spc="-9" dirty="0">
                <a:solidFill>
                  <a:srgbClr val="333333"/>
                </a:solidFill>
                <a:latin typeface="Times New Roman"/>
                <a:cs typeface="Times New Roman"/>
              </a:rPr>
              <a:t>cybersecurity </a:t>
            </a:r>
            <a:r>
              <a:rPr sz="3396" spc="-19" dirty="0">
                <a:solidFill>
                  <a:srgbClr val="333333"/>
                </a:solidFill>
                <a:latin typeface="Times New Roman"/>
                <a:cs typeface="Times New Roman"/>
              </a:rPr>
              <a:t>issues </a:t>
            </a:r>
            <a:r>
              <a:rPr sz="3396" spc="-28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3396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396" spc="-19" dirty="0">
                <a:solidFill>
                  <a:srgbClr val="333333"/>
                </a:solidFill>
                <a:latin typeface="Times New Roman"/>
                <a:cs typeface="Times New Roman"/>
              </a:rPr>
              <a:t>mobile </a:t>
            </a:r>
            <a:r>
              <a:rPr sz="3396" spc="-9" dirty="0">
                <a:solidFill>
                  <a:srgbClr val="333333"/>
                </a:solidFill>
                <a:latin typeface="Times New Roman"/>
                <a:cs typeface="Times New Roman"/>
              </a:rPr>
              <a:t>computing </a:t>
            </a:r>
            <a:r>
              <a:rPr sz="3396" spc="-19" dirty="0">
                <a:solidFill>
                  <a:srgbClr val="333333"/>
                </a:solidFill>
                <a:latin typeface="Times New Roman"/>
                <a:cs typeface="Times New Roman"/>
              </a:rPr>
              <a:t>domain. </a:t>
            </a:r>
            <a:r>
              <a:rPr sz="3396" spc="-9" dirty="0">
                <a:solidFill>
                  <a:srgbClr val="333333"/>
                </a:solidFill>
                <a:latin typeface="Times New Roman"/>
                <a:cs typeface="Times New Roman"/>
              </a:rPr>
              <a:t>Figure </a:t>
            </a:r>
            <a:r>
              <a:rPr sz="3396" spc="-19" dirty="0">
                <a:solidFill>
                  <a:srgbClr val="333333"/>
                </a:solidFill>
                <a:latin typeface="Times New Roman"/>
                <a:cs typeface="Times New Roman"/>
              </a:rPr>
              <a:t>below </a:t>
            </a:r>
            <a:r>
              <a:rPr sz="3396" dirty="0">
                <a:solidFill>
                  <a:srgbClr val="333333"/>
                </a:solidFill>
                <a:latin typeface="Times New Roman"/>
                <a:cs typeface="Times New Roman"/>
              </a:rPr>
              <a:t>shows </a:t>
            </a:r>
            <a:r>
              <a:rPr sz="3396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396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3396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396" spc="-19" dirty="0">
                <a:solidFill>
                  <a:srgbClr val="333333"/>
                </a:solidFill>
                <a:latin typeface="Times New Roman"/>
                <a:cs typeface="Times New Roman"/>
              </a:rPr>
              <a:t>different</a:t>
            </a:r>
            <a:r>
              <a:rPr sz="3396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396" spc="-9" dirty="0">
                <a:solidFill>
                  <a:srgbClr val="333333"/>
                </a:solidFill>
                <a:latin typeface="Times New Roman"/>
                <a:cs typeface="Times New Roman"/>
              </a:rPr>
              <a:t>types</a:t>
            </a:r>
            <a:r>
              <a:rPr sz="339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396" spc="19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3396" spc="-9" dirty="0">
                <a:solidFill>
                  <a:srgbClr val="333333"/>
                </a:solidFill>
                <a:latin typeface="Times New Roman"/>
                <a:cs typeface="Times New Roman"/>
              </a:rPr>
              <a:t> mobility</a:t>
            </a:r>
            <a:r>
              <a:rPr sz="3396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396" spc="-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3396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396" spc="-9" dirty="0">
                <a:solidFill>
                  <a:srgbClr val="333333"/>
                </a:solidFill>
                <a:latin typeface="Times New Roman"/>
                <a:cs typeface="Times New Roman"/>
              </a:rPr>
              <a:t>their</a:t>
            </a:r>
            <a:r>
              <a:rPr sz="3396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396" spc="-9" dirty="0">
                <a:solidFill>
                  <a:srgbClr val="333333"/>
                </a:solidFill>
                <a:latin typeface="Times New Roman"/>
                <a:cs typeface="Times New Roman"/>
              </a:rPr>
              <a:t>implications.</a:t>
            </a:r>
            <a:endParaRPr sz="3396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8910709" y="14354863"/>
            <a:ext cx="9078833" cy="282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962">
              <a:lnSpc>
                <a:spcPts val="2170"/>
              </a:lnSpc>
            </a:pPr>
            <a:r>
              <a:rPr spc="9" dirty="0"/>
              <a:t>CYB</a:t>
            </a:r>
            <a:r>
              <a:rPr spc="-28" dirty="0"/>
              <a:t>E</a:t>
            </a:r>
            <a:r>
              <a:rPr dirty="0"/>
              <a:t>R</a:t>
            </a:r>
            <a:r>
              <a:rPr spc="-47" dirty="0"/>
              <a:t> </a:t>
            </a:r>
            <a:r>
              <a:rPr dirty="0"/>
              <a:t>S</a:t>
            </a:r>
            <a:r>
              <a:rPr spc="-28" dirty="0"/>
              <a:t>E</a:t>
            </a:r>
            <a:r>
              <a:rPr spc="9" dirty="0"/>
              <a:t>C</a:t>
            </a:r>
            <a:r>
              <a:rPr spc="-19" dirty="0"/>
              <a:t>U</a:t>
            </a:r>
            <a:r>
              <a:rPr spc="-28" dirty="0"/>
              <a:t>R</a:t>
            </a:r>
            <a:r>
              <a:rPr spc="-19" dirty="0"/>
              <a:t>IT</a:t>
            </a:r>
            <a:r>
              <a:rPr dirty="0"/>
              <a:t>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77838" y="13973372"/>
            <a:ext cx="93571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62">
              <a:lnSpc>
                <a:spcPts val="2170"/>
              </a:lnSpc>
            </a:pPr>
            <a:r>
              <a:rPr sz="2075" dirty="0">
                <a:latin typeface="Calibri Light"/>
                <a:cs typeface="Calibri Light"/>
              </a:rPr>
              <a:t>Page</a:t>
            </a:r>
            <a:r>
              <a:rPr sz="2075" spc="-85" dirty="0">
                <a:latin typeface="Calibri Light"/>
                <a:cs typeface="Calibri Light"/>
              </a:rPr>
              <a:t> </a:t>
            </a:r>
            <a:fld id="{81D60167-4931-47E6-BA6A-407CBD079E47}" type="slidenum">
              <a:rPr sz="2075" dirty="0">
                <a:latin typeface="Calibri Light"/>
                <a:cs typeface="Calibri Light"/>
              </a:rPr>
              <a:pPr marL="23962">
                <a:lnSpc>
                  <a:spcPts val="2170"/>
                </a:lnSpc>
              </a:pPr>
              <a:t>10</a:t>
            </a:fld>
            <a:endParaRPr sz="2075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0240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5258" y="-2937292"/>
            <a:ext cx="10207774" cy="986547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8910709" y="14354863"/>
            <a:ext cx="9078833" cy="282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962">
              <a:lnSpc>
                <a:spcPts val="2170"/>
              </a:lnSpc>
            </a:pPr>
            <a:r>
              <a:rPr spc="9" dirty="0"/>
              <a:t>CYB</a:t>
            </a:r>
            <a:r>
              <a:rPr spc="-28" dirty="0"/>
              <a:t>E</a:t>
            </a:r>
            <a:r>
              <a:rPr dirty="0"/>
              <a:t>R</a:t>
            </a:r>
            <a:r>
              <a:rPr spc="-47" dirty="0"/>
              <a:t> </a:t>
            </a:r>
            <a:r>
              <a:rPr dirty="0"/>
              <a:t>S</a:t>
            </a:r>
            <a:r>
              <a:rPr spc="-28" dirty="0"/>
              <a:t>E</a:t>
            </a:r>
            <a:r>
              <a:rPr spc="9" dirty="0"/>
              <a:t>C</a:t>
            </a:r>
            <a:r>
              <a:rPr spc="-19" dirty="0"/>
              <a:t>U</a:t>
            </a:r>
            <a:r>
              <a:rPr spc="-28" dirty="0"/>
              <a:t>R</a:t>
            </a:r>
            <a:r>
              <a:rPr spc="-19" dirty="0"/>
              <a:t>IT</a:t>
            </a:r>
            <a:r>
              <a:rPr dirty="0"/>
              <a:t>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77838" y="13973372"/>
            <a:ext cx="93571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62">
              <a:lnSpc>
                <a:spcPts val="2170"/>
              </a:lnSpc>
            </a:pPr>
            <a:r>
              <a:rPr sz="2075" dirty="0">
                <a:latin typeface="Calibri Light"/>
                <a:cs typeface="Calibri Light"/>
              </a:rPr>
              <a:t>Page</a:t>
            </a:r>
            <a:r>
              <a:rPr sz="2075" spc="-85" dirty="0">
                <a:latin typeface="Calibri Light"/>
                <a:cs typeface="Calibri Light"/>
              </a:rPr>
              <a:t> </a:t>
            </a:r>
            <a:fld id="{81D60167-4931-47E6-BA6A-407CBD079E47}" type="slidenum">
              <a:rPr sz="2075" dirty="0">
                <a:latin typeface="Calibri Light"/>
                <a:cs typeface="Calibri Light"/>
              </a:rPr>
              <a:pPr marL="23962">
                <a:lnSpc>
                  <a:spcPts val="2170"/>
                </a:lnSpc>
              </a:pPr>
              <a:t>11</a:t>
            </a:fld>
            <a:endParaRPr sz="2075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0347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0" y="469900"/>
            <a:ext cx="13986669" cy="8127154"/>
          </a:xfrm>
          <a:prstGeom prst="rect">
            <a:avLst/>
          </a:prstGeom>
        </p:spPr>
        <p:txBody>
          <a:bodyPr vert="horz" wrap="square" lIns="0" tIns="37141" rIns="0" bIns="0" rtlCol="0">
            <a:spAutoFit/>
          </a:bodyPr>
          <a:lstStyle/>
          <a:p>
            <a:pPr marL="23962" algn="just">
              <a:spcBef>
                <a:spcPts val="1311"/>
              </a:spcBef>
            </a:pPr>
            <a:r>
              <a:rPr sz="3774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Popular</a:t>
            </a:r>
            <a:r>
              <a:rPr sz="3774" spc="28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types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19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3774" spc="-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attacks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against</a:t>
            </a:r>
            <a:r>
              <a:rPr sz="3774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3G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mobile</a:t>
            </a:r>
            <a:r>
              <a:rPr sz="3774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networks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 are</a:t>
            </a:r>
            <a:r>
              <a:rPr sz="3774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follows:</a:t>
            </a:r>
            <a:endParaRPr sz="3774" dirty="0">
              <a:latin typeface="Times New Roman"/>
              <a:cs typeface="Times New Roman"/>
            </a:endParaRPr>
          </a:p>
          <a:p>
            <a:pPr marL="23962" marR="11981" algn="just">
              <a:lnSpc>
                <a:spcPct val="95600"/>
              </a:lnSpc>
              <a:spcBef>
                <a:spcPts val="1387"/>
              </a:spcBef>
              <a:buAutoNum type="arabicPeriod"/>
              <a:tabLst>
                <a:tab pos="334275" algn="l"/>
              </a:tabLst>
            </a:pPr>
            <a:r>
              <a:rPr sz="3774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Malwares, viruses and </a:t>
            </a:r>
            <a:r>
              <a:rPr sz="3774" b="1" spc="-28" dirty="0">
                <a:solidFill>
                  <a:srgbClr val="333333"/>
                </a:solidFill>
                <a:latin typeface="Times New Roman"/>
                <a:cs typeface="Times New Roman"/>
              </a:rPr>
              <a:t>worms</a:t>
            </a:r>
            <a:r>
              <a:rPr sz="3774" b="1" spc="-28" dirty="0" smtClean="0">
                <a:solidFill>
                  <a:srgbClr val="333333"/>
                </a:solidFill>
                <a:latin typeface="Times New Roman"/>
                <a:cs typeface="Times New Roman"/>
              </a:rPr>
              <a:t>:</a:t>
            </a:r>
            <a:r>
              <a:rPr sz="3774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.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Here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are 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few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examples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19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malware(s)</a:t>
            </a:r>
            <a:r>
              <a:rPr sz="3774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specific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19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3774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28" dirty="0">
                <a:solidFill>
                  <a:srgbClr val="333333"/>
                </a:solidFill>
                <a:latin typeface="Times New Roman"/>
                <a:cs typeface="Times New Roman"/>
              </a:rPr>
              <a:t>mobile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devices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:</a:t>
            </a:r>
            <a:endParaRPr lang="en-US" sz="3774" spc="-9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886607" lvl="1" indent="-432521" algn="just">
              <a:lnSpc>
                <a:spcPct val="150000"/>
              </a:lnSpc>
              <a:buSzPct val="83333"/>
              <a:buFont typeface="Symbol"/>
              <a:buChar char=""/>
              <a:tabLst>
                <a:tab pos="887804" algn="l"/>
              </a:tabLst>
            </a:pPr>
            <a:r>
              <a:rPr sz="3774" b="1" i="1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Skull </a:t>
            </a:r>
            <a:r>
              <a:rPr sz="3774" b="1" i="1" spc="-9" dirty="0">
                <a:solidFill>
                  <a:srgbClr val="333333"/>
                </a:solidFill>
                <a:latin typeface="Times New Roman"/>
                <a:cs typeface="Times New Roman"/>
              </a:rPr>
              <a:t>Trojan:</a:t>
            </a:r>
            <a:r>
              <a:rPr sz="3774" b="1" i="1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targets</a:t>
            </a:r>
            <a:r>
              <a:rPr sz="3774" spc="-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Series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60</a:t>
            </a:r>
            <a:r>
              <a:rPr sz="3774" spc="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phones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equipped</a:t>
            </a:r>
            <a:r>
              <a:rPr sz="3774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3774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Symbian</a:t>
            </a:r>
            <a:r>
              <a:rPr sz="3774" spc="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mobile</a:t>
            </a:r>
            <a:r>
              <a:rPr sz="3774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OS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lang="en-US" sz="3774" spc="-9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886607" lvl="1" indent="-432521" algn="just">
              <a:lnSpc>
                <a:spcPts val="2557"/>
              </a:lnSpc>
              <a:buSzPct val="83333"/>
              <a:buFont typeface="Symbol"/>
              <a:buChar char=""/>
              <a:tabLst>
                <a:tab pos="887804" algn="l"/>
              </a:tabLst>
            </a:pPr>
            <a:endParaRPr sz="3774" dirty="0">
              <a:latin typeface="Times New Roman"/>
              <a:cs typeface="Times New Roman"/>
            </a:endParaRPr>
          </a:p>
          <a:p>
            <a:pPr marL="886607" marR="17972" lvl="1" indent="-432521" algn="just">
              <a:lnSpc>
                <a:spcPct val="95900"/>
              </a:lnSpc>
              <a:spcBef>
                <a:spcPts val="47"/>
              </a:spcBef>
              <a:buSzPct val="83333"/>
              <a:buFont typeface="Symbol"/>
              <a:buChar char=""/>
              <a:tabLst>
                <a:tab pos="887804" algn="l"/>
              </a:tabLst>
            </a:pPr>
            <a:r>
              <a:rPr sz="3774" b="1" i="1" spc="-9" dirty="0">
                <a:solidFill>
                  <a:srgbClr val="333333"/>
                </a:solidFill>
                <a:latin typeface="Times New Roman"/>
                <a:cs typeface="Times New Roman"/>
              </a:rPr>
              <a:t>Cabir Worm: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z="3774" spc="-57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774" spc="-28" dirty="0">
                <a:solidFill>
                  <a:srgbClr val="333333"/>
                </a:solidFill>
                <a:latin typeface="Times New Roman"/>
                <a:cs typeface="Times New Roman"/>
              </a:rPr>
              <a:t>first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dedicated mobile-phone </a:t>
            </a:r>
            <a:r>
              <a:rPr sz="3774" spc="19" dirty="0">
                <a:solidFill>
                  <a:srgbClr val="333333"/>
                </a:solidFill>
                <a:latin typeface="Times New Roman"/>
                <a:cs typeface="Times New Roman"/>
              </a:rPr>
              <a:t>worm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infects phones running </a:t>
            </a:r>
            <a:r>
              <a:rPr sz="3774" spc="19" dirty="0">
                <a:solidFill>
                  <a:srgbClr val="333333"/>
                </a:solidFill>
                <a:latin typeface="Times New Roman"/>
                <a:cs typeface="Times New Roman"/>
              </a:rPr>
              <a:t>on </a:t>
            </a:r>
            <a:r>
              <a:rPr sz="3774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Symbian OS and scans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other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28" dirty="0">
                <a:solidFill>
                  <a:srgbClr val="333333"/>
                </a:solidFill>
                <a:latin typeface="Times New Roman"/>
                <a:cs typeface="Times New Roman"/>
              </a:rPr>
              <a:t>mobile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devices </a:t>
            </a:r>
            <a:r>
              <a:rPr sz="3774" spc="19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send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copy </a:t>
            </a:r>
            <a:r>
              <a:rPr sz="3774" spc="38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itself </a:t>
            </a:r>
            <a:r>
              <a:rPr sz="3774" spc="19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774" spc="-28" dirty="0">
                <a:solidFill>
                  <a:srgbClr val="333333"/>
                </a:solidFill>
                <a:latin typeface="Times New Roman"/>
                <a:cs typeface="Times New Roman"/>
              </a:rPr>
              <a:t>first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vulnerable phone </a:t>
            </a:r>
            <a:r>
              <a:rPr sz="3774" spc="-47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3774" spc="-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finds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through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Bluetooth Wireless technology.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worst thing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about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this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19" dirty="0">
                <a:solidFill>
                  <a:srgbClr val="333333"/>
                </a:solidFill>
                <a:latin typeface="Times New Roman"/>
                <a:cs typeface="Times New Roman"/>
              </a:rPr>
              <a:t>worm</a:t>
            </a:r>
            <a:r>
              <a:rPr sz="3774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28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 the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source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code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Cabir-H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 Cabir-I</a:t>
            </a:r>
            <a:r>
              <a:rPr sz="3774" spc="5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viruses</a:t>
            </a:r>
            <a:r>
              <a:rPr sz="3774" spc="5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28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available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online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lang="en-US" sz="3774" spc="-9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886607" marR="17972" lvl="1" indent="-432521" algn="just">
              <a:lnSpc>
                <a:spcPct val="95900"/>
              </a:lnSpc>
              <a:spcBef>
                <a:spcPts val="47"/>
              </a:spcBef>
              <a:buSzPct val="83333"/>
              <a:buFont typeface="Symbol"/>
              <a:buChar char=""/>
              <a:tabLst>
                <a:tab pos="887804" algn="l"/>
              </a:tabLst>
            </a:pPr>
            <a:endParaRPr sz="3019" dirty="0">
              <a:latin typeface="Times New Roman"/>
              <a:cs typeface="Times New Roman"/>
            </a:endParaRPr>
          </a:p>
          <a:p>
            <a:pPr lvl="1">
              <a:spcBef>
                <a:spcPts val="66"/>
              </a:spcBef>
              <a:buClr>
                <a:srgbClr val="333333"/>
              </a:buClr>
              <a:buFont typeface="Symbol"/>
              <a:buChar char=""/>
            </a:pPr>
            <a:endParaRPr sz="217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77838" y="13973372"/>
            <a:ext cx="93571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62">
              <a:lnSpc>
                <a:spcPts val="2170"/>
              </a:lnSpc>
            </a:pPr>
            <a:r>
              <a:rPr sz="2075" dirty="0">
                <a:latin typeface="Calibri Light"/>
                <a:cs typeface="Calibri Light"/>
              </a:rPr>
              <a:t>Page</a:t>
            </a:r>
            <a:r>
              <a:rPr sz="2075" spc="-85" dirty="0">
                <a:latin typeface="Calibri Light"/>
                <a:cs typeface="Calibri Light"/>
              </a:rPr>
              <a:t> </a:t>
            </a:r>
            <a:fld id="{81D60167-4931-47E6-BA6A-407CBD079E47}" type="slidenum">
              <a:rPr sz="2075" dirty="0">
                <a:latin typeface="Calibri Light"/>
                <a:cs typeface="Calibri Light"/>
              </a:rPr>
              <a:pPr marL="23962">
                <a:lnSpc>
                  <a:spcPts val="2170"/>
                </a:lnSpc>
              </a:pPr>
              <a:t>12</a:t>
            </a:fld>
            <a:endParaRPr sz="2075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5964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287" y="875388"/>
            <a:ext cx="13717345" cy="9789148"/>
          </a:xfrm>
          <a:prstGeom prst="rect">
            <a:avLst/>
          </a:prstGeom>
        </p:spPr>
        <p:txBody>
          <a:bodyPr vert="horz" wrap="square" lIns="0" tIns="37141" rIns="0" bIns="0" rtlCol="0">
            <a:spAutoFit/>
          </a:bodyPr>
          <a:lstStyle/>
          <a:p>
            <a:pPr marL="886607" marR="17972" lvl="1" indent="-432521" algn="just">
              <a:lnSpc>
                <a:spcPct val="95900"/>
              </a:lnSpc>
              <a:spcBef>
                <a:spcPts val="47"/>
              </a:spcBef>
              <a:buSzPct val="83333"/>
              <a:buFont typeface="Symbol"/>
              <a:buChar char=""/>
              <a:tabLst>
                <a:tab pos="887804" algn="l"/>
              </a:tabLst>
            </a:pPr>
            <a:endParaRPr sz="3019" dirty="0">
              <a:latin typeface="Times New Roman"/>
              <a:cs typeface="Times New Roman"/>
            </a:endParaRPr>
          </a:p>
          <a:p>
            <a:pPr marL="886607" marR="19170" lvl="1" indent="-432521" algn="just">
              <a:lnSpc>
                <a:spcPct val="200000"/>
              </a:lnSpc>
              <a:spcBef>
                <a:spcPts val="104"/>
              </a:spcBef>
              <a:buSzPct val="83333"/>
              <a:buFont typeface="Symbol"/>
              <a:buChar char=""/>
              <a:tabLst>
                <a:tab pos="887804" algn="l"/>
              </a:tabLst>
            </a:pPr>
            <a:r>
              <a:rPr sz="3774" b="1" i="1" spc="-9" dirty="0">
                <a:solidFill>
                  <a:srgbClr val="333333"/>
                </a:solidFill>
                <a:latin typeface="Times New Roman"/>
                <a:cs typeface="Times New Roman"/>
              </a:rPr>
              <a:t>Mosquito Trojan: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affects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Series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60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Smartphones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3774" spc="-28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cracked version </a:t>
            </a:r>
            <a:r>
              <a:rPr sz="3774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3774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"Mosquitos"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mobile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phone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game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lang="en-US" sz="3774" spc="-9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886607" marR="28755" lvl="1" indent="-432521" algn="just">
              <a:lnSpc>
                <a:spcPct val="200000"/>
              </a:lnSpc>
              <a:spcBef>
                <a:spcPts val="38"/>
              </a:spcBef>
              <a:buSzPct val="83333"/>
              <a:buFont typeface="Symbol"/>
              <a:buChar char=""/>
              <a:tabLst>
                <a:tab pos="887804" algn="l"/>
              </a:tabLst>
            </a:pPr>
            <a:r>
              <a:rPr sz="3774" b="1" i="1" spc="-9" dirty="0" err="1" smtClean="0">
                <a:solidFill>
                  <a:srgbClr val="333333"/>
                </a:solidFill>
                <a:latin typeface="Times New Roman"/>
                <a:cs typeface="Times New Roman"/>
              </a:rPr>
              <a:t>Brador</a:t>
            </a:r>
            <a:r>
              <a:rPr sz="3774" b="1" i="1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b="1" i="1" spc="-9" dirty="0">
                <a:solidFill>
                  <a:srgbClr val="333333"/>
                </a:solidFill>
                <a:latin typeface="Times New Roman"/>
                <a:cs typeface="Times New Roman"/>
              </a:rPr>
              <a:t>Trojan: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affects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Windows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CE OS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by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creating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svchost.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exe file </a:t>
            </a:r>
            <a:r>
              <a:rPr sz="3774" spc="-28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Windows</a:t>
            </a:r>
            <a:r>
              <a:rPr sz="3774" spc="12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start-up</a:t>
            </a:r>
            <a:r>
              <a:rPr sz="3774" spc="1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28" dirty="0">
                <a:solidFill>
                  <a:srgbClr val="333333"/>
                </a:solidFill>
                <a:latin typeface="Times New Roman"/>
                <a:cs typeface="Times New Roman"/>
              </a:rPr>
              <a:t>folder</a:t>
            </a:r>
            <a:r>
              <a:rPr sz="3774" spc="17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which</a:t>
            </a:r>
            <a:r>
              <a:rPr sz="3774" spc="11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allows</a:t>
            </a:r>
            <a:r>
              <a:rPr sz="3774" spc="17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full</a:t>
            </a:r>
            <a:r>
              <a:rPr sz="3774" spc="12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control</a:t>
            </a:r>
            <a:r>
              <a:rPr sz="3774" spc="12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19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3774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3774" spc="15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device.</a:t>
            </a:r>
            <a:r>
              <a:rPr sz="3774" spc="17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This</a:t>
            </a:r>
            <a:r>
              <a:rPr sz="3774" spc="14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executable</a:t>
            </a:r>
            <a:r>
              <a:rPr sz="3774" spc="19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file</a:t>
            </a:r>
            <a:r>
              <a:rPr lang="en-US" sz="3774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28" dirty="0" smtClean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3774" spc="9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conductive</a:t>
            </a:r>
            <a:r>
              <a:rPr sz="3774" spc="19" dirty="0">
                <a:solidFill>
                  <a:srgbClr val="333333"/>
                </a:solidFill>
                <a:latin typeface="Times New Roman"/>
                <a:cs typeface="Times New Roman"/>
              </a:rPr>
              <a:t> to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 traditional</a:t>
            </a:r>
            <a:r>
              <a:rPr sz="3774" spc="-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19" dirty="0">
                <a:solidFill>
                  <a:srgbClr val="333333"/>
                </a:solidFill>
                <a:latin typeface="Times New Roman"/>
                <a:cs typeface="Times New Roman"/>
              </a:rPr>
              <a:t>worm</a:t>
            </a:r>
            <a:r>
              <a:rPr sz="3774" spc="-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propagation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vector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such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3774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E-Mail</a:t>
            </a:r>
            <a:r>
              <a:rPr sz="3774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file</a:t>
            </a:r>
            <a:r>
              <a:rPr sz="3774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attachments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lang="en-US" sz="3774" spc="-9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886607" algn="just">
              <a:lnSpc>
                <a:spcPct val="200000"/>
              </a:lnSpc>
            </a:pPr>
            <a:endParaRPr sz="3774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77838" y="13973372"/>
            <a:ext cx="93571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62">
              <a:lnSpc>
                <a:spcPts val="2170"/>
              </a:lnSpc>
            </a:pPr>
            <a:r>
              <a:rPr sz="2075" dirty="0">
                <a:latin typeface="Calibri Light"/>
                <a:cs typeface="Calibri Light"/>
              </a:rPr>
              <a:t>Page</a:t>
            </a:r>
            <a:r>
              <a:rPr sz="2075" spc="-85" dirty="0">
                <a:latin typeface="Calibri Light"/>
                <a:cs typeface="Calibri Light"/>
              </a:rPr>
              <a:t> </a:t>
            </a:r>
            <a:fld id="{81D60167-4931-47E6-BA6A-407CBD079E47}" type="slidenum">
              <a:rPr sz="2075" dirty="0">
                <a:latin typeface="Calibri Light"/>
                <a:cs typeface="Calibri Light"/>
              </a:rPr>
              <a:pPr marL="23962">
                <a:lnSpc>
                  <a:spcPts val="2170"/>
                </a:lnSpc>
              </a:pPr>
              <a:t>13</a:t>
            </a:fld>
            <a:endParaRPr sz="2075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2403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6869" y="241300"/>
            <a:ext cx="13717345" cy="9216107"/>
          </a:xfrm>
          <a:prstGeom prst="rect">
            <a:avLst/>
          </a:prstGeom>
        </p:spPr>
        <p:txBody>
          <a:bodyPr vert="horz" wrap="square" lIns="0" tIns="37141" rIns="0" bIns="0" rtlCol="0">
            <a:spAutoFit/>
          </a:bodyPr>
          <a:lstStyle/>
          <a:p>
            <a:pPr marL="454086" marR="19170" lvl="1" algn="just">
              <a:lnSpc>
                <a:spcPct val="150000"/>
              </a:lnSpc>
              <a:spcBef>
                <a:spcPts val="104"/>
              </a:spcBef>
              <a:buSzPct val="83333"/>
              <a:tabLst>
                <a:tab pos="887804" algn="l"/>
              </a:tabLst>
            </a:pPr>
            <a:endParaRPr sz="3774" dirty="0">
              <a:latin typeface="Times New Roman"/>
              <a:cs typeface="Times New Roman"/>
            </a:endParaRPr>
          </a:p>
          <a:p>
            <a:pPr marL="886607" marR="28755" lvl="1" indent="-432521" algn="just">
              <a:lnSpc>
                <a:spcPct val="150000"/>
              </a:lnSpc>
              <a:spcBef>
                <a:spcPts val="38"/>
              </a:spcBef>
              <a:buSzPct val="83333"/>
              <a:buFont typeface="Symbol"/>
              <a:buChar char=""/>
              <a:tabLst>
                <a:tab pos="887804" algn="l"/>
              </a:tabLst>
            </a:pPr>
            <a:r>
              <a:rPr sz="3774" b="1" i="1" spc="-9" dirty="0">
                <a:solidFill>
                  <a:srgbClr val="333333"/>
                </a:solidFill>
                <a:latin typeface="Times New Roman"/>
                <a:cs typeface="Times New Roman"/>
              </a:rPr>
              <a:t>Brador Trojan: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affects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Windows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CE OS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by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creating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a svchost.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exe file </a:t>
            </a:r>
            <a:r>
              <a:rPr sz="3774" spc="-28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Windows</a:t>
            </a:r>
            <a:r>
              <a:rPr sz="3774" spc="12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start-up</a:t>
            </a:r>
            <a:r>
              <a:rPr sz="3774" spc="1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28" dirty="0">
                <a:solidFill>
                  <a:srgbClr val="333333"/>
                </a:solidFill>
                <a:latin typeface="Times New Roman"/>
                <a:cs typeface="Times New Roman"/>
              </a:rPr>
              <a:t>folder</a:t>
            </a:r>
            <a:r>
              <a:rPr sz="3774" spc="17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which</a:t>
            </a:r>
            <a:r>
              <a:rPr sz="3774" spc="11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allows</a:t>
            </a:r>
            <a:r>
              <a:rPr sz="3774" spc="17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full</a:t>
            </a:r>
            <a:r>
              <a:rPr sz="3774" spc="12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control</a:t>
            </a:r>
            <a:r>
              <a:rPr sz="3774" spc="12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19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3774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3774" spc="15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device.</a:t>
            </a:r>
            <a:r>
              <a:rPr sz="3774" spc="17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This</a:t>
            </a:r>
            <a:r>
              <a:rPr sz="3774" spc="14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executable</a:t>
            </a:r>
            <a:r>
              <a:rPr sz="3774" spc="19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file</a:t>
            </a:r>
            <a:endParaRPr sz="3774" dirty="0">
              <a:latin typeface="Times New Roman"/>
              <a:cs typeface="Times New Roman"/>
            </a:endParaRPr>
          </a:p>
          <a:p>
            <a:pPr marL="886607" algn="just">
              <a:lnSpc>
                <a:spcPct val="150000"/>
              </a:lnSpc>
            </a:pPr>
            <a:r>
              <a:rPr sz="3774" spc="-28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conductive</a:t>
            </a:r>
            <a:r>
              <a:rPr sz="3774" spc="19" dirty="0">
                <a:solidFill>
                  <a:srgbClr val="333333"/>
                </a:solidFill>
                <a:latin typeface="Times New Roman"/>
                <a:cs typeface="Times New Roman"/>
              </a:rPr>
              <a:t> to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 traditional</a:t>
            </a:r>
            <a:r>
              <a:rPr sz="3774" spc="-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19" dirty="0">
                <a:solidFill>
                  <a:srgbClr val="333333"/>
                </a:solidFill>
                <a:latin typeface="Times New Roman"/>
                <a:cs typeface="Times New Roman"/>
              </a:rPr>
              <a:t>worm</a:t>
            </a:r>
            <a:r>
              <a:rPr sz="3774" spc="-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propagation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vector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such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3774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E-Mail</a:t>
            </a:r>
            <a:r>
              <a:rPr sz="3774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file</a:t>
            </a:r>
            <a:r>
              <a:rPr sz="3774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attachments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lang="en-US" sz="3774" spc="-9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886607" algn="just">
              <a:lnSpc>
                <a:spcPct val="150000"/>
              </a:lnSpc>
            </a:pPr>
            <a:endParaRPr sz="3774" dirty="0">
              <a:latin typeface="Times New Roman"/>
              <a:cs typeface="Times New Roman"/>
            </a:endParaRPr>
          </a:p>
          <a:p>
            <a:pPr marL="886607" marR="19170" lvl="1" indent="-432521" algn="just">
              <a:lnSpc>
                <a:spcPct val="150000"/>
              </a:lnSpc>
              <a:spcBef>
                <a:spcPts val="94"/>
              </a:spcBef>
              <a:buSzPct val="83333"/>
              <a:buFont typeface="Symbol"/>
              <a:buChar char=""/>
              <a:tabLst>
                <a:tab pos="887804" algn="l"/>
              </a:tabLst>
            </a:pPr>
            <a:r>
              <a:rPr sz="3774" b="1" i="1" spc="-9" dirty="0">
                <a:solidFill>
                  <a:srgbClr val="333333"/>
                </a:solidFill>
                <a:latin typeface="Times New Roman"/>
                <a:cs typeface="Times New Roman"/>
              </a:rPr>
              <a:t>Lasco Worm: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was released </a:t>
            </a:r>
            <a:r>
              <a:rPr sz="3774" spc="-28" dirty="0">
                <a:solidFill>
                  <a:srgbClr val="333333"/>
                </a:solidFill>
                <a:latin typeface="Times New Roman"/>
                <a:cs typeface="Times New Roman"/>
              </a:rPr>
              <a:t>first in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2005 to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target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PDAs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and mobile phones running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 the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Symbian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OS.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Lasco </a:t>
            </a:r>
            <a:r>
              <a:rPr sz="3774" spc="-28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based </a:t>
            </a:r>
            <a:r>
              <a:rPr sz="3774" spc="19" dirty="0">
                <a:solidFill>
                  <a:srgbClr val="333333"/>
                </a:solidFill>
                <a:latin typeface="Times New Roman"/>
                <a:cs typeface="Times New Roman"/>
              </a:rPr>
              <a:t>on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Cabir's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source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code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replicates over Bluetooth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connection.</a:t>
            </a:r>
            <a:endParaRPr sz="3774" dirty="0">
              <a:latin typeface="Times New Roman"/>
              <a:cs typeface="Times New Roman"/>
            </a:endParaRPr>
          </a:p>
          <a:p>
            <a:pPr lvl="1">
              <a:lnSpc>
                <a:spcPct val="150000"/>
              </a:lnSpc>
              <a:spcBef>
                <a:spcPts val="66"/>
              </a:spcBef>
              <a:buClr>
                <a:srgbClr val="333333"/>
              </a:buClr>
              <a:buFont typeface="Symbol"/>
              <a:buChar char=""/>
            </a:pPr>
            <a:endParaRPr sz="217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77838" y="13973372"/>
            <a:ext cx="93571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62">
              <a:lnSpc>
                <a:spcPts val="2170"/>
              </a:lnSpc>
            </a:pPr>
            <a:r>
              <a:rPr sz="2075" dirty="0">
                <a:latin typeface="Calibri Light"/>
                <a:cs typeface="Calibri Light"/>
              </a:rPr>
              <a:t>Page</a:t>
            </a:r>
            <a:r>
              <a:rPr sz="2075" spc="-85" dirty="0">
                <a:latin typeface="Calibri Light"/>
                <a:cs typeface="Calibri Light"/>
              </a:rPr>
              <a:t> </a:t>
            </a:r>
            <a:fld id="{81D60167-4931-47E6-BA6A-407CBD079E47}" type="slidenum">
              <a:rPr sz="2075" dirty="0">
                <a:latin typeface="Calibri Light"/>
                <a:cs typeface="Calibri Light"/>
              </a:rPr>
              <a:pPr marL="23962">
                <a:lnSpc>
                  <a:spcPts val="2170"/>
                </a:lnSpc>
              </a:pPr>
              <a:t>14</a:t>
            </a:fld>
            <a:endParaRPr sz="2075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0311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08869" y="927100"/>
            <a:ext cx="12161868" cy="9071515"/>
          </a:xfrm>
          <a:prstGeom prst="rect">
            <a:avLst/>
          </a:prstGeom>
        </p:spPr>
        <p:txBody>
          <a:bodyPr vert="horz" wrap="square" lIns="0" tIns="37141" rIns="0" bIns="0" rtlCol="0">
            <a:spAutoFit/>
          </a:bodyPr>
          <a:lstStyle/>
          <a:p>
            <a:pPr marL="23962" marR="9585" algn="just">
              <a:lnSpc>
                <a:spcPct val="150000"/>
              </a:lnSpc>
              <a:tabLst>
                <a:tab pos="369020" algn="l"/>
              </a:tabLst>
            </a:pPr>
            <a:r>
              <a:rPr sz="3774" b="1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Denial-of-service </a:t>
            </a:r>
            <a:r>
              <a:rPr sz="3774" b="1" dirty="0">
                <a:solidFill>
                  <a:srgbClr val="333333"/>
                </a:solidFill>
                <a:latin typeface="Times New Roman"/>
                <a:cs typeface="Times New Roman"/>
              </a:rPr>
              <a:t>(</a:t>
            </a:r>
            <a:r>
              <a:rPr sz="3774" b="1" dirty="0">
                <a:solidFill>
                  <a:srgbClr val="333333"/>
                </a:solidFill>
                <a:latin typeface="Times New Roman"/>
                <a:cs typeface="Times New Roman"/>
              </a:rPr>
              <a:t>DoS):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774" spc="-28" dirty="0">
                <a:solidFill>
                  <a:srgbClr val="333333"/>
                </a:solidFill>
                <a:latin typeface="Times New Roman"/>
                <a:cs typeface="Times New Roman"/>
              </a:rPr>
              <a:t>main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objective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behind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this 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attack </a:t>
            </a:r>
            <a:r>
              <a:rPr sz="3774" spc="-57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3774" spc="19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3774" spc="-28" dirty="0">
                <a:solidFill>
                  <a:srgbClr val="333333"/>
                </a:solidFill>
                <a:latin typeface="Times New Roman"/>
                <a:cs typeface="Times New Roman"/>
              </a:rPr>
              <a:t>make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the system 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unavailable </a:t>
            </a:r>
            <a:r>
              <a:rPr sz="3774" spc="19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intended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users.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Virus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attacks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can </a:t>
            </a:r>
            <a:r>
              <a:rPr sz="3774" spc="-28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used </a:t>
            </a:r>
            <a:r>
              <a:rPr sz="3774" spc="19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damage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the system to </a:t>
            </a:r>
            <a:r>
              <a:rPr sz="3774" spc="-28" dirty="0">
                <a:solidFill>
                  <a:srgbClr val="333333"/>
                </a:solidFill>
                <a:latin typeface="Times New Roman"/>
                <a:cs typeface="Times New Roman"/>
              </a:rPr>
              <a:t>make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system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unavailable.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Presently,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one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28" dirty="0">
                <a:solidFill>
                  <a:srgbClr val="333333"/>
                </a:solidFill>
                <a:latin typeface="Times New Roman"/>
                <a:cs typeface="Times New Roman"/>
              </a:rPr>
              <a:t>most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common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cyber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 security threats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3774" spc="5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wired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 Internet</a:t>
            </a:r>
            <a:r>
              <a:rPr sz="3774" spc="11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service</a:t>
            </a:r>
            <a:r>
              <a:rPr sz="3774" spc="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providers</a:t>
            </a:r>
            <a:r>
              <a:rPr sz="3774" spc="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(iSPs)</a:t>
            </a:r>
            <a:r>
              <a:rPr sz="3774" spc="12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57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3774" spc="9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3774" spc="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distributed</a:t>
            </a:r>
            <a:r>
              <a:rPr sz="3774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denial-of-service</a:t>
            </a:r>
            <a:r>
              <a:rPr sz="3774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(DDos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)</a:t>
            </a:r>
            <a:r>
              <a:rPr sz="3774" spc="9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attack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r>
              <a:rPr sz="3774" dirty="0" smtClean="0">
                <a:solidFill>
                  <a:srgbClr val="333333"/>
                </a:solidFill>
                <a:latin typeface="Times New Roman"/>
                <a:cs typeface="Times New Roman"/>
              </a:rPr>
              <a:t>DDoS</a:t>
            </a:r>
            <a:r>
              <a:rPr lang="en-US" sz="3774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4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attacks </a:t>
            </a:r>
            <a:r>
              <a:rPr lang="en-US" sz="4000" dirty="0">
                <a:solidFill>
                  <a:srgbClr val="333333"/>
                </a:solidFill>
                <a:latin typeface="Times New Roman"/>
                <a:cs typeface="Times New Roman"/>
              </a:rPr>
              <a:t>are </a:t>
            </a:r>
            <a:r>
              <a:rPr lang="en-US"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used </a:t>
            </a:r>
            <a:r>
              <a:rPr lang="en-US" sz="40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lang="en-US" sz="40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4000" spc="-19" dirty="0">
                <a:solidFill>
                  <a:srgbClr val="333333"/>
                </a:solidFill>
                <a:latin typeface="Times New Roman"/>
                <a:cs typeface="Times New Roman"/>
              </a:rPr>
              <a:t>flood </a:t>
            </a:r>
            <a:r>
              <a:rPr lang="en-US" sz="40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lang="en-US"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target</a:t>
            </a:r>
            <a:r>
              <a:rPr lang="en-US" sz="40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system with </a:t>
            </a:r>
            <a:r>
              <a:rPr lang="en-US" sz="4000" spc="9" dirty="0">
                <a:solidFill>
                  <a:srgbClr val="333333"/>
                </a:solidFill>
                <a:latin typeface="Times New Roman"/>
                <a:cs typeface="Times New Roman"/>
              </a:rPr>
              <a:t>the data </a:t>
            </a:r>
            <a:r>
              <a:rPr lang="en-US" sz="4000" spc="-19" dirty="0">
                <a:solidFill>
                  <a:srgbClr val="333333"/>
                </a:solidFill>
                <a:latin typeface="Times New Roman"/>
                <a:cs typeface="Times New Roman"/>
              </a:rPr>
              <a:t>so</a:t>
            </a:r>
            <a:r>
              <a:rPr lang="en-US"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4000" spc="-19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lang="en-US"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40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lang="en-US"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response</a:t>
            </a:r>
            <a:r>
              <a:rPr lang="en-US" sz="4000" dirty="0">
                <a:solidFill>
                  <a:srgbClr val="333333"/>
                </a:solidFill>
                <a:latin typeface="Times New Roman"/>
                <a:cs typeface="Times New Roman"/>
              </a:rPr>
              <a:t> from the target </a:t>
            </a:r>
            <a:r>
              <a:rPr lang="en-US" sz="4000" spc="-5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4000" dirty="0">
                <a:solidFill>
                  <a:srgbClr val="333333"/>
                </a:solidFill>
                <a:latin typeface="Times New Roman"/>
                <a:cs typeface="Times New Roman"/>
              </a:rPr>
              <a:t>system</a:t>
            </a:r>
            <a:r>
              <a:rPr lang="en-US" sz="4000" spc="-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4000" spc="-28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lang="en-US" sz="40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4000" spc="-19" dirty="0">
                <a:solidFill>
                  <a:srgbClr val="333333"/>
                </a:solidFill>
                <a:latin typeface="Times New Roman"/>
                <a:cs typeface="Times New Roman"/>
              </a:rPr>
              <a:t>either</a:t>
            </a:r>
            <a:r>
              <a:rPr lang="en-US" sz="40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4000" spc="-19" dirty="0">
                <a:solidFill>
                  <a:srgbClr val="333333"/>
                </a:solidFill>
                <a:latin typeface="Times New Roman"/>
                <a:cs typeface="Times New Roman"/>
              </a:rPr>
              <a:t>slowed</a:t>
            </a:r>
            <a:r>
              <a:rPr lang="en-US" sz="4000" spc="19" dirty="0">
                <a:solidFill>
                  <a:srgbClr val="333333"/>
                </a:solidFill>
                <a:latin typeface="Times New Roman"/>
                <a:cs typeface="Times New Roman"/>
              </a:rPr>
              <a:t> or</a:t>
            </a:r>
            <a:r>
              <a:rPr lang="en-US" sz="40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stopped.</a:t>
            </a:r>
            <a:endParaRPr lang="en-US" sz="4000" dirty="0">
              <a:latin typeface="Times New Roman"/>
              <a:cs typeface="Times New Roman"/>
            </a:endParaRPr>
          </a:p>
          <a:p>
            <a:pPr marL="23962" marR="9585" algn="just">
              <a:lnSpc>
                <a:spcPct val="200000"/>
              </a:lnSpc>
              <a:tabLst>
                <a:tab pos="369020" algn="l"/>
              </a:tabLst>
            </a:pPr>
            <a:endParaRPr sz="3774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77838" y="13973372"/>
            <a:ext cx="93571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62">
              <a:lnSpc>
                <a:spcPts val="2170"/>
              </a:lnSpc>
            </a:pPr>
            <a:r>
              <a:rPr sz="2075" dirty="0">
                <a:latin typeface="Calibri Light"/>
                <a:cs typeface="Calibri Light"/>
              </a:rPr>
              <a:t>Page</a:t>
            </a:r>
            <a:r>
              <a:rPr sz="2075" spc="-85" dirty="0">
                <a:latin typeface="Calibri Light"/>
                <a:cs typeface="Calibri Light"/>
              </a:rPr>
              <a:t> </a:t>
            </a:r>
            <a:fld id="{81D60167-4931-47E6-BA6A-407CBD079E47}" type="slidenum">
              <a:rPr sz="2075" dirty="0">
                <a:latin typeface="Calibri Light"/>
                <a:cs typeface="Calibri Light"/>
              </a:rPr>
              <a:pPr marL="23962">
                <a:lnSpc>
                  <a:spcPts val="2170"/>
                </a:lnSpc>
              </a:pPr>
              <a:t>15</a:t>
            </a:fld>
            <a:endParaRPr sz="2075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064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1327" y="804240"/>
            <a:ext cx="10884698" cy="17971"/>
          </a:xfrm>
          <a:custGeom>
            <a:avLst/>
            <a:gdLst/>
            <a:ahLst/>
            <a:cxnLst/>
            <a:rect l="l" t="t" r="r" b="b"/>
            <a:pathLst>
              <a:path w="5768975" h="9525">
                <a:moveTo>
                  <a:pt x="5768975" y="0"/>
                </a:moveTo>
                <a:lnTo>
                  <a:pt x="0" y="0"/>
                </a:lnTo>
                <a:lnTo>
                  <a:pt x="0" y="9144"/>
                </a:lnTo>
                <a:lnTo>
                  <a:pt x="5768975" y="9144"/>
                </a:lnTo>
                <a:lnTo>
                  <a:pt x="5768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3396"/>
          </a:p>
        </p:txBody>
      </p:sp>
      <p:sp>
        <p:nvSpPr>
          <p:cNvPr id="3" name="object 3"/>
          <p:cNvSpPr txBox="1"/>
          <p:nvPr/>
        </p:nvSpPr>
        <p:spPr>
          <a:xfrm>
            <a:off x="1249627" y="1536700"/>
            <a:ext cx="13007711" cy="8823871"/>
          </a:xfrm>
          <a:prstGeom prst="rect">
            <a:avLst/>
          </a:prstGeom>
        </p:spPr>
        <p:txBody>
          <a:bodyPr vert="horz" wrap="square" lIns="0" tIns="47924" rIns="0" bIns="0" rtlCol="0">
            <a:spAutoFit/>
          </a:bodyPr>
          <a:lstStyle/>
          <a:p>
            <a:pPr marL="481162" marR="14377" indent="-457200">
              <a:lnSpc>
                <a:spcPct val="150000"/>
              </a:lnSpc>
              <a:spcBef>
                <a:spcPts val="38"/>
              </a:spcBef>
              <a:buFont typeface="Arial" panose="020B0604020202020204" pitchFamily="34" charset="0"/>
              <a:buChar char="•"/>
              <a:tabLst>
                <a:tab pos="357039" algn="l"/>
              </a:tabLst>
            </a:pPr>
            <a:r>
              <a:rPr sz="3200" b="1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Overbilling</a:t>
            </a:r>
            <a:r>
              <a:rPr sz="3200" b="1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attack: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Overbilling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involves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an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attacker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hijacking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subscriber's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IP</a:t>
            </a:r>
            <a:r>
              <a:rPr sz="3200" spc="5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address </a:t>
            </a:r>
            <a:r>
              <a:rPr sz="3200" spc="-5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3200" spc="1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then</a:t>
            </a:r>
            <a:r>
              <a:rPr sz="3200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using</a:t>
            </a:r>
            <a:r>
              <a:rPr sz="3200" spc="15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47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3200" spc="15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(i.e.,</a:t>
            </a:r>
            <a:r>
              <a:rPr sz="32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3200" spc="9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connection)</a:t>
            </a:r>
            <a:r>
              <a:rPr sz="3200" spc="12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3200" spc="11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initiate</a:t>
            </a:r>
            <a:r>
              <a:rPr sz="3200" spc="9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downloads</a:t>
            </a:r>
            <a:r>
              <a:rPr sz="32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3200" spc="11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3200" spc="9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not</a:t>
            </a:r>
            <a:r>
              <a:rPr sz="3200" spc="11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"Free</a:t>
            </a:r>
            <a:r>
              <a:rPr sz="3200" spc="9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downloads"</a:t>
            </a:r>
            <a:r>
              <a:rPr sz="32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19" dirty="0" smtClean="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sz="32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simply</a:t>
            </a:r>
            <a:r>
              <a:rPr sz="3200" spc="17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use</a:t>
            </a:r>
            <a:r>
              <a:rPr sz="3200" spc="2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47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3200" spc="30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3200" spc="2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his/her</a:t>
            </a:r>
            <a:r>
              <a:rPr sz="3200" spc="2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own</a:t>
            </a:r>
            <a:r>
              <a:rPr sz="3200" spc="1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purposes.</a:t>
            </a:r>
            <a:r>
              <a:rPr sz="3200" spc="22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3200" spc="1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either</a:t>
            </a:r>
            <a:r>
              <a:rPr sz="3200" spc="2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case,</a:t>
            </a:r>
            <a:r>
              <a:rPr sz="3200" spc="22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3200" spc="2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legitimate</a:t>
            </a:r>
            <a:r>
              <a:rPr sz="3200" spc="19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user</a:t>
            </a:r>
            <a:r>
              <a:rPr sz="3200" spc="2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3200" spc="18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charged</a:t>
            </a:r>
            <a:r>
              <a:rPr sz="3200" spc="2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3200" spc="2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200" spc="-5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activity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which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user</a:t>
            </a:r>
            <a:r>
              <a:rPr sz="32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38" dirty="0">
                <a:solidFill>
                  <a:srgbClr val="333333"/>
                </a:solidFill>
                <a:latin typeface="Times New Roman"/>
                <a:cs typeface="Times New Roman"/>
              </a:rPr>
              <a:t>did</a:t>
            </a:r>
            <a:r>
              <a:rPr sz="3200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not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conduct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 or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 authorize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conduct.</a:t>
            </a:r>
            <a:endParaRPr sz="3200" dirty="0">
              <a:latin typeface="Times New Roman"/>
              <a:cs typeface="Times New Roman"/>
            </a:endParaRPr>
          </a:p>
          <a:p>
            <a:pPr marL="481162" marR="16774" indent="-457200">
              <a:lnSpc>
                <a:spcPct val="150000"/>
              </a:lnSpc>
              <a:spcBef>
                <a:spcPts val="38"/>
              </a:spcBef>
              <a:buFont typeface="Arial" panose="020B0604020202020204" pitchFamily="34" charset="0"/>
              <a:buChar char="•"/>
              <a:tabLst>
                <a:tab pos="340266" algn="l"/>
              </a:tabLst>
            </a:pPr>
            <a:r>
              <a:rPr sz="3200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Spoofed</a:t>
            </a:r>
            <a:r>
              <a:rPr sz="3200" b="1" spc="20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policy</a:t>
            </a:r>
            <a:r>
              <a:rPr sz="3200" b="1" spc="18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development</a:t>
            </a:r>
            <a:r>
              <a:rPr sz="3200" b="1" spc="20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process</a:t>
            </a:r>
            <a:r>
              <a:rPr sz="3200" b="1" spc="17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(PDP):</a:t>
            </a:r>
            <a:r>
              <a:rPr sz="3200" b="1" spc="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These</a:t>
            </a:r>
            <a:r>
              <a:rPr sz="3200" spc="18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38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3200" spc="12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attacks</a:t>
            </a:r>
            <a:r>
              <a:rPr sz="3200" spc="18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exploit</a:t>
            </a:r>
            <a:r>
              <a:rPr sz="3200" spc="2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3200" spc="18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vulnerabilities </a:t>
            </a:r>
            <a:r>
              <a:rPr sz="3200" spc="-5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GTP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[General</a:t>
            </a:r>
            <a:r>
              <a:rPr sz="3200" spc="-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Packet</a:t>
            </a:r>
            <a:r>
              <a:rPr sz="3200" spc="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Radio</a:t>
            </a:r>
            <a:r>
              <a:rPr sz="3200" spc="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Service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(GPRS)</a:t>
            </a:r>
            <a:r>
              <a:rPr sz="32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Tunneling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Protocol].</a:t>
            </a:r>
            <a:endParaRPr sz="3200" dirty="0">
              <a:latin typeface="Times New Roman"/>
              <a:cs typeface="Times New Roman"/>
            </a:endParaRPr>
          </a:p>
          <a:p>
            <a:pPr marL="481162" marR="15576" indent="-457200">
              <a:lnSpc>
                <a:spcPct val="150000"/>
              </a:lnSpc>
              <a:spcBef>
                <a:spcPts val="38"/>
              </a:spcBef>
              <a:buFont typeface="Arial" panose="020B0604020202020204" pitchFamily="34" charset="0"/>
              <a:buChar char="•"/>
              <a:tabLst>
                <a:tab pos="328284" algn="l"/>
              </a:tabLst>
            </a:pPr>
            <a:r>
              <a:rPr sz="3200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Signaling-level</a:t>
            </a:r>
            <a:r>
              <a:rPr sz="3200" b="1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attacks:</a:t>
            </a:r>
            <a:r>
              <a:rPr sz="3200" b="1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3200" spc="1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Session</a:t>
            </a:r>
            <a:r>
              <a:rPr sz="3200" spc="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Initiation</a:t>
            </a:r>
            <a:r>
              <a:rPr sz="3200" spc="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Protocol</a:t>
            </a:r>
            <a:r>
              <a:rPr sz="32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(SIP)</a:t>
            </a:r>
            <a:r>
              <a:rPr sz="32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3200" spc="1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3200" spc="1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signaling</a:t>
            </a:r>
            <a:r>
              <a:rPr sz="3200" spc="11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protocol</a:t>
            </a:r>
            <a:r>
              <a:rPr sz="32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used </a:t>
            </a:r>
            <a:r>
              <a:rPr sz="3200" spc="-5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3200" spc="11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IP</a:t>
            </a:r>
            <a:r>
              <a:rPr sz="3200" spc="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multimedia</a:t>
            </a:r>
            <a:r>
              <a:rPr sz="3200" spc="15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subsystem</a:t>
            </a:r>
            <a:r>
              <a:rPr sz="32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(IMS)</a:t>
            </a:r>
            <a:r>
              <a:rPr sz="3200" spc="17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networks</a:t>
            </a:r>
            <a:r>
              <a:rPr sz="3200" spc="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3200" spc="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provide</a:t>
            </a:r>
            <a:r>
              <a:rPr sz="3200" spc="15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Voice</a:t>
            </a:r>
            <a:r>
              <a:rPr sz="3200" spc="15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Over</a:t>
            </a:r>
            <a:r>
              <a:rPr sz="3200" spc="17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Internet</a:t>
            </a:r>
            <a:r>
              <a:rPr sz="3200" spc="17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Protocol</a:t>
            </a:r>
            <a:r>
              <a:rPr sz="32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(VoIP</a:t>
            </a:r>
            <a:r>
              <a:rPr sz="32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)</a:t>
            </a:r>
            <a:r>
              <a:rPr lang="en-US" sz="32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services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r>
              <a:rPr sz="3200" spc="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There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several</a:t>
            </a:r>
            <a:r>
              <a:rPr sz="32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vulnerabilities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SIP-based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VolP</a:t>
            </a:r>
            <a:r>
              <a:rPr sz="32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systems</a:t>
            </a:r>
            <a:r>
              <a:rPr sz="32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8910709" y="14354863"/>
            <a:ext cx="9078833" cy="282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962">
              <a:lnSpc>
                <a:spcPts val="2170"/>
              </a:lnSpc>
            </a:pPr>
            <a:r>
              <a:rPr spc="9" dirty="0"/>
              <a:t>CYB</a:t>
            </a:r>
            <a:r>
              <a:rPr spc="-28" dirty="0"/>
              <a:t>E</a:t>
            </a:r>
            <a:r>
              <a:rPr dirty="0"/>
              <a:t>R</a:t>
            </a:r>
            <a:r>
              <a:rPr spc="-47" dirty="0"/>
              <a:t> </a:t>
            </a:r>
            <a:r>
              <a:rPr dirty="0"/>
              <a:t>S</a:t>
            </a:r>
            <a:r>
              <a:rPr spc="-28" dirty="0"/>
              <a:t>E</a:t>
            </a:r>
            <a:r>
              <a:rPr spc="9" dirty="0"/>
              <a:t>C</a:t>
            </a:r>
            <a:r>
              <a:rPr spc="-19" dirty="0"/>
              <a:t>U</a:t>
            </a:r>
            <a:r>
              <a:rPr spc="-28" dirty="0"/>
              <a:t>R</a:t>
            </a:r>
            <a:r>
              <a:rPr spc="-19" dirty="0"/>
              <a:t>IT</a:t>
            </a:r>
            <a:r>
              <a:rPr dirty="0"/>
              <a:t>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677838" y="13973372"/>
            <a:ext cx="93571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62">
              <a:lnSpc>
                <a:spcPts val="2170"/>
              </a:lnSpc>
            </a:pPr>
            <a:r>
              <a:rPr sz="2075" dirty="0">
                <a:latin typeface="Calibri Light"/>
                <a:cs typeface="Calibri Light"/>
              </a:rPr>
              <a:t>Page</a:t>
            </a:r>
            <a:r>
              <a:rPr sz="2075" spc="-85" dirty="0">
                <a:latin typeface="Calibri Light"/>
                <a:cs typeface="Calibri Light"/>
              </a:rPr>
              <a:t> </a:t>
            </a:r>
            <a:fld id="{81D60167-4931-47E6-BA6A-407CBD079E47}" type="slidenum">
              <a:rPr sz="2075" dirty="0">
                <a:latin typeface="Calibri Light"/>
                <a:cs typeface="Calibri Light"/>
              </a:rPr>
              <a:pPr marL="23962">
                <a:lnSpc>
                  <a:spcPts val="2170"/>
                </a:lnSpc>
              </a:pPr>
              <a:t>16</a:t>
            </a:fld>
            <a:endParaRPr sz="2075">
              <a:latin typeface="Calibri Light"/>
              <a:cs typeface="Calibr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1327" y="804240"/>
            <a:ext cx="10884698" cy="17971"/>
          </a:xfrm>
          <a:custGeom>
            <a:avLst/>
            <a:gdLst/>
            <a:ahLst/>
            <a:cxnLst/>
            <a:rect l="l" t="t" r="r" b="b"/>
            <a:pathLst>
              <a:path w="5768975" h="9525">
                <a:moveTo>
                  <a:pt x="5768975" y="0"/>
                </a:moveTo>
                <a:lnTo>
                  <a:pt x="0" y="0"/>
                </a:lnTo>
                <a:lnTo>
                  <a:pt x="0" y="9144"/>
                </a:lnTo>
                <a:lnTo>
                  <a:pt x="5768975" y="9144"/>
                </a:lnTo>
                <a:lnTo>
                  <a:pt x="5768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3396"/>
          </a:p>
        </p:txBody>
      </p:sp>
      <p:sp>
        <p:nvSpPr>
          <p:cNvPr id="3" name="object 3"/>
          <p:cNvSpPr txBox="1"/>
          <p:nvPr/>
        </p:nvSpPr>
        <p:spPr>
          <a:xfrm>
            <a:off x="575470" y="803085"/>
            <a:ext cx="13258800" cy="6300168"/>
          </a:xfrm>
          <a:prstGeom prst="rect">
            <a:avLst/>
          </a:prstGeom>
        </p:spPr>
        <p:txBody>
          <a:bodyPr vert="horz" wrap="square" lIns="0" tIns="47924" rIns="0" bIns="0" rtlCol="0">
            <a:spAutoFit/>
          </a:bodyPr>
          <a:lstStyle/>
          <a:p>
            <a:pPr marL="23962" marR="14377">
              <a:lnSpc>
                <a:spcPts val="2585"/>
              </a:lnSpc>
              <a:spcBef>
                <a:spcPts val="38"/>
              </a:spcBef>
              <a:tabLst>
                <a:tab pos="357039" algn="l"/>
              </a:tabLst>
            </a:pPr>
            <a:endParaRPr sz="4800" dirty="0">
              <a:latin typeface="Times New Roman"/>
              <a:cs typeface="Times New Roman"/>
            </a:endParaRPr>
          </a:p>
          <a:p>
            <a:pPr marL="23962" algn="just"/>
            <a:r>
              <a:rPr sz="4000" u="sng" spc="-19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Credit</a:t>
            </a:r>
            <a:r>
              <a:rPr sz="4000" u="sng" spc="57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u="sng" spc="-9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Card</a:t>
            </a:r>
            <a:r>
              <a:rPr sz="4000" u="sng" spc="9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u="sng" spc="-9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Frauds</a:t>
            </a:r>
            <a:r>
              <a:rPr sz="4000" u="sng" spc="38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u="sng" spc="-28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4000" u="sng" spc="-38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u="sng" spc="-19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Mobile</a:t>
            </a:r>
            <a:r>
              <a:rPr sz="4000" u="sng" spc="9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u="sng" spc="-9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4000" u="sng" spc="47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u="sng" spc="-9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Wireless</a:t>
            </a:r>
            <a:r>
              <a:rPr sz="40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u="sng" spc="-9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Computing</a:t>
            </a:r>
            <a:r>
              <a:rPr sz="4000" u="sng" spc="9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Era:</a:t>
            </a:r>
            <a:endParaRPr sz="4000" dirty="0">
              <a:latin typeface="Times New Roman"/>
              <a:cs typeface="Times New Roman"/>
            </a:endParaRPr>
          </a:p>
          <a:p>
            <a:pPr marL="23962" marR="9585" algn="just">
              <a:lnSpc>
                <a:spcPct val="95900"/>
              </a:lnSpc>
              <a:spcBef>
                <a:spcPts val="208"/>
              </a:spcBef>
            </a:pPr>
            <a:r>
              <a:rPr sz="4000" spc="-19" dirty="0">
                <a:solidFill>
                  <a:srgbClr val="333333"/>
                </a:solidFill>
                <a:latin typeface="Times New Roman"/>
                <a:cs typeface="Times New Roman"/>
              </a:rPr>
              <a:t>These </a:t>
            </a:r>
            <a:r>
              <a:rPr sz="4000" dirty="0">
                <a:solidFill>
                  <a:srgbClr val="333333"/>
                </a:solidFill>
                <a:latin typeface="Times New Roman"/>
                <a:cs typeface="Times New Roman"/>
              </a:rPr>
              <a:t>are </a:t>
            </a:r>
            <a:r>
              <a:rPr sz="4000" spc="-28" dirty="0">
                <a:solidFill>
                  <a:srgbClr val="333333"/>
                </a:solidFill>
                <a:latin typeface="Times New Roman"/>
                <a:cs typeface="Times New Roman"/>
              </a:rPr>
              <a:t>new </a:t>
            </a:r>
            <a:r>
              <a:rPr sz="4000" dirty="0">
                <a:solidFill>
                  <a:srgbClr val="333333"/>
                </a:solidFill>
                <a:latin typeface="Times New Roman"/>
                <a:cs typeface="Times New Roman"/>
              </a:rPr>
              <a:t>trends </a:t>
            </a:r>
            <a:r>
              <a:rPr sz="4000" spc="-28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cybercrime that </a:t>
            </a:r>
            <a:r>
              <a:rPr sz="4000" dirty="0">
                <a:solidFill>
                  <a:srgbClr val="333333"/>
                </a:solidFill>
                <a:latin typeface="Times New Roman"/>
                <a:cs typeface="Times New Roman"/>
              </a:rPr>
              <a:t>are </a:t>
            </a:r>
            <a:r>
              <a:rPr sz="4000" spc="-19" dirty="0">
                <a:solidFill>
                  <a:srgbClr val="333333"/>
                </a:solidFill>
                <a:latin typeface="Times New Roman"/>
                <a:cs typeface="Times New Roman"/>
              </a:rPr>
              <a:t>coming </a:t>
            </a:r>
            <a:r>
              <a:rPr sz="4000" dirty="0">
                <a:solidFill>
                  <a:srgbClr val="333333"/>
                </a:solidFill>
                <a:latin typeface="Times New Roman"/>
                <a:cs typeface="Times New Roman"/>
              </a:rPr>
              <a:t>up </a:t>
            </a:r>
            <a:r>
              <a:rPr sz="4000" spc="-19" dirty="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spc="-19" dirty="0">
                <a:solidFill>
                  <a:srgbClr val="333333"/>
                </a:solidFill>
                <a:latin typeface="Times New Roman"/>
                <a:cs typeface="Times New Roman"/>
              </a:rPr>
              <a:t>mobile 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computing </a:t>
            </a:r>
            <a:r>
              <a:rPr sz="4000" dirty="0">
                <a:solidFill>
                  <a:srgbClr val="333333"/>
                </a:solidFill>
                <a:latin typeface="Times New Roman"/>
                <a:cs typeface="Times New Roman"/>
              </a:rPr>
              <a:t>- </a:t>
            </a:r>
            <a:r>
              <a:rPr sz="4000" spc="-19" dirty="0">
                <a:solidFill>
                  <a:srgbClr val="333333"/>
                </a:solidFill>
                <a:latin typeface="Times New Roman"/>
                <a:cs typeface="Times New Roman"/>
              </a:rPr>
              <a:t>mobile 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 commerce (M-Commerce) </a:t>
            </a:r>
            <a:r>
              <a:rPr sz="4000" spc="-1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 mobile</a:t>
            </a:r>
            <a:r>
              <a:rPr sz="40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spc="-19" dirty="0">
                <a:solidFill>
                  <a:srgbClr val="333333"/>
                </a:solidFill>
                <a:latin typeface="Times New Roman"/>
                <a:cs typeface="Times New Roman"/>
              </a:rPr>
              <a:t>banking 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(M-Banking). </a:t>
            </a:r>
            <a:endParaRPr lang="en-US" sz="4000" spc="-9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23962" marR="9585" algn="just">
              <a:lnSpc>
                <a:spcPct val="95900"/>
              </a:lnSpc>
              <a:spcBef>
                <a:spcPts val="208"/>
              </a:spcBef>
            </a:pPr>
            <a:endParaRPr lang="en-US" sz="4000" spc="-9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23962" marR="9585" algn="just">
              <a:lnSpc>
                <a:spcPct val="95900"/>
              </a:lnSpc>
              <a:spcBef>
                <a:spcPts val="208"/>
              </a:spcBef>
            </a:pPr>
            <a:r>
              <a:rPr sz="4000" spc="-19" dirty="0" smtClean="0">
                <a:solidFill>
                  <a:srgbClr val="333333"/>
                </a:solidFill>
                <a:latin typeface="Times New Roman"/>
                <a:cs typeface="Times New Roman"/>
              </a:rPr>
              <a:t>Credit</a:t>
            </a:r>
            <a:r>
              <a:rPr sz="40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card </a:t>
            </a:r>
            <a:r>
              <a:rPr sz="4000" spc="-19" dirty="0">
                <a:solidFill>
                  <a:srgbClr val="333333"/>
                </a:solidFill>
                <a:latin typeface="Times New Roman"/>
                <a:cs typeface="Times New Roman"/>
              </a:rPr>
              <a:t>frauds </a:t>
            </a:r>
            <a:r>
              <a:rPr sz="4000" dirty="0">
                <a:solidFill>
                  <a:srgbClr val="333333"/>
                </a:solidFill>
                <a:latin typeface="Times New Roman"/>
                <a:cs typeface="Times New Roman"/>
              </a:rPr>
              <a:t>are 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now </a:t>
            </a:r>
            <a:r>
              <a:rPr sz="40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becoming commonplace </a:t>
            </a:r>
            <a:r>
              <a:rPr sz="4000" dirty="0">
                <a:solidFill>
                  <a:srgbClr val="333333"/>
                </a:solidFill>
                <a:latin typeface="Times New Roman"/>
                <a:cs typeface="Times New Roman"/>
              </a:rPr>
              <a:t>given </a:t>
            </a:r>
            <a:r>
              <a:rPr sz="4000" spc="9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ever-increasing </a:t>
            </a:r>
            <a:r>
              <a:rPr sz="4000" dirty="0">
                <a:solidFill>
                  <a:srgbClr val="333333"/>
                </a:solidFill>
                <a:latin typeface="Times New Roman"/>
                <a:cs typeface="Times New Roman"/>
              </a:rPr>
              <a:t>power </a:t>
            </a:r>
            <a:r>
              <a:rPr sz="4000" spc="-19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40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ever-reducing prices </a:t>
            </a:r>
            <a:r>
              <a:rPr sz="4000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4000" spc="9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40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mobile hand-held devices, </a:t>
            </a:r>
            <a:r>
              <a:rPr sz="4000" dirty="0">
                <a:solidFill>
                  <a:srgbClr val="333333"/>
                </a:solidFill>
                <a:latin typeface="Times New Roman"/>
                <a:cs typeface="Times New Roman"/>
              </a:rPr>
              <a:t>factors 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that </a:t>
            </a:r>
            <a:r>
              <a:rPr sz="4000" spc="-19" dirty="0">
                <a:solidFill>
                  <a:srgbClr val="333333"/>
                </a:solidFill>
                <a:latin typeface="Times New Roman"/>
                <a:cs typeface="Times New Roman"/>
              </a:rPr>
              <a:t>result </a:t>
            </a:r>
            <a:r>
              <a:rPr sz="4000" spc="-28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4000" dirty="0">
                <a:solidFill>
                  <a:srgbClr val="333333"/>
                </a:solidFill>
                <a:latin typeface="Times New Roman"/>
                <a:cs typeface="Times New Roman"/>
              </a:rPr>
              <a:t>easy availability </a:t>
            </a:r>
            <a:r>
              <a:rPr sz="4000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these </a:t>
            </a:r>
            <a:r>
              <a:rPr sz="4000" dirty="0">
                <a:solidFill>
                  <a:srgbClr val="333333"/>
                </a:solidFill>
                <a:latin typeface="Times New Roman"/>
                <a:cs typeface="Times New Roman"/>
              </a:rPr>
              <a:t>gadgets to </a:t>
            </a:r>
            <a:r>
              <a:rPr sz="4000" spc="-28" dirty="0">
                <a:solidFill>
                  <a:srgbClr val="333333"/>
                </a:solidFill>
                <a:latin typeface="Times New Roman"/>
                <a:cs typeface="Times New Roman"/>
              </a:rPr>
              <a:t>almost </a:t>
            </a:r>
            <a:r>
              <a:rPr sz="4000" spc="-19" dirty="0">
                <a:solidFill>
                  <a:srgbClr val="333333"/>
                </a:solidFill>
                <a:latin typeface="Times New Roman"/>
                <a:cs typeface="Times New Roman"/>
              </a:rPr>
              <a:t> anyone. </a:t>
            </a:r>
            <a:endParaRPr lang="en-US" sz="4000" spc="-19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23962" marR="9585" algn="just">
              <a:lnSpc>
                <a:spcPct val="95900"/>
              </a:lnSpc>
              <a:spcBef>
                <a:spcPts val="208"/>
              </a:spcBef>
            </a:pPr>
            <a:endParaRPr lang="en-US" sz="3200" spc="-19" dirty="0">
              <a:solidFill>
                <a:srgbClr val="333333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8910709" y="14354863"/>
            <a:ext cx="9078833" cy="282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962">
              <a:lnSpc>
                <a:spcPts val="2170"/>
              </a:lnSpc>
            </a:pPr>
            <a:r>
              <a:rPr spc="9" dirty="0"/>
              <a:t>CYB</a:t>
            </a:r>
            <a:r>
              <a:rPr spc="-28" dirty="0"/>
              <a:t>E</a:t>
            </a:r>
            <a:r>
              <a:rPr dirty="0"/>
              <a:t>R</a:t>
            </a:r>
            <a:r>
              <a:rPr spc="-47" dirty="0"/>
              <a:t> </a:t>
            </a:r>
            <a:r>
              <a:rPr dirty="0"/>
              <a:t>S</a:t>
            </a:r>
            <a:r>
              <a:rPr spc="-28" dirty="0"/>
              <a:t>E</a:t>
            </a:r>
            <a:r>
              <a:rPr spc="9" dirty="0"/>
              <a:t>C</a:t>
            </a:r>
            <a:r>
              <a:rPr spc="-19" dirty="0"/>
              <a:t>U</a:t>
            </a:r>
            <a:r>
              <a:rPr spc="-28" dirty="0"/>
              <a:t>R</a:t>
            </a:r>
            <a:r>
              <a:rPr spc="-19" dirty="0"/>
              <a:t>IT</a:t>
            </a:r>
            <a:r>
              <a:rPr dirty="0"/>
              <a:t>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677838" y="13973372"/>
            <a:ext cx="93571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62">
              <a:lnSpc>
                <a:spcPts val="2170"/>
              </a:lnSpc>
            </a:pPr>
            <a:r>
              <a:rPr sz="2075" dirty="0">
                <a:latin typeface="Calibri Light"/>
                <a:cs typeface="Calibri Light"/>
              </a:rPr>
              <a:t>Page</a:t>
            </a:r>
            <a:r>
              <a:rPr sz="2075" spc="-85" dirty="0">
                <a:latin typeface="Calibri Light"/>
                <a:cs typeface="Calibri Light"/>
              </a:rPr>
              <a:t> </a:t>
            </a:r>
            <a:fld id="{81D60167-4931-47E6-BA6A-407CBD079E47}" type="slidenum">
              <a:rPr sz="2075" dirty="0">
                <a:latin typeface="Calibri Light"/>
                <a:cs typeface="Calibri Light"/>
              </a:rPr>
              <a:pPr marL="23962">
                <a:lnSpc>
                  <a:spcPts val="2170"/>
                </a:lnSpc>
              </a:pPr>
              <a:t>17</a:t>
            </a:fld>
            <a:endParaRPr sz="2075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707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1327" y="804240"/>
            <a:ext cx="10884698" cy="17971"/>
          </a:xfrm>
          <a:custGeom>
            <a:avLst/>
            <a:gdLst/>
            <a:ahLst/>
            <a:cxnLst/>
            <a:rect l="l" t="t" r="r" b="b"/>
            <a:pathLst>
              <a:path w="5768975" h="9525">
                <a:moveTo>
                  <a:pt x="5768975" y="0"/>
                </a:moveTo>
                <a:lnTo>
                  <a:pt x="0" y="0"/>
                </a:lnTo>
                <a:lnTo>
                  <a:pt x="0" y="9144"/>
                </a:lnTo>
                <a:lnTo>
                  <a:pt x="5768975" y="9144"/>
                </a:lnTo>
                <a:lnTo>
                  <a:pt x="5768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3396"/>
          </a:p>
        </p:txBody>
      </p:sp>
      <p:sp>
        <p:nvSpPr>
          <p:cNvPr id="3" name="object 3"/>
          <p:cNvSpPr txBox="1"/>
          <p:nvPr/>
        </p:nvSpPr>
        <p:spPr>
          <a:xfrm>
            <a:off x="575470" y="803085"/>
            <a:ext cx="13258800" cy="7216508"/>
          </a:xfrm>
          <a:prstGeom prst="rect">
            <a:avLst/>
          </a:prstGeom>
        </p:spPr>
        <p:txBody>
          <a:bodyPr vert="horz" wrap="square" lIns="0" tIns="47924" rIns="0" bIns="0" rtlCol="0">
            <a:spAutoFit/>
          </a:bodyPr>
          <a:lstStyle/>
          <a:p>
            <a:pPr marL="23962" marR="9585" algn="just">
              <a:lnSpc>
                <a:spcPct val="95900"/>
              </a:lnSpc>
              <a:spcBef>
                <a:spcPts val="208"/>
              </a:spcBef>
            </a:pPr>
            <a:endParaRPr lang="en-US" sz="4000" spc="-19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23962" marR="9585" algn="just">
              <a:lnSpc>
                <a:spcPct val="95900"/>
              </a:lnSpc>
              <a:spcBef>
                <a:spcPts val="208"/>
              </a:spcBef>
            </a:pPr>
            <a:r>
              <a:rPr sz="4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Today </a:t>
            </a:r>
            <a:r>
              <a:rPr sz="4000" spc="-19" dirty="0">
                <a:solidFill>
                  <a:srgbClr val="333333"/>
                </a:solidFill>
                <a:latin typeface="Times New Roman"/>
                <a:cs typeface="Times New Roman"/>
              </a:rPr>
              <a:t>belongs </a:t>
            </a:r>
            <a:r>
              <a:rPr sz="4000" spc="19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4000" spc="-19" dirty="0">
                <a:solidFill>
                  <a:srgbClr val="333333"/>
                </a:solidFill>
                <a:latin typeface="Times New Roman"/>
                <a:cs typeface="Times New Roman"/>
              </a:rPr>
              <a:t>"mobile 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compüting," </a:t>
            </a:r>
            <a:r>
              <a:rPr sz="4000" spc="-19" dirty="0">
                <a:solidFill>
                  <a:srgbClr val="333333"/>
                </a:solidFill>
                <a:latin typeface="Times New Roman"/>
                <a:cs typeface="Times New Roman"/>
              </a:rPr>
              <a:t>that </a:t>
            </a:r>
            <a:r>
              <a:rPr sz="4000" spc="-47" dirty="0">
                <a:solidFill>
                  <a:srgbClr val="333333"/>
                </a:solidFill>
                <a:latin typeface="Times New Roman"/>
                <a:cs typeface="Times New Roman"/>
              </a:rPr>
              <a:t>is, 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anywhere anytime computing. </a:t>
            </a:r>
            <a:r>
              <a:rPr sz="4000" spc="-19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 developments </a:t>
            </a:r>
            <a:r>
              <a:rPr sz="4000" spc="-28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wireless </a:t>
            </a:r>
            <a:r>
              <a:rPr sz="4000" dirty="0">
                <a:solidFill>
                  <a:srgbClr val="333333"/>
                </a:solidFill>
                <a:latin typeface="Times New Roman"/>
                <a:cs typeface="Times New Roman"/>
              </a:rPr>
              <a:t>technology </a:t>
            </a:r>
            <a:r>
              <a:rPr sz="4000" spc="-19" dirty="0">
                <a:solidFill>
                  <a:srgbClr val="333333"/>
                </a:solidFill>
                <a:latin typeface="Times New Roman"/>
                <a:cs typeface="Times New Roman"/>
              </a:rPr>
              <a:t>have fuelled</a:t>
            </a:r>
            <a:r>
              <a:rPr sz="4000" spc="-19" dirty="0">
                <a:solidFill>
                  <a:srgbClr val="333333"/>
                </a:solidFill>
                <a:latin typeface="Times New Roman"/>
                <a:cs typeface="Times New Roman"/>
              </a:rPr>
              <a:t> this </a:t>
            </a:r>
            <a:r>
              <a:rPr sz="4000" spc="-28" dirty="0">
                <a:solidFill>
                  <a:srgbClr val="333333"/>
                </a:solidFill>
                <a:latin typeface="Times New Roman"/>
                <a:cs typeface="Times New Roman"/>
              </a:rPr>
              <a:t>new </a:t>
            </a:r>
            <a:r>
              <a:rPr sz="4000" spc="-19" dirty="0">
                <a:solidFill>
                  <a:srgbClr val="333333"/>
                </a:solidFill>
                <a:latin typeface="Times New Roman"/>
                <a:cs typeface="Times New Roman"/>
              </a:rPr>
              <a:t>mode </a:t>
            </a:r>
            <a:r>
              <a:rPr sz="4000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4000" spc="-19" dirty="0">
                <a:solidFill>
                  <a:srgbClr val="333333"/>
                </a:solidFill>
                <a:latin typeface="Times New Roman"/>
                <a:cs typeface="Times New Roman"/>
              </a:rPr>
              <a:t>working for 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white </a:t>
            </a:r>
            <a:r>
              <a:rPr sz="4000" spc="-19" dirty="0">
                <a:solidFill>
                  <a:srgbClr val="333333"/>
                </a:solidFill>
                <a:latin typeface="Times New Roman"/>
                <a:cs typeface="Times New Roman"/>
              </a:rPr>
              <a:t>collar 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333333"/>
                </a:solidFill>
                <a:latin typeface="Times New Roman"/>
                <a:cs typeface="Times New Roman"/>
              </a:rPr>
              <a:t>workers</a:t>
            </a:r>
            <a:r>
              <a:rPr sz="4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lang="en-US" sz="4000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23962" marR="9585" algn="just">
              <a:lnSpc>
                <a:spcPct val="95900"/>
              </a:lnSpc>
              <a:spcBef>
                <a:spcPts val="208"/>
              </a:spcBef>
            </a:pPr>
            <a:endParaRPr lang="en-US" sz="4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23962" marR="9585" algn="just">
              <a:lnSpc>
                <a:spcPct val="95900"/>
              </a:lnSpc>
              <a:spcBef>
                <a:spcPts val="208"/>
              </a:spcBef>
            </a:pPr>
            <a:r>
              <a:rPr sz="4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This</a:t>
            </a:r>
            <a:r>
              <a:rPr sz="40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spc="-57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4000" spc="-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spc="9" dirty="0">
                <a:solidFill>
                  <a:srgbClr val="333333"/>
                </a:solidFill>
                <a:latin typeface="Times New Roman"/>
                <a:cs typeface="Times New Roman"/>
              </a:rPr>
              <a:t>true </a:t>
            </a:r>
            <a:r>
              <a:rPr sz="4000" spc="-19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spc="-19" dirty="0">
                <a:solidFill>
                  <a:srgbClr val="333333"/>
                </a:solidFill>
                <a:latin typeface="Times New Roman"/>
                <a:cs typeface="Times New Roman"/>
              </a:rPr>
              <a:t>credit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 card</a:t>
            </a:r>
            <a:r>
              <a:rPr sz="40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spc="-19" dirty="0">
                <a:solidFill>
                  <a:srgbClr val="333333"/>
                </a:solidFill>
                <a:latin typeface="Times New Roman"/>
                <a:cs typeface="Times New Roman"/>
              </a:rPr>
              <a:t>processing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spc="9" dirty="0">
                <a:solidFill>
                  <a:srgbClr val="333333"/>
                </a:solidFill>
                <a:latin typeface="Times New Roman"/>
                <a:cs typeface="Times New Roman"/>
              </a:rPr>
              <a:t>too; </a:t>
            </a:r>
            <a:r>
              <a:rPr sz="4000" spc="-19" dirty="0">
                <a:solidFill>
                  <a:srgbClr val="333333"/>
                </a:solidFill>
                <a:latin typeface="Times New Roman"/>
                <a:cs typeface="Times New Roman"/>
              </a:rPr>
              <a:t>wireless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spc="-19" dirty="0">
                <a:solidFill>
                  <a:srgbClr val="333333"/>
                </a:solidFill>
                <a:latin typeface="Times New Roman"/>
                <a:cs typeface="Times New Roman"/>
              </a:rPr>
              <a:t>credit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 card </a:t>
            </a:r>
            <a:r>
              <a:rPr sz="4000" spc="-19" dirty="0">
                <a:solidFill>
                  <a:srgbClr val="333333"/>
                </a:solidFill>
                <a:latin typeface="Times New Roman"/>
                <a:cs typeface="Times New Roman"/>
              </a:rPr>
              <a:t>processing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spc="-57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4000" spc="-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40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relatively </a:t>
            </a:r>
            <a:r>
              <a:rPr sz="4000" spc="-28" dirty="0">
                <a:solidFill>
                  <a:srgbClr val="333333"/>
                </a:solidFill>
                <a:latin typeface="Times New Roman"/>
                <a:cs typeface="Times New Roman"/>
              </a:rPr>
              <a:t>new 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service that </a:t>
            </a:r>
            <a:r>
              <a:rPr sz="4000" spc="-28" dirty="0">
                <a:solidFill>
                  <a:srgbClr val="333333"/>
                </a:solidFill>
                <a:latin typeface="Times New Roman"/>
                <a:cs typeface="Times New Roman"/>
              </a:rPr>
              <a:t>will 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allow </a:t>
            </a:r>
            <a:r>
              <a:rPr sz="4000" dirty="0">
                <a:solidFill>
                  <a:srgbClr val="333333"/>
                </a:solidFill>
                <a:latin typeface="Times New Roman"/>
                <a:cs typeface="Times New Roman"/>
              </a:rPr>
              <a:t>a person to 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process </a:t>
            </a:r>
            <a:r>
              <a:rPr sz="4000" spc="-19" dirty="0">
                <a:solidFill>
                  <a:srgbClr val="333333"/>
                </a:solidFill>
                <a:latin typeface="Times New Roman"/>
                <a:cs typeface="Times New Roman"/>
              </a:rPr>
              <a:t>credit 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cards </a:t>
            </a:r>
            <a:r>
              <a:rPr sz="4000" spc="-19" dirty="0">
                <a:solidFill>
                  <a:srgbClr val="333333"/>
                </a:solidFill>
                <a:latin typeface="Times New Roman"/>
                <a:cs typeface="Times New Roman"/>
              </a:rPr>
              <a:t>electronically, 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virtually </a:t>
            </a:r>
            <a:r>
              <a:rPr sz="40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anywhere.</a:t>
            </a:r>
            <a:r>
              <a:rPr sz="40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Wireless</a:t>
            </a:r>
            <a:r>
              <a:rPr sz="40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spc="-19" dirty="0">
                <a:solidFill>
                  <a:srgbClr val="333333"/>
                </a:solidFill>
                <a:latin typeface="Times New Roman"/>
                <a:cs typeface="Times New Roman"/>
              </a:rPr>
              <a:t>credit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 card</a:t>
            </a:r>
            <a:r>
              <a:rPr sz="40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spc="-19" dirty="0">
                <a:solidFill>
                  <a:srgbClr val="333333"/>
                </a:solidFill>
                <a:latin typeface="Times New Roman"/>
                <a:cs typeface="Times New Roman"/>
              </a:rPr>
              <a:t>processing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spc="-57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4000" spc="-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40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333333"/>
                </a:solidFill>
                <a:latin typeface="Times New Roman"/>
                <a:cs typeface="Times New Roman"/>
              </a:rPr>
              <a:t>very 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desirable</a:t>
            </a:r>
            <a:r>
              <a:rPr sz="40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spc="-19" dirty="0">
                <a:solidFill>
                  <a:srgbClr val="333333"/>
                </a:solidFill>
                <a:latin typeface="Times New Roman"/>
                <a:cs typeface="Times New Roman"/>
              </a:rPr>
              <a:t>system,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 because</a:t>
            </a:r>
            <a:r>
              <a:rPr sz="40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spc="-47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4000" spc="-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spc="-19" dirty="0">
                <a:solidFill>
                  <a:srgbClr val="333333"/>
                </a:solidFill>
                <a:latin typeface="Times New Roman"/>
                <a:cs typeface="Times New Roman"/>
              </a:rPr>
              <a:t>allows 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 businesses</a:t>
            </a:r>
            <a:r>
              <a:rPr sz="40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spc="19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40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process</a:t>
            </a:r>
            <a:r>
              <a:rPr sz="40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transactions</a:t>
            </a:r>
            <a:r>
              <a:rPr sz="4000" dirty="0">
                <a:solidFill>
                  <a:srgbClr val="333333"/>
                </a:solidFill>
                <a:latin typeface="Times New Roman"/>
                <a:cs typeface="Times New Roman"/>
              </a:rPr>
              <a:t> from</a:t>
            </a:r>
            <a:r>
              <a:rPr sz="40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mobile</a:t>
            </a:r>
            <a:r>
              <a:rPr sz="40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spc="-19" dirty="0">
                <a:solidFill>
                  <a:srgbClr val="333333"/>
                </a:solidFill>
                <a:latin typeface="Times New Roman"/>
                <a:cs typeface="Times New Roman"/>
              </a:rPr>
              <a:t>locations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 quickly,</a:t>
            </a:r>
            <a:r>
              <a:rPr sz="4000" dirty="0">
                <a:solidFill>
                  <a:srgbClr val="333333"/>
                </a:solidFill>
                <a:latin typeface="Times New Roman"/>
                <a:cs typeface="Times New Roman"/>
              </a:rPr>
              <a:t> efficiently</a:t>
            </a:r>
            <a:r>
              <a:rPr sz="40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40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professionally.</a:t>
            </a:r>
            <a:r>
              <a:rPr sz="40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40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spc="-57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4000" spc="-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spc="-28" dirty="0">
                <a:solidFill>
                  <a:srgbClr val="333333"/>
                </a:solidFill>
                <a:latin typeface="Times New Roman"/>
                <a:cs typeface="Times New Roman"/>
              </a:rPr>
              <a:t>most</a:t>
            </a:r>
            <a:r>
              <a:rPr sz="4000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333333"/>
                </a:solidFill>
                <a:latin typeface="Times New Roman"/>
                <a:cs typeface="Times New Roman"/>
              </a:rPr>
              <a:t>often</a:t>
            </a:r>
            <a:r>
              <a:rPr sz="40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sz="4000" dirty="0">
                <a:solidFill>
                  <a:srgbClr val="333333"/>
                </a:solidFill>
                <a:latin typeface="Times New Roman"/>
                <a:cs typeface="Times New Roman"/>
              </a:rPr>
              <a:t> by</a:t>
            </a:r>
            <a:r>
              <a:rPr sz="40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businesses</a:t>
            </a:r>
            <a:r>
              <a:rPr sz="40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4000" dirty="0">
                <a:solidFill>
                  <a:srgbClr val="333333"/>
                </a:solidFill>
                <a:latin typeface="Times New Roman"/>
                <a:cs typeface="Times New Roman"/>
              </a:rPr>
              <a:t> operate</a:t>
            </a:r>
            <a:r>
              <a:rPr sz="40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spc="-19" dirty="0">
                <a:solidFill>
                  <a:srgbClr val="333333"/>
                </a:solidFill>
                <a:latin typeface="Times New Roman"/>
                <a:cs typeface="Times New Roman"/>
              </a:rPr>
              <a:t>mainly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spc="-28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4000" spc="50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4000" spc="5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spc="-19" dirty="0">
                <a:solidFill>
                  <a:srgbClr val="333333"/>
                </a:solidFill>
                <a:latin typeface="Times New Roman"/>
                <a:cs typeface="Times New Roman"/>
              </a:rPr>
              <a:t>mobile </a:t>
            </a:r>
            <a:r>
              <a:rPr sz="4000" spc="-9" dirty="0">
                <a:solidFill>
                  <a:srgbClr val="333333"/>
                </a:solidFill>
                <a:latin typeface="Times New Roman"/>
                <a:cs typeface="Times New Roman"/>
              </a:rPr>
              <a:t> environment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8910709" y="14354863"/>
            <a:ext cx="9078833" cy="282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962">
              <a:lnSpc>
                <a:spcPts val="2170"/>
              </a:lnSpc>
            </a:pPr>
            <a:r>
              <a:rPr spc="9" dirty="0"/>
              <a:t>CYB</a:t>
            </a:r>
            <a:r>
              <a:rPr spc="-28" dirty="0"/>
              <a:t>E</a:t>
            </a:r>
            <a:r>
              <a:rPr dirty="0"/>
              <a:t>R</a:t>
            </a:r>
            <a:r>
              <a:rPr spc="-47" dirty="0"/>
              <a:t> </a:t>
            </a:r>
            <a:r>
              <a:rPr dirty="0"/>
              <a:t>S</a:t>
            </a:r>
            <a:r>
              <a:rPr spc="-28" dirty="0"/>
              <a:t>E</a:t>
            </a:r>
            <a:r>
              <a:rPr spc="9" dirty="0"/>
              <a:t>C</a:t>
            </a:r>
            <a:r>
              <a:rPr spc="-19" dirty="0"/>
              <a:t>U</a:t>
            </a:r>
            <a:r>
              <a:rPr spc="-28" dirty="0"/>
              <a:t>R</a:t>
            </a:r>
            <a:r>
              <a:rPr spc="-19" dirty="0"/>
              <a:t>IT</a:t>
            </a:r>
            <a:r>
              <a:rPr dirty="0"/>
              <a:t>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677838" y="13973372"/>
            <a:ext cx="93571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62">
              <a:lnSpc>
                <a:spcPts val="2170"/>
              </a:lnSpc>
            </a:pPr>
            <a:r>
              <a:rPr sz="2075" dirty="0">
                <a:latin typeface="Calibri Light"/>
                <a:cs typeface="Calibri Light"/>
              </a:rPr>
              <a:t>Page</a:t>
            </a:r>
            <a:r>
              <a:rPr sz="2075" spc="-85" dirty="0">
                <a:latin typeface="Calibri Light"/>
                <a:cs typeface="Calibri Light"/>
              </a:rPr>
              <a:t> </a:t>
            </a:r>
            <a:fld id="{81D60167-4931-47E6-BA6A-407CBD079E47}" type="slidenum">
              <a:rPr sz="2075" dirty="0">
                <a:latin typeface="Calibri Light"/>
                <a:cs typeface="Calibri Light"/>
              </a:rPr>
              <a:pPr marL="23962">
                <a:lnSpc>
                  <a:spcPts val="2170"/>
                </a:lnSpc>
              </a:pPr>
              <a:t>18</a:t>
            </a:fld>
            <a:endParaRPr sz="2075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8955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1327" y="804240"/>
            <a:ext cx="10884698" cy="17971"/>
          </a:xfrm>
          <a:custGeom>
            <a:avLst/>
            <a:gdLst/>
            <a:ahLst/>
            <a:cxnLst/>
            <a:rect l="l" t="t" r="r" b="b"/>
            <a:pathLst>
              <a:path w="5768975" h="9525">
                <a:moveTo>
                  <a:pt x="5768975" y="0"/>
                </a:moveTo>
                <a:lnTo>
                  <a:pt x="0" y="0"/>
                </a:lnTo>
                <a:lnTo>
                  <a:pt x="0" y="9144"/>
                </a:lnTo>
                <a:lnTo>
                  <a:pt x="5768975" y="9144"/>
                </a:lnTo>
                <a:lnTo>
                  <a:pt x="5768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3396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5154" y="1255883"/>
            <a:ext cx="12722916" cy="546241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04069" y="7151972"/>
            <a:ext cx="12310269" cy="3008702"/>
          </a:xfrm>
          <a:prstGeom prst="rect">
            <a:avLst/>
          </a:prstGeom>
        </p:spPr>
        <p:txBody>
          <a:bodyPr vert="horz" wrap="square" lIns="0" tIns="37141" rIns="0" bIns="0" rtlCol="0">
            <a:spAutoFit/>
          </a:bodyPr>
          <a:lstStyle/>
          <a:p>
            <a:pPr marL="23962" marR="9585" algn="just">
              <a:lnSpc>
                <a:spcPct val="96100"/>
              </a:lnSpc>
              <a:spcBef>
                <a:spcPts val="292"/>
              </a:spcBef>
            </a:pP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There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28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2264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26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system</a:t>
            </a:r>
            <a:r>
              <a:rPr sz="226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available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 from</a:t>
            </a:r>
            <a:r>
              <a:rPr sz="2264" spc="9" dirty="0">
                <a:solidFill>
                  <a:srgbClr val="333333"/>
                </a:solidFill>
                <a:latin typeface="Times New Roman"/>
                <a:cs typeface="Times New Roman"/>
              </a:rPr>
              <a:t> an</a:t>
            </a:r>
            <a:r>
              <a:rPr sz="2264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Australian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 company</a:t>
            </a:r>
            <a:r>
              <a:rPr sz="226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"Alacrity"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called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 closed-loop </a:t>
            </a:r>
            <a:r>
              <a:rPr sz="226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environment for </a:t>
            </a:r>
            <a:r>
              <a:rPr sz="2264" spc="-19" dirty="0">
                <a:solidFill>
                  <a:srgbClr val="333333"/>
                </a:solidFill>
                <a:latin typeface="Times New Roman"/>
                <a:cs typeface="Times New Roman"/>
              </a:rPr>
              <a:t>for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wireless (CLEW). </a:t>
            </a:r>
            <a:r>
              <a:rPr sz="2264" spc="-19" dirty="0">
                <a:solidFill>
                  <a:srgbClr val="333333"/>
                </a:solidFill>
                <a:latin typeface="Times New Roman"/>
                <a:cs typeface="Times New Roman"/>
              </a:rPr>
              <a:t>Figure 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above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shows 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264" spc="-28" dirty="0">
                <a:solidFill>
                  <a:srgbClr val="333333"/>
                </a:solidFill>
                <a:latin typeface="Times New Roman"/>
                <a:cs typeface="Times New Roman"/>
              </a:rPr>
              <a:t>flow </a:t>
            </a:r>
            <a:r>
              <a:rPr sz="2264" spc="38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events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with 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CLEW </a:t>
            </a:r>
            <a:r>
              <a:rPr sz="226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which </a:t>
            </a:r>
            <a:r>
              <a:rPr sz="2264" spc="-28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a registered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trademark </a:t>
            </a:r>
            <a:r>
              <a:rPr sz="2264" spc="38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Alacrity 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used </a:t>
            </a:r>
            <a:r>
              <a:rPr sz="2264" spc="-19" dirty="0">
                <a:solidFill>
                  <a:srgbClr val="333333"/>
                </a:solidFill>
                <a:latin typeface="Times New Roman"/>
                <a:cs typeface="Times New Roman"/>
              </a:rPr>
              <a:t>here </a:t>
            </a:r>
            <a:r>
              <a:rPr sz="2264" spc="9" dirty="0">
                <a:solidFill>
                  <a:srgbClr val="333333"/>
                </a:solidFill>
                <a:latin typeface="Times New Roman"/>
                <a:cs typeface="Times New Roman"/>
              </a:rPr>
              <a:t>only </a:t>
            </a:r>
            <a:r>
              <a:rPr sz="2264" spc="19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demonstrate 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264" spc="-28" dirty="0">
                <a:solidFill>
                  <a:srgbClr val="333333"/>
                </a:solidFill>
                <a:latin typeface="Times New Roman"/>
                <a:cs typeface="Times New Roman"/>
              </a:rPr>
              <a:t>flow in 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this </a:t>
            </a:r>
            <a:r>
              <a:rPr sz="226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environment.</a:t>
            </a:r>
            <a:endParaRPr sz="2264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53" dirty="0">
              <a:latin typeface="Times New Roman"/>
              <a:cs typeface="Times New Roman"/>
            </a:endParaRPr>
          </a:p>
          <a:p>
            <a:pPr marL="23962">
              <a:lnSpc>
                <a:spcPts val="2670"/>
              </a:lnSpc>
              <a:spcBef>
                <a:spcPts val="1849"/>
              </a:spcBef>
            </a:pP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2264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shown</a:t>
            </a:r>
            <a:r>
              <a:rPr sz="226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28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Figure,</a:t>
            </a:r>
            <a:r>
              <a:rPr sz="2264" spc="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264" spc="-19" dirty="0">
                <a:solidFill>
                  <a:srgbClr val="333333"/>
                </a:solidFill>
                <a:latin typeface="Times New Roman"/>
                <a:cs typeface="Times New Roman"/>
              </a:rPr>
              <a:t>basic</a:t>
            </a:r>
            <a:r>
              <a:rPr sz="2264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28" dirty="0">
                <a:solidFill>
                  <a:srgbClr val="333333"/>
                </a:solidFill>
                <a:latin typeface="Times New Roman"/>
                <a:cs typeface="Times New Roman"/>
              </a:rPr>
              <a:t>flow</a:t>
            </a:r>
            <a:r>
              <a:rPr sz="2264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28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2264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19" dirty="0">
                <a:solidFill>
                  <a:srgbClr val="333333"/>
                </a:solidFill>
                <a:latin typeface="Times New Roman"/>
                <a:cs typeface="Times New Roman"/>
              </a:rPr>
              <a:t>follows:</a:t>
            </a:r>
            <a:endParaRPr sz="2264" dirty="0">
              <a:latin typeface="Times New Roman"/>
              <a:cs typeface="Times New Roman"/>
            </a:endParaRPr>
          </a:p>
          <a:p>
            <a:pPr marL="886607" indent="-432521">
              <a:lnSpc>
                <a:spcPts val="2604"/>
              </a:lnSpc>
              <a:buAutoNum type="arabicPeriod"/>
              <a:tabLst>
                <a:tab pos="887804" algn="l"/>
              </a:tabLst>
            </a:pP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Merchant</a:t>
            </a:r>
            <a:r>
              <a:rPr sz="2264" spc="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19" dirty="0">
                <a:solidFill>
                  <a:srgbClr val="333333"/>
                </a:solidFill>
                <a:latin typeface="Times New Roman"/>
                <a:cs typeface="Times New Roman"/>
              </a:rPr>
              <a:t>sends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transaction</a:t>
            </a:r>
            <a:r>
              <a:rPr sz="2264" spc="-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19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2264" spc="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28" dirty="0">
                <a:solidFill>
                  <a:srgbClr val="333333"/>
                </a:solidFill>
                <a:latin typeface="Times New Roman"/>
                <a:cs typeface="Times New Roman"/>
              </a:rPr>
              <a:t>bank</a:t>
            </a:r>
            <a:endParaRPr sz="2264" dirty="0">
              <a:latin typeface="Times New Roman"/>
              <a:cs typeface="Times New Roman"/>
            </a:endParaRPr>
          </a:p>
          <a:p>
            <a:pPr marL="886607" indent="-432521">
              <a:lnSpc>
                <a:spcPts val="2604"/>
              </a:lnSpc>
              <a:buAutoNum type="arabicPeriod"/>
              <a:tabLst>
                <a:tab pos="887804" algn="l"/>
              </a:tabLst>
            </a:pPr>
            <a:r>
              <a:rPr sz="2264" spc="-19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26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19" dirty="0">
                <a:solidFill>
                  <a:srgbClr val="333333"/>
                </a:solidFill>
                <a:latin typeface="Times New Roman"/>
                <a:cs typeface="Times New Roman"/>
              </a:rPr>
              <a:t>bank</a:t>
            </a:r>
            <a:r>
              <a:rPr sz="2264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transmits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 the</a:t>
            </a:r>
            <a:r>
              <a:rPr sz="2264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request</a:t>
            </a:r>
            <a:r>
              <a:rPr sz="2264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2264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264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19" dirty="0">
                <a:solidFill>
                  <a:srgbClr val="333333"/>
                </a:solidFill>
                <a:latin typeface="Times New Roman"/>
                <a:cs typeface="Times New Roman"/>
              </a:rPr>
              <a:t>authorized</a:t>
            </a:r>
            <a:r>
              <a:rPr sz="2264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cardholder</a:t>
            </a:r>
            <a:endParaRPr sz="2264" dirty="0">
              <a:latin typeface="Times New Roman"/>
              <a:cs typeface="Times New Roman"/>
            </a:endParaRPr>
          </a:p>
          <a:p>
            <a:pPr marL="886607" indent="-432521">
              <a:lnSpc>
                <a:spcPts val="2670"/>
              </a:lnSpc>
              <a:buAutoNum type="arabicPeriod"/>
              <a:tabLst>
                <a:tab pos="887804" algn="l"/>
              </a:tabLst>
            </a:pPr>
            <a:r>
              <a:rPr sz="2264" spc="-19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264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cardholder</a:t>
            </a:r>
            <a:r>
              <a:rPr sz="2264" spc="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approves</a:t>
            </a:r>
            <a:r>
              <a:rPr sz="2264" spc="19" dirty="0">
                <a:solidFill>
                  <a:srgbClr val="333333"/>
                </a:solidFill>
                <a:latin typeface="Times New Roman"/>
                <a:cs typeface="Times New Roman"/>
              </a:rPr>
              <a:t> or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rejects</a:t>
            </a:r>
            <a:r>
              <a:rPr sz="226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(password protected)</a:t>
            </a:r>
            <a:endParaRPr sz="2264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8910709" y="14354863"/>
            <a:ext cx="9078833" cy="282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962">
              <a:lnSpc>
                <a:spcPts val="2170"/>
              </a:lnSpc>
            </a:pPr>
            <a:r>
              <a:rPr spc="9" dirty="0"/>
              <a:t>CYB</a:t>
            </a:r>
            <a:r>
              <a:rPr spc="-28" dirty="0"/>
              <a:t>E</a:t>
            </a:r>
            <a:r>
              <a:rPr dirty="0"/>
              <a:t>R</a:t>
            </a:r>
            <a:r>
              <a:rPr spc="-47" dirty="0"/>
              <a:t> </a:t>
            </a:r>
            <a:r>
              <a:rPr dirty="0"/>
              <a:t>S</a:t>
            </a:r>
            <a:r>
              <a:rPr spc="-28" dirty="0"/>
              <a:t>E</a:t>
            </a:r>
            <a:r>
              <a:rPr spc="9" dirty="0"/>
              <a:t>C</a:t>
            </a:r>
            <a:r>
              <a:rPr spc="-19" dirty="0"/>
              <a:t>U</a:t>
            </a:r>
            <a:r>
              <a:rPr spc="-28" dirty="0"/>
              <a:t>R</a:t>
            </a:r>
            <a:r>
              <a:rPr spc="-19" dirty="0"/>
              <a:t>IT</a:t>
            </a:r>
            <a:r>
              <a:rPr dirty="0"/>
              <a:t>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677838" y="13973372"/>
            <a:ext cx="93571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62">
              <a:lnSpc>
                <a:spcPts val="2170"/>
              </a:lnSpc>
            </a:pPr>
            <a:r>
              <a:rPr sz="2075" dirty="0">
                <a:latin typeface="Calibri Light"/>
                <a:cs typeface="Calibri Light"/>
              </a:rPr>
              <a:t>Page</a:t>
            </a:r>
            <a:r>
              <a:rPr sz="2075" spc="-85" dirty="0">
                <a:latin typeface="Calibri Light"/>
                <a:cs typeface="Calibri Light"/>
              </a:rPr>
              <a:t> </a:t>
            </a:r>
            <a:fld id="{81D60167-4931-47E6-BA6A-407CBD079E47}" type="slidenum">
              <a:rPr sz="2075" dirty="0">
                <a:latin typeface="Calibri Light"/>
                <a:cs typeface="Calibri Light"/>
              </a:rPr>
              <a:pPr marL="23962">
                <a:lnSpc>
                  <a:spcPts val="2170"/>
                </a:lnSpc>
              </a:pPr>
              <a:t>19</a:t>
            </a:fld>
            <a:endParaRPr sz="2075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695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8953" y="78163"/>
            <a:ext cx="13598385" cy="9490158"/>
          </a:xfrm>
          <a:prstGeom prst="rect">
            <a:avLst/>
          </a:prstGeom>
        </p:spPr>
        <p:txBody>
          <a:bodyPr vert="horz" wrap="square" lIns="0" tIns="73084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774" dirty="0">
              <a:latin typeface="Times New Roman"/>
              <a:cs typeface="Times New Roman"/>
            </a:endParaRPr>
          </a:p>
          <a:p>
            <a:pPr marL="23962" algn="just">
              <a:spcBef>
                <a:spcPts val="1934"/>
              </a:spcBef>
            </a:pPr>
            <a:r>
              <a:rPr sz="3774" b="1" u="heavy" spc="-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Proliferation</a:t>
            </a:r>
            <a:r>
              <a:rPr sz="3774" b="1" u="heavy" spc="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774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3774" b="1" u="heavy" spc="-1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mobile</a:t>
            </a:r>
            <a:r>
              <a:rPr sz="3774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774" b="1" u="heavy" spc="-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3774" b="1" u="heavy" spc="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774" b="1" u="heavy" spc="-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wireless </a:t>
            </a:r>
            <a:r>
              <a:rPr sz="3774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devices</a:t>
            </a:r>
            <a:r>
              <a:rPr sz="3774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lang="en-US" sz="3774" b="1" u="heavy" dirty="0">
              <a:uFill>
                <a:solidFill>
                  <a:srgbClr val="000000"/>
                </a:solidFill>
              </a:uFill>
              <a:latin typeface="Times New Roman"/>
              <a:cs typeface="Times New Roman"/>
            </a:endParaRPr>
          </a:p>
          <a:p>
            <a:pPr marL="23962" algn="just">
              <a:spcBef>
                <a:spcPts val="1934"/>
              </a:spcBef>
            </a:pPr>
            <a:endParaRPr sz="3774" dirty="0">
              <a:latin typeface="Times New Roman"/>
              <a:cs typeface="Times New Roman"/>
            </a:endParaRPr>
          </a:p>
          <a:p>
            <a:pPr marL="989645" marR="298331" indent="-432521" algn="just">
              <a:spcBef>
                <a:spcPts val="75"/>
              </a:spcBef>
              <a:buFont typeface="Segoe UI Symbol"/>
              <a:buChar char="⚫"/>
              <a:tabLst>
                <a:tab pos="893794" algn="l"/>
              </a:tabLst>
            </a:pPr>
            <a:r>
              <a:rPr sz="3774" spc="-19" dirty="0">
                <a:latin typeface="Times New Roman"/>
                <a:cs typeface="Times New Roman"/>
              </a:rPr>
              <a:t>people hunched </a:t>
            </a:r>
            <a:r>
              <a:rPr sz="3774" spc="-9" dirty="0">
                <a:latin typeface="Times New Roman"/>
                <a:cs typeface="Times New Roman"/>
              </a:rPr>
              <a:t>over </a:t>
            </a:r>
            <a:r>
              <a:rPr sz="3774" spc="-19" dirty="0">
                <a:latin typeface="Times New Roman"/>
                <a:cs typeface="Times New Roman"/>
              </a:rPr>
              <a:t>their</a:t>
            </a:r>
            <a:r>
              <a:rPr sz="3774" spc="-9" dirty="0">
                <a:latin typeface="Times New Roman"/>
                <a:cs typeface="Times New Roman"/>
              </a:rPr>
              <a:t> smartphones </a:t>
            </a:r>
            <a:r>
              <a:rPr sz="3774" spc="19" dirty="0">
                <a:latin typeface="Times New Roman"/>
                <a:cs typeface="Times New Roman"/>
              </a:rPr>
              <a:t>or </a:t>
            </a:r>
            <a:r>
              <a:rPr sz="3774" spc="-9" dirty="0">
                <a:latin typeface="Times New Roman"/>
                <a:cs typeface="Times New Roman"/>
              </a:rPr>
              <a:t>tablets</a:t>
            </a:r>
            <a:r>
              <a:rPr sz="3774" spc="547" dirty="0">
                <a:latin typeface="Times New Roman"/>
                <a:cs typeface="Times New Roman"/>
              </a:rPr>
              <a:t> </a:t>
            </a:r>
            <a:r>
              <a:rPr sz="3774" spc="-28" dirty="0">
                <a:latin typeface="Times New Roman"/>
                <a:cs typeface="Times New Roman"/>
              </a:rPr>
              <a:t>in </a:t>
            </a:r>
            <a:r>
              <a:rPr sz="3774" spc="-9" dirty="0">
                <a:latin typeface="Times New Roman"/>
                <a:cs typeface="Times New Roman"/>
              </a:rPr>
              <a:t>cafes, </a:t>
            </a:r>
            <a:r>
              <a:rPr sz="3774" dirty="0">
                <a:latin typeface="Times New Roman"/>
                <a:cs typeface="Times New Roman"/>
              </a:rPr>
              <a:t>airports, </a:t>
            </a:r>
            <a:r>
              <a:rPr sz="3774" spc="-9" dirty="0">
                <a:latin typeface="Times New Roman"/>
                <a:cs typeface="Times New Roman"/>
              </a:rPr>
              <a:t>supermarkets </a:t>
            </a:r>
            <a:r>
              <a:rPr sz="3774" dirty="0">
                <a:latin typeface="Times New Roman"/>
                <a:cs typeface="Times New Roman"/>
              </a:rPr>
              <a:t> </a:t>
            </a:r>
            <a:r>
              <a:rPr sz="3774" spc="-19" dirty="0">
                <a:latin typeface="Times New Roman"/>
                <a:cs typeface="Times New Roman"/>
              </a:rPr>
              <a:t>and</a:t>
            </a:r>
            <a:r>
              <a:rPr sz="3774" spc="19" dirty="0">
                <a:latin typeface="Times New Roman"/>
                <a:cs typeface="Times New Roman"/>
              </a:rPr>
              <a:t> </a:t>
            </a:r>
            <a:r>
              <a:rPr sz="3774" dirty="0">
                <a:latin typeface="Times New Roman"/>
                <a:cs typeface="Times New Roman"/>
              </a:rPr>
              <a:t>even</a:t>
            </a:r>
            <a:r>
              <a:rPr sz="3774" spc="-19" dirty="0">
                <a:latin typeface="Times New Roman"/>
                <a:cs typeface="Times New Roman"/>
              </a:rPr>
              <a:t> </a:t>
            </a:r>
            <a:r>
              <a:rPr sz="3774" spc="-9" dirty="0">
                <a:latin typeface="Times New Roman"/>
                <a:cs typeface="Times New Roman"/>
              </a:rPr>
              <a:t>at</a:t>
            </a:r>
            <a:r>
              <a:rPr sz="3774" spc="75" dirty="0">
                <a:latin typeface="Times New Roman"/>
                <a:cs typeface="Times New Roman"/>
              </a:rPr>
              <a:t> </a:t>
            </a:r>
            <a:r>
              <a:rPr sz="3774" spc="-19" dirty="0">
                <a:latin typeface="Times New Roman"/>
                <a:cs typeface="Times New Roman"/>
              </a:rPr>
              <a:t>bus</a:t>
            </a:r>
            <a:r>
              <a:rPr sz="3774" dirty="0">
                <a:latin typeface="Times New Roman"/>
                <a:cs typeface="Times New Roman"/>
              </a:rPr>
              <a:t> </a:t>
            </a:r>
            <a:r>
              <a:rPr sz="3774" spc="-9" dirty="0">
                <a:latin typeface="Times New Roman"/>
                <a:cs typeface="Times New Roman"/>
              </a:rPr>
              <a:t>stops,</a:t>
            </a:r>
            <a:r>
              <a:rPr sz="3774" spc="47" dirty="0">
                <a:latin typeface="Times New Roman"/>
                <a:cs typeface="Times New Roman"/>
              </a:rPr>
              <a:t> </a:t>
            </a:r>
            <a:r>
              <a:rPr sz="3774" spc="-19" dirty="0">
                <a:latin typeface="Times New Roman"/>
                <a:cs typeface="Times New Roman"/>
              </a:rPr>
              <a:t>seemingly </a:t>
            </a:r>
            <a:r>
              <a:rPr sz="3774" spc="-9" dirty="0">
                <a:latin typeface="Times New Roman"/>
                <a:cs typeface="Times New Roman"/>
              </a:rPr>
              <a:t>oblivious</a:t>
            </a:r>
            <a:r>
              <a:rPr sz="3774" spc="9" dirty="0">
                <a:latin typeface="Times New Roman"/>
                <a:cs typeface="Times New Roman"/>
              </a:rPr>
              <a:t> </a:t>
            </a:r>
            <a:r>
              <a:rPr sz="3774" dirty="0">
                <a:latin typeface="Times New Roman"/>
                <a:cs typeface="Times New Roman"/>
              </a:rPr>
              <a:t>to</a:t>
            </a:r>
            <a:r>
              <a:rPr sz="3774" spc="66" dirty="0">
                <a:latin typeface="Times New Roman"/>
                <a:cs typeface="Times New Roman"/>
              </a:rPr>
              <a:t> </a:t>
            </a:r>
            <a:r>
              <a:rPr sz="3774" spc="-19" dirty="0">
                <a:latin typeface="Times New Roman"/>
                <a:cs typeface="Times New Roman"/>
              </a:rPr>
              <a:t>anything</a:t>
            </a:r>
            <a:r>
              <a:rPr sz="3774" spc="28" dirty="0">
                <a:latin typeface="Times New Roman"/>
                <a:cs typeface="Times New Roman"/>
              </a:rPr>
              <a:t> </a:t>
            </a:r>
            <a:r>
              <a:rPr sz="3774" spc="19" dirty="0">
                <a:latin typeface="Times New Roman"/>
                <a:cs typeface="Times New Roman"/>
              </a:rPr>
              <a:t>or</a:t>
            </a:r>
            <a:r>
              <a:rPr sz="3774" spc="38" dirty="0">
                <a:latin typeface="Times New Roman"/>
                <a:cs typeface="Times New Roman"/>
              </a:rPr>
              <a:t> </a:t>
            </a:r>
            <a:r>
              <a:rPr sz="3774" spc="-19" dirty="0">
                <a:latin typeface="Times New Roman"/>
                <a:cs typeface="Times New Roman"/>
              </a:rPr>
              <a:t>anyone</a:t>
            </a:r>
            <a:r>
              <a:rPr sz="3774" spc="9" dirty="0">
                <a:latin typeface="Times New Roman"/>
                <a:cs typeface="Times New Roman"/>
              </a:rPr>
              <a:t> </a:t>
            </a:r>
            <a:r>
              <a:rPr sz="3774" spc="-9" dirty="0">
                <a:latin typeface="Times New Roman"/>
                <a:cs typeface="Times New Roman"/>
              </a:rPr>
              <a:t>around</a:t>
            </a:r>
            <a:r>
              <a:rPr sz="3774" spc="28" dirty="0">
                <a:latin typeface="Times New Roman"/>
                <a:cs typeface="Times New Roman"/>
              </a:rPr>
              <a:t> </a:t>
            </a:r>
            <a:r>
              <a:rPr sz="3774" spc="-19" dirty="0">
                <a:latin typeface="Times New Roman"/>
                <a:cs typeface="Times New Roman"/>
              </a:rPr>
              <a:t>them.</a:t>
            </a:r>
            <a:endParaRPr sz="3774" dirty="0">
              <a:latin typeface="Times New Roman"/>
              <a:cs typeface="Times New Roman"/>
            </a:endParaRPr>
          </a:p>
          <a:p>
            <a:pPr marL="989645" marR="305520" indent="-432521" algn="just">
              <a:spcBef>
                <a:spcPts val="1085"/>
              </a:spcBef>
              <a:buFont typeface="Segoe UI Symbol"/>
              <a:buChar char="⚫"/>
              <a:tabLst>
                <a:tab pos="893794" algn="l"/>
              </a:tabLst>
            </a:pPr>
            <a:r>
              <a:rPr sz="3774" spc="-9" dirty="0">
                <a:latin typeface="Times New Roman"/>
                <a:cs typeface="Times New Roman"/>
              </a:rPr>
              <a:t>They </a:t>
            </a:r>
            <a:r>
              <a:rPr sz="3774" dirty="0">
                <a:latin typeface="Times New Roman"/>
                <a:cs typeface="Times New Roman"/>
              </a:rPr>
              <a:t>play </a:t>
            </a:r>
            <a:r>
              <a:rPr sz="3774" spc="-9" dirty="0">
                <a:latin typeface="Times New Roman"/>
                <a:cs typeface="Times New Roman"/>
              </a:rPr>
              <a:t>games, download email, </a:t>
            </a:r>
            <a:r>
              <a:rPr sz="3774" dirty="0">
                <a:latin typeface="Times New Roman"/>
                <a:cs typeface="Times New Roman"/>
              </a:rPr>
              <a:t>go </a:t>
            </a:r>
            <a:r>
              <a:rPr sz="3774" spc="-19" dirty="0">
                <a:latin typeface="Times New Roman"/>
                <a:cs typeface="Times New Roman"/>
              </a:rPr>
              <a:t>shopping </a:t>
            </a:r>
            <a:r>
              <a:rPr sz="3774" spc="19" dirty="0">
                <a:latin typeface="Times New Roman"/>
                <a:cs typeface="Times New Roman"/>
              </a:rPr>
              <a:t>or </a:t>
            </a:r>
            <a:r>
              <a:rPr sz="3774" spc="-9" dirty="0">
                <a:latin typeface="Times New Roman"/>
                <a:cs typeface="Times New Roman"/>
              </a:rPr>
              <a:t>check </a:t>
            </a:r>
            <a:r>
              <a:rPr sz="3774" spc="-19" dirty="0">
                <a:latin typeface="Times New Roman"/>
                <a:cs typeface="Times New Roman"/>
              </a:rPr>
              <a:t>their bank </a:t>
            </a:r>
            <a:r>
              <a:rPr sz="3774" spc="-9" dirty="0">
                <a:latin typeface="Times New Roman"/>
                <a:cs typeface="Times New Roman"/>
              </a:rPr>
              <a:t>balances </a:t>
            </a:r>
            <a:r>
              <a:rPr sz="3774" spc="19" dirty="0">
                <a:latin typeface="Times New Roman"/>
                <a:cs typeface="Times New Roman"/>
              </a:rPr>
              <a:t>on </a:t>
            </a:r>
            <a:r>
              <a:rPr sz="3774" spc="9" dirty="0">
                <a:latin typeface="Times New Roman"/>
                <a:cs typeface="Times New Roman"/>
              </a:rPr>
              <a:t>the </a:t>
            </a:r>
            <a:r>
              <a:rPr sz="3774" spc="19" dirty="0">
                <a:latin typeface="Times New Roman"/>
                <a:cs typeface="Times New Roman"/>
              </a:rPr>
              <a:t> </a:t>
            </a:r>
            <a:r>
              <a:rPr sz="3774" dirty="0">
                <a:latin typeface="Times New Roman"/>
                <a:cs typeface="Times New Roman"/>
              </a:rPr>
              <a:t>go.</a:t>
            </a:r>
          </a:p>
          <a:p>
            <a:pPr marL="28755" marR="29953" algn="just">
              <a:spcBef>
                <a:spcPts val="953"/>
              </a:spcBef>
            </a:pPr>
            <a:r>
              <a:rPr sz="3774" spc="-9" dirty="0">
                <a:latin typeface="Times New Roman"/>
                <a:cs typeface="Times New Roman"/>
              </a:rPr>
              <a:t>They might even access </a:t>
            </a:r>
            <a:r>
              <a:rPr sz="3774" dirty="0">
                <a:latin typeface="Times New Roman"/>
                <a:cs typeface="Times New Roman"/>
              </a:rPr>
              <a:t>corporate </a:t>
            </a:r>
            <a:r>
              <a:rPr sz="3774" spc="-9" dirty="0">
                <a:latin typeface="Times New Roman"/>
                <a:cs typeface="Times New Roman"/>
              </a:rPr>
              <a:t>networks </a:t>
            </a:r>
            <a:r>
              <a:rPr sz="3774" spc="-19" dirty="0">
                <a:latin typeface="Times New Roman"/>
                <a:cs typeface="Times New Roman"/>
              </a:rPr>
              <a:t>and </a:t>
            </a:r>
            <a:r>
              <a:rPr sz="3774" spc="-9" dirty="0">
                <a:latin typeface="Times New Roman"/>
                <a:cs typeface="Times New Roman"/>
              </a:rPr>
              <a:t>pull </a:t>
            </a:r>
            <a:r>
              <a:rPr sz="3774" dirty="0">
                <a:latin typeface="Times New Roman"/>
                <a:cs typeface="Times New Roman"/>
              </a:rPr>
              <a:t>up a </a:t>
            </a:r>
            <a:r>
              <a:rPr sz="3774" spc="-9" dirty="0">
                <a:latin typeface="Times New Roman"/>
                <a:cs typeface="Times New Roman"/>
              </a:rPr>
              <a:t>document </a:t>
            </a:r>
            <a:r>
              <a:rPr sz="3774" dirty="0">
                <a:latin typeface="Times New Roman"/>
                <a:cs typeface="Times New Roman"/>
              </a:rPr>
              <a:t>or </a:t>
            </a:r>
            <a:r>
              <a:rPr sz="3774" spc="-9" dirty="0">
                <a:latin typeface="Times New Roman"/>
                <a:cs typeface="Times New Roman"/>
              </a:rPr>
              <a:t>two </a:t>
            </a:r>
            <a:r>
              <a:rPr sz="3774" spc="19" dirty="0">
                <a:latin typeface="Times New Roman"/>
                <a:cs typeface="Times New Roman"/>
              </a:rPr>
              <a:t>on </a:t>
            </a:r>
            <a:r>
              <a:rPr sz="3774" spc="-19" dirty="0">
                <a:latin typeface="Times New Roman"/>
                <a:cs typeface="Times New Roman"/>
              </a:rPr>
              <a:t>their </a:t>
            </a:r>
            <a:r>
              <a:rPr sz="3774" spc="-9" dirty="0">
                <a:latin typeface="Times New Roman"/>
                <a:cs typeface="Times New Roman"/>
              </a:rPr>
              <a:t>mobile </a:t>
            </a:r>
            <a:r>
              <a:rPr sz="3774" dirty="0">
                <a:latin typeface="Times New Roman"/>
                <a:cs typeface="Times New Roman"/>
              </a:rPr>
              <a:t> gadgets</a:t>
            </a:r>
          </a:p>
          <a:p>
            <a:pPr marL="28755" marR="11981" algn="just">
              <a:spcBef>
                <a:spcPts val="198"/>
              </a:spcBef>
            </a:pP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Today,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incredible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advances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are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being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made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 mobile devices.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trend </a:t>
            </a:r>
            <a:r>
              <a:rPr sz="3774" spc="-28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3774" spc="50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3774" spc="5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smaller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 devices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more processing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power. A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few</a:t>
            </a:r>
            <a:r>
              <a:rPr sz="3774" spc="5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years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ago,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choice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was between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wireless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phone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 and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 a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simple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PDA.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endParaRPr lang="en-US" sz="3774" spc="-9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28755" marR="11981" algn="just">
              <a:lnSpc>
                <a:spcPct val="150000"/>
              </a:lnSpc>
              <a:spcBef>
                <a:spcPts val="198"/>
              </a:spcBef>
            </a:pPr>
            <a:endParaRPr lang="en-US" sz="4528" spc="-9" dirty="0">
              <a:solidFill>
                <a:srgbClr val="333333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8910709" y="14354863"/>
            <a:ext cx="9078833" cy="282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962">
              <a:lnSpc>
                <a:spcPts val="2170"/>
              </a:lnSpc>
            </a:pPr>
            <a:r>
              <a:rPr spc="9" dirty="0"/>
              <a:t>CYB</a:t>
            </a:r>
            <a:r>
              <a:rPr spc="-28" dirty="0"/>
              <a:t>E</a:t>
            </a:r>
            <a:r>
              <a:rPr dirty="0"/>
              <a:t>R</a:t>
            </a:r>
            <a:r>
              <a:rPr spc="-47" dirty="0"/>
              <a:t> </a:t>
            </a:r>
            <a:r>
              <a:rPr dirty="0"/>
              <a:t>S</a:t>
            </a:r>
            <a:r>
              <a:rPr spc="-28" dirty="0"/>
              <a:t>E</a:t>
            </a:r>
            <a:r>
              <a:rPr spc="9" dirty="0"/>
              <a:t>C</a:t>
            </a:r>
            <a:r>
              <a:rPr spc="-19" dirty="0"/>
              <a:t>U</a:t>
            </a:r>
            <a:r>
              <a:rPr spc="-28" dirty="0"/>
              <a:t>R</a:t>
            </a:r>
            <a:r>
              <a:rPr spc="-19" dirty="0"/>
              <a:t>IT</a:t>
            </a:r>
            <a:r>
              <a:rPr dirty="0"/>
              <a:t>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677838" y="13973372"/>
            <a:ext cx="93571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62">
              <a:lnSpc>
                <a:spcPts val="2170"/>
              </a:lnSpc>
            </a:pPr>
            <a:r>
              <a:rPr sz="2075" dirty="0">
                <a:latin typeface="Calibri Light"/>
                <a:cs typeface="Calibri Light"/>
              </a:rPr>
              <a:t>Page</a:t>
            </a:r>
            <a:r>
              <a:rPr sz="2075" spc="-85" dirty="0">
                <a:latin typeface="Calibri Light"/>
                <a:cs typeface="Calibri Light"/>
              </a:rPr>
              <a:t> </a:t>
            </a:r>
            <a:fld id="{81D60167-4931-47E6-BA6A-407CBD079E47}" type="slidenum">
              <a:rPr sz="2075" dirty="0">
                <a:latin typeface="Calibri Light"/>
                <a:cs typeface="Calibri Light"/>
              </a:rPr>
              <a:pPr marL="23962">
                <a:lnSpc>
                  <a:spcPts val="2170"/>
                </a:lnSpc>
              </a:pPr>
              <a:t>2</a:t>
            </a:fld>
            <a:endParaRPr sz="2075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4172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1327" y="804240"/>
            <a:ext cx="10884698" cy="17971"/>
          </a:xfrm>
          <a:custGeom>
            <a:avLst/>
            <a:gdLst/>
            <a:ahLst/>
            <a:cxnLst/>
            <a:rect l="l" t="t" r="r" b="b"/>
            <a:pathLst>
              <a:path w="5768975" h="9525">
                <a:moveTo>
                  <a:pt x="5768975" y="0"/>
                </a:moveTo>
                <a:lnTo>
                  <a:pt x="0" y="0"/>
                </a:lnTo>
                <a:lnTo>
                  <a:pt x="0" y="9144"/>
                </a:lnTo>
                <a:lnTo>
                  <a:pt x="5768975" y="9144"/>
                </a:lnTo>
                <a:lnTo>
                  <a:pt x="5768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3396"/>
          </a:p>
        </p:txBody>
      </p:sp>
      <p:sp>
        <p:nvSpPr>
          <p:cNvPr id="5" name="object 5"/>
          <p:cNvSpPr txBox="1"/>
          <p:nvPr/>
        </p:nvSpPr>
        <p:spPr>
          <a:xfrm>
            <a:off x="1684905" y="921573"/>
            <a:ext cx="12310269" cy="9112232"/>
          </a:xfrm>
          <a:prstGeom prst="rect">
            <a:avLst/>
          </a:prstGeom>
        </p:spPr>
        <p:txBody>
          <a:bodyPr vert="horz" wrap="square" lIns="0" tIns="37141" rIns="0" bIns="0" rtlCol="0">
            <a:spAutoFit/>
          </a:bodyPr>
          <a:lstStyle/>
          <a:p>
            <a:pPr>
              <a:lnSpc>
                <a:spcPct val="200000"/>
              </a:lnSpc>
            </a:pPr>
            <a:endParaRPr sz="4000" dirty="0">
              <a:latin typeface="Times New Roman"/>
              <a:cs typeface="Times New Roman"/>
            </a:endParaRPr>
          </a:p>
          <a:p>
            <a:pPr marL="23962">
              <a:lnSpc>
                <a:spcPct val="200000"/>
              </a:lnSpc>
              <a:spcBef>
                <a:spcPts val="1849"/>
              </a:spcBef>
            </a:pP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shown</a:t>
            </a:r>
            <a:r>
              <a:rPr sz="36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28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Figure,</a:t>
            </a:r>
            <a:r>
              <a:rPr sz="3600" spc="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basic</a:t>
            </a:r>
            <a:r>
              <a:rPr sz="3600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28" dirty="0">
                <a:solidFill>
                  <a:srgbClr val="333333"/>
                </a:solidFill>
                <a:latin typeface="Times New Roman"/>
                <a:cs typeface="Times New Roman"/>
              </a:rPr>
              <a:t>flow</a:t>
            </a:r>
            <a:r>
              <a:rPr sz="3600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28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36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follows:</a:t>
            </a:r>
            <a:endParaRPr sz="3600" dirty="0">
              <a:latin typeface="Times New Roman"/>
              <a:cs typeface="Times New Roman"/>
            </a:endParaRPr>
          </a:p>
          <a:p>
            <a:pPr marL="886607" indent="-432521">
              <a:lnSpc>
                <a:spcPct val="200000"/>
              </a:lnSpc>
              <a:buAutoNum type="arabicPeriod"/>
              <a:tabLst>
                <a:tab pos="887804" algn="l"/>
              </a:tabLst>
            </a:pP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Merchant</a:t>
            </a:r>
            <a:r>
              <a:rPr sz="3600" spc="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sends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transaction</a:t>
            </a:r>
            <a:r>
              <a:rPr sz="3600" spc="-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19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3600" spc="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28" dirty="0">
                <a:solidFill>
                  <a:srgbClr val="333333"/>
                </a:solidFill>
                <a:latin typeface="Times New Roman"/>
                <a:cs typeface="Times New Roman"/>
              </a:rPr>
              <a:t>bank</a:t>
            </a:r>
            <a:endParaRPr sz="3600" dirty="0">
              <a:latin typeface="Times New Roman"/>
              <a:cs typeface="Times New Roman"/>
            </a:endParaRPr>
          </a:p>
          <a:p>
            <a:pPr marL="886607" indent="-432521">
              <a:lnSpc>
                <a:spcPct val="200000"/>
              </a:lnSpc>
              <a:buAutoNum type="arabicPeriod"/>
              <a:tabLst>
                <a:tab pos="887804" algn="l"/>
              </a:tabLst>
            </a:pP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36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bank</a:t>
            </a:r>
            <a:r>
              <a:rPr sz="36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transmits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 the</a:t>
            </a:r>
            <a:r>
              <a:rPr sz="36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request</a:t>
            </a:r>
            <a:r>
              <a:rPr sz="36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36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36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authorized</a:t>
            </a:r>
            <a:r>
              <a:rPr sz="36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cardholder</a:t>
            </a:r>
            <a:endParaRPr sz="3600" dirty="0">
              <a:latin typeface="Times New Roman"/>
              <a:cs typeface="Times New Roman"/>
            </a:endParaRPr>
          </a:p>
          <a:p>
            <a:pPr marL="886607" indent="-432521">
              <a:lnSpc>
                <a:spcPct val="200000"/>
              </a:lnSpc>
              <a:buAutoNum type="arabicPeriod"/>
              <a:tabLst>
                <a:tab pos="887804" algn="l"/>
              </a:tabLst>
            </a:pP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36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cardholder</a:t>
            </a:r>
            <a:r>
              <a:rPr sz="3600" spc="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approves</a:t>
            </a:r>
            <a:r>
              <a:rPr sz="3600" spc="19" dirty="0">
                <a:solidFill>
                  <a:srgbClr val="333333"/>
                </a:solidFill>
                <a:latin typeface="Times New Roman"/>
                <a:cs typeface="Times New Roman"/>
              </a:rPr>
              <a:t> or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rejects</a:t>
            </a:r>
            <a:r>
              <a:rPr sz="36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(password protected</a:t>
            </a:r>
            <a:r>
              <a:rPr sz="36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)</a:t>
            </a:r>
            <a:endParaRPr lang="en-US" sz="3600" spc="-9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886607" indent="-432521">
              <a:lnSpc>
                <a:spcPct val="200000"/>
              </a:lnSpc>
              <a:spcBef>
                <a:spcPts val="189"/>
              </a:spcBef>
              <a:buAutoNum type="arabicPeriod" startAt="4"/>
              <a:tabLst>
                <a:tab pos="887804" algn="l"/>
              </a:tabLst>
            </a:pPr>
            <a:r>
              <a:rPr lang="en-US"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lang="en-US"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 bank/merchant</a:t>
            </a:r>
            <a:r>
              <a:rPr lang="en-US" sz="3600" spc="9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600" spc="-57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lang="en-US" sz="36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notified</a:t>
            </a:r>
            <a:endParaRPr lang="en-US" sz="3600" dirty="0">
              <a:latin typeface="Times New Roman"/>
              <a:cs typeface="Times New Roman"/>
            </a:endParaRPr>
          </a:p>
          <a:p>
            <a:pPr marL="886607" indent="-432521">
              <a:lnSpc>
                <a:spcPct val="200000"/>
              </a:lnSpc>
              <a:buAutoNum type="arabicPeriod" startAt="4"/>
              <a:tabLst>
                <a:tab pos="887804" algn="l"/>
              </a:tabLst>
            </a:pPr>
            <a:r>
              <a:rPr lang="en-US"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lang="en-US" sz="3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credit</a:t>
            </a:r>
            <a:r>
              <a:rPr lang="en-US" sz="3600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card</a:t>
            </a:r>
            <a:r>
              <a:rPr lang="en-US" sz="3600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transaction</a:t>
            </a:r>
            <a:r>
              <a:rPr lang="en-US" sz="36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600" spc="-28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lang="en-US"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>
                <a:solidFill>
                  <a:srgbClr val="333333"/>
                </a:solidFill>
                <a:latin typeface="Times New Roman"/>
                <a:cs typeface="Times New Roman"/>
              </a:rPr>
              <a:t>completed.</a:t>
            </a:r>
            <a:endParaRPr lang="en-US" sz="3600" dirty="0">
              <a:latin typeface="Times New Roman"/>
              <a:cs typeface="Times New Roman"/>
            </a:endParaRPr>
          </a:p>
          <a:p>
            <a:pPr marL="886607" indent="-432521">
              <a:lnSpc>
                <a:spcPct val="200000"/>
              </a:lnSpc>
              <a:buAutoNum type="arabicPeriod"/>
              <a:tabLst>
                <a:tab pos="887804" algn="l"/>
              </a:tabLst>
            </a:pP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8910709" y="14354863"/>
            <a:ext cx="9078833" cy="282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962">
              <a:lnSpc>
                <a:spcPts val="2170"/>
              </a:lnSpc>
            </a:pPr>
            <a:r>
              <a:rPr spc="9" dirty="0"/>
              <a:t>CYB</a:t>
            </a:r>
            <a:r>
              <a:rPr spc="-28" dirty="0"/>
              <a:t>E</a:t>
            </a:r>
            <a:r>
              <a:rPr dirty="0"/>
              <a:t>R</a:t>
            </a:r>
            <a:r>
              <a:rPr spc="-47" dirty="0"/>
              <a:t> </a:t>
            </a:r>
            <a:r>
              <a:rPr dirty="0"/>
              <a:t>S</a:t>
            </a:r>
            <a:r>
              <a:rPr spc="-28" dirty="0"/>
              <a:t>E</a:t>
            </a:r>
            <a:r>
              <a:rPr spc="9" dirty="0"/>
              <a:t>C</a:t>
            </a:r>
            <a:r>
              <a:rPr spc="-19" dirty="0"/>
              <a:t>U</a:t>
            </a:r>
            <a:r>
              <a:rPr spc="-28" dirty="0"/>
              <a:t>R</a:t>
            </a:r>
            <a:r>
              <a:rPr spc="-19" dirty="0"/>
              <a:t>IT</a:t>
            </a:r>
            <a:r>
              <a:rPr dirty="0"/>
              <a:t>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677838" y="13973372"/>
            <a:ext cx="93571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62">
              <a:lnSpc>
                <a:spcPts val="2170"/>
              </a:lnSpc>
            </a:pPr>
            <a:r>
              <a:rPr sz="2075" dirty="0">
                <a:latin typeface="Calibri Light"/>
                <a:cs typeface="Calibri Light"/>
              </a:rPr>
              <a:t>Page</a:t>
            </a:r>
            <a:r>
              <a:rPr sz="2075" spc="-85" dirty="0">
                <a:latin typeface="Calibri Light"/>
                <a:cs typeface="Calibri Light"/>
              </a:rPr>
              <a:t> </a:t>
            </a:r>
            <a:fld id="{81D60167-4931-47E6-BA6A-407CBD079E47}" type="slidenum">
              <a:rPr sz="2075" dirty="0">
                <a:latin typeface="Calibri Light"/>
                <a:cs typeface="Calibri Light"/>
              </a:rPr>
              <a:pPr marL="23962">
                <a:lnSpc>
                  <a:spcPts val="2170"/>
                </a:lnSpc>
              </a:pPr>
              <a:t>20</a:t>
            </a:fld>
            <a:endParaRPr sz="2075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6956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069" y="317500"/>
            <a:ext cx="12006455" cy="9672991"/>
          </a:xfrm>
          <a:prstGeom prst="rect">
            <a:avLst/>
          </a:prstGeom>
        </p:spPr>
        <p:txBody>
          <a:bodyPr vert="horz" wrap="square" lIns="0" tIns="23962" rIns="0" bIns="0" rtlCol="0">
            <a:spAutoFit/>
          </a:bodyPr>
          <a:lstStyle/>
          <a:p>
            <a:pPr>
              <a:spcBef>
                <a:spcPts val="38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23962" algn="just">
              <a:lnSpc>
                <a:spcPct val="150000"/>
              </a:lnSpc>
              <a:spcBef>
                <a:spcPts val="9"/>
              </a:spcBef>
            </a:pPr>
            <a:r>
              <a:rPr sz="3600" b="1" u="heavy" spc="-9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Security</a:t>
            </a:r>
            <a:r>
              <a:rPr sz="3600" b="1" u="heavy" spc="9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b="1" u="heavy" spc="-9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Challenges</a:t>
            </a:r>
            <a:r>
              <a:rPr sz="3600" b="1" u="heavy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b="1" u="heavy" spc="-19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Posed</a:t>
            </a:r>
            <a:r>
              <a:rPr sz="3600" b="1" u="heavy" spc="19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b="1" u="heavy" spc="-9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by</a:t>
            </a:r>
            <a:r>
              <a:rPr sz="3600" b="1" u="heavy" spc="19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b="1" u="heavy" spc="-9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Mobile</a:t>
            </a:r>
            <a:r>
              <a:rPr sz="3600" b="1" u="heavy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b="1" u="heavy" spc="-9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Devices:</a:t>
            </a:r>
            <a:endParaRPr sz="3600" dirty="0">
              <a:latin typeface="Times New Roman"/>
              <a:cs typeface="Times New Roman"/>
            </a:endParaRPr>
          </a:p>
          <a:p>
            <a:pPr marL="23962" marR="11981" algn="just">
              <a:lnSpc>
                <a:spcPct val="150000"/>
              </a:lnSpc>
              <a:spcBef>
                <a:spcPts val="151"/>
              </a:spcBef>
            </a:pP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Mobility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brings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9" dirty="0">
                <a:solidFill>
                  <a:srgbClr val="333333"/>
                </a:solidFill>
                <a:latin typeface="Times New Roman"/>
                <a:cs typeface="Times New Roman"/>
              </a:rPr>
              <a:t>two</a:t>
            </a:r>
            <a:r>
              <a:rPr sz="36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28" dirty="0">
                <a:solidFill>
                  <a:srgbClr val="333333"/>
                </a:solidFill>
                <a:latin typeface="Times New Roman"/>
                <a:cs typeface="Times New Roman"/>
              </a:rPr>
              <a:t>main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challenges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19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36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cybersecurity: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 first,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19" dirty="0">
                <a:solidFill>
                  <a:srgbClr val="333333"/>
                </a:solidFill>
                <a:latin typeface="Times New Roman"/>
                <a:cs typeface="Times New Roman"/>
              </a:rPr>
              <a:t>on</a:t>
            </a:r>
            <a:r>
              <a:rPr sz="36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36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hand-held</a:t>
            </a:r>
            <a:r>
              <a:rPr sz="36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devices,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information </a:t>
            </a:r>
            <a:r>
              <a:rPr sz="3600" spc="-28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being </a:t>
            </a:r>
            <a:r>
              <a:rPr sz="3600" spc="9" dirty="0">
                <a:solidFill>
                  <a:srgbClr val="333333"/>
                </a:solidFill>
                <a:latin typeface="Times New Roman"/>
                <a:cs typeface="Times New Roman"/>
              </a:rPr>
              <a:t>taken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outside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physically controlled environment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second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remote </a:t>
            </a:r>
            <a:r>
              <a:rPr sz="36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access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back </a:t>
            </a:r>
            <a:r>
              <a:rPr sz="3600" spc="19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the protected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environment </a:t>
            </a:r>
            <a:r>
              <a:rPr sz="3600" spc="-28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being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granted. </a:t>
            </a:r>
            <a:endParaRPr lang="en-US" sz="3600" spc="-9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23962" marR="11981" algn="just">
              <a:lnSpc>
                <a:spcPct val="150000"/>
              </a:lnSpc>
              <a:spcBef>
                <a:spcPts val="151"/>
              </a:spcBef>
            </a:pPr>
            <a:r>
              <a:rPr sz="36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Perceptions </a:t>
            </a:r>
            <a:r>
              <a:rPr sz="3600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the organizations to </a:t>
            </a:r>
            <a:r>
              <a:rPr sz="36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these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cybersecurity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challenges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 are</a:t>
            </a:r>
            <a:r>
              <a:rPr sz="36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important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28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 devising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 appropriate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 security</a:t>
            </a:r>
            <a:r>
              <a:rPr sz="36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operating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procedure. </a:t>
            </a:r>
            <a:endParaRPr lang="en-US" sz="3600" spc="-9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23962" marR="11981" algn="just">
              <a:lnSpc>
                <a:spcPct val="150000"/>
              </a:lnSpc>
              <a:spcBef>
                <a:spcPts val="151"/>
              </a:spcBef>
            </a:pPr>
            <a:r>
              <a:rPr sz="3600" spc="-19" dirty="0" smtClean="0">
                <a:solidFill>
                  <a:srgbClr val="333333"/>
                </a:solidFill>
                <a:latin typeface="Times New Roman"/>
                <a:cs typeface="Times New Roman"/>
              </a:rPr>
              <a:t>When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people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are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asked about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important </a:t>
            </a:r>
            <a:r>
              <a:rPr sz="3600" spc="-28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managing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diverse range </a:t>
            </a:r>
            <a:r>
              <a:rPr sz="3600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mobile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 devices,</a:t>
            </a:r>
            <a:r>
              <a:rPr sz="3600" spc="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they</a:t>
            </a:r>
            <a:r>
              <a:rPr sz="3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seem</a:t>
            </a:r>
            <a:r>
              <a:rPr sz="3600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19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3600" spc="-28" dirty="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sz="36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thinking</a:t>
            </a:r>
            <a:r>
              <a:rPr sz="36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38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3600" spc="-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36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ones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shown</a:t>
            </a:r>
            <a:r>
              <a:rPr sz="36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28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36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below</a:t>
            </a:r>
            <a:r>
              <a:rPr sz="3600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figure</a:t>
            </a:r>
            <a:r>
              <a:rPr sz="3600" spc="-19" dirty="0" smtClean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8910709" y="14354863"/>
            <a:ext cx="9078833" cy="282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962">
              <a:lnSpc>
                <a:spcPts val="2170"/>
              </a:lnSpc>
            </a:pPr>
            <a:r>
              <a:rPr spc="9" dirty="0"/>
              <a:t>CYB</a:t>
            </a:r>
            <a:r>
              <a:rPr spc="-28" dirty="0"/>
              <a:t>E</a:t>
            </a:r>
            <a:r>
              <a:rPr dirty="0"/>
              <a:t>R</a:t>
            </a:r>
            <a:r>
              <a:rPr spc="-47" dirty="0"/>
              <a:t> </a:t>
            </a:r>
            <a:r>
              <a:rPr dirty="0"/>
              <a:t>S</a:t>
            </a:r>
            <a:r>
              <a:rPr spc="-28" dirty="0"/>
              <a:t>E</a:t>
            </a:r>
            <a:r>
              <a:rPr spc="9" dirty="0"/>
              <a:t>C</a:t>
            </a:r>
            <a:r>
              <a:rPr spc="-19" dirty="0"/>
              <a:t>U</a:t>
            </a:r>
            <a:r>
              <a:rPr spc="-28" dirty="0"/>
              <a:t>R</a:t>
            </a:r>
            <a:r>
              <a:rPr spc="-19" dirty="0"/>
              <a:t>IT</a:t>
            </a:r>
            <a:r>
              <a:rPr dirty="0"/>
              <a:t>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677838" y="13973372"/>
            <a:ext cx="93571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62">
              <a:lnSpc>
                <a:spcPts val="2170"/>
              </a:lnSpc>
            </a:pPr>
            <a:r>
              <a:rPr sz="2075" dirty="0">
                <a:latin typeface="Calibri Light"/>
                <a:cs typeface="Calibri Light"/>
              </a:rPr>
              <a:t>Page</a:t>
            </a:r>
            <a:r>
              <a:rPr sz="2075" spc="-85" dirty="0">
                <a:latin typeface="Calibri Light"/>
                <a:cs typeface="Calibri Light"/>
              </a:rPr>
              <a:t> </a:t>
            </a:r>
            <a:fld id="{81D60167-4931-47E6-BA6A-407CBD079E47}" type="slidenum">
              <a:rPr sz="2075" dirty="0">
                <a:latin typeface="Calibri Light"/>
                <a:cs typeface="Calibri Light"/>
              </a:rPr>
              <a:pPr marL="23962">
                <a:lnSpc>
                  <a:spcPts val="2170"/>
                </a:lnSpc>
              </a:pPr>
              <a:t>21</a:t>
            </a:fld>
            <a:endParaRPr sz="2075">
              <a:latin typeface="Calibri Light"/>
              <a:cs typeface="Calibr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9869" y="165100"/>
            <a:ext cx="11673441" cy="10727575"/>
          </a:xfrm>
          <a:prstGeom prst="rect">
            <a:avLst/>
          </a:prstGeom>
        </p:spPr>
        <p:txBody>
          <a:bodyPr vert="horz" wrap="square" lIns="0" tIns="23962" rIns="0" bIns="0" rtlCol="0">
            <a:spAutoFit/>
          </a:bodyPr>
          <a:lstStyle/>
          <a:p>
            <a:pPr marL="23962">
              <a:lnSpc>
                <a:spcPct val="150000"/>
              </a:lnSpc>
            </a:pPr>
            <a:r>
              <a:rPr sz="36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3600" spc="311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3600" spc="37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number</a:t>
            </a:r>
            <a:r>
              <a:rPr sz="3600" spc="35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19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3600" spc="30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mobile</a:t>
            </a:r>
            <a:r>
              <a:rPr sz="3600" spc="3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device</a:t>
            </a:r>
            <a:r>
              <a:rPr sz="3600" spc="32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users</a:t>
            </a:r>
            <a:r>
              <a:rPr sz="3600" spc="36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increases,</a:t>
            </a:r>
            <a:r>
              <a:rPr sz="3600" spc="40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two</a:t>
            </a:r>
            <a:r>
              <a:rPr sz="3600" spc="3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challenges</a:t>
            </a:r>
            <a:r>
              <a:rPr sz="3600" spc="31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3600" spc="3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presented:</a:t>
            </a:r>
            <a:r>
              <a:rPr sz="3600" spc="3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one</a:t>
            </a:r>
            <a:r>
              <a:rPr sz="3600" spc="3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at</a:t>
            </a:r>
            <a:r>
              <a:rPr sz="3600" spc="34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lang="en-US" sz="36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19" dirty="0" smtClean="0">
                <a:solidFill>
                  <a:srgbClr val="333333"/>
                </a:solidFill>
                <a:latin typeface="Times New Roman"/>
                <a:cs typeface="Times New Roman"/>
              </a:rPr>
              <a:t>device</a:t>
            </a:r>
            <a:r>
              <a:rPr sz="3600" spc="189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level</a:t>
            </a:r>
            <a:r>
              <a:rPr sz="36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called</a:t>
            </a:r>
            <a:r>
              <a:rPr sz="3600" spc="1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"micro</a:t>
            </a:r>
            <a:r>
              <a:rPr sz="3600" spc="20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challenges"</a:t>
            </a:r>
            <a:r>
              <a:rPr sz="3600" spc="14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3600" spc="1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another</a:t>
            </a:r>
            <a:r>
              <a:rPr sz="3600" spc="17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28" dirty="0">
                <a:solidFill>
                  <a:srgbClr val="333333"/>
                </a:solidFill>
                <a:latin typeface="Times New Roman"/>
                <a:cs typeface="Times New Roman"/>
              </a:rPr>
              <a:t>at</a:t>
            </a:r>
            <a:r>
              <a:rPr sz="3600" spc="12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3600" spc="9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organizational</a:t>
            </a:r>
            <a:r>
              <a:rPr sz="3600" spc="12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level</a:t>
            </a:r>
            <a:r>
              <a:rPr sz="3600" spc="12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called</a:t>
            </a:r>
            <a:r>
              <a:rPr sz="3600" spc="1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9" dirty="0">
                <a:solidFill>
                  <a:srgbClr val="333333"/>
                </a:solidFill>
                <a:latin typeface="Times New Roman"/>
                <a:cs typeface="Times New Roman"/>
              </a:rPr>
              <a:t>"macro- </a:t>
            </a:r>
            <a:r>
              <a:rPr sz="3600" spc="-5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challenges</a:t>
            </a:r>
            <a:r>
              <a:rPr sz="36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."</a:t>
            </a:r>
            <a:endParaRPr lang="en-US" sz="3600" spc="-9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23962">
              <a:lnSpc>
                <a:spcPct val="150000"/>
              </a:lnSpc>
            </a:pPr>
            <a:endParaRPr sz="3600" dirty="0">
              <a:latin typeface="Times New Roman"/>
              <a:cs typeface="Times New Roman"/>
            </a:endParaRPr>
          </a:p>
          <a:p>
            <a:pPr marL="23962" marR="13179">
              <a:lnSpc>
                <a:spcPct val="150000"/>
              </a:lnSpc>
              <a:spcBef>
                <a:spcPts val="38"/>
              </a:spcBef>
            </a:pP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Some</a:t>
            </a:r>
            <a:r>
              <a:rPr sz="3600" spc="1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well-known</a:t>
            </a:r>
            <a:r>
              <a:rPr sz="36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technical</a:t>
            </a:r>
            <a:r>
              <a:rPr sz="36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challenges</a:t>
            </a:r>
            <a:r>
              <a:rPr sz="3600" spc="15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28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3600" spc="12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mobile</a:t>
            </a:r>
            <a:r>
              <a:rPr sz="3600" spc="1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security</a:t>
            </a:r>
            <a:r>
              <a:rPr sz="36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are:</a:t>
            </a:r>
            <a:r>
              <a:rPr sz="3600" spc="17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endParaRPr lang="en-US" sz="3600" spc="179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481162" marR="13179" indent="-457200">
              <a:lnSpc>
                <a:spcPct val="150000"/>
              </a:lnSpc>
              <a:spcBef>
                <a:spcPts val="38"/>
              </a:spcBef>
              <a:buFont typeface="Arial" panose="020B0604020202020204" pitchFamily="34" charset="0"/>
              <a:buChar char="•"/>
            </a:pPr>
            <a:r>
              <a:rPr sz="3600" spc="-19" dirty="0" smtClean="0">
                <a:solidFill>
                  <a:srgbClr val="333333"/>
                </a:solidFill>
                <a:latin typeface="Times New Roman"/>
                <a:cs typeface="Times New Roman"/>
              </a:rPr>
              <a:t>managing</a:t>
            </a:r>
            <a:r>
              <a:rPr sz="3600" spc="123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28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3600" spc="11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registry</a:t>
            </a:r>
            <a:r>
              <a:rPr sz="36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settings </a:t>
            </a:r>
            <a:r>
              <a:rPr sz="3600" spc="-5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3600" spc="40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configurations</a:t>
            </a:r>
            <a:r>
              <a:rPr sz="36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endParaRPr lang="en-US" sz="3600" spc="-9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481162" marR="13179" indent="-457200">
              <a:lnSpc>
                <a:spcPct val="150000"/>
              </a:lnSpc>
              <a:spcBef>
                <a:spcPts val="38"/>
              </a:spcBef>
              <a:buFont typeface="Arial" panose="020B0604020202020204" pitchFamily="34" charset="0"/>
              <a:buChar char="•"/>
            </a:pPr>
            <a:r>
              <a:rPr sz="3600" spc="41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authentication</a:t>
            </a:r>
            <a:r>
              <a:rPr sz="3600" spc="34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service</a:t>
            </a:r>
            <a:r>
              <a:rPr sz="3600" spc="37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security,</a:t>
            </a:r>
            <a:r>
              <a:rPr sz="3600" spc="4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endParaRPr lang="en-US" sz="3600" spc="425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481162" marR="13179" indent="-457200">
              <a:lnSpc>
                <a:spcPct val="150000"/>
              </a:lnSpc>
              <a:spcBef>
                <a:spcPts val="38"/>
              </a:spcBef>
              <a:buFont typeface="Arial" panose="020B0604020202020204" pitchFamily="34" charset="0"/>
              <a:buChar char="•"/>
            </a:pPr>
            <a:r>
              <a:rPr sz="36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cryptography</a:t>
            </a:r>
            <a:r>
              <a:rPr sz="3600" spc="292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security,</a:t>
            </a:r>
            <a:r>
              <a:rPr sz="3600" spc="4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endParaRPr lang="en-US" sz="3600" spc="415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481162" marR="13179" indent="-457200">
              <a:lnSpc>
                <a:spcPct val="150000"/>
              </a:lnSpc>
              <a:spcBef>
                <a:spcPts val="38"/>
              </a:spcBef>
              <a:buFont typeface="Arial" panose="020B0604020202020204" pitchFamily="34" charset="0"/>
              <a:buChar char="•"/>
            </a:pPr>
            <a:r>
              <a:rPr sz="36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Lightweight</a:t>
            </a:r>
            <a:endParaRPr sz="3600" dirty="0">
              <a:latin typeface="Times New Roman"/>
              <a:cs typeface="Times New Roman"/>
            </a:endParaRPr>
          </a:p>
          <a:p>
            <a:pPr marL="481162" marR="27555" indent="-457200">
              <a:lnSpc>
                <a:spcPct val="150000"/>
              </a:lnSpc>
              <a:spcBef>
                <a:spcPts val="9"/>
              </a:spcBef>
              <a:buFont typeface="Arial" panose="020B0604020202020204" pitchFamily="34" charset="0"/>
              <a:buChar char="•"/>
            </a:pPr>
            <a:r>
              <a:rPr sz="3600" spc="-19" dirty="0" smtClean="0">
                <a:solidFill>
                  <a:srgbClr val="333333"/>
                </a:solidFill>
                <a:latin typeface="Times New Roman"/>
                <a:cs typeface="Times New Roman"/>
              </a:rPr>
              <a:t>media </a:t>
            </a:r>
            <a:r>
              <a:rPr sz="3600" spc="-538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player</a:t>
            </a:r>
            <a:r>
              <a:rPr sz="36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control</a:t>
            </a:r>
            <a:r>
              <a:rPr sz="3600" spc="-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security</a:t>
            </a:r>
            <a:r>
              <a:rPr sz="3600" spc="-19" dirty="0" smtClean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endParaRPr lang="en-US" sz="3600" spc="-19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481162" marR="27555" indent="-457200">
              <a:lnSpc>
                <a:spcPct val="150000"/>
              </a:lnSpc>
              <a:spcBef>
                <a:spcPts val="9"/>
              </a:spcBef>
              <a:buFont typeface="Arial" panose="020B0604020202020204" pitchFamily="34" charset="0"/>
              <a:buChar char="•"/>
            </a:pPr>
            <a:r>
              <a:rPr sz="3600" spc="94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networking</a:t>
            </a:r>
            <a:r>
              <a:rPr sz="36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application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program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interface</a:t>
            </a:r>
            <a:r>
              <a:rPr sz="36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(API),</a:t>
            </a:r>
            <a:r>
              <a:rPr sz="3600" spc="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security</a:t>
            </a:r>
            <a:r>
              <a:rPr sz="3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etc.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8910709" y="14354863"/>
            <a:ext cx="9078833" cy="282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962">
              <a:lnSpc>
                <a:spcPts val="2170"/>
              </a:lnSpc>
            </a:pPr>
            <a:r>
              <a:rPr spc="9" dirty="0"/>
              <a:t>CYB</a:t>
            </a:r>
            <a:r>
              <a:rPr spc="-28" dirty="0"/>
              <a:t>E</a:t>
            </a:r>
            <a:r>
              <a:rPr dirty="0"/>
              <a:t>R</a:t>
            </a:r>
            <a:r>
              <a:rPr spc="-47" dirty="0"/>
              <a:t> </a:t>
            </a:r>
            <a:r>
              <a:rPr dirty="0"/>
              <a:t>S</a:t>
            </a:r>
            <a:r>
              <a:rPr spc="-28" dirty="0"/>
              <a:t>E</a:t>
            </a:r>
            <a:r>
              <a:rPr spc="9" dirty="0"/>
              <a:t>C</a:t>
            </a:r>
            <a:r>
              <a:rPr spc="-19" dirty="0"/>
              <a:t>U</a:t>
            </a:r>
            <a:r>
              <a:rPr spc="-28" dirty="0"/>
              <a:t>R</a:t>
            </a:r>
            <a:r>
              <a:rPr spc="-19" dirty="0"/>
              <a:t>IT</a:t>
            </a:r>
            <a:r>
              <a:rPr dirty="0"/>
              <a:t>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677838" y="13973372"/>
            <a:ext cx="93571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62">
              <a:lnSpc>
                <a:spcPts val="2170"/>
              </a:lnSpc>
            </a:pPr>
            <a:r>
              <a:rPr sz="2075" dirty="0">
                <a:latin typeface="Calibri Light"/>
                <a:cs typeface="Calibri Light"/>
              </a:rPr>
              <a:t>Page</a:t>
            </a:r>
            <a:r>
              <a:rPr sz="2075" spc="-85" dirty="0">
                <a:latin typeface="Calibri Light"/>
                <a:cs typeface="Calibri Light"/>
              </a:rPr>
              <a:t> </a:t>
            </a:r>
            <a:fld id="{81D60167-4931-47E6-BA6A-407CBD079E47}" type="slidenum">
              <a:rPr sz="2075" dirty="0">
                <a:latin typeface="Calibri Light"/>
                <a:cs typeface="Calibri Light"/>
              </a:rPr>
              <a:pPr marL="23962">
                <a:lnSpc>
                  <a:spcPts val="2170"/>
                </a:lnSpc>
              </a:pPr>
              <a:t>22</a:t>
            </a:fld>
            <a:endParaRPr sz="2075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7384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2269" y="469900"/>
            <a:ext cx="11011971" cy="85344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8910709" y="14354863"/>
            <a:ext cx="9078833" cy="282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962">
              <a:lnSpc>
                <a:spcPts val="2170"/>
              </a:lnSpc>
            </a:pPr>
            <a:r>
              <a:rPr spc="9" dirty="0"/>
              <a:t>CYB</a:t>
            </a:r>
            <a:r>
              <a:rPr spc="-28" dirty="0"/>
              <a:t>E</a:t>
            </a:r>
            <a:r>
              <a:rPr dirty="0"/>
              <a:t>R</a:t>
            </a:r>
            <a:r>
              <a:rPr spc="-47" dirty="0"/>
              <a:t> </a:t>
            </a:r>
            <a:r>
              <a:rPr dirty="0"/>
              <a:t>S</a:t>
            </a:r>
            <a:r>
              <a:rPr spc="-28" dirty="0"/>
              <a:t>E</a:t>
            </a:r>
            <a:r>
              <a:rPr spc="9" dirty="0"/>
              <a:t>C</a:t>
            </a:r>
            <a:r>
              <a:rPr spc="-19" dirty="0"/>
              <a:t>U</a:t>
            </a:r>
            <a:r>
              <a:rPr spc="-28" dirty="0"/>
              <a:t>R</a:t>
            </a:r>
            <a:r>
              <a:rPr spc="-19" dirty="0"/>
              <a:t>IT</a:t>
            </a:r>
            <a:r>
              <a:rPr dirty="0"/>
              <a:t>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677838" y="13973372"/>
            <a:ext cx="93571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62">
              <a:lnSpc>
                <a:spcPts val="2170"/>
              </a:lnSpc>
            </a:pPr>
            <a:r>
              <a:rPr sz="2075" dirty="0">
                <a:latin typeface="Calibri Light"/>
                <a:cs typeface="Calibri Light"/>
              </a:rPr>
              <a:t>Page</a:t>
            </a:r>
            <a:r>
              <a:rPr sz="2075" spc="-85" dirty="0">
                <a:latin typeface="Calibri Light"/>
                <a:cs typeface="Calibri Light"/>
              </a:rPr>
              <a:t> </a:t>
            </a:r>
            <a:fld id="{81D60167-4931-47E6-BA6A-407CBD079E47}" type="slidenum">
              <a:rPr sz="2075" dirty="0">
                <a:latin typeface="Calibri Light"/>
                <a:cs typeface="Calibri Light"/>
              </a:rPr>
              <a:pPr marL="23962">
                <a:lnSpc>
                  <a:spcPts val="2170"/>
                </a:lnSpc>
              </a:pPr>
              <a:t>23</a:t>
            </a:fld>
            <a:endParaRPr sz="2075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7576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48452" y="622300"/>
            <a:ext cx="12795251" cy="6872674"/>
          </a:xfrm>
          <a:prstGeom prst="rect">
            <a:avLst/>
          </a:prstGeom>
        </p:spPr>
        <p:txBody>
          <a:bodyPr vert="horz" wrap="square" lIns="0" tIns="23962" rIns="0" bIns="0" rtlCol="0">
            <a:spAutoFit/>
          </a:bodyPr>
          <a:lstStyle/>
          <a:p>
            <a:pPr>
              <a:lnSpc>
                <a:spcPct val="200000"/>
              </a:lnSpc>
              <a:spcBef>
                <a:spcPts val="38"/>
              </a:spcBef>
            </a:pPr>
            <a:endParaRPr sz="4800" dirty="0">
              <a:latin typeface="Times New Roman"/>
              <a:cs typeface="Times New Roman"/>
            </a:endParaRPr>
          </a:p>
          <a:p>
            <a:pPr marL="23962" algn="just">
              <a:lnSpc>
                <a:spcPct val="200000"/>
              </a:lnSpc>
              <a:spcBef>
                <a:spcPts val="9"/>
              </a:spcBef>
            </a:pPr>
            <a:r>
              <a:rPr sz="3600" b="1" u="heavy" spc="-9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Authentication Service</a:t>
            </a:r>
            <a:r>
              <a:rPr sz="3600" b="1" u="heavy" spc="-28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b="1" u="heavy" spc="-9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Security:</a:t>
            </a:r>
            <a:endParaRPr sz="3600" dirty="0">
              <a:latin typeface="Times New Roman"/>
              <a:cs typeface="Times New Roman"/>
            </a:endParaRPr>
          </a:p>
          <a:p>
            <a:pPr marL="23962" marR="9585" algn="just">
              <a:lnSpc>
                <a:spcPct val="200000"/>
              </a:lnSpc>
              <a:spcBef>
                <a:spcPts val="47"/>
              </a:spcBef>
            </a:pP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There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are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two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components </a:t>
            </a:r>
            <a:r>
              <a:rPr sz="3600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security </a:t>
            </a:r>
            <a:r>
              <a:rPr sz="3600" spc="-28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 mobile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computing: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security </a:t>
            </a:r>
            <a:r>
              <a:rPr sz="3600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devices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3600" spc="5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security </a:t>
            </a:r>
            <a:r>
              <a:rPr sz="3600" spc="-5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28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3600" spc="50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networks.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A secure network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access</a:t>
            </a:r>
            <a:r>
              <a:rPr sz="3600" spc="5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involves</a:t>
            </a:r>
            <a:r>
              <a:rPr sz="3600" spc="5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authentication between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device and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6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base</a:t>
            </a:r>
            <a:r>
              <a:rPr sz="3600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stations</a:t>
            </a:r>
            <a:r>
              <a:rPr sz="3600" spc="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19" dirty="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sz="3600" spc="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Web</a:t>
            </a:r>
            <a:r>
              <a:rPr sz="36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servers.</a:t>
            </a:r>
            <a:r>
              <a:rPr sz="36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This</a:t>
            </a:r>
            <a:r>
              <a:rPr sz="36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28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3600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19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36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ensure</a:t>
            </a:r>
            <a:r>
              <a:rPr sz="3600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3600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only</a:t>
            </a:r>
            <a:r>
              <a:rPr sz="36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authenticated</a:t>
            </a:r>
            <a:r>
              <a:rPr sz="3600" spc="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devices</a:t>
            </a:r>
            <a:r>
              <a:rPr sz="3600" spc="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3600" spc="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28" dirty="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8910709" y="14354863"/>
            <a:ext cx="9078833" cy="282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962">
              <a:lnSpc>
                <a:spcPts val="2170"/>
              </a:lnSpc>
            </a:pPr>
            <a:r>
              <a:rPr spc="9" dirty="0"/>
              <a:t>CYB</a:t>
            </a:r>
            <a:r>
              <a:rPr spc="-28" dirty="0"/>
              <a:t>E</a:t>
            </a:r>
            <a:r>
              <a:rPr dirty="0"/>
              <a:t>R</a:t>
            </a:r>
            <a:r>
              <a:rPr spc="-47" dirty="0"/>
              <a:t> </a:t>
            </a:r>
            <a:r>
              <a:rPr dirty="0"/>
              <a:t>S</a:t>
            </a:r>
            <a:r>
              <a:rPr spc="-28" dirty="0"/>
              <a:t>E</a:t>
            </a:r>
            <a:r>
              <a:rPr spc="9" dirty="0"/>
              <a:t>C</a:t>
            </a:r>
            <a:r>
              <a:rPr spc="-19" dirty="0"/>
              <a:t>U</a:t>
            </a:r>
            <a:r>
              <a:rPr spc="-28" dirty="0"/>
              <a:t>R</a:t>
            </a:r>
            <a:r>
              <a:rPr spc="-19" dirty="0"/>
              <a:t>IT</a:t>
            </a:r>
            <a:r>
              <a:rPr dirty="0"/>
              <a:t>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677838" y="13973372"/>
            <a:ext cx="93571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62">
              <a:lnSpc>
                <a:spcPts val="2170"/>
              </a:lnSpc>
            </a:pPr>
            <a:r>
              <a:rPr sz="2075" dirty="0">
                <a:latin typeface="Calibri Light"/>
                <a:cs typeface="Calibri Light"/>
              </a:rPr>
              <a:t>Page</a:t>
            </a:r>
            <a:r>
              <a:rPr sz="2075" spc="-85" dirty="0">
                <a:latin typeface="Calibri Light"/>
                <a:cs typeface="Calibri Light"/>
              </a:rPr>
              <a:t> </a:t>
            </a:r>
            <a:fld id="{81D60167-4931-47E6-BA6A-407CBD079E47}" type="slidenum">
              <a:rPr sz="2075" dirty="0">
                <a:latin typeface="Calibri Light"/>
                <a:cs typeface="Calibri Light"/>
              </a:rPr>
              <a:pPr marL="23962">
                <a:lnSpc>
                  <a:spcPts val="2170"/>
                </a:lnSpc>
              </a:pPr>
              <a:t>24</a:t>
            </a:fld>
            <a:endParaRPr sz="2075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7493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1327" y="470690"/>
            <a:ext cx="10884698" cy="17971"/>
          </a:xfrm>
          <a:custGeom>
            <a:avLst/>
            <a:gdLst/>
            <a:ahLst/>
            <a:cxnLst/>
            <a:rect l="l" t="t" r="r" b="b"/>
            <a:pathLst>
              <a:path w="5768975" h="9525">
                <a:moveTo>
                  <a:pt x="5768975" y="0"/>
                </a:moveTo>
                <a:lnTo>
                  <a:pt x="0" y="0"/>
                </a:lnTo>
                <a:lnTo>
                  <a:pt x="0" y="9143"/>
                </a:lnTo>
                <a:lnTo>
                  <a:pt x="5768975" y="9143"/>
                </a:lnTo>
                <a:lnTo>
                  <a:pt x="5768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3396"/>
          </a:p>
        </p:txBody>
      </p:sp>
      <p:sp>
        <p:nvSpPr>
          <p:cNvPr id="3" name="object 3"/>
          <p:cNvSpPr txBox="1"/>
          <p:nvPr/>
        </p:nvSpPr>
        <p:spPr>
          <a:xfrm>
            <a:off x="1" y="241300"/>
            <a:ext cx="14257338" cy="10392702"/>
          </a:xfrm>
          <a:prstGeom prst="rect">
            <a:avLst/>
          </a:prstGeom>
        </p:spPr>
        <p:txBody>
          <a:bodyPr vert="horz" wrap="square" lIns="0" tIns="38339" rIns="0" bIns="0" rtlCol="0">
            <a:spAutoFit/>
          </a:bodyPr>
          <a:lstStyle/>
          <a:p>
            <a:pPr>
              <a:spcBef>
                <a:spcPts val="94"/>
              </a:spcBef>
            </a:pPr>
            <a:endParaRPr sz="3113" dirty="0">
              <a:latin typeface="Times New Roman"/>
              <a:cs typeface="Times New Roman"/>
            </a:endParaRPr>
          </a:p>
          <a:p>
            <a:pPr marL="23962" algn="just">
              <a:lnSpc>
                <a:spcPct val="150000"/>
              </a:lnSpc>
            </a:pPr>
            <a:r>
              <a:rPr sz="28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Attacks</a:t>
            </a:r>
            <a:r>
              <a:rPr sz="2800" u="sng" spc="-8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sng" spc="19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on</a:t>
            </a:r>
            <a:r>
              <a:rPr sz="2800" u="sng" spc="-66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sng" spc="-9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Mobile-Cell</a:t>
            </a:r>
            <a:r>
              <a:rPr sz="2800" u="sng" spc="-57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sng" spc="-9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Phones:</a:t>
            </a:r>
            <a:endParaRPr sz="2800" dirty="0">
              <a:latin typeface="Times New Roman"/>
              <a:cs typeface="Times New Roman"/>
            </a:endParaRPr>
          </a:p>
          <a:p>
            <a:pPr marL="886607" indent="-432521" algn="just">
              <a:lnSpc>
                <a:spcPct val="150000"/>
              </a:lnSpc>
              <a:spcBef>
                <a:spcPts val="1764"/>
              </a:spcBef>
              <a:buClr>
                <a:srgbClr val="000000"/>
              </a:buClr>
              <a:buFont typeface="Symbol"/>
              <a:buChar char=""/>
              <a:tabLst>
                <a:tab pos="887804" algn="l"/>
              </a:tabLst>
            </a:pPr>
            <a:r>
              <a:rPr sz="2800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Mobile</a:t>
            </a:r>
            <a:r>
              <a:rPr sz="2800" b="1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Phone</a:t>
            </a:r>
            <a:r>
              <a:rPr sz="2800" b="1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Theft:</a:t>
            </a:r>
            <a:endParaRPr sz="2800" dirty="0">
              <a:latin typeface="Times New Roman"/>
              <a:cs typeface="Times New Roman"/>
            </a:endParaRPr>
          </a:p>
          <a:p>
            <a:pPr marL="455285" marR="23962" algn="just">
              <a:lnSpc>
                <a:spcPct val="150000"/>
              </a:lnSpc>
              <a:spcBef>
                <a:spcPts val="292"/>
              </a:spcBef>
            </a:pP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Mobile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phones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have become </a:t>
            </a:r>
            <a:r>
              <a:rPr sz="2800" spc="9" dirty="0">
                <a:solidFill>
                  <a:srgbClr val="333333"/>
                </a:solidFill>
                <a:latin typeface="Times New Roman"/>
                <a:cs typeface="Times New Roman"/>
              </a:rPr>
              <a:t>an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integral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part </a:t>
            </a:r>
            <a:r>
              <a:rPr sz="2800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everbody's life and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mobile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phone has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transformed from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being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luxury </a:t>
            </a:r>
            <a:r>
              <a:rPr sz="2800" spc="19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bare necessity.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Increase </a:t>
            </a:r>
            <a:r>
              <a:rPr sz="2800" spc="-28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purchasing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power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 availability </a:t>
            </a:r>
            <a:r>
              <a:rPr sz="2800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numerous </a:t>
            </a:r>
            <a:r>
              <a:rPr sz="2800" spc="-28" dirty="0">
                <a:solidFill>
                  <a:srgbClr val="333333"/>
                </a:solidFill>
                <a:latin typeface="Times New Roman"/>
                <a:cs typeface="Times New Roman"/>
              </a:rPr>
              <a:t>low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cost handsets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have also </a:t>
            </a:r>
            <a:r>
              <a:rPr sz="2800" spc="-28" dirty="0">
                <a:solidFill>
                  <a:srgbClr val="333333"/>
                </a:solidFill>
                <a:latin typeface="Times New Roman"/>
                <a:cs typeface="Times New Roman"/>
              </a:rPr>
              <a:t>lead </a:t>
            </a:r>
            <a:r>
              <a:rPr sz="2800" spc="19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an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increase </a:t>
            </a:r>
            <a:r>
              <a:rPr sz="2800" spc="-28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mobile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phone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users. Theft </a:t>
            </a:r>
            <a:r>
              <a:rPr sz="2800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mobile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phones has risen dramatically over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past </a:t>
            </a:r>
            <a:r>
              <a:rPr sz="2800" spc="-38" dirty="0">
                <a:solidFill>
                  <a:srgbClr val="333333"/>
                </a:solidFill>
                <a:latin typeface="Times New Roman"/>
                <a:cs typeface="Times New Roman"/>
              </a:rPr>
              <a:t>few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years.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Since huge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 section </a:t>
            </a:r>
            <a:r>
              <a:rPr sz="2800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working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population </a:t>
            </a:r>
            <a:r>
              <a:rPr sz="2800" spc="-28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India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use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public transport, </a:t>
            </a:r>
            <a:r>
              <a:rPr sz="2800" spc="-28" dirty="0">
                <a:solidFill>
                  <a:srgbClr val="333333"/>
                </a:solidFill>
                <a:latin typeface="Times New Roman"/>
                <a:cs typeface="Times New Roman"/>
              </a:rPr>
              <a:t>major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locations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where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theft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occurs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2800" spc="-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bus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 stops,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 railway</a:t>
            </a:r>
            <a:r>
              <a:rPr sz="2800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stations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28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traffic</a:t>
            </a:r>
            <a:r>
              <a:rPr sz="2800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signals.</a:t>
            </a:r>
            <a:endParaRPr sz="2800" dirty="0">
              <a:latin typeface="Times New Roman"/>
              <a:cs typeface="Times New Roman"/>
            </a:endParaRPr>
          </a:p>
          <a:p>
            <a:pPr marL="455285" marR="10783" algn="just">
              <a:lnSpc>
                <a:spcPct val="150000"/>
              </a:lnSpc>
              <a:spcBef>
                <a:spcPts val="1368"/>
              </a:spcBef>
              <a:buFontTx/>
              <a:buAutoNum type="arabicPeriod"/>
              <a:tabLst>
                <a:tab pos="759607" algn="l"/>
              </a:tabLst>
            </a:pPr>
            <a:r>
              <a:rPr sz="2800" b="1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Enough </a:t>
            </a:r>
            <a:r>
              <a:rPr sz="2800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target </a:t>
            </a:r>
            <a:r>
              <a:rPr sz="2800" b="1" spc="-19" dirty="0">
                <a:solidFill>
                  <a:srgbClr val="333333"/>
                </a:solidFill>
                <a:latin typeface="Times New Roman"/>
                <a:cs typeface="Times New Roman"/>
              </a:rPr>
              <a:t>terminals: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800" spc="-28" dirty="0">
                <a:solidFill>
                  <a:srgbClr val="333333"/>
                </a:solidFill>
                <a:latin typeface="Times New Roman"/>
                <a:cs typeface="Times New Roman"/>
              </a:rPr>
              <a:t>first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Palm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OS virus was seen after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number </a:t>
            </a:r>
            <a:r>
              <a:rPr sz="2800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Palm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OS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devices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reached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15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million.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800" spc="-28" dirty="0">
                <a:solidFill>
                  <a:srgbClr val="333333"/>
                </a:solidFill>
                <a:latin typeface="Times New Roman"/>
                <a:cs typeface="Times New Roman"/>
              </a:rPr>
              <a:t>first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instance </a:t>
            </a:r>
            <a:r>
              <a:rPr sz="2800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800" spc="-28" dirty="0">
                <a:solidFill>
                  <a:srgbClr val="333333"/>
                </a:solidFill>
                <a:latin typeface="Times New Roman"/>
                <a:cs typeface="Times New Roman"/>
              </a:rPr>
              <a:t>mobile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virus was observed during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June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 2004</a:t>
            </a:r>
            <a:r>
              <a:rPr sz="28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when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47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2800" spc="-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was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discovered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organization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"Ojam"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had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 engineered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9" dirty="0">
                <a:solidFill>
                  <a:srgbClr val="333333"/>
                </a:solidFill>
                <a:latin typeface="Times New Roman"/>
                <a:cs typeface="Times New Roman"/>
              </a:rPr>
              <a:t>an </a:t>
            </a:r>
            <a:r>
              <a:rPr sz="28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antipiracy Trojan virus </a:t>
            </a:r>
            <a:r>
              <a:rPr sz="2800" spc="-28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older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versions </a:t>
            </a:r>
            <a:r>
              <a:rPr sz="2800" spc="38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their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mobile phone game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known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Mosquito. </a:t>
            </a:r>
            <a:r>
              <a:rPr sz="28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This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virus</a:t>
            </a:r>
            <a:r>
              <a:rPr sz="28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sent</a:t>
            </a:r>
            <a:r>
              <a:rPr sz="28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SMS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 text</a:t>
            </a:r>
            <a:r>
              <a:rPr sz="28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messages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 to</a:t>
            </a:r>
            <a:r>
              <a:rPr sz="28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800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organization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without</a:t>
            </a:r>
            <a:r>
              <a:rPr sz="28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8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users'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knowledge</a:t>
            </a:r>
            <a:r>
              <a:rPr sz="28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r>
              <a:rPr lang="en-US" sz="2800" dirty="0">
                <a:solidFill>
                  <a:srgbClr val="333333"/>
                </a:solidFill>
                <a:latin typeface="Times New Roman"/>
                <a:cs typeface="Times New Roman"/>
              </a:rPr>
              <a:t> known </a:t>
            </a:r>
            <a:r>
              <a:rPr lang="en-US"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lang="en-US" sz="2800" dirty="0">
                <a:solidFill>
                  <a:srgbClr val="333333"/>
                </a:solidFill>
                <a:latin typeface="Times New Roman"/>
                <a:cs typeface="Times New Roman"/>
              </a:rPr>
              <a:t>Mosquito. </a:t>
            </a:r>
            <a:r>
              <a:rPr lang="en-US" sz="28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This</a:t>
            </a:r>
            <a:r>
              <a:rPr lang="en-US"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virus</a:t>
            </a:r>
            <a:r>
              <a:rPr lang="en-US" sz="28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sent</a:t>
            </a:r>
            <a:r>
              <a:rPr lang="en-US" sz="28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SMS</a:t>
            </a:r>
            <a:r>
              <a:rPr lang="en-US"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 text</a:t>
            </a:r>
            <a:r>
              <a:rPr lang="en-US" sz="28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messages</a:t>
            </a:r>
            <a:r>
              <a:rPr lang="en-US" sz="2800" dirty="0">
                <a:solidFill>
                  <a:srgbClr val="333333"/>
                </a:solidFill>
                <a:latin typeface="Times New Roman"/>
                <a:cs typeface="Times New Roman"/>
              </a:rPr>
              <a:t> to</a:t>
            </a:r>
            <a:r>
              <a:rPr lang="en-US" sz="28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lang="en-US" sz="2800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organization</a:t>
            </a:r>
            <a:r>
              <a:rPr lang="en-US"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without</a:t>
            </a:r>
            <a:r>
              <a:rPr lang="en-US" sz="28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lang="en-US" sz="28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users' </a:t>
            </a:r>
            <a:r>
              <a:rPr lang="en-US"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knowledge</a:t>
            </a:r>
            <a:r>
              <a:rPr lang="en-US" sz="28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53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8910709" y="14354863"/>
            <a:ext cx="9078833" cy="282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962">
              <a:lnSpc>
                <a:spcPts val="2170"/>
              </a:lnSpc>
            </a:pPr>
            <a:r>
              <a:rPr spc="9" dirty="0"/>
              <a:t>CYB</a:t>
            </a:r>
            <a:r>
              <a:rPr spc="-28" dirty="0"/>
              <a:t>E</a:t>
            </a:r>
            <a:r>
              <a:rPr dirty="0"/>
              <a:t>R</a:t>
            </a:r>
            <a:r>
              <a:rPr spc="-47" dirty="0"/>
              <a:t> </a:t>
            </a:r>
            <a:r>
              <a:rPr dirty="0"/>
              <a:t>S</a:t>
            </a:r>
            <a:r>
              <a:rPr spc="-28" dirty="0"/>
              <a:t>E</a:t>
            </a:r>
            <a:r>
              <a:rPr spc="9" dirty="0"/>
              <a:t>C</a:t>
            </a:r>
            <a:r>
              <a:rPr spc="-19" dirty="0"/>
              <a:t>U</a:t>
            </a:r>
            <a:r>
              <a:rPr spc="-28" dirty="0"/>
              <a:t>R</a:t>
            </a:r>
            <a:r>
              <a:rPr spc="-19" dirty="0"/>
              <a:t>IT</a:t>
            </a:r>
            <a:r>
              <a:rPr dirty="0"/>
              <a:t>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77838" y="13973372"/>
            <a:ext cx="93571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62">
              <a:lnSpc>
                <a:spcPts val="2170"/>
              </a:lnSpc>
            </a:pPr>
            <a:r>
              <a:rPr sz="2075" dirty="0">
                <a:latin typeface="Calibri Light"/>
                <a:cs typeface="Calibri Light"/>
              </a:rPr>
              <a:t>Page</a:t>
            </a:r>
            <a:r>
              <a:rPr sz="2075" spc="-85" dirty="0">
                <a:latin typeface="Calibri Light"/>
                <a:cs typeface="Calibri Light"/>
              </a:rPr>
              <a:t> </a:t>
            </a:r>
            <a:fld id="{81D60167-4931-47E6-BA6A-407CBD079E47}" type="slidenum">
              <a:rPr sz="2075" dirty="0">
                <a:latin typeface="Calibri Light"/>
                <a:cs typeface="Calibri Light"/>
              </a:rPr>
              <a:pPr marL="23962">
                <a:lnSpc>
                  <a:spcPts val="2170"/>
                </a:lnSpc>
              </a:pPr>
              <a:t>25</a:t>
            </a:fld>
            <a:endParaRPr sz="2075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3308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1327" y="470690"/>
            <a:ext cx="10884698" cy="17971"/>
          </a:xfrm>
          <a:custGeom>
            <a:avLst/>
            <a:gdLst/>
            <a:ahLst/>
            <a:cxnLst/>
            <a:rect l="l" t="t" r="r" b="b"/>
            <a:pathLst>
              <a:path w="5768975" h="9525">
                <a:moveTo>
                  <a:pt x="5768975" y="0"/>
                </a:moveTo>
                <a:lnTo>
                  <a:pt x="0" y="0"/>
                </a:lnTo>
                <a:lnTo>
                  <a:pt x="0" y="9143"/>
                </a:lnTo>
                <a:lnTo>
                  <a:pt x="5768975" y="9143"/>
                </a:lnTo>
                <a:lnTo>
                  <a:pt x="5768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3396" dirty="0"/>
          </a:p>
        </p:txBody>
      </p:sp>
      <p:sp>
        <p:nvSpPr>
          <p:cNvPr id="3" name="object 3"/>
          <p:cNvSpPr txBox="1"/>
          <p:nvPr/>
        </p:nvSpPr>
        <p:spPr>
          <a:xfrm>
            <a:off x="21287" y="1993900"/>
            <a:ext cx="13758069" cy="6628146"/>
          </a:xfrm>
          <a:prstGeom prst="rect">
            <a:avLst/>
          </a:prstGeom>
        </p:spPr>
        <p:txBody>
          <a:bodyPr vert="horz" wrap="square" lIns="0" tIns="38339" rIns="0" bIns="0" rtlCol="0">
            <a:spAutoFit/>
          </a:bodyPr>
          <a:lstStyle/>
          <a:p>
            <a:pPr marL="455285" marR="19170" algn="just">
              <a:lnSpc>
                <a:spcPct val="200000"/>
              </a:lnSpc>
              <a:spcBef>
                <a:spcPts val="1377"/>
              </a:spcBef>
              <a:buAutoNum type="arabicPeriod"/>
              <a:tabLst>
                <a:tab pos="806333" algn="l"/>
              </a:tabLst>
            </a:pPr>
            <a:r>
              <a:rPr sz="2800" b="1" spc="-19" dirty="0" smtClean="0">
                <a:solidFill>
                  <a:srgbClr val="333333"/>
                </a:solidFill>
                <a:latin typeface="Times New Roman"/>
                <a:cs typeface="Times New Roman"/>
              </a:rPr>
              <a:t>Enough </a:t>
            </a:r>
            <a:r>
              <a:rPr sz="2800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functionality: </a:t>
            </a:r>
            <a:r>
              <a:rPr sz="2800" spc="-28" dirty="0">
                <a:solidFill>
                  <a:srgbClr val="333333"/>
                </a:solidFill>
                <a:latin typeface="Times New Roman"/>
                <a:cs typeface="Times New Roman"/>
              </a:rPr>
              <a:t>Mobile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devices are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increasingly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being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equipped with office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functionality and already </a:t>
            </a:r>
            <a:r>
              <a:rPr sz="2800" spc="9" dirty="0">
                <a:solidFill>
                  <a:srgbClr val="333333"/>
                </a:solidFill>
                <a:latin typeface="Times New Roman"/>
                <a:cs typeface="Times New Roman"/>
              </a:rPr>
              <a:t>carry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critical </a:t>
            </a:r>
            <a:r>
              <a:rPr sz="2800" spc="9" dirty="0">
                <a:solidFill>
                  <a:srgbClr val="333333"/>
                </a:solidFill>
                <a:latin typeface="Times New Roman"/>
                <a:cs typeface="Times New Roman"/>
              </a:rPr>
              <a:t>data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applications, which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are </a:t>
            </a:r>
            <a:r>
              <a:rPr sz="2800" spc="9" dirty="0">
                <a:solidFill>
                  <a:srgbClr val="333333"/>
                </a:solidFill>
                <a:latin typeface="Times New Roman"/>
                <a:cs typeface="Times New Roman"/>
              </a:rPr>
              <a:t>often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protected </a:t>
            </a:r>
            <a:r>
              <a:rPr sz="28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insufficiently </a:t>
            </a:r>
            <a:r>
              <a:rPr sz="2800" spc="19" dirty="0">
                <a:solidFill>
                  <a:srgbClr val="333333"/>
                </a:solidFill>
                <a:latin typeface="Times New Roman"/>
                <a:cs typeface="Times New Roman"/>
              </a:rPr>
              <a:t>or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not </a:t>
            </a:r>
            <a:r>
              <a:rPr sz="2800" spc="-28" dirty="0">
                <a:solidFill>
                  <a:srgbClr val="333333"/>
                </a:solidFill>
                <a:latin typeface="Times New Roman"/>
                <a:cs typeface="Times New Roman"/>
              </a:rPr>
              <a:t>at </a:t>
            </a:r>
            <a:r>
              <a:rPr sz="2800" spc="-38" dirty="0">
                <a:solidFill>
                  <a:srgbClr val="333333"/>
                </a:solidFill>
                <a:latin typeface="Times New Roman"/>
                <a:cs typeface="Times New Roman"/>
              </a:rPr>
              <a:t>all.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expanded functionality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also increases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probability </a:t>
            </a:r>
            <a:r>
              <a:rPr sz="2800" spc="38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800" spc="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malware.</a:t>
            </a:r>
            <a:endParaRPr sz="2800" dirty="0">
              <a:latin typeface="Times New Roman"/>
              <a:cs typeface="Times New Roman"/>
            </a:endParaRPr>
          </a:p>
          <a:p>
            <a:pPr marL="455285" marR="21566" algn="just">
              <a:lnSpc>
                <a:spcPct val="200000"/>
              </a:lnSpc>
              <a:spcBef>
                <a:spcPts val="1377"/>
              </a:spcBef>
              <a:buAutoNum type="arabicPeriod"/>
              <a:tabLst>
                <a:tab pos="812324" algn="l"/>
              </a:tabLst>
            </a:pPr>
            <a:r>
              <a:rPr sz="2800" b="1" spc="-19" dirty="0">
                <a:solidFill>
                  <a:srgbClr val="333333"/>
                </a:solidFill>
                <a:latin typeface="Times New Roman"/>
                <a:cs typeface="Times New Roman"/>
              </a:rPr>
              <a:t>Enough</a:t>
            </a:r>
            <a:r>
              <a:rPr sz="2800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 connectivity: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Smartphones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offer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multiple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 communication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options,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 such as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SMS,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MMS,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synchronization,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 Bluetooth,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infrared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 (IR)</a:t>
            </a:r>
            <a:r>
              <a:rPr sz="28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2800" spc="5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WLAN</a:t>
            </a:r>
            <a:r>
              <a:rPr sz="2800" spc="5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connections.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Therefore,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unfortunately,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increased amount </a:t>
            </a:r>
            <a:r>
              <a:rPr sz="2800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freedom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also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offers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more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choices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for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 virus writers.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53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8910709" y="14354863"/>
            <a:ext cx="9078833" cy="282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962">
              <a:lnSpc>
                <a:spcPts val="2170"/>
              </a:lnSpc>
            </a:pPr>
            <a:r>
              <a:rPr spc="9" dirty="0"/>
              <a:t>CYB</a:t>
            </a:r>
            <a:r>
              <a:rPr spc="-28" dirty="0"/>
              <a:t>E</a:t>
            </a:r>
            <a:r>
              <a:rPr dirty="0"/>
              <a:t>R</a:t>
            </a:r>
            <a:r>
              <a:rPr spc="-47" dirty="0"/>
              <a:t> </a:t>
            </a:r>
            <a:r>
              <a:rPr dirty="0"/>
              <a:t>S</a:t>
            </a:r>
            <a:r>
              <a:rPr spc="-28" dirty="0"/>
              <a:t>E</a:t>
            </a:r>
            <a:r>
              <a:rPr spc="9" dirty="0"/>
              <a:t>C</a:t>
            </a:r>
            <a:r>
              <a:rPr spc="-19" dirty="0"/>
              <a:t>U</a:t>
            </a:r>
            <a:r>
              <a:rPr spc="-28" dirty="0"/>
              <a:t>R</a:t>
            </a:r>
            <a:r>
              <a:rPr spc="-19" dirty="0"/>
              <a:t>IT</a:t>
            </a:r>
            <a:r>
              <a:rPr dirty="0"/>
              <a:t>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77838" y="13973372"/>
            <a:ext cx="93571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62">
              <a:lnSpc>
                <a:spcPts val="2170"/>
              </a:lnSpc>
            </a:pPr>
            <a:r>
              <a:rPr sz="2075" dirty="0">
                <a:latin typeface="Calibri Light"/>
                <a:cs typeface="Calibri Light"/>
              </a:rPr>
              <a:t>Page</a:t>
            </a:r>
            <a:r>
              <a:rPr sz="2075" spc="-85" dirty="0">
                <a:latin typeface="Calibri Light"/>
                <a:cs typeface="Calibri Light"/>
              </a:rPr>
              <a:t> </a:t>
            </a:r>
            <a:fld id="{81D60167-4931-47E6-BA6A-407CBD079E47}" type="slidenum">
              <a:rPr sz="2075" dirty="0">
                <a:latin typeface="Calibri Light"/>
                <a:cs typeface="Calibri Light"/>
              </a:rPr>
              <a:pPr marL="23962">
                <a:lnSpc>
                  <a:spcPts val="2170"/>
                </a:lnSpc>
              </a:pPr>
              <a:t>26</a:t>
            </a:fld>
            <a:endParaRPr sz="2075" dirty="0">
              <a:latin typeface="Calibri Light"/>
              <a:cs typeface="Calibr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1327" y="470690"/>
            <a:ext cx="10884698" cy="17971"/>
          </a:xfrm>
          <a:custGeom>
            <a:avLst/>
            <a:gdLst/>
            <a:ahLst/>
            <a:cxnLst/>
            <a:rect l="l" t="t" r="r" b="b"/>
            <a:pathLst>
              <a:path w="5768975" h="9525">
                <a:moveTo>
                  <a:pt x="5768975" y="0"/>
                </a:moveTo>
                <a:lnTo>
                  <a:pt x="0" y="0"/>
                </a:lnTo>
                <a:lnTo>
                  <a:pt x="0" y="9143"/>
                </a:lnTo>
                <a:lnTo>
                  <a:pt x="5768975" y="9143"/>
                </a:lnTo>
                <a:lnTo>
                  <a:pt x="5768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3396" dirty="0"/>
          </a:p>
        </p:txBody>
      </p:sp>
      <p:sp>
        <p:nvSpPr>
          <p:cNvPr id="3" name="object 3"/>
          <p:cNvSpPr txBox="1"/>
          <p:nvPr/>
        </p:nvSpPr>
        <p:spPr>
          <a:xfrm>
            <a:off x="556767" y="723316"/>
            <a:ext cx="13153818" cy="8164015"/>
          </a:xfrm>
          <a:prstGeom prst="rect">
            <a:avLst/>
          </a:prstGeom>
        </p:spPr>
        <p:txBody>
          <a:bodyPr vert="horz" wrap="square" lIns="0" tIns="38339" rIns="0" bIns="0" rtlCol="0">
            <a:spAutoFit/>
          </a:bodyPr>
          <a:lstStyle/>
          <a:p>
            <a:pPr marL="23962" algn="just">
              <a:lnSpc>
                <a:spcPct val="150000"/>
              </a:lnSpc>
              <a:spcBef>
                <a:spcPts val="2179"/>
              </a:spcBef>
            </a:pPr>
            <a:r>
              <a:rPr sz="3200" b="1" u="heavy" spc="-9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Organizational</a:t>
            </a:r>
            <a:r>
              <a:rPr sz="3200" b="1" u="heavy" spc="-19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spc="-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security</a:t>
            </a:r>
            <a:r>
              <a:rPr sz="3200" b="1" u="heavy" spc="3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spc="-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Policies</a:t>
            </a:r>
            <a:r>
              <a:rPr sz="3200" b="1" u="heavy" spc="1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spc="-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Measures</a:t>
            </a:r>
            <a:r>
              <a:rPr sz="3200" b="1" u="heavy" spc="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spc="-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spc="-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Mobile</a:t>
            </a:r>
            <a:r>
              <a:rPr sz="3200" b="1" u="heavy" spc="2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spc="-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Computing</a:t>
            </a:r>
            <a:r>
              <a:rPr sz="3200" b="1" u="heavy" spc="3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spc="-1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Era:</a:t>
            </a:r>
            <a:endParaRPr sz="3200" dirty="0">
              <a:latin typeface="Times New Roman"/>
              <a:cs typeface="Times New Roman"/>
            </a:endParaRPr>
          </a:p>
          <a:p>
            <a:pPr marL="23962" marR="9585" algn="just">
              <a:lnSpc>
                <a:spcPct val="150000"/>
              </a:lnSpc>
              <a:spcBef>
                <a:spcPts val="38"/>
              </a:spcBef>
            </a:pP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Proliferation 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hand-held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devices used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makes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cybersecurity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issue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graver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than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what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we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would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tend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think.</a:t>
            </a:r>
            <a:r>
              <a:rPr sz="3200" spc="5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endParaRPr lang="en-US" sz="3200" spc="547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23962" marR="9585" algn="just">
              <a:lnSpc>
                <a:spcPct val="150000"/>
              </a:lnSpc>
              <a:spcBef>
                <a:spcPts val="38"/>
              </a:spcBef>
            </a:pPr>
            <a:r>
              <a:rPr sz="3200" spc="-19" dirty="0" smtClean="0">
                <a:solidFill>
                  <a:srgbClr val="333333"/>
                </a:solidFill>
                <a:latin typeface="Times New Roman"/>
                <a:cs typeface="Times New Roman"/>
              </a:rPr>
              <a:t>People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have 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grown </a:t>
            </a:r>
            <a:r>
              <a:rPr sz="3200" spc="-38" dirty="0">
                <a:solidFill>
                  <a:srgbClr val="333333"/>
                </a:solidFill>
                <a:latin typeface="Times New Roman"/>
                <a:cs typeface="Times New Roman"/>
              </a:rPr>
              <a:t>so</a:t>
            </a:r>
            <a:r>
              <a:rPr sz="3200" spc="49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used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their</a:t>
            </a:r>
            <a:r>
              <a:rPr sz="3200" spc="5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hand-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helds they are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treating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them 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like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wallets!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example,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 people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are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storing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more</a:t>
            </a:r>
            <a:r>
              <a:rPr sz="3200" spc="5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types </a:t>
            </a:r>
            <a:r>
              <a:rPr sz="3200" spc="38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confidential</a:t>
            </a:r>
            <a:r>
              <a:rPr sz="3200" spc="5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information 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on </a:t>
            </a:r>
            <a:r>
              <a:rPr sz="32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mobile computing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devices than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their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employers 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or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they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themselves know;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they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listen 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music </a:t>
            </a:r>
            <a:r>
              <a:rPr sz="3200" spc="-5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using</a:t>
            </a:r>
            <a:r>
              <a:rPr sz="3200" spc="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their-hand-held</a:t>
            </a:r>
            <a:r>
              <a:rPr sz="3200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devices</a:t>
            </a:r>
            <a:r>
              <a:rPr sz="32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lang="en-US" sz="3200" spc="-9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23962" marR="9585" algn="just">
              <a:lnSpc>
                <a:spcPct val="150000"/>
              </a:lnSpc>
              <a:spcBef>
                <a:spcPts val="38"/>
              </a:spcBef>
            </a:pPr>
            <a:r>
              <a:rPr sz="32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One</a:t>
            </a:r>
            <a:r>
              <a:rPr sz="3200" spc="47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should</a:t>
            </a:r>
            <a:r>
              <a:rPr sz="3200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think</a:t>
            </a:r>
            <a:r>
              <a:rPr sz="3200" spc="1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about</a:t>
            </a:r>
            <a:r>
              <a:rPr sz="3200" spc="11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not</a:t>
            </a:r>
            <a:r>
              <a:rPr sz="32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3200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keep</a:t>
            </a:r>
            <a:r>
              <a:rPr sz="3200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credit</a:t>
            </a:r>
            <a:r>
              <a:rPr sz="3200" spc="11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card</a:t>
            </a:r>
            <a:r>
              <a:rPr sz="3200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3200" spc="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28" dirty="0" smtClean="0">
                <a:solidFill>
                  <a:srgbClr val="333333"/>
                </a:solidFill>
                <a:latin typeface="Times New Roman"/>
                <a:cs typeface="Times New Roman"/>
              </a:rPr>
              <a:t>bank</a:t>
            </a:r>
            <a:r>
              <a:rPr lang="en-US" sz="3200" spc="-28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account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numbers,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 passwords,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confidential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E-Mails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strategic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information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 about </a:t>
            </a:r>
            <a:r>
              <a:rPr lang="en-US"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organization, </a:t>
            </a:r>
            <a:r>
              <a:rPr lang="en-US"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merger </a:t>
            </a:r>
            <a:r>
              <a:rPr lang="en-US"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or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takeover </a:t>
            </a:r>
            <a:r>
              <a:rPr lang="en-US"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plans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lang="en-US"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also other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valuable information that </a:t>
            </a:r>
            <a:r>
              <a:rPr lang="en-US"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could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impact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 stock </a:t>
            </a:r>
            <a:r>
              <a:rPr lang="en-US"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values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lang="en-US"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lang="en-US"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mobile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 devices.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endParaRPr sz="2264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8910709" y="14354863"/>
            <a:ext cx="9078833" cy="282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962">
              <a:lnSpc>
                <a:spcPts val="2170"/>
              </a:lnSpc>
            </a:pPr>
            <a:r>
              <a:rPr spc="9" dirty="0"/>
              <a:t>CYB</a:t>
            </a:r>
            <a:r>
              <a:rPr spc="-28" dirty="0"/>
              <a:t>E</a:t>
            </a:r>
            <a:r>
              <a:rPr dirty="0"/>
              <a:t>R</a:t>
            </a:r>
            <a:r>
              <a:rPr spc="-47" dirty="0"/>
              <a:t> </a:t>
            </a:r>
            <a:r>
              <a:rPr dirty="0"/>
              <a:t>S</a:t>
            </a:r>
            <a:r>
              <a:rPr spc="-28" dirty="0"/>
              <a:t>E</a:t>
            </a:r>
            <a:r>
              <a:rPr spc="9" dirty="0"/>
              <a:t>C</a:t>
            </a:r>
            <a:r>
              <a:rPr spc="-19" dirty="0"/>
              <a:t>U</a:t>
            </a:r>
            <a:r>
              <a:rPr spc="-28" dirty="0"/>
              <a:t>R</a:t>
            </a:r>
            <a:r>
              <a:rPr spc="-19" dirty="0"/>
              <a:t>IT</a:t>
            </a:r>
            <a:r>
              <a:rPr dirty="0"/>
              <a:t>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77838" y="13973372"/>
            <a:ext cx="93571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62">
              <a:lnSpc>
                <a:spcPts val="2170"/>
              </a:lnSpc>
            </a:pPr>
            <a:r>
              <a:rPr sz="2075" dirty="0">
                <a:latin typeface="Calibri Light"/>
                <a:cs typeface="Calibri Light"/>
              </a:rPr>
              <a:t>Page</a:t>
            </a:r>
            <a:r>
              <a:rPr sz="2075" spc="-85" dirty="0">
                <a:latin typeface="Calibri Light"/>
                <a:cs typeface="Calibri Light"/>
              </a:rPr>
              <a:t> </a:t>
            </a:r>
            <a:fld id="{81D60167-4931-47E6-BA6A-407CBD079E47}" type="slidenum">
              <a:rPr sz="2075" dirty="0">
                <a:latin typeface="Calibri Light"/>
                <a:cs typeface="Calibri Light"/>
              </a:rPr>
              <a:pPr marL="23962">
                <a:lnSpc>
                  <a:spcPts val="2170"/>
                </a:lnSpc>
              </a:pPr>
              <a:t>27</a:t>
            </a:fld>
            <a:endParaRPr sz="2075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5337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7768" y="927100"/>
            <a:ext cx="12556501" cy="8900259"/>
          </a:xfrm>
          <a:prstGeom prst="rect">
            <a:avLst/>
          </a:prstGeom>
        </p:spPr>
        <p:txBody>
          <a:bodyPr vert="horz" wrap="square" lIns="0" tIns="35943" rIns="0" bIns="0" rtlCol="0">
            <a:spAutoFit/>
          </a:bodyPr>
          <a:lstStyle/>
          <a:p>
            <a:pPr marL="23962" algn="just">
              <a:lnSpc>
                <a:spcPct val="200000"/>
              </a:lnSpc>
              <a:spcBef>
                <a:spcPts val="1321"/>
              </a:spcBef>
            </a:pPr>
            <a:r>
              <a:rPr sz="3200" b="1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Operating</a:t>
            </a:r>
            <a:r>
              <a:rPr sz="2264" b="1" spc="28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Guidelines</a:t>
            </a:r>
            <a:r>
              <a:rPr sz="3200" b="1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3200" b="1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Implementing</a:t>
            </a:r>
            <a:r>
              <a:rPr sz="3200" b="1" spc="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Mobile</a:t>
            </a:r>
            <a:r>
              <a:rPr sz="3200" b="1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Device</a:t>
            </a:r>
            <a:r>
              <a:rPr sz="3200" b="1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Security</a:t>
            </a:r>
            <a:r>
              <a:rPr sz="3200" b="1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Policies</a:t>
            </a:r>
            <a:endParaRPr sz="3200" dirty="0">
              <a:latin typeface="Times New Roman"/>
              <a:cs typeface="Times New Roman"/>
            </a:endParaRPr>
          </a:p>
          <a:p>
            <a:pPr marL="23962" marR="14377" algn="just">
              <a:lnSpc>
                <a:spcPct val="200000"/>
              </a:lnSpc>
              <a:spcBef>
                <a:spcPts val="9"/>
              </a:spcBef>
            </a:pP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situations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such 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those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described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 above,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the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ideal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solution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would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32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prohibit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all </a:t>
            </a:r>
            <a:r>
              <a:rPr sz="32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confidential 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data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from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being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stored 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on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mobile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devices,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but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this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may not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always be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practical.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Organizations can,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however,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reduce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risk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 that confidential information will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sz="3200" spc="50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accessed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from</a:t>
            </a:r>
            <a:r>
              <a:rPr sz="3200" spc="-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lost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 or</a:t>
            </a:r>
            <a:r>
              <a:rPr sz="32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stolen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mobile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devices 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through</a:t>
            </a:r>
            <a:r>
              <a:rPr sz="32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following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steps:</a:t>
            </a:r>
            <a:endParaRPr sz="3200" dirty="0">
              <a:latin typeface="Times New Roman"/>
              <a:cs typeface="Times New Roman"/>
            </a:endParaRPr>
          </a:p>
          <a:p>
            <a:pPr marL="886607" indent="-432521" algn="just">
              <a:lnSpc>
                <a:spcPct val="200000"/>
              </a:lnSpc>
              <a:buAutoNum type="arabicPeriod"/>
              <a:tabLst>
                <a:tab pos="887804" algn="l"/>
              </a:tabLst>
            </a:pP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Determine</a:t>
            </a:r>
            <a:r>
              <a:rPr sz="3200" spc="19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whether</a:t>
            </a:r>
            <a:r>
              <a:rPr sz="3200" spc="2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3200" spc="20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employees</a:t>
            </a:r>
            <a:r>
              <a:rPr sz="3200" spc="23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3200" spc="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3200" spc="19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organization</a:t>
            </a:r>
            <a:r>
              <a:rPr sz="3200" spc="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need</a:t>
            </a:r>
            <a:r>
              <a:rPr sz="3200" spc="20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3200" spc="20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use</a:t>
            </a:r>
            <a:r>
              <a:rPr sz="3200" spc="20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mobile</a:t>
            </a:r>
            <a:r>
              <a:rPr sz="3200" spc="19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computing</a:t>
            </a:r>
            <a:r>
              <a:rPr lang="en-US" sz="32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devices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at </a:t>
            </a:r>
            <a:r>
              <a:rPr sz="3200" spc="-38" dirty="0">
                <a:solidFill>
                  <a:srgbClr val="333333"/>
                </a:solidFill>
                <a:latin typeface="Times New Roman"/>
                <a:cs typeface="Times New Roman"/>
              </a:rPr>
              <a:t>all,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based 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on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their risks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and benefits within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organization, industry and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regulatory</a:t>
            </a:r>
            <a:r>
              <a:rPr sz="3200" spc="-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environment</a:t>
            </a:r>
            <a:r>
              <a:rPr sz="3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8910709" y="14354863"/>
            <a:ext cx="9078833" cy="282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962">
              <a:lnSpc>
                <a:spcPts val="2170"/>
              </a:lnSpc>
            </a:pPr>
            <a:r>
              <a:rPr spc="9" dirty="0"/>
              <a:t>CYB</a:t>
            </a:r>
            <a:r>
              <a:rPr spc="-28" dirty="0"/>
              <a:t>E</a:t>
            </a:r>
            <a:r>
              <a:rPr dirty="0"/>
              <a:t>R</a:t>
            </a:r>
            <a:r>
              <a:rPr spc="-47" dirty="0"/>
              <a:t> </a:t>
            </a:r>
            <a:r>
              <a:rPr dirty="0"/>
              <a:t>S</a:t>
            </a:r>
            <a:r>
              <a:rPr spc="-28" dirty="0"/>
              <a:t>E</a:t>
            </a:r>
            <a:r>
              <a:rPr spc="9" dirty="0"/>
              <a:t>C</a:t>
            </a:r>
            <a:r>
              <a:rPr spc="-19" dirty="0"/>
              <a:t>U</a:t>
            </a:r>
            <a:r>
              <a:rPr spc="-28" dirty="0"/>
              <a:t>R</a:t>
            </a:r>
            <a:r>
              <a:rPr spc="-19" dirty="0"/>
              <a:t>IT</a:t>
            </a:r>
            <a:r>
              <a:rPr dirty="0"/>
              <a:t>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77838" y="13973372"/>
            <a:ext cx="93571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62">
              <a:lnSpc>
                <a:spcPts val="2170"/>
              </a:lnSpc>
            </a:pPr>
            <a:r>
              <a:rPr sz="2075" dirty="0">
                <a:latin typeface="Calibri Light"/>
                <a:cs typeface="Calibri Light"/>
              </a:rPr>
              <a:t>Page</a:t>
            </a:r>
            <a:r>
              <a:rPr sz="2075" spc="-85" dirty="0">
                <a:latin typeface="Calibri Light"/>
                <a:cs typeface="Calibri Light"/>
              </a:rPr>
              <a:t> </a:t>
            </a:r>
            <a:fld id="{81D60167-4931-47E6-BA6A-407CBD079E47}" type="slidenum">
              <a:rPr sz="2075" dirty="0">
                <a:latin typeface="Calibri Light"/>
                <a:cs typeface="Calibri Light"/>
              </a:rPr>
              <a:pPr marL="23962">
                <a:lnSpc>
                  <a:spcPts val="2170"/>
                </a:lnSpc>
              </a:pPr>
              <a:t>28</a:t>
            </a:fld>
            <a:endParaRPr sz="2075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2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70" y="927100"/>
            <a:ext cx="13716000" cy="7792263"/>
          </a:xfrm>
          <a:prstGeom prst="rect">
            <a:avLst/>
          </a:prstGeom>
        </p:spPr>
        <p:txBody>
          <a:bodyPr vert="horz" wrap="square" lIns="0" tIns="35943" rIns="0" bIns="0" rtlCol="0">
            <a:spAutoFit/>
          </a:bodyPr>
          <a:lstStyle/>
          <a:p>
            <a:pPr marL="886607" marR="21566" indent="-432521" algn="just">
              <a:lnSpc>
                <a:spcPct val="200000"/>
              </a:lnSpc>
              <a:spcBef>
                <a:spcPts val="38"/>
              </a:spcBef>
              <a:buAutoNum type="arabicPeriod" startAt="2"/>
              <a:tabLst>
                <a:tab pos="887804" algn="l"/>
              </a:tabLst>
            </a:pPr>
            <a:r>
              <a:rPr sz="28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Implement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additional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security technologies,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as appropriate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2800" spc="-47" dirty="0">
                <a:solidFill>
                  <a:srgbClr val="333333"/>
                </a:solidFill>
                <a:latin typeface="Times New Roman"/>
                <a:cs typeface="Times New Roman"/>
              </a:rPr>
              <a:t>fit </a:t>
            </a:r>
            <a:r>
              <a:rPr sz="2800" spc="9" dirty="0">
                <a:solidFill>
                  <a:srgbClr val="333333"/>
                </a:solidFill>
                <a:latin typeface="Times New Roman"/>
                <a:cs typeface="Times New Roman"/>
              </a:rPr>
              <a:t>both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organization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2800" spc="15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800" spc="14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types</a:t>
            </a:r>
            <a:r>
              <a:rPr sz="2800" spc="14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19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28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devices</a:t>
            </a:r>
            <a:r>
              <a:rPr sz="2800" spc="13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used.</a:t>
            </a:r>
            <a:r>
              <a:rPr sz="2800" spc="17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Most</a:t>
            </a:r>
            <a:r>
              <a:rPr sz="2800" spc="15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(and</a:t>
            </a:r>
            <a:r>
              <a:rPr sz="2800" spc="15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perhaps</a:t>
            </a:r>
            <a:r>
              <a:rPr sz="2800" spc="14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all)</a:t>
            </a:r>
            <a:r>
              <a:rPr sz="2800" spc="20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mobile</a:t>
            </a:r>
            <a:r>
              <a:rPr sz="2800" spc="14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computing</a:t>
            </a:r>
            <a:r>
              <a:rPr sz="2800" spc="1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devices</a:t>
            </a:r>
            <a:r>
              <a:rPr sz="2800" spc="13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will</a:t>
            </a:r>
            <a:r>
              <a:rPr lang="en-US" sz="28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9" dirty="0" smtClean="0">
                <a:solidFill>
                  <a:srgbClr val="333333"/>
                </a:solidFill>
                <a:latin typeface="Times New Roman"/>
                <a:cs typeface="Times New Roman"/>
              </a:rPr>
              <a:t>need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have their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native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security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augmented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with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such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tools as strong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encryption,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device</a:t>
            </a:r>
            <a:r>
              <a:rPr sz="2800" spc="43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passwords</a:t>
            </a:r>
            <a:r>
              <a:rPr sz="2800" spc="39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2800" spc="43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physical</a:t>
            </a:r>
            <a:r>
              <a:rPr sz="2800" spc="43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locks.</a:t>
            </a:r>
            <a:r>
              <a:rPr sz="2800" spc="46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Biometrics</a:t>
            </a:r>
            <a:r>
              <a:rPr sz="2800" spc="40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techniques</a:t>
            </a:r>
            <a:r>
              <a:rPr sz="2800" spc="40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2800" spc="4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28" dirty="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sz="2800" spc="44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sz="2800" spc="47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9" dirty="0" smtClean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lang="en-US" sz="2800" spc="-19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authentication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and encryption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have great potential </a:t>
            </a:r>
            <a:r>
              <a:rPr sz="2800" spc="19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eliminate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challenges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 associated</a:t>
            </a:r>
            <a:r>
              <a:rPr sz="28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sz="2800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passwords.</a:t>
            </a:r>
            <a:endParaRPr sz="2800" dirty="0">
              <a:latin typeface="Times New Roman"/>
              <a:cs typeface="Times New Roman"/>
            </a:endParaRPr>
          </a:p>
          <a:p>
            <a:pPr marL="886607" marR="26359" indent="-432521" algn="just">
              <a:lnSpc>
                <a:spcPct val="200000"/>
              </a:lnSpc>
              <a:spcBef>
                <a:spcPts val="38"/>
              </a:spcBef>
              <a:buAutoNum type="arabicPeriod" startAt="3"/>
              <a:tabLst>
                <a:tab pos="887804" algn="l"/>
              </a:tabLst>
            </a:pP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Standardize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8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mobile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 computing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 devices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2800" spc="5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associated</a:t>
            </a:r>
            <a:r>
              <a:rPr sz="2800" spc="5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security tools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being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 used</a:t>
            </a:r>
            <a:r>
              <a:rPr sz="2800" spc="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sz="28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them.</a:t>
            </a:r>
            <a:r>
              <a:rPr sz="2800" spc="13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38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2800" spc="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800" spc="1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matter</a:t>
            </a:r>
            <a:r>
              <a:rPr sz="2800" spc="38" dirty="0">
                <a:solidFill>
                  <a:srgbClr val="333333"/>
                </a:solidFill>
                <a:latin typeface="Times New Roman"/>
                <a:cs typeface="Times New Roman"/>
              </a:rPr>
              <a:t> of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fundamental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principle,</a:t>
            </a:r>
            <a:r>
              <a:rPr sz="2800" spc="9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security</a:t>
            </a:r>
            <a:r>
              <a:rPr sz="28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deteriorates</a:t>
            </a:r>
            <a:r>
              <a:rPr sz="2800" spc="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quickly</a:t>
            </a:r>
            <a:r>
              <a:rPr sz="28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lang="en-US" sz="28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800" spc="-47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tools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28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devices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sz="2800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become</a:t>
            </a:r>
            <a:r>
              <a:rPr sz="2800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increasingly</a:t>
            </a:r>
            <a:r>
              <a:rPr sz="2800" spc="-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disparate</a:t>
            </a:r>
            <a:r>
              <a:rPr sz="28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8910709" y="14354863"/>
            <a:ext cx="9078833" cy="282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962">
              <a:lnSpc>
                <a:spcPts val="2170"/>
              </a:lnSpc>
            </a:pPr>
            <a:r>
              <a:rPr spc="9" dirty="0"/>
              <a:t>CYB</a:t>
            </a:r>
            <a:r>
              <a:rPr spc="-28" dirty="0"/>
              <a:t>E</a:t>
            </a:r>
            <a:r>
              <a:rPr dirty="0"/>
              <a:t>R</a:t>
            </a:r>
            <a:r>
              <a:rPr spc="-47" dirty="0"/>
              <a:t> </a:t>
            </a:r>
            <a:r>
              <a:rPr dirty="0"/>
              <a:t>S</a:t>
            </a:r>
            <a:r>
              <a:rPr spc="-28" dirty="0"/>
              <a:t>E</a:t>
            </a:r>
            <a:r>
              <a:rPr spc="9" dirty="0"/>
              <a:t>C</a:t>
            </a:r>
            <a:r>
              <a:rPr spc="-19" dirty="0"/>
              <a:t>U</a:t>
            </a:r>
            <a:r>
              <a:rPr spc="-28" dirty="0"/>
              <a:t>R</a:t>
            </a:r>
            <a:r>
              <a:rPr spc="-19" dirty="0"/>
              <a:t>IT</a:t>
            </a:r>
            <a:r>
              <a:rPr dirty="0"/>
              <a:t>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77838" y="13973372"/>
            <a:ext cx="93571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62">
              <a:lnSpc>
                <a:spcPts val="2170"/>
              </a:lnSpc>
            </a:pPr>
            <a:r>
              <a:rPr sz="2075" dirty="0">
                <a:latin typeface="Calibri Light"/>
                <a:cs typeface="Calibri Light"/>
              </a:rPr>
              <a:t>Page</a:t>
            </a:r>
            <a:r>
              <a:rPr sz="2075" spc="-85" dirty="0">
                <a:latin typeface="Calibri Light"/>
                <a:cs typeface="Calibri Light"/>
              </a:rPr>
              <a:t> </a:t>
            </a:r>
            <a:fld id="{81D60167-4931-47E6-BA6A-407CBD079E47}" type="slidenum">
              <a:rPr sz="2075" dirty="0">
                <a:latin typeface="Calibri Light"/>
                <a:cs typeface="Calibri Light"/>
              </a:rPr>
              <a:pPr marL="23962">
                <a:lnSpc>
                  <a:spcPts val="2170"/>
                </a:lnSpc>
              </a:pPr>
              <a:t>29</a:t>
            </a:fld>
            <a:endParaRPr sz="2075" dirty="0">
              <a:latin typeface="Calibri Light"/>
              <a:cs typeface="Calibr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0669" y="0"/>
            <a:ext cx="13792199" cy="8926862"/>
          </a:xfrm>
          <a:prstGeom prst="rect">
            <a:avLst/>
          </a:prstGeom>
        </p:spPr>
        <p:txBody>
          <a:bodyPr vert="horz" wrap="square" lIns="0" tIns="73084" rIns="0" bIns="0" rtlCol="0">
            <a:spAutoFit/>
          </a:bodyPr>
          <a:lstStyle/>
          <a:p>
            <a:pPr marL="28755" marR="11981" algn="just">
              <a:spcBef>
                <a:spcPts val="198"/>
              </a:spcBef>
            </a:pPr>
            <a:endParaRPr lang="en-US" sz="3774" spc="-9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28755" marR="11981" algn="just">
              <a:spcBef>
                <a:spcPts val="198"/>
              </a:spcBef>
            </a:pP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Now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buyers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 have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 a </a:t>
            </a:r>
            <a:r>
              <a:rPr sz="3774" spc="-28" dirty="0">
                <a:solidFill>
                  <a:srgbClr val="333333"/>
                </a:solidFill>
                <a:latin typeface="Times New Roman"/>
                <a:cs typeface="Times New Roman"/>
              </a:rPr>
              <a:t>choice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between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high-end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PDAs with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integrated wireless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modems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small phones with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wireless Web-browsing</a:t>
            </a:r>
            <a:r>
              <a:rPr sz="3774" spc="5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capabilities</a:t>
            </a:r>
            <a:r>
              <a:rPr sz="3774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lang="en-US" sz="3774" spc="-9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28755" marR="11981" algn="just">
              <a:spcBef>
                <a:spcPts val="198"/>
              </a:spcBef>
            </a:pPr>
            <a:endParaRPr lang="en-US" sz="3774" spc="-9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28755" marR="11981" algn="just">
              <a:spcBef>
                <a:spcPts val="198"/>
              </a:spcBef>
            </a:pP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long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list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options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28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available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19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mobile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users.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 A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simple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hand-held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mobile</a:t>
            </a:r>
            <a:r>
              <a:rPr sz="3774" spc="5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device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provides enough computing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power to run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small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 applications,</a:t>
            </a:r>
            <a:r>
              <a:rPr sz="3774" spc="5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play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games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3774" spc="5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28" dirty="0">
                <a:solidFill>
                  <a:srgbClr val="333333"/>
                </a:solidFill>
                <a:latin typeface="Times New Roman"/>
                <a:cs typeface="Times New Roman"/>
              </a:rPr>
              <a:t>music,</a:t>
            </a:r>
            <a:r>
              <a:rPr sz="3774" spc="50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make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voice calls. A 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key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driver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for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the growth </a:t>
            </a:r>
            <a:r>
              <a:rPr sz="3774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mobile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technology </a:t>
            </a:r>
            <a:r>
              <a:rPr sz="3774" spc="-28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rapid 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growth </a:t>
            </a:r>
            <a:r>
              <a:rPr sz="3774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3774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business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 solutions</a:t>
            </a:r>
            <a:r>
              <a:rPr sz="3774" spc="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into</a:t>
            </a:r>
            <a:r>
              <a:rPr sz="3774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hand-held</a:t>
            </a:r>
            <a:r>
              <a:rPr sz="3774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devices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lang="en-US" sz="3774" spc="-9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28755" marR="11981" algn="just">
              <a:spcBef>
                <a:spcPts val="198"/>
              </a:spcBef>
            </a:pPr>
            <a:endParaRPr sz="3774" dirty="0">
              <a:latin typeface="Times New Roman"/>
              <a:cs typeface="Times New Roman"/>
            </a:endParaRPr>
          </a:p>
          <a:p>
            <a:pPr marL="28755" marR="17972" algn="just">
              <a:spcBef>
                <a:spcPts val="57"/>
              </a:spcBef>
            </a:pP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the term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"mobile device" includes many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products. </a:t>
            </a:r>
            <a:endParaRPr lang="en-US" sz="3774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28755" marR="17972" algn="just">
              <a:spcBef>
                <a:spcPts val="57"/>
              </a:spcBef>
            </a:pPr>
            <a:endParaRPr lang="en-US" sz="3774" spc="-28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28755" marR="17972" algn="just">
              <a:spcBef>
                <a:spcPts val="57"/>
              </a:spcBef>
            </a:pPr>
            <a:r>
              <a:rPr sz="3774" spc="-28" dirty="0">
                <a:solidFill>
                  <a:srgbClr val="333333"/>
                </a:solidFill>
                <a:latin typeface="Times New Roman"/>
                <a:cs typeface="Times New Roman"/>
              </a:rPr>
              <a:t>We </a:t>
            </a:r>
            <a:r>
              <a:rPr sz="3774" spc="-28" dirty="0">
                <a:solidFill>
                  <a:srgbClr val="333333"/>
                </a:solidFill>
                <a:latin typeface="Times New Roman"/>
                <a:cs typeface="Times New Roman"/>
              </a:rPr>
              <a:t>first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provide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clear distinction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among</a:t>
            </a:r>
            <a:r>
              <a:rPr sz="3774" spc="20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3774" spc="19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key</a:t>
            </a:r>
            <a:r>
              <a:rPr sz="3774" spc="11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terms:</a:t>
            </a:r>
            <a:r>
              <a:rPr sz="3774" spc="2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mobile</a:t>
            </a:r>
            <a:r>
              <a:rPr sz="3774" spc="19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computing,</a:t>
            </a:r>
            <a:r>
              <a:rPr sz="3774" spc="22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wireless</a:t>
            </a:r>
            <a:r>
              <a:rPr sz="3774" spc="22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computing</a:t>
            </a:r>
            <a:r>
              <a:rPr sz="3774" spc="20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3774" spc="2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hand-held</a:t>
            </a:r>
            <a:r>
              <a:rPr sz="3774" spc="20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devices.</a:t>
            </a:r>
            <a:r>
              <a:rPr sz="3774" spc="22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endParaRPr sz="3774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77838" y="13973372"/>
            <a:ext cx="93571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62">
              <a:lnSpc>
                <a:spcPts val="2170"/>
              </a:lnSpc>
            </a:pPr>
            <a:r>
              <a:rPr sz="2075" dirty="0">
                <a:latin typeface="Calibri Light"/>
                <a:cs typeface="Calibri Light"/>
              </a:rPr>
              <a:t>Page</a:t>
            </a:r>
            <a:r>
              <a:rPr sz="2075" spc="-85" dirty="0">
                <a:latin typeface="Calibri Light"/>
                <a:cs typeface="Calibri Light"/>
              </a:rPr>
              <a:t> </a:t>
            </a:r>
            <a:fld id="{81D60167-4931-47E6-BA6A-407CBD079E47}" type="slidenum">
              <a:rPr sz="2075" dirty="0">
                <a:latin typeface="Calibri Light"/>
                <a:cs typeface="Calibri Light"/>
              </a:rPr>
              <a:pPr marL="23962">
                <a:lnSpc>
                  <a:spcPts val="2170"/>
                </a:lnSpc>
              </a:pPr>
              <a:t>3</a:t>
            </a:fld>
            <a:endParaRPr sz="2075" dirty="0">
              <a:latin typeface="Calibri Light"/>
              <a:cs typeface="Calibr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44462" y="1079500"/>
            <a:ext cx="14401800" cy="8938731"/>
          </a:xfrm>
          <a:prstGeom prst="rect">
            <a:avLst/>
          </a:prstGeom>
        </p:spPr>
        <p:txBody>
          <a:bodyPr vert="horz" wrap="square" lIns="0" tIns="35943" rIns="0" bIns="0" rtlCol="0">
            <a:spAutoFit/>
          </a:bodyPr>
          <a:lstStyle/>
          <a:p>
            <a:pPr marL="886607" marR="14377" indent="-432521" algn="just">
              <a:lnSpc>
                <a:spcPct val="150000"/>
              </a:lnSpc>
              <a:spcBef>
                <a:spcPts val="47"/>
              </a:spcBef>
              <a:buAutoNum type="arabicPeriod" startAt="4"/>
              <a:tabLst>
                <a:tab pos="887804" algn="l"/>
              </a:tabLst>
            </a:pPr>
            <a:r>
              <a:rPr sz="3200" spc="-19" dirty="0" smtClean="0">
                <a:solidFill>
                  <a:srgbClr val="333333"/>
                </a:solidFill>
                <a:latin typeface="Times New Roman"/>
                <a:cs typeface="Times New Roman"/>
              </a:rPr>
              <a:t>Develop</a:t>
            </a:r>
            <a:r>
              <a:rPr sz="32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specific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framework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using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mobile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 computing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devices,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including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 guidelines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for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data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syncing,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use 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firewalls and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anti-malware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software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types 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 information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3200" spc="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 be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stored</a:t>
            </a:r>
            <a:r>
              <a:rPr sz="32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on</a:t>
            </a:r>
            <a:r>
              <a:rPr sz="3200" spc="-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them.</a:t>
            </a:r>
            <a:endParaRPr sz="3200" dirty="0">
              <a:latin typeface="Times New Roman"/>
              <a:cs typeface="Times New Roman"/>
            </a:endParaRPr>
          </a:p>
          <a:p>
            <a:pPr marL="886607" marR="33547" indent="-432521" algn="just">
              <a:lnSpc>
                <a:spcPct val="150000"/>
              </a:lnSpc>
              <a:spcBef>
                <a:spcPts val="113"/>
              </a:spcBef>
              <a:buAutoNum type="arabicPeriod" startAt="4"/>
              <a:tabLst>
                <a:tab pos="887804" algn="l"/>
              </a:tabLst>
            </a:pP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Centralize management 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your mobile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computing devices.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Maintain 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an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inventory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so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 that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you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know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who</a:t>
            </a:r>
            <a:r>
              <a:rPr sz="3200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57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using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what</a:t>
            </a:r>
            <a:r>
              <a:rPr sz="3200" spc="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kinds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3200" spc="-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devices.,</a:t>
            </a:r>
            <a:endParaRPr sz="3200" dirty="0">
              <a:latin typeface="Times New Roman"/>
              <a:cs typeface="Times New Roman"/>
            </a:endParaRPr>
          </a:p>
          <a:p>
            <a:pPr marL="886607" marR="21566" indent="-432521" algn="just">
              <a:lnSpc>
                <a:spcPct val="150000"/>
              </a:lnSpc>
              <a:spcBef>
                <a:spcPts val="38"/>
              </a:spcBef>
              <a:buAutoNum type="arabicPeriod" startAt="4"/>
              <a:tabLst>
                <a:tab pos="887804" algn="l"/>
              </a:tabLst>
            </a:pP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Establish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patching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procedures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 software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on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mobile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devices.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This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can often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simplified</a:t>
            </a:r>
            <a:r>
              <a:rPr sz="3200" spc="23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by</a:t>
            </a:r>
            <a:r>
              <a:rPr sz="3200" spc="17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integrating</a:t>
            </a:r>
            <a:r>
              <a:rPr sz="3200" spc="18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patching</a:t>
            </a:r>
            <a:r>
              <a:rPr sz="3200" spc="18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sz="3200" spc="14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syncing</a:t>
            </a:r>
            <a:r>
              <a:rPr sz="3200" spc="18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sz="3200" spc="13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patch</a:t>
            </a:r>
            <a:r>
              <a:rPr sz="3200" spc="17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management</a:t>
            </a:r>
            <a:r>
              <a:rPr sz="3200" spc="2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sz="3200" spc="15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endParaRPr sz="3200" dirty="0">
              <a:latin typeface="Times New Roman"/>
              <a:cs typeface="Times New Roman"/>
            </a:endParaRPr>
          </a:p>
          <a:p>
            <a:pPr marL="886607">
              <a:lnSpc>
                <a:spcPct val="150000"/>
              </a:lnSpc>
            </a:pP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centralized</a:t>
            </a:r>
            <a:endParaRPr sz="3200" dirty="0">
              <a:latin typeface="Times New Roman"/>
              <a:cs typeface="Times New Roman"/>
            </a:endParaRPr>
          </a:p>
          <a:p>
            <a:pPr marL="886607" marR="23962" indent="-432521" algn="just">
              <a:lnSpc>
                <a:spcPct val="150000"/>
              </a:lnSpc>
              <a:spcBef>
                <a:spcPts val="94"/>
              </a:spcBef>
              <a:buAutoNum type="arabicPeriod" startAt="7"/>
              <a:tabLst>
                <a:tab pos="887804" algn="l"/>
              </a:tabLst>
            </a:pP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Provide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education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and awareness training 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personnel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using mobile devices.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People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 cannot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expected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appropriately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secure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their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information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if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they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have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not been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told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 how.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94"/>
              </a:spcBef>
            </a:pP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8910709" y="14354863"/>
            <a:ext cx="9078833" cy="282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962">
              <a:lnSpc>
                <a:spcPts val="2170"/>
              </a:lnSpc>
            </a:pPr>
            <a:r>
              <a:rPr spc="9" dirty="0"/>
              <a:t>CYB</a:t>
            </a:r>
            <a:r>
              <a:rPr spc="-28" dirty="0"/>
              <a:t>E</a:t>
            </a:r>
            <a:r>
              <a:rPr dirty="0"/>
              <a:t>R</a:t>
            </a:r>
            <a:r>
              <a:rPr spc="-47" dirty="0"/>
              <a:t> </a:t>
            </a:r>
            <a:r>
              <a:rPr dirty="0"/>
              <a:t>S</a:t>
            </a:r>
            <a:r>
              <a:rPr spc="-28" dirty="0"/>
              <a:t>E</a:t>
            </a:r>
            <a:r>
              <a:rPr spc="9" dirty="0"/>
              <a:t>C</a:t>
            </a:r>
            <a:r>
              <a:rPr spc="-19" dirty="0"/>
              <a:t>U</a:t>
            </a:r>
            <a:r>
              <a:rPr spc="-28" dirty="0"/>
              <a:t>R</a:t>
            </a:r>
            <a:r>
              <a:rPr spc="-19" dirty="0"/>
              <a:t>IT</a:t>
            </a:r>
            <a:r>
              <a:rPr dirty="0"/>
              <a:t>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77838" y="13973372"/>
            <a:ext cx="93571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62">
              <a:lnSpc>
                <a:spcPts val="2170"/>
              </a:lnSpc>
            </a:pPr>
            <a:r>
              <a:rPr sz="2075" dirty="0">
                <a:latin typeface="Calibri Light"/>
                <a:cs typeface="Calibri Light"/>
              </a:rPr>
              <a:t>Page</a:t>
            </a:r>
            <a:r>
              <a:rPr sz="2075" spc="-85" dirty="0">
                <a:latin typeface="Calibri Light"/>
                <a:cs typeface="Calibri Light"/>
              </a:rPr>
              <a:t> </a:t>
            </a:r>
            <a:fld id="{81D60167-4931-47E6-BA6A-407CBD079E47}" type="slidenum">
              <a:rPr sz="2075" dirty="0">
                <a:latin typeface="Calibri Light"/>
                <a:cs typeface="Calibri Light"/>
              </a:rPr>
              <a:pPr marL="23962">
                <a:lnSpc>
                  <a:spcPts val="2170"/>
                </a:lnSpc>
              </a:pPr>
              <a:t>30</a:t>
            </a:fld>
            <a:endParaRPr sz="2075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816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669" y="546100"/>
            <a:ext cx="13258800" cy="9234325"/>
          </a:xfrm>
          <a:prstGeom prst="rect">
            <a:avLst/>
          </a:prstGeom>
        </p:spPr>
        <p:txBody>
          <a:bodyPr vert="horz" wrap="square" lIns="0" tIns="35943" rIns="0" bIns="0" rtlCol="0">
            <a:spAutoFit/>
          </a:bodyPr>
          <a:lstStyle/>
          <a:p>
            <a:pPr>
              <a:spcBef>
                <a:spcPts val="94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23962" algn="just">
              <a:lnSpc>
                <a:spcPts val="2623"/>
              </a:lnSpc>
            </a:pPr>
            <a:r>
              <a:rPr sz="3600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Organizational</a:t>
            </a:r>
            <a:r>
              <a:rPr sz="3600" b="1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Policies</a:t>
            </a:r>
            <a:r>
              <a:rPr sz="3600" b="1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3600" b="1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3600" b="1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b="1" spc="-19" dirty="0">
                <a:solidFill>
                  <a:srgbClr val="333333"/>
                </a:solidFill>
                <a:latin typeface="Times New Roman"/>
                <a:cs typeface="Times New Roman"/>
              </a:rPr>
              <a:t>Use</a:t>
            </a:r>
            <a:r>
              <a:rPr sz="3600" b="1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3600" b="1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Mobile</a:t>
            </a:r>
            <a:r>
              <a:rPr sz="3600" b="1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Hand-Held</a:t>
            </a:r>
            <a:r>
              <a:rPr sz="3600" b="1" spc="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b="1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Devices</a:t>
            </a:r>
            <a:endParaRPr lang="en-US" sz="3600" b="1" spc="-9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595462" indent="-571500" algn="just">
              <a:lnSpc>
                <a:spcPts val="2623"/>
              </a:lnSpc>
              <a:buFont typeface="Arial" panose="020B0604020202020204" pitchFamily="34" charset="0"/>
              <a:buChar char="•"/>
            </a:pPr>
            <a:endParaRPr sz="3600" dirty="0">
              <a:latin typeface="Times New Roman"/>
              <a:cs typeface="Times New Roman"/>
            </a:endParaRPr>
          </a:p>
          <a:p>
            <a:pPr marL="595462" marR="21566" indent="-571500" algn="just">
              <a:lnSpc>
                <a:spcPct val="95900"/>
              </a:lnSpc>
              <a:spcBef>
                <a:spcPts val="19"/>
              </a:spcBef>
              <a:buFont typeface="Arial" panose="020B0604020202020204" pitchFamily="34" charset="0"/>
              <a:buChar char="•"/>
            </a:pP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There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are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many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ways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handle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matter </a:t>
            </a:r>
            <a:r>
              <a:rPr sz="3600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creating policy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for mobile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devices. </a:t>
            </a:r>
            <a:r>
              <a:rPr sz="3600" spc="-28" dirty="0">
                <a:solidFill>
                  <a:srgbClr val="333333"/>
                </a:solidFill>
                <a:latin typeface="Times New Roman"/>
                <a:cs typeface="Times New Roman"/>
              </a:rPr>
              <a:t>One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way </a:t>
            </a:r>
            <a:r>
              <a:rPr sz="3600" spc="-28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creating distinct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mobile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computing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policy. </a:t>
            </a:r>
            <a:endParaRPr lang="en-US" sz="3600" spc="-19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595462" marR="21566" indent="-571500" algn="just">
              <a:lnSpc>
                <a:spcPct val="95900"/>
              </a:lnSpc>
              <a:spcBef>
                <a:spcPts val="19"/>
              </a:spcBef>
              <a:buFont typeface="Arial" panose="020B0604020202020204" pitchFamily="34" charset="0"/>
              <a:buChar char="•"/>
            </a:pPr>
            <a:endParaRPr lang="en-US" sz="3600" spc="-19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595462" marR="21566" indent="-571500" algn="just">
              <a:lnSpc>
                <a:spcPct val="95900"/>
              </a:lnSpc>
              <a:spcBef>
                <a:spcPts val="19"/>
              </a:spcBef>
              <a:buFont typeface="Arial" panose="020B0604020202020204" pitchFamily="34" charset="0"/>
              <a:buChar char="•"/>
            </a:pPr>
            <a:r>
              <a:rPr sz="36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Another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way </a:t>
            </a:r>
            <a:r>
              <a:rPr sz="3600" spc="-28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including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such devices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existing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policy. </a:t>
            </a:r>
            <a:endParaRPr lang="en-US" sz="3600" spc="-19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595462" marR="21566" indent="-571500" algn="just">
              <a:lnSpc>
                <a:spcPct val="95900"/>
              </a:lnSpc>
              <a:spcBef>
                <a:spcPts val="19"/>
              </a:spcBef>
              <a:buFont typeface="Arial" panose="020B0604020202020204" pitchFamily="34" charset="0"/>
              <a:buChar char="•"/>
            </a:pPr>
            <a:r>
              <a:rPr sz="36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There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are </a:t>
            </a:r>
            <a:r>
              <a:rPr sz="3600" spc="-28" dirty="0">
                <a:solidFill>
                  <a:srgbClr val="333333"/>
                </a:solidFill>
                <a:latin typeface="Times New Roman"/>
                <a:cs typeface="Times New Roman"/>
              </a:rPr>
              <a:t>also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approaches </a:t>
            </a:r>
            <a:r>
              <a:rPr sz="3600" spc="-28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between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where </a:t>
            </a:r>
            <a:r>
              <a:rPr sz="3600" spc="-28" dirty="0">
                <a:solidFill>
                  <a:srgbClr val="333333"/>
                </a:solidFill>
                <a:latin typeface="Times New Roman"/>
                <a:cs typeface="Times New Roman"/>
              </a:rPr>
              <a:t>mobile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devices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fall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under </a:t>
            </a:r>
            <a:r>
              <a:rPr sz="3600" spc="9" dirty="0">
                <a:solidFill>
                  <a:srgbClr val="333333"/>
                </a:solidFill>
                <a:latin typeface="Times New Roman"/>
                <a:cs typeface="Times New Roman"/>
              </a:rPr>
              <a:t>both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existing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policies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3600" spc="-28" dirty="0">
                <a:solidFill>
                  <a:srgbClr val="333333"/>
                </a:solidFill>
                <a:latin typeface="Times New Roman"/>
                <a:cs typeface="Times New Roman"/>
              </a:rPr>
              <a:t>new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one</a:t>
            </a:r>
            <a:r>
              <a:rPr sz="36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lang="en-US" sz="3600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595462" marR="21566" indent="-571500" algn="just">
              <a:lnSpc>
                <a:spcPct val="95900"/>
              </a:lnSpc>
              <a:spcBef>
                <a:spcPts val="19"/>
              </a:spcBef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595462" marR="21566" indent="-571500" algn="just">
              <a:lnSpc>
                <a:spcPct val="95900"/>
              </a:lnSpc>
              <a:spcBef>
                <a:spcPts val="19"/>
              </a:spcBef>
              <a:buFont typeface="Arial" panose="020B0604020202020204" pitchFamily="34" charset="0"/>
              <a:buChar char="•"/>
            </a:pPr>
            <a:r>
              <a:rPr sz="36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hybrid approach,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new policy </a:t>
            </a:r>
            <a:r>
              <a:rPr sz="3600" spc="-28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created to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address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specific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 needs </a:t>
            </a:r>
            <a:r>
              <a:rPr sz="3600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mobile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devices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but more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general </a:t>
            </a:r>
            <a:r>
              <a:rPr sz="3600" spc="9" dirty="0">
                <a:solidFill>
                  <a:srgbClr val="333333"/>
                </a:solidFill>
                <a:latin typeface="Times New Roman"/>
                <a:cs typeface="Times New Roman"/>
              </a:rPr>
              <a:t>usage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issues fall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under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general IT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policies</a:t>
            </a:r>
            <a:r>
              <a:rPr sz="36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lang="en-US" sz="3600" spc="-9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595462" marR="21566" indent="-571500" algn="just">
              <a:lnSpc>
                <a:spcPct val="95900"/>
              </a:lnSpc>
              <a:spcBef>
                <a:spcPts val="19"/>
              </a:spcBef>
              <a:buFont typeface="Arial" panose="020B0604020202020204" pitchFamily="34" charset="0"/>
              <a:buChar char="•"/>
            </a:pPr>
            <a:endParaRPr lang="en-US" sz="3600" spc="-9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595462" marR="21566" indent="-571500" algn="just">
              <a:lnSpc>
                <a:spcPct val="95900"/>
              </a:lnSpc>
              <a:spcBef>
                <a:spcPts val="19"/>
              </a:spcBef>
              <a:buFont typeface="Arial" panose="020B0604020202020204" pitchFamily="34" charset="0"/>
              <a:buChar char="•"/>
            </a:pPr>
            <a:r>
              <a:rPr sz="36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36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part </a:t>
            </a:r>
            <a:r>
              <a:rPr sz="3600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this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approach,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"acceptable use" policy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for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other technologies </a:t>
            </a:r>
            <a:r>
              <a:rPr sz="3600" spc="-28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extended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to the </a:t>
            </a:r>
            <a:r>
              <a:rPr sz="36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mobile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devices</a:t>
            </a:r>
            <a:r>
              <a:rPr sz="36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lang="en-US" sz="3600" spc="-9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23962" marR="21566" algn="just">
              <a:lnSpc>
                <a:spcPct val="95900"/>
              </a:lnSpc>
              <a:spcBef>
                <a:spcPts val="19"/>
              </a:spcBef>
            </a:pP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8910709" y="14354863"/>
            <a:ext cx="9078833" cy="282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962">
              <a:lnSpc>
                <a:spcPts val="2170"/>
              </a:lnSpc>
            </a:pPr>
            <a:r>
              <a:rPr spc="9" dirty="0"/>
              <a:t>CYB</a:t>
            </a:r>
            <a:r>
              <a:rPr spc="-28" dirty="0"/>
              <a:t>E</a:t>
            </a:r>
            <a:r>
              <a:rPr dirty="0"/>
              <a:t>R</a:t>
            </a:r>
            <a:r>
              <a:rPr spc="-47" dirty="0"/>
              <a:t> </a:t>
            </a:r>
            <a:r>
              <a:rPr dirty="0"/>
              <a:t>S</a:t>
            </a:r>
            <a:r>
              <a:rPr spc="-28" dirty="0"/>
              <a:t>E</a:t>
            </a:r>
            <a:r>
              <a:rPr spc="9" dirty="0"/>
              <a:t>C</a:t>
            </a:r>
            <a:r>
              <a:rPr spc="-19" dirty="0"/>
              <a:t>U</a:t>
            </a:r>
            <a:r>
              <a:rPr spc="-28" dirty="0"/>
              <a:t>R</a:t>
            </a:r>
            <a:r>
              <a:rPr spc="-19" dirty="0"/>
              <a:t>IT</a:t>
            </a:r>
            <a:r>
              <a:rPr dirty="0"/>
              <a:t>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77838" y="13973372"/>
            <a:ext cx="93571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62">
              <a:lnSpc>
                <a:spcPts val="2170"/>
              </a:lnSpc>
            </a:pPr>
            <a:r>
              <a:rPr sz="2075" dirty="0">
                <a:latin typeface="Calibri Light"/>
                <a:cs typeface="Calibri Light"/>
              </a:rPr>
              <a:t>Page</a:t>
            </a:r>
            <a:r>
              <a:rPr sz="2075" spc="-85" dirty="0">
                <a:latin typeface="Calibri Light"/>
                <a:cs typeface="Calibri Light"/>
              </a:rPr>
              <a:t> </a:t>
            </a:r>
            <a:fld id="{81D60167-4931-47E6-BA6A-407CBD079E47}" type="slidenum">
              <a:rPr sz="2075" dirty="0">
                <a:latin typeface="Calibri Light"/>
                <a:cs typeface="Calibri Light"/>
              </a:rPr>
              <a:pPr marL="23962">
                <a:lnSpc>
                  <a:spcPts val="2170"/>
                </a:lnSpc>
              </a:pPr>
              <a:t>31</a:t>
            </a:fld>
            <a:endParaRPr sz="2075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1817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669" y="546100"/>
            <a:ext cx="13258800" cy="8013478"/>
          </a:xfrm>
          <a:prstGeom prst="rect">
            <a:avLst/>
          </a:prstGeom>
        </p:spPr>
        <p:txBody>
          <a:bodyPr vert="horz" wrap="square" lIns="0" tIns="35943" rIns="0" bIns="0" rtlCol="0">
            <a:spAutoFit/>
          </a:bodyPr>
          <a:lstStyle/>
          <a:p>
            <a:pPr marL="481162" marR="21566" indent="-457200" algn="just">
              <a:lnSpc>
                <a:spcPct val="95900"/>
              </a:lnSpc>
              <a:spcBef>
                <a:spcPts val="19"/>
              </a:spcBef>
              <a:buFont typeface="Arial" panose="020B0604020202020204" pitchFamily="34" charset="0"/>
              <a:buChar char="•"/>
            </a:pPr>
            <a:endParaRPr sz="3600" dirty="0">
              <a:latin typeface="Times New Roman"/>
              <a:cs typeface="Times New Roman"/>
            </a:endParaRPr>
          </a:p>
          <a:p>
            <a:pPr marL="481162" marR="9585" indent="-457200" algn="just">
              <a:lnSpc>
                <a:spcPct val="95900"/>
              </a:lnSpc>
              <a:spcBef>
                <a:spcPts val="19"/>
              </a:spcBef>
              <a:buFont typeface="Arial" panose="020B0604020202020204" pitchFamily="34" charset="0"/>
              <a:buChar char="•"/>
            </a:pP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Companies </a:t>
            </a:r>
            <a:r>
              <a:rPr sz="3600" spc="-28" dirty="0">
                <a:solidFill>
                  <a:srgbClr val="333333"/>
                </a:solidFill>
                <a:latin typeface="Times New Roman"/>
                <a:cs typeface="Times New Roman"/>
              </a:rPr>
              <a:t>new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mobile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devices </a:t>
            </a:r>
            <a:r>
              <a:rPr sz="3600" spc="-28" dirty="0">
                <a:solidFill>
                  <a:srgbClr val="333333"/>
                </a:solidFill>
                <a:latin typeface="Times New Roman"/>
                <a:cs typeface="Times New Roman"/>
              </a:rPr>
              <a:t>may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adopt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an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umbrella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mobile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policy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but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they </a:t>
            </a:r>
            <a:r>
              <a:rPr sz="3600" spc="-28" dirty="0">
                <a:solidFill>
                  <a:srgbClr val="333333"/>
                </a:solidFill>
                <a:latin typeface="Times New Roman"/>
                <a:cs typeface="Times New Roman"/>
              </a:rPr>
              <a:t>find</a:t>
            </a:r>
            <a:r>
              <a:rPr sz="3600" spc="50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over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time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the the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 they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will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need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modify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their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policies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match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challenges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posed by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different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kinds </a:t>
            </a:r>
            <a:r>
              <a:rPr sz="3600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mobile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hand-held devices. </a:t>
            </a:r>
            <a:endParaRPr lang="en-US" sz="3600" spc="-9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481162" marR="9585" indent="-457200" algn="just">
              <a:lnSpc>
                <a:spcPct val="95900"/>
              </a:lnSpc>
              <a:spcBef>
                <a:spcPts val="19"/>
              </a:spcBef>
              <a:buFont typeface="Arial" panose="020B0604020202020204" pitchFamily="34" charset="0"/>
              <a:buChar char="•"/>
            </a:pPr>
            <a:endParaRPr lang="en-US" sz="3600" spc="-9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481162" marR="9585" indent="-457200" algn="just">
              <a:lnSpc>
                <a:spcPct val="95900"/>
              </a:lnSpc>
              <a:spcBef>
                <a:spcPts val="19"/>
              </a:spcBef>
              <a:buFont typeface="Arial" panose="020B0604020202020204" pitchFamily="34" charset="0"/>
              <a:buChar char="•"/>
            </a:pPr>
            <a:endParaRPr lang="en-US" sz="3600" spc="-9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481162" marR="9585" indent="-457200" algn="just">
              <a:lnSpc>
                <a:spcPct val="95900"/>
              </a:lnSpc>
              <a:spcBef>
                <a:spcPts val="19"/>
              </a:spcBef>
              <a:buFont typeface="Arial" panose="020B0604020202020204" pitchFamily="34" charset="0"/>
              <a:buChar char="•"/>
            </a:pPr>
            <a:r>
              <a:rPr sz="36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For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example,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wireless devices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pose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different challenges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 than non-wireless Also,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employees </a:t>
            </a:r>
            <a:r>
              <a:rPr sz="3600" spc="-28" dirty="0">
                <a:solidFill>
                  <a:srgbClr val="333333"/>
                </a:solidFill>
                <a:latin typeface="Times New Roman"/>
                <a:cs typeface="Times New Roman"/>
              </a:rPr>
              <a:t>who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use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mobile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devices more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than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20%% </a:t>
            </a:r>
            <a:r>
              <a:rPr sz="3600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time </a:t>
            </a:r>
            <a:r>
              <a:rPr sz="3600" spc="9" dirty="0">
                <a:solidFill>
                  <a:srgbClr val="333333"/>
                </a:solidFill>
                <a:latin typeface="Times New Roman"/>
                <a:cs typeface="Times New Roman"/>
              </a:rPr>
              <a:t>will </a:t>
            </a:r>
            <a:r>
              <a:rPr sz="36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have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different requirements than less-frequent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users. </a:t>
            </a:r>
            <a:endParaRPr lang="en-US" sz="3600" spc="-19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481162" marR="9585" indent="-457200" algn="just">
              <a:lnSpc>
                <a:spcPct val="95900"/>
              </a:lnSpc>
              <a:spcBef>
                <a:spcPts val="19"/>
              </a:spcBef>
              <a:buFont typeface="Arial" panose="020B0604020202020204" pitchFamily="34" charset="0"/>
              <a:buChar char="•"/>
            </a:pPr>
            <a:endParaRPr lang="en-US" sz="3600" spc="-19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481162" marR="9585" indent="-457200" algn="just">
              <a:lnSpc>
                <a:spcPct val="95900"/>
              </a:lnSpc>
              <a:spcBef>
                <a:spcPts val="19"/>
              </a:spcBef>
              <a:buFont typeface="Arial" panose="020B0604020202020204" pitchFamily="34" charset="0"/>
              <a:buChar char="•"/>
            </a:pPr>
            <a:r>
              <a:rPr sz="3600" spc="-19" dirty="0" smtClean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z="3600" spc="-28" dirty="0">
                <a:solidFill>
                  <a:srgbClr val="333333"/>
                </a:solidFill>
                <a:latin typeface="Times New Roman"/>
                <a:cs typeface="Times New Roman"/>
              </a:rPr>
              <a:t>may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happen that over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time,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companies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may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need </a:t>
            </a:r>
            <a:r>
              <a:rPr sz="3600" spc="19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create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separate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policies for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mobile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devices </a:t>
            </a:r>
            <a:r>
              <a:rPr sz="3600" spc="19" dirty="0">
                <a:solidFill>
                  <a:srgbClr val="333333"/>
                </a:solidFill>
                <a:latin typeface="Times New Roman"/>
                <a:cs typeface="Times New Roman"/>
              </a:rPr>
              <a:t>on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basis </a:t>
            </a:r>
            <a:r>
              <a:rPr sz="3600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whether they </a:t>
            </a:r>
            <a:r>
              <a:rPr sz="36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connect</a:t>
            </a:r>
            <a:r>
              <a:rPr sz="3600" spc="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wirelessly</a:t>
            </a:r>
            <a:r>
              <a:rPr sz="3600" spc="-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36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sz="3600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distinctions</a:t>
            </a:r>
            <a:r>
              <a:rPr sz="3600" spc="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36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devices</a:t>
            </a:r>
            <a:r>
              <a:rPr sz="36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36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connect</a:t>
            </a:r>
            <a:r>
              <a:rPr sz="36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3600" spc="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28" dirty="0">
                <a:solidFill>
                  <a:srgbClr val="333333"/>
                </a:solidFill>
                <a:latin typeface="Times New Roman"/>
                <a:cs typeface="Times New Roman"/>
              </a:rPr>
              <a:t>WANs</a:t>
            </a:r>
            <a:r>
              <a:rPr sz="36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36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LANs</a:t>
            </a:r>
            <a:r>
              <a:rPr sz="36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8910709" y="14354863"/>
            <a:ext cx="9078833" cy="282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962">
              <a:lnSpc>
                <a:spcPts val="2170"/>
              </a:lnSpc>
            </a:pPr>
            <a:r>
              <a:rPr spc="9" dirty="0"/>
              <a:t>CYB</a:t>
            </a:r>
            <a:r>
              <a:rPr spc="-28" dirty="0"/>
              <a:t>E</a:t>
            </a:r>
            <a:r>
              <a:rPr dirty="0"/>
              <a:t>R</a:t>
            </a:r>
            <a:r>
              <a:rPr spc="-47" dirty="0"/>
              <a:t> </a:t>
            </a:r>
            <a:r>
              <a:rPr dirty="0"/>
              <a:t>S</a:t>
            </a:r>
            <a:r>
              <a:rPr spc="-28" dirty="0"/>
              <a:t>E</a:t>
            </a:r>
            <a:r>
              <a:rPr spc="9" dirty="0"/>
              <a:t>C</a:t>
            </a:r>
            <a:r>
              <a:rPr spc="-19" dirty="0"/>
              <a:t>U</a:t>
            </a:r>
            <a:r>
              <a:rPr spc="-28" dirty="0"/>
              <a:t>R</a:t>
            </a:r>
            <a:r>
              <a:rPr spc="-19" dirty="0"/>
              <a:t>IT</a:t>
            </a:r>
            <a:r>
              <a:rPr dirty="0"/>
              <a:t>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77838" y="13973372"/>
            <a:ext cx="93571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62">
              <a:lnSpc>
                <a:spcPts val="2170"/>
              </a:lnSpc>
            </a:pPr>
            <a:r>
              <a:rPr sz="2075" dirty="0">
                <a:latin typeface="Calibri Light"/>
                <a:cs typeface="Calibri Light"/>
              </a:rPr>
              <a:t>Page</a:t>
            </a:r>
            <a:r>
              <a:rPr sz="2075" spc="-85" dirty="0">
                <a:latin typeface="Calibri Light"/>
                <a:cs typeface="Calibri Light"/>
              </a:rPr>
              <a:t> </a:t>
            </a:r>
            <a:fld id="{81D60167-4931-47E6-BA6A-407CBD079E47}" type="slidenum">
              <a:rPr sz="2075" dirty="0">
                <a:latin typeface="Calibri Light"/>
                <a:cs typeface="Calibri Light"/>
              </a:rPr>
              <a:pPr marL="23962">
                <a:lnSpc>
                  <a:spcPts val="2170"/>
                </a:lnSpc>
              </a:pPr>
              <a:t>32</a:t>
            </a:fld>
            <a:endParaRPr sz="2075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6398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7869" y="317500"/>
            <a:ext cx="12877800" cy="7928924"/>
          </a:xfrm>
          <a:prstGeom prst="rect">
            <a:avLst/>
          </a:prstGeom>
        </p:spPr>
        <p:txBody>
          <a:bodyPr vert="horz" wrap="square" lIns="0" tIns="23962" rIns="0" bIns="0" rtlCol="0">
            <a:spAutoFit/>
          </a:bodyPr>
          <a:lstStyle/>
          <a:p>
            <a:pPr marL="23962" algn="just">
              <a:lnSpc>
                <a:spcPct val="200000"/>
              </a:lnSpc>
              <a:spcBef>
                <a:spcPts val="189"/>
              </a:spcBef>
            </a:pPr>
            <a:r>
              <a:rPr sz="3200" b="1" u="heavy" spc="-9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Concept </a:t>
            </a:r>
            <a:r>
              <a:rPr sz="3200" b="1" u="heavy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3200" b="1" u="heavy" spc="-38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spc="-9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Laptops:</a:t>
            </a:r>
            <a:endParaRPr sz="3200" dirty="0">
              <a:latin typeface="Times New Roman"/>
              <a:cs typeface="Times New Roman"/>
            </a:endParaRPr>
          </a:p>
          <a:p>
            <a:pPr marL="23962" marR="17972" algn="just">
              <a:lnSpc>
                <a:spcPct val="200000"/>
              </a:lnSpc>
              <a:spcBef>
                <a:spcPts val="151"/>
              </a:spcBef>
            </a:pP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price 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computing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technology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steadily decreasing, usage 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devices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such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laptops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becoming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more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common</a:t>
            </a:r>
            <a:r>
              <a:rPr sz="32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lang="en-US" sz="3200" spc="-9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23962" marR="17972" algn="just">
              <a:lnSpc>
                <a:spcPct val="200000"/>
              </a:lnSpc>
              <a:spcBef>
                <a:spcPts val="151"/>
              </a:spcBef>
            </a:pPr>
            <a:r>
              <a:rPr sz="32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Although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laptops,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like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other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mobile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devices, enhance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business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functions owing 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their mobile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access 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information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anytime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and anywhere,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they 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also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 pose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large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threat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they are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portable</a:t>
            </a:r>
            <a:r>
              <a:rPr sz="3200" spc="5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Wireless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capability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3200" spc="50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these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devices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has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also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raised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cyber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security concerns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owing 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information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being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transmitted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over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other,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which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 makes</a:t>
            </a:r>
            <a:r>
              <a:rPr sz="32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47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3200" spc="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hard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3200" spc="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detect</a:t>
            </a:r>
            <a:r>
              <a:rPr sz="32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8910709" y="14354863"/>
            <a:ext cx="9078833" cy="282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962">
              <a:lnSpc>
                <a:spcPts val="2170"/>
              </a:lnSpc>
            </a:pPr>
            <a:r>
              <a:rPr spc="9" dirty="0"/>
              <a:t>CYB</a:t>
            </a:r>
            <a:r>
              <a:rPr spc="-28" dirty="0"/>
              <a:t>E</a:t>
            </a:r>
            <a:r>
              <a:rPr dirty="0"/>
              <a:t>R</a:t>
            </a:r>
            <a:r>
              <a:rPr spc="-47" dirty="0"/>
              <a:t> </a:t>
            </a:r>
            <a:r>
              <a:rPr dirty="0"/>
              <a:t>S</a:t>
            </a:r>
            <a:r>
              <a:rPr spc="-28" dirty="0"/>
              <a:t>E</a:t>
            </a:r>
            <a:r>
              <a:rPr spc="9" dirty="0"/>
              <a:t>C</a:t>
            </a:r>
            <a:r>
              <a:rPr spc="-19" dirty="0"/>
              <a:t>U</a:t>
            </a:r>
            <a:r>
              <a:rPr spc="-28" dirty="0"/>
              <a:t>R</a:t>
            </a:r>
            <a:r>
              <a:rPr spc="-19" dirty="0"/>
              <a:t>IT</a:t>
            </a:r>
            <a:r>
              <a:rPr dirty="0"/>
              <a:t>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77838" y="13973372"/>
            <a:ext cx="93571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62">
              <a:lnSpc>
                <a:spcPts val="2170"/>
              </a:lnSpc>
            </a:pPr>
            <a:r>
              <a:rPr sz="2075" dirty="0">
                <a:latin typeface="Calibri Light"/>
                <a:cs typeface="Calibri Light"/>
              </a:rPr>
              <a:t>Page</a:t>
            </a:r>
            <a:r>
              <a:rPr sz="2075" spc="-85" dirty="0">
                <a:latin typeface="Calibri Light"/>
                <a:cs typeface="Calibri Light"/>
              </a:rPr>
              <a:t> </a:t>
            </a:r>
            <a:fld id="{81D60167-4931-47E6-BA6A-407CBD079E47}" type="slidenum">
              <a:rPr sz="2075" dirty="0">
                <a:latin typeface="Calibri Light"/>
                <a:cs typeface="Calibri Light"/>
              </a:rPr>
              <a:pPr marL="23962">
                <a:lnSpc>
                  <a:spcPts val="2170"/>
                </a:lnSpc>
              </a:pPr>
              <a:t>33</a:t>
            </a:fld>
            <a:endParaRPr sz="2075" dirty="0">
              <a:latin typeface="Calibri Light"/>
              <a:cs typeface="Calibr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7869" y="317500"/>
            <a:ext cx="12877800" cy="7941748"/>
          </a:xfrm>
          <a:prstGeom prst="rect">
            <a:avLst/>
          </a:prstGeom>
        </p:spPr>
        <p:txBody>
          <a:bodyPr vert="horz" wrap="square" lIns="0" tIns="23962" rIns="0" bIns="0" rtlCol="0">
            <a:spAutoFit/>
          </a:bodyPr>
          <a:lstStyle/>
          <a:p>
            <a:pPr marL="481162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3200" spc="-19" dirty="0" smtClean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3200" spc="104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thefts</a:t>
            </a:r>
            <a:r>
              <a:rPr sz="3200" spc="9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3200" spc="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laptops</a:t>
            </a:r>
            <a:r>
              <a:rPr sz="3200" spc="9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have</a:t>
            </a:r>
            <a:r>
              <a:rPr sz="3200" spc="1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always</a:t>
            </a:r>
            <a:r>
              <a:rPr sz="3200" spc="9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been</a:t>
            </a:r>
            <a:r>
              <a:rPr sz="3200" spc="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3200" spc="1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major</a:t>
            </a:r>
            <a:r>
              <a:rPr sz="3200" spc="14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issue,</a:t>
            </a:r>
            <a:r>
              <a:rPr sz="3200" spc="13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according</a:t>
            </a:r>
            <a:r>
              <a:rPr sz="3200" spc="11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32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3200" spc="1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cybersecurity</a:t>
            </a:r>
            <a:r>
              <a:rPr sz="3200" spc="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industry</a:t>
            </a:r>
            <a:r>
              <a:rPr lang="en-US" sz="32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 smtClean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insurance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company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statistics. </a:t>
            </a:r>
            <a:endParaRPr lang="en-US" sz="3200" spc="-19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481162" marR="14377" indent="-457200" algn="just">
              <a:lnSpc>
                <a:spcPct val="200000"/>
              </a:lnSpc>
              <a:spcBef>
                <a:spcPts val="57"/>
              </a:spcBef>
              <a:buFont typeface="Arial" panose="020B0604020202020204" pitchFamily="34" charset="0"/>
              <a:buChar char="•"/>
            </a:pPr>
            <a:r>
              <a:rPr sz="32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Cybercriminals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are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targeting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laptops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that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are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expensive,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enable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them 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fetch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quick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profit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black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market</a:t>
            </a:r>
            <a:r>
              <a:rPr sz="32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lang="en-US" sz="3200" spc="-9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481162" marR="14377" indent="-457200" algn="just">
              <a:lnSpc>
                <a:spcPct val="200000"/>
              </a:lnSpc>
              <a:spcBef>
                <a:spcPts val="57"/>
              </a:spcBef>
              <a:buFont typeface="Arial" panose="020B0604020202020204" pitchFamily="34" charset="0"/>
              <a:buChar char="•"/>
            </a:pPr>
            <a:r>
              <a:rPr sz="32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Very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few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laptop.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thieves.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are actually 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interested</a:t>
            </a:r>
            <a:r>
              <a:rPr sz="3200" spc="3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3200" spc="2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3200" spc="3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information</a:t>
            </a:r>
            <a:r>
              <a:rPr sz="3200" spc="2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3200" spc="3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57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3200" spc="2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contained</a:t>
            </a:r>
            <a:r>
              <a:rPr sz="3200" spc="3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3200" spc="29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3200" spc="3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laptop</a:t>
            </a:r>
            <a:r>
              <a:rPr sz="32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lang="en-US" sz="3200" spc="-9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481162" marR="14377" indent="-457200" algn="just">
              <a:lnSpc>
                <a:spcPct val="200000"/>
              </a:lnSpc>
              <a:spcBef>
                <a:spcPts val="57"/>
              </a:spcBef>
              <a:buFont typeface="Arial" panose="020B0604020202020204" pitchFamily="34" charset="0"/>
              <a:buChar char="•"/>
            </a:pPr>
            <a:r>
              <a:rPr sz="3200" spc="321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Most</a:t>
            </a:r>
            <a:r>
              <a:rPr sz="3200" spc="3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laptops</a:t>
            </a:r>
            <a:r>
              <a:rPr sz="3200" spc="2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contain</a:t>
            </a:r>
            <a:r>
              <a:rPr sz="3200" spc="2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personal </a:t>
            </a:r>
            <a:r>
              <a:rPr sz="3200" spc="-5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corporate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information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3200" spc="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could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sensitive</a:t>
            </a:r>
            <a:r>
              <a:rPr sz="32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..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8910709" y="14354863"/>
            <a:ext cx="9078833" cy="282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962">
              <a:lnSpc>
                <a:spcPts val="2170"/>
              </a:lnSpc>
            </a:pPr>
            <a:r>
              <a:rPr spc="9" dirty="0"/>
              <a:t>CYB</a:t>
            </a:r>
            <a:r>
              <a:rPr spc="-28" dirty="0"/>
              <a:t>E</a:t>
            </a:r>
            <a:r>
              <a:rPr dirty="0"/>
              <a:t>R</a:t>
            </a:r>
            <a:r>
              <a:rPr spc="-47" dirty="0"/>
              <a:t> </a:t>
            </a:r>
            <a:r>
              <a:rPr dirty="0"/>
              <a:t>S</a:t>
            </a:r>
            <a:r>
              <a:rPr spc="-28" dirty="0"/>
              <a:t>E</a:t>
            </a:r>
            <a:r>
              <a:rPr spc="9" dirty="0"/>
              <a:t>C</a:t>
            </a:r>
            <a:r>
              <a:rPr spc="-19" dirty="0"/>
              <a:t>U</a:t>
            </a:r>
            <a:r>
              <a:rPr spc="-28" dirty="0"/>
              <a:t>R</a:t>
            </a:r>
            <a:r>
              <a:rPr spc="-19" dirty="0"/>
              <a:t>IT</a:t>
            </a:r>
            <a:r>
              <a:rPr dirty="0"/>
              <a:t>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77838" y="13973372"/>
            <a:ext cx="93571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62">
              <a:lnSpc>
                <a:spcPts val="2170"/>
              </a:lnSpc>
            </a:pPr>
            <a:r>
              <a:rPr sz="2075" dirty="0">
                <a:latin typeface="Calibri Light"/>
                <a:cs typeface="Calibri Light"/>
              </a:rPr>
              <a:t>Page</a:t>
            </a:r>
            <a:r>
              <a:rPr sz="2075" spc="-85" dirty="0">
                <a:latin typeface="Calibri Light"/>
                <a:cs typeface="Calibri Light"/>
              </a:rPr>
              <a:t> </a:t>
            </a:r>
            <a:fld id="{81D60167-4931-47E6-BA6A-407CBD079E47}" type="slidenum">
              <a:rPr sz="2075" dirty="0">
                <a:latin typeface="Calibri Light"/>
                <a:cs typeface="Calibri Light"/>
              </a:rPr>
              <a:pPr marL="23962">
                <a:lnSpc>
                  <a:spcPts val="2170"/>
                </a:lnSpc>
              </a:pPr>
              <a:t>34</a:t>
            </a:fld>
            <a:endParaRPr sz="2075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762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4774" y="1384300"/>
            <a:ext cx="12731895" cy="9171572"/>
          </a:xfrm>
          <a:prstGeom prst="rect">
            <a:avLst/>
          </a:prstGeom>
        </p:spPr>
        <p:txBody>
          <a:bodyPr vert="horz" wrap="square" lIns="0" tIns="23962" rIns="0" bIns="0" rtlCol="0">
            <a:spAutoFit/>
          </a:bodyPr>
          <a:lstStyle/>
          <a:p>
            <a:pPr marL="23962" marR="9585" algn="just">
              <a:lnSpc>
                <a:spcPct val="150000"/>
              </a:lnSpc>
              <a:spcBef>
                <a:spcPts val="1387"/>
              </a:spcBef>
              <a:tabLst>
                <a:tab pos="346256" algn="l"/>
              </a:tabLst>
            </a:pPr>
            <a:r>
              <a:rPr sz="3200" b="1" i="1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Cables </a:t>
            </a:r>
            <a:r>
              <a:rPr sz="3200" b="1" i="1" spc="-19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3200" b="1" i="1" spc="-9" dirty="0">
                <a:solidFill>
                  <a:srgbClr val="333333"/>
                </a:solidFill>
                <a:latin typeface="Times New Roman"/>
                <a:cs typeface="Times New Roman"/>
              </a:rPr>
              <a:t>hardwired locks: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most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cost-efficient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and ideal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solution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safeguard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any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mobile device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securing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with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cables and locks, specially designed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for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laptops</a:t>
            </a:r>
            <a:r>
              <a:rPr sz="32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lang="en-US" sz="3200" spc="-9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481162" marR="9585" indent="-457200" algn="just">
              <a:lnSpc>
                <a:spcPct val="150000"/>
              </a:lnSpc>
              <a:spcBef>
                <a:spcPts val="1387"/>
              </a:spcBef>
              <a:buFont typeface="Arial" panose="020B0604020202020204" pitchFamily="34" charset="0"/>
              <a:buChar char="•"/>
              <a:tabLst>
                <a:tab pos="346256" algn="l"/>
              </a:tabLst>
            </a:pPr>
            <a:r>
              <a:rPr sz="32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Kensington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cables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are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one 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most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popular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brands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laptop security cable.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These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cables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are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made 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32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aircraft-grade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steel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and Kevlar brand fiber,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thus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making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these cables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40%%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stronger than </a:t>
            </a:r>
            <a:r>
              <a:rPr sz="3200" spc="28" dirty="0">
                <a:solidFill>
                  <a:srgbClr val="333333"/>
                </a:solidFill>
                <a:latin typeface="Times New Roman"/>
                <a:cs typeface="Times New Roman"/>
              </a:rPr>
              <a:t>any </a:t>
            </a:r>
            <a:r>
              <a:rPr sz="3200" spc="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other conventional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security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cables. </a:t>
            </a:r>
            <a:endParaRPr lang="en-US" sz="3200" spc="-9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481162" marR="9585" indent="-457200" algn="just">
              <a:lnSpc>
                <a:spcPct val="150000"/>
              </a:lnSpc>
              <a:spcBef>
                <a:spcPts val="1387"/>
              </a:spcBef>
              <a:buFont typeface="Arial" panose="020B0604020202020204" pitchFamily="34" charset="0"/>
              <a:buChar char="•"/>
              <a:tabLst>
                <a:tab pos="346256" algn="l"/>
              </a:tabLst>
            </a:pPr>
            <a:r>
              <a:rPr sz="3200" spc="-28" dirty="0" smtClean="0">
                <a:solidFill>
                  <a:srgbClr val="333333"/>
                </a:solidFill>
                <a:latin typeface="Times New Roman"/>
                <a:cs typeface="Times New Roman"/>
              </a:rPr>
              <a:t>One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end 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security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cable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3200" spc="-47" dirty="0">
                <a:solidFill>
                  <a:srgbClr val="333333"/>
                </a:solidFill>
                <a:latin typeface="Times New Roman"/>
                <a:cs typeface="Times New Roman"/>
              </a:rPr>
              <a:t>fit</a:t>
            </a:r>
            <a:r>
              <a:rPr sz="3200" spc="-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into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the universal 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security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slot 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laptop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other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end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locked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around any fixed furniture 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or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item,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thus 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making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loop.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These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cables come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with a variety 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options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such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number locks, 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key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locks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alarms.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104"/>
              </a:spcBef>
              <a:buClr>
                <a:srgbClr val="333333"/>
              </a:buClr>
              <a:buFont typeface="Times New Roman"/>
              <a:buAutoNum type="arabicPeriod"/>
            </a:pP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8910709" y="14354863"/>
            <a:ext cx="9078833" cy="282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962">
              <a:lnSpc>
                <a:spcPts val="2170"/>
              </a:lnSpc>
            </a:pPr>
            <a:r>
              <a:rPr spc="9" dirty="0"/>
              <a:t>CYB</a:t>
            </a:r>
            <a:r>
              <a:rPr spc="-28" dirty="0"/>
              <a:t>E</a:t>
            </a:r>
            <a:r>
              <a:rPr dirty="0"/>
              <a:t>R</a:t>
            </a:r>
            <a:r>
              <a:rPr spc="-47" dirty="0"/>
              <a:t> </a:t>
            </a:r>
            <a:r>
              <a:rPr dirty="0"/>
              <a:t>S</a:t>
            </a:r>
            <a:r>
              <a:rPr spc="-28" dirty="0"/>
              <a:t>E</a:t>
            </a:r>
            <a:r>
              <a:rPr spc="9" dirty="0"/>
              <a:t>C</a:t>
            </a:r>
            <a:r>
              <a:rPr spc="-19" dirty="0"/>
              <a:t>U</a:t>
            </a:r>
            <a:r>
              <a:rPr spc="-28" dirty="0"/>
              <a:t>R</a:t>
            </a:r>
            <a:r>
              <a:rPr spc="-19" dirty="0"/>
              <a:t>IT</a:t>
            </a:r>
            <a:r>
              <a:rPr dirty="0"/>
              <a:t>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77838" y="13973372"/>
            <a:ext cx="93571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62">
              <a:lnSpc>
                <a:spcPts val="2170"/>
              </a:lnSpc>
            </a:pPr>
            <a:r>
              <a:rPr sz="2075" dirty="0">
                <a:latin typeface="Calibri Light"/>
                <a:cs typeface="Calibri Light"/>
              </a:rPr>
              <a:t>Page</a:t>
            </a:r>
            <a:r>
              <a:rPr sz="2075" spc="-85" dirty="0">
                <a:latin typeface="Calibri Light"/>
                <a:cs typeface="Calibri Light"/>
              </a:rPr>
              <a:t> </a:t>
            </a:r>
            <a:fld id="{81D60167-4931-47E6-BA6A-407CBD079E47}" type="slidenum">
              <a:rPr sz="2075" dirty="0">
                <a:latin typeface="Calibri Light"/>
                <a:cs typeface="Calibri Light"/>
              </a:rPr>
              <a:pPr marL="23962">
                <a:lnSpc>
                  <a:spcPts val="2170"/>
                </a:lnSpc>
              </a:pPr>
              <a:t>35</a:t>
            </a:fld>
            <a:endParaRPr sz="2075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512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069" y="1155700"/>
            <a:ext cx="13258800" cy="9451200"/>
          </a:xfrm>
          <a:prstGeom prst="rect">
            <a:avLst/>
          </a:prstGeom>
        </p:spPr>
        <p:txBody>
          <a:bodyPr vert="horz" wrap="square" lIns="0" tIns="23962" rIns="0" bIns="0" rtlCol="0">
            <a:spAutoFit/>
          </a:bodyPr>
          <a:lstStyle/>
          <a:p>
            <a:pPr>
              <a:spcBef>
                <a:spcPts val="104"/>
              </a:spcBef>
              <a:buClr>
                <a:srgbClr val="333333"/>
              </a:buClr>
              <a:buFont typeface="Times New Roman"/>
              <a:buAutoNum type="arabicPeriod"/>
            </a:pPr>
            <a:endParaRPr sz="3200" dirty="0">
              <a:latin typeface="Times New Roman"/>
              <a:cs typeface="Times New Roman"/>
            </a:endParaRPr>
          </a:p>
          <a:p>
            <a:pPr marL="23962" marR="11981" algn="just">
              <a:lnSpc>
                <a:spcPct val="96300"/>
              </a:lnSpc>
              <a:tabLst>
                <a:tab pos="334275" algn="l"/>
              </a:tabLst>
            </a:pPr>
            <a:r>
              <a:rPr sz="3200" b="1" i="1" dirty="0">
                <a:solidFill>
                  <a:srgbClr val="333333"/>
                </a:solidFill>
                <a:latin typeface="Times New Roman"/>
                <a:cs typeface="Times New Roman"/>
              </a:rPr>
              <a:t>Laptop </a:t>
            </a:r>
            <a:r>
              <a:rPr sz="3200" b="1" i="1" spc="-19" dirty="0">
                <a:solidFill>
                  <a:srgbClr val="333333"/>
                </a:solidFill>
                <a:latin typeface="Times New Roman"/>
                <a:cs typeface="Times New Roman"/>
              </a:rPr>
              <a:t>safes</a:t>
            </a:r>
            <a:r>
              <a:rPr sz="3200" b="1" i="1" spc="-19" dirty="0" smtClean="0">
                <a:solidFill>
                  <a:srgbClr val="333333"/>
                </a:solidFill>
                <a:latin typeface="Times New Roman"/>
                <a:cs typeface="Times New Roman"/>
              </a:rPr>
              <a:t>:</a:t>
            </a:r>
            <a:endParaRPr lang="en-US" sz="3200" b="1" i="1" spc="-19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481162" marR="11981" indent="-457200" algn="just">
              <a:lnSpc>
                <a:spcPct val="96300"/>
              </a:lnSpc>
              <a:buFont typeface="Arial" panose="020B0604020202020204" pitchFamily="34" charset="0"/>
              <a:buChar char="•"/>
              <a:tabLst>
                <a:tab pos="334275" algn="l"/>
              </a:tabLst>
            </a:pPr>
            <a:r>
              <a:rPr sz="3200" b="1" i="1" spc="-19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Safes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made </a:t>
            </a:r>
            <a:r>
              <a:rPr sz="3200" spc="38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polycarbonate - the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same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material that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used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bulletproof 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windows,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police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riot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shields and bank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security screens-can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used to carry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and safeguard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laptops. </a:t>
            </a:r>
            <a:endParaRPr lang="en-US" sz="3200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481162" marR="11981" indent="-457200" algn="just">
              <a:lnSpc>
                <a:spcPct val="96300"/>
              </a:lnSpc>
              <a:buFont typeface="Arial" panose="020B0604020202020204" pitchFamily="34" charset="0"/>
              <a:buChar char="•"/>
              <a:tabLst>
                <a:tab pos="334275" algn="l"/>
              </a:tabLst>
            </a:pPr>
            <a:r>
              <a:rPr sz="3200" spc="-19" dirty="0" smtClean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advantage 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safes over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security cables </a:t>
            </a:r>
            <a:r>
              <a:rPr sz="3200" spc="-57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that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they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protect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whole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laptop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its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devices 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such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CD-ROM </a:t>
            </a:r>
            <a:r>
              <a:rPr sz="3200" spc="-19" dirty="0" smtClean="0">
                <a:solidFill>
                  <a:srgbClr val="333333"/>
                </a:solidFill>
                <a:latin typeface="Times New Roman"/>
                <a:cs typeface="Times New Roman"/>
              </a:rPr>
              <a:t>bays</a:t>
            </a:r>
            <a:r>
              <a:rPr lang="en-US" sz="3200" spc="-19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19" dirty="0" smtClean="0">
                <a:solidFill>
                  <a:srgbClr val="333333"/>
                </a:solidFill>
                <a:latin typeface="Times New Roman"/>
                <a:cs typeface="Times New Roman"/>
              </a:rPr>
              <a:t>can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easily 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removed</a:t>
            </a:r>
            <a:r>
              <a:rPr sz="3200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case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38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 laptops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protected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by</a:t>
            </a:r>
            <a:r>
              <a:rPr sz="32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security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cables</a:t>
            </a:r>
            <a:r>
              <a:rPr sz="32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lang="en-US" sz="3200" spc="-9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481162" marR="11981" indent="-457200" algn="just">
              <a:lnSpc>
                <a:spcPct val="96300"/>
              </a:lnSpc>
              <a:buFont typeface="Arial" panose="020B0604020202020204" pitchFamily="34" charset="0"/>
              <a:buChar char="•"/>
              <a:tabLst>
                <a:tab pos="334275" algn="l"/>
              </a:tabLst>
            </a:pPr>
            <a:endParaRPr sz="3200" dirty="0">
              <a:latin typeface="Times New Roman"/>
              <a:cs typeface="Times New Roman"/>
            </a:endParaRPr>
          </a:p>
          <a:p>
            <a:pPr marL="23962" marR="21566" algn="just">
              <a:lnSpc>
                <a:spcPct val="96300"/>
              </a:lnSpc>
              <a:spcBef>
                <a:spcPts val="1368"/>
              </a:spcBef>
              <a:tabLst>
                <a:tab pos="334275" algn="l"/>
              </a:tabLst>
            </a:pPr>
            <a:r>
              <a:rPr sz="3200" b="1" i="1" spc="-9" dirty="0">
                <a:solidFill>
                  <a:srgbClr val="333333"/>
                </a:solidFill>
                <a:latin typeface="Times New Roman"/>
                <a:cs typeface="Times New Roman"/>
              </a:rPr>
              <a:t>Motion</a:t>
            </a:r>
            <a:r>
              <a:rPr sz="3200" b="1" i="1" spc="12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b="1" i="1" spc="-19" dirty="0">
                <a:solidFill>
                  <a:srgbClr val="333333"/>
                </a:solidFill>
                <a:latin typeface="Times New Roman"/>
                <a:cs typeface="Times New Roman"/>
              </a:rPr>
              <a:t>sensors</a:t>
            </a:r>
            <a:r>
              <a:rPr sz="3200" b="1" i="1" spc="14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b="1" i="1" spc="-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3200" b="1" i="1" spc="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b="1" i="1" spc="-9" dirty="0">
                <a:solidFill>
                  <a:srgbClr val="333333"/>
                </a:solidFill>
                <a:latin typeface="Times New Roman"/>
                <a:cs typeface="Times New Roman"/>
              </a:rPr>
              <a:t>alarms:</a:t>
            </a:r>
            <a:r>
              <a:rPr sz="3200" b="1" i="1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endParaRPr lang="en-US" sz="3200" b="1" i="1" spc="75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481162" marR="21566" indent="-457200" algn="just">
              <a:lnSpc>
                <a:spcPct val="96300"/>
              </a:lnSpc>
              <a:spcBef>
                <a:spcPts val="1368"/>
              </a:spcBef>
              <a:buFont typeface="Arial" panose="020B0604020202020204" pitchFamily="34" charset="0"/>
              <a:buChar char="•"/>
              <a:tabLst>
                <a:tab pos="334275" algn="l"/>
              </a:tabLst>
            </a:pPr>
            <a:r>
              <a:rPr sz="3200" spc="-19" dirty="0" smtClean="0">
                <a:solidFill>
                  <a:srgbClr val="333333"/>
                </a:solidFill>
                <a:latin typeface="Times New Roman"/>
                <a:cs typeface="Times New Roman"/>
              </a:rPr>
              <a:t>Even</a:t>
            </a:r>
            <a:r>
              <a:rPr sz="3200" spc="113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though</a:t>
            </a:r>
            <a:r>
              <a:rPr sz="3200" spc="12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alarms</a:t>
            </a:r>
            <a:r>
              <a:rPr sz="3200" spc="14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3200" spc="2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motion</a:t>
            </a:r>
            <a:r>
              <a:rPr sz="3200" spc="11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sensors</a:t>
            </a:r>
            <a:r>
              <a:rPr sz="3200" spc="14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3200" spc="1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annoying</a:t>
            </a:r>
            <a:r>
              <a:rPr sz="3200" spc="1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owing </a:t>
            </a:r>
            <a:r>
              <a:rPr sz="3200" spc="-5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their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false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alarms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and loud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sound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level,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these devices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are very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efficient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securing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laptops. </a:t>
            </a:r>
            <a:endParaRPr lang="en-US" sz="3200" spc="-9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481162" marR="21566" indent="-457200" algn="just">
              <a:lnSpc>
                <a:spcPct val="96300"/>
              </a:lnSpc>
              <a:spcBef>
                <a:spcPts val="1368"/>
              </a:spcBef>
              <a:buFont typeface="Arial" panose="020B0604020202020204" pitchFamily="34" charset="0"/>
              <a:buChar char="•"/>
              <a:tabLst>
                <a:tab pos="334275" algn="l"/>
              </a:tabLst>
            </a:pPr>
            <a:r>
              <a:rPr sz="3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Once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 these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devices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are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activated,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they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to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track</a:t>
            </a:r>
            <a:r>
              <a:rPr sz="3200" spc="5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missing</a:t>
            </a:r>
            <a:r>
              <a:rPr sz="3200" spc="50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laptops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3200" spc="50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crowded 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places. </a:t>
            </a:r>
            <a:endParaRPr lang="en-US" sz="3200" spc="-19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481162" marR="21566" indent="-457200" algn="just">
              <a:lnSpc>
                <a:spcPct val="96300"/>
              </a:lnSpc>
              <a:spcBef>
                <a:spcPts val="1368"/>
              </a:spcBef>
              <a:buFont typeface="Arial" panose="020B0604020202020204" pitchFamily="34" charset="0"/>
              <a:buChar char="•"/>
              <a:tabLst>
                <a:tab pos="334275" algn="l"/>
              </a:tabLst>
            </a:pPr>
            <a:r>
              <a:rPr sz="3200" spc="-28" dirty="0" smtClean="0">
                <a:solidFill>
                  <a:srgbClr val="333333"/>
                </a:solidFill>
                <a:latin typeface="Times New Roman"/>
                <a:cs typeface="Times New Roman"/>
              </a:rPr>
              <a:t>Also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owing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their loud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nature, they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help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deterring thieves. </a:t>
            </a:r>
            <a:endParaRPr lang="en-US" sz="3200" spc="-9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481162" marR="21566" indent="-457200" algn="just">
              <a:lnSpc>
                <a:spcPct val="96300"/>
              </a:lnSpc>
              <a:spcBef>
                <a:spcPts val="1368"/>
              </a:spcBef>
              <a:buFont typeface="Arial" panose="020B0604020202020204" pitchFamily="34" charset="0"/>
              <a:buChar char="•"/>
              <a:tabLst>
                <a:tab pos="334275" algn="l"/>
              </a:tabLst>
            </a:pPr>
            <a:r>
              <a:rPr sz="3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Modern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systems for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laptops are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designed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wherein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the alarm device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attached 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laptop transmits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radio signals 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3200" spc="-5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certain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range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around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laptop</a:t>
            </a:r>
            <a:r>
              <a:rPr sz="32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8910709" y="14354863"/>
            <a:ext cx="9078833" cy="282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962">
              <a:lnSpc>
                <a:spcPts val="2170"/>
              </a:lnSpc>
            </a:pPr>
            <a:r>
              <a:rPr spc="9" dirty="0"/>
              <a:t>CYB</a:t>
            </a:r>
            <a:r>
              <a:rPr spc="-28" dirty="0"/>
              <a:t>E</a:t>
            </a:r>
            <a:r>
              <a:rPr dirty="0"/>
              <a:t>R</a:t>
            </a:r>
            <a:r>
              <a:rPr spc="-47" dirty="0"/>
              <a:t> </a:t>
            </a:r>
            <a:r>
              <a:rPr dirty="0"/>
              <a:t>S</a:t>
            </a:r>
            <a:r>
              <a:rPr spc="-28" dirty="0"/>
              <a:t>E</a:t>
            </a:r>
            <a:r>
              <a:rPr spc="9" dirty="0"/>
              <a:t>C</a:t>
            </a:r>
            <a:r>
              <a:rPr spc="-19" dirty="0"/>
              <a:t>U</a:t>
            </a:r>
            <a:r>
              <a:rPr spc="-28" dirty="0"/>
              <a:t>R</a:t>
            </a:r>
            <a:r>
              <a:rPr spc="-19" dirty="0"/>
              <a:t>IT</a:t>
            </a:r>
            <a:r>
              <a:rPr dirty="0"/>
              <a:t>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77838" y="13973372"/>
            <a:ext cx="93571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62">
              <a:lnSpc>
                <a:spcPts val="2170"/>
              </a:lnSpc>
            </a:pPr>
            <a:r>
              <a:rPr sz="2075" dirty="0">
                <a:latin typeface="Calibri Light"/>
                <a:cs typeface="Calibri Light"/>
              </a:rPr>
              <a:t>Page</a:t>
            </a:r>
            <a:r>
              <a:rPr sz="2075" spc="-85" dirty="0">
                <a:latin typeface="Calibri Light"/>
                <a:cs typeface="Calibri Light"/>
              </a:rPr>
              <a:t> </a:t>
            </a:r>
            <a:fld id="{81D60167-4931-47E6-BA6A-407CBD079E47}" type="slidenum">
              <a:rPr sz="2075" dirty="0">
                <a:latin typeface="Calibri Light"/>
                <a:cs typeface="Calibri Light"/>
              </a:rPr>
              <a:pPr marL="23962">
                <a:lnSpc>
                  <a:spcPts val="2170"/>
                </a:lnSpc>
              </a:pPr>
              <a:t>36</a:t>
            </a:fld>
            <a:endParaRPr sz="2075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4439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469" y="1384300"/>
            <a:ext cx="13807830" cy="8834300"/>
          </a:xfrm>
          <a:prstGeom prst="rect">
            <a:avLst/>
          </a:prstGeom>
        </p:spPr>
        <p:txBody>
          <a:bodyPr vert="horz" wrap="square" lIns="0" tIns="23962" rIns="0" bIns="0" rtlCol="0">
            <a:spAutoFit/>
          </a:bodyPr>
          <a:lstStyle/>
          <a:p>
            <a:pPr marL="23962" marR="21566" algn="just">
              <a:lnSpc>
                <a:spcPct val="150000"/>
              </a:lnSpc>
              <a:spcBef>
                <a:spcPts val="1330"/>
              </a:spcBef>
              <a:tabLst>
                <a:tab pos="449294" algn="l"/>
              </a:tabLst>
            </a:pPr>
            <a:r>
              <a:rPr sz="3600" b="1" i="1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Warning</a:t>
            </a:r>
            <a:r>
              <a:rPr sz="3600" b="1" i="1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b="1" i="1" dirty="0">
                <a:solidFill>
                  <a:srgbClr val="333333"/>
                </a:solidFill>
                <a:latin typeface="Times New Roman"/>
                <a:cs typeface="Times New Roman"/>
              </a:rPr>
              <a:t>labels</a:t>
            </a:r>
            <a:r>
              <a:rPr sz="3600" b="1" i="1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b="1" i="1" spc="-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3600" b="1" i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b="1" i="1" spc="-9" dirty="0">
                <a:solidFill>
                  <a:srgbClr val="333333"/>
                </a:solidFill>
                <a:latin typeface="Times New Roman"/>
                <a:cs typeface="Times New Roman"/>
              </a:rPr>
              <a:t>stamps: </a:t>
            </a:r>
            <a:endParaRPr lang="en-US" sz="3600" b="1" i="1" spc="-9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595462" marR="21566" indent="-571500" algn="just">
              <a:lnSpc>
                <a:spcPct val="150000"/>
              </a:lnSpc>
              <a:spcBef>
                <a:spcPts val="1330"/>
              </a:spcBef>
              <a:buFont typeface="Arial" panose="020B0604020202020204" pitchFamily="34" charset="0"/>
              <a:buChar char="•"/>
              <a:tabLst>
                <a:tab pos="449294" algn="l"/>
              </a:tabLst>
            </a:pPr>
            <a:r>
              <a:rPr sz="3600" spc="-19" dirty="0" smtClean="0">
                <a:solidFill>
                  <a:srgbClr val="333333"/>
                </a:solidFill>
                <a:latin typeface="Times New Roman"/>
                <a:cs typeface="Times New Roman"/>
              </a:rPr>
              <a:t>Warning</a:t>
            </a:r>
            <a:r>
              <a:rPr sz="36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28" dirty="0">
                <a:solidFill>
                  <a:srgbClr val="333333"/>
                </a:solidFill>
                <a:latin typeface="Times New Roman"/>
                <a:cs typeface="Times New Roman"/>
              </a:rPr>
              <a:t>labels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containing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tracking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information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 identification details can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fixed</a:t>
            </a:r>
            <a:r>
              <a:rPr sz="3600" spc="5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onto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laptop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deter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aspiring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thieves</a:t>
            </a:r>
            <a:r>
              <a:rPr sz="36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lang="en-US" sz="3600" spc="-9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595462" marR="21566" indent="-571500" algn="just">
              <a:lnSpc>
                <a:spcPct val="150000"/>
              </a:lnSpc>
              <a:spcBef>
                <a:spcPts val="1330"/>
              </a:spcBef>
              <a:buFont typeface="Arial" panose="020B0604020202020204" pitchFamily="34" charset="0"/>
              <a:buChar char="•"/>
              <a:tabLst>
                <a:tab pos="449294" algn="l"/>
              </a:tabLst>
            </a:pPr>
            <a:r>
              <a:rPr sz="36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These</a:t>
            </a:r>
            <a:r>
              <a:rPr sz="3600" spc="5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labels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cannot </a:t>
            </a:r>
            <a:r>
              <a:rPr sz="3600" spc="-28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removed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easily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are a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low-cost solution </a:t>
            </a:r>
            <a:r>
              <a:rPr sz="3600" spc="19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laptop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theft. </a:t>
            </a:r>
            <a:endParaRPr lang="en-US" sz="3600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595462" marR="21566" indent="-571500" algn="just">
              <a:lnSpc>
                <a:spcPct val="150000"/>
              </a:lnSpc>
              <a:spcBef>
                <a:spcPts val="1330"/>
              </a:spcBef>
              <a:buFont typeface="Arial" panose="020B0604020202020204" pitchFamily="34" charset="0"/>
              <a:buChar char="•"/>
              <a:tabLst>
                <a:tab pos="449294" algn="l"/>
              </a:tabLst>
            </a:pPr>
            <a:r>
              <a:rPr sz="3600" spc="-19" dirty="0" smtClean="0">
                <a:solidFill>
                  <a:srgbClr val="333333"/>
                </a:solidFill>
                <a:latin typeface="Times New Roman"/>
                <a:cs typeface="Times New Roman"/>
              </a:rPr>
              <a:t>These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labels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have an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identification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number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that </a:t>
            </a:r>
            <a:r>
              <a:rPr sz="3600" spc="-57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stored </a:t>
            </a:r>
            <a:r>
              <a:rPr sz="3600" spc="-28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universal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database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for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verification, which, </a:t>
            </a:r>
            <a:r>
              <a:rPr sz="3600" spc="-28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3600" spc="9" dirty="0">
                <a:solidFill>
                  <a:srgbClr val="333333"/>
                </a:solidFill>
                <a:latin typeface="Times New Roman"/>
                <a:cs typeface="Times New Roman"/>
              </a:rPr>
              <a:t>turn </a:t>
            </a:r>
            <a:r>
              <a:rPr sz="36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makes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resale </a:t>
            </a:r>
            <a:r>
              <a:rPr sz="3600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stolen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laptops a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difficult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process. Such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labels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are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highly recommended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for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36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laptops</a:t>
            </a:r>
            <a:r>
              <a:rPr sz="3600" spc="-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28" dirty="0">
                <a:solidFill>
                  <a:srgbClr val="333333"/>
                </a:solidFill>
                <a:latin typeface="Times New Roman"/>
                <a:cs typeface="Times New Roman"/>
              </a:rPr>
              <a:t>issued</a:t>
            </a:r>
            <a:r>
              <a:rPr sz="3600" spc="19" dirty="0">
                <a:solidFill>
                  <a:srgbClr val="333333"/>
                </a:solidFill>
                <a:latin typeface="Times New Roman"/>
                <a:cs typeface="Times New Roman"/>
              </a:rPr>
              <a:t> to</a:t>
            </a:r>
            <a:r>
              <a:rPr sz="3600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9" dirty="0">
                <a:solidFill>
                  <a:srgbClr val="333333"/>
                </a:solidFill>
                <a:latin typeface="Times New Roman"/>
                <a:cs typeface="Times New Roman"/>
              </a:rPr>
              <a:t>top</a:t>
            </a:r>
            <a:r>
              <a:rPr sz="36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executives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and/or</a:t>
            </a:r>
            <a:r>
              <a:rPr sz="36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9" dirty="0">
                <a:solidFill>
                  <a:srgbClr val="333333"/>
                </a:solidFill>
                <a:latin typeface="Times New Roman"/>
                <a:cs typeface="Times New Roman"/>
              </a:rPr>
              <a:t>key</a:t>
            </a:r>
            <a:r>
              <a:rPr sz="3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employees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19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3600" spc="-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36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organizations</a:t>
            </a:r>
            <a:r>
              <a:rPr sz="36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8910709" y="14354863"/>
            <a:ext cx="9078833" cy="282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962">
              <a:lnSpc>
                <a:spcPts val="2170"/>
              </a:lnSpc>
            </a:pPr>
            <a:r>
              <a:rPr spc="9" dirty="0"/>
              <a:t>CYB</a:t>
            </a:r>
            <a:r>
              <a:rPr spc="-28" dirty="0"/>
              <a:t>E</a:t>
            </a:r>
            <a:r>
              <a:rPr dirty="0"/>
              <a:t>R</a:t>
            </a:r>
            <a:r>
              <a:rPr spc="-47" dirty="0"/>
              <a:t> </a:t>
            </a:r>
            <a:r>
              <a:rPr dirty="0"/>
              <a:t>S</a:t>
            </a:r>
            <a:r>
              <a:rPr spc="-28" dirty="0"/>
              <a:t>E</a:t>
            </a:r>
            <a:r>
              <a:rPr spc="9" dirty="0"/>
              <a:t>C</a:t>
            </a:r>
            <a:r>
              <a:rPr spc="-19" dirty="0"/>
              <a:t>U</a:t>
            </a:r>
            <a:r>
              <a:rPr spc="-28" dirty="0"/>
              <a:t>R</a:t>
            </a:r>
            <a:r>
              <a:rPr spc="-19" dirty="0"/>
              <a:t>IT</a:t>
            </a:r>
            <a:r>
              <a:rPr dirty="0"/>
              <a:t>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77838" y="13973372"/>
            <a:ext cx="93571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62">
              <a:lnSpc>
                <a:spcPts val="2170"/>
              </a:lnSpc>
            </a:pPr>
            <a:r>
              <a:rPr sz="2075" dirty="0">
                <a:latin typeface="Calibri Light"/>
                <a:cs typeface="Calibri Light"/>
              </a:rPr>
              <a:t>Page</a:t>
            </a:r>
            <a:r>
              <a:rPr sz="2075" spc="-85" dirty="0">
                <a:latin typeface="Calibri Light"/>
                <a:cs typeface="Calibri Light"/>
              </a:rPr>
              <a:t> </a:t>
            </a:r>
            <a:fld id="{81D60167-4931-47E6-BA6A-407CBD079E47}" type="slidenum">
              <a:rPr sz="2075" dirty="0">
                <a:latin typeface="Calibri Light"/>
                <a:cs typeface="Calibri Light"/>
              </a:rPr>
              <a:pPr marL="23962">
                <a:lnSpc>
                  <a:spcPts val="2170"/>
                </a:lnSpc>
              </a:pPr>
              <a:t>37</a:t>
            </a:fld>
            <a:endParaRPr sz="2075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2638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508" y="33482"/>
            <a:ext cx="13807830" cy="8490616"/>
          </a:xfrm>
          <a:prstGeom prst="rect">
            <a:avLst/>
          </a:prstGeom>
        </p:spPr>
        <p:txBody>
          <a:bodyPr vert="horz" wrap="square" lIns="0" tIns="23962" rIns="0" bIns="0" rtlCol="0">
            <a:spAutoFit/>
          </a:bodyPr>
          <a:lstStyle/>
          <a:p>
            <a:pPr marL="22764">
              <a:lnSpc>
                <a:spcPct val="150000"/>
              </a:lnSpc>
              <a:spcBef>
                <a:spcPts val="1321"/>
              </a:spcBef>
              <a:tabLst>
                <a:tab pos="317501" algn="l"/>
              </a:tabLst>
            </a:pPr>
            <a:r>
              <a:rPr sz="3600" b="1" i="1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Other</a:t>
            </a:r>
            <a:r>
              <a:rPr sz="3600" b="1" i="1" spc="-47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b="1" i="1" spc="-9" dirty="0">
                <a:solidFill>
                  <a:srgbClr val="333333"/>
                </a:solidFill>
                <a:latin typeface="Times New Roman"/>
                <a:cs typeface="Times New Roman"/>
              </a:rPr>
              <a:t>measures</a:t>
            </a:r>
            <a:r>
              <a:rPr sz="3600" b="1" i="1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b="1" i="1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3600" b="1" i="1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b="1" i="1" spc="-9" dirty="0">
                <a:solidFill>
                  <a:srgbClr val="333333"/>
                </a:solidFill>
                <a:latin typeface="Times New Roman"/>
                <a:cs typeface="Times New Roman"/>
              </a:rPr>
              <a:t>protecting</a:t>
            </a:r>
            <a:r>
              <a:rPr sz="3600" b="1" i="1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b="1" i="1" dirty="0">
                <a:solidFill>
                  <a:srgbClr val="333333"/>
                </a:solidFill>
                <a:latin typeface="Times New Roman"/>
                <a:cs typeface="Times New Roman"/>
              </a:rPr>
              <a:t>laptops</a:t>
            </a:r>
            <a:r>
              <a:rPr sz="3600" b="1" i="1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b="1" i="1" spc="-19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3600" b="1" i="1" spc="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b="1" i="1" spc="-9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3600" b="1" i="1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b="1" i="1" spc="-19" dirty="0">
                <a:solidFill>
                  <a:srgbClr val="333333"/>
                </a:solidFill>
                <a:latin typeface="Times New Roman"/>
                <a:cs typeface="Times New Roman"/>
              </a:rPr>
              <a:t>follows:</a:t>
            </a:r>
            <a:endParaRPr sz="3600" dirty="0">
              <a:latin typeface="Times New Roman"/>
              <a:cs typeface="Times New Roman"/>
            </a:endParaRPr>
          </a:p>
          <a:p>
            <a:pPr marL="886607" lvl="1" indent="-432521">
              <a:lnSpc>
                <a:spcPct val="150000"/>
              </a:lnSpc>
              <a:buSzPct val="83333"/>
              <a:buFont typeface="Symbol"/>
              <a:buChar char=""/>
              <a:tabLst>
                <a:tab pos="886607" algn="l"/>
                <a:tab pos="887804" algn="l"/>
              </a:tabLst>
            </a:pP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Engraving</a:t>
            </a:r>
            <a:r>
              <a:rPr sz="36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3600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laptop</a:t>
            </a:r>
            <a:r>
              <a:rPr sz="36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sz="3600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personal</a:t>
            </a:r>
            <a:r>
              <a:rPr sz="36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details</a:t>
            </a:r>
            <a:endParaRPr sz="3600" dirty="0">
              <a:latin typeface="Times New Roman"/>
              <a:cs typeface="Times New Roman"/>
            </a:endParaRPr>
          </a:p>
          <a:p>
            <a:pPr marL="886607" lvl="1" indent="-432521">
              <a:lnSpc>
                <a:spcPct val="150000"/>
              </a:lnSpc>
              <a:buSzPct val="83333"/>
              <a:buFont typeface="Symbol"/>
              <a:buChar char=""/>
              <a:tabLst>
                <a:tab pos="886607" algn="l"/>
                <a:tab pos="887804" algn="l"/>
              </a:tabLst>
            </a:pP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Keeping</a:t>
            </a:r>
            <a:r>
              <a:rPr sz="36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3600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laptop</a:t>
            </a:r>
            <a:r>
              <a:rPr sz="36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close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 to</a:t>
            </a:r>
            <a:r>
              <a:rPr sz="3600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>
                <a:solidFill>
                  <a:srgbClr val="333333"/>
                </a:solidFill>
                <a:latin typeface="Times New Roman"/>
                <a:cs typeface="Times New Roman"/>
              </a:rPr>
              <a:t>oneself</a:t>
            </a:r>
            <a:r>
              <a:rPr sz="3600" spc="-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33333"/>
                </a:solidFill>
                <a:latin typeface="Times New Roman"/>
                <a:cs typeface="Times New Roman"/>
              </a:rPr>
              <a:t>wherever</a:t>
            </a:r>
            <a:r>
              <a:rPr sz="36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possible</a:t>
            </a:r>
            <a:endParaRPr lang="en-US" sz="3600" spc="-9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886607" marR="16774" indent="-432521">
              <a:lnSpc>
                <a:spcPct val="150000"/>
              </a:lnSpc>
              <a:spcBef>
                <a:spcPts val="377"/>
              </a:spcBef>
              <a:buSzPct val="83333"/>
              <a:buFont typeface="Symbol"/>
              <a:buChar char=""/>
              <a:tabLst>
                <a:tab pos="886607" algn="l"/>
                <a:tab pos="887804" algn="l"/>
              </a:tabLst>
            </a:pP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Carrying</a:t>
            </a:r>
            <a:r>
              <a:rPr lang="en-US" sz="3200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lang="en-US" sz="3200" spc="9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laptop</a:t>
            </a:r>
            <a:r>
              <a:rPr lang="en-US"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lang="en-US"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lang="en-US" sz="3200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different</a:t>
            </a:r>
            <a:r>
              <a:rPr lang="en-US" sz="3200" spc="11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lang="en-US" sz="3200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unobvious</a:t>
            </a:r>
            <a:r>
              <a:rPr lang="en-US" sz="3200" spc="9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bag</a:t>
            </a:r>
            <a:r>
              <a:rPr lang="en-US" sz="3200" spc="1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making</a:t>
            </a:r>
            <a:r>
              <a:rPr lang="en-US" sz="3200" spc="1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47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lang="en-US" sz="3200" spc="11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unobvious</a:t>
            </a:r>
            <a:r>
              <a:rPr lang="en-US" sz="3200" spc="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lang="en-US" sz="3200" spc="1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potential </a:t>
            </a:r>
            <a:r>
              <a:rPr lang="en-US" sz="3200" spc="-5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thieves</a:t>
            </a:r>
            <a:endParaRPr lang="en-US" sz="3200" dirty="0">
              <a:latin typeface="Times New Roman"/>
              <a:cs typeface="Times New Roman"/>
            </a:endParaRPr>
          </a:p>
          <a:p>
            <a:pPr marL="886607" marR="9585" indent="-432521">
              <a:lnSpc>
                <a:spcPct val="150000"/>
              </a:lnSpc>
              <a:spcBef>
                <a:spcPts val="38"/>
              </a:spcBef>
              <a:buSzPct val="83333"/>
              <a:buFont typeface="Symbol"/>
              <a:buChar char=""/>
              <a:tabLst>
                <a:tab pos="886607" algn="l"/>
                <a:tab pos="887804" algn="l"/>
              </a:tabLst>
            </a:pP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Creating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 the</a:t>
            </a:r>
            <a:r>
              <a:rPr lang="en-US"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awareness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among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 the</a:t>
            </a:r>
            <a:r>
              <a:rPr lang="en-US"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employees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lang="en-US" sz="32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understand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 the</a:t>
            </a:r>
            <a:r>
              <a:rPr lang="en-US"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responsibility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lang="en-US" sz="3200" spc="-5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carrying</a:t>
            </a:r>
            <a:r>
              <a:rPr lang="en-US" sz="3200" spc="32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lang="en-US" sz="3200" spc="36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laptop</a:t>
            </a:r>
            <a:r>
              <a:rPr lang="en-US" sz="3200" spc="2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lang="en-US" sz="3200" spc="3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also</a:t>
            </a:r>
            <a:r>
              <a:rPr lang="en-US" sz="3200" spc="37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about</a:t>
            </a:r>
            <a:r>
              <a:rPr lang="en-US" sz="3200" spc="28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lang="en-US" sz="3200" spc="32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sensitivity</a:t>
            </a:r>
            <a:r>
              <a:rPr lang="en-US" sz="3200" spc="32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lang="en-US" sz="3200" spc="2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lang="en-US" sz="3200" spc="36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information</a:t>
            </a:r>
            <a:r>
              <a:rPr lang="en-US" sz="3200" spc="2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contained</a:t>
            </a:r>
            <a:r>
              <a:rPr lang="en-US" sz="3200" spc="37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lang="en-US" sz="3200" spc="2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endParaRPr lang="en-US" sz="3200" dirty="0">
              <a:latin typeface="Times New Roman"/>
              <a:cs typeface="Times New Roman"/>
            </a:endParaRPr>
          </a:p>
          <a:p>
            <a:pPr marL="886607">
              <a:lnSpc>
                <a:spcPct val="150000"/>
              </a:lnSpc>
            </a:pP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laptop</a:t>
            </a:r>
            <a:endParaRPr lang="en-US" sz="3200" dirty="0">
              <a:latin typeface="Times New Roman"/>
              <a:cs typeface="Times New Roman"/>
            </a:endParaRPr>
          </a:p>
          <a:p>
            <a:pPr marL="886607" marR="20368" indent="-432521">
              <a:lnSpc>
                <a:spcPct val="150000"/>
              </a:lnSpc>
              <a:spcBef>
                <a:spcPts val="104"/>
              </a:spcBef>
              <a:buSzPct val="83333"/>
              <a:buFont typeface="Symbol"/>
              <a:buChar char=""/>
              <a:tabLst>
                <a:tab pos="886607" algn="l"/>
                <a:tab pos="887804" algn="l"/>
              </a:tabLst>
            </a:pP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Making</a:t>
            </a:r>
            <a:r>
              <a:rPr lang="en-US" sz="3200" spc="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lang="en-US" sz="3200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copy</a:t>
            </a:r>
            <a:r>
              <a:rPr lang="en-US"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lang="en-US" sz="3200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purchase</a:t>
            </a:r>
            <a:r>
              <a:rPr lang="en-US" sz="3200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receipt,</a:t>
            </a:r>
            <a:r>
              <a:rPr lang="en-US" sz="32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laptop</a:t>
            </a:r>
            <a:r>
              <a:rPr lang="en-US"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serial</a:t>
            </a:r>
            <a:r>
              <a:rPr lang="en-US"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number</a:t>
            </a:r>
            <a:r>
              <a:rPr lang="en-US" sz="32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lang="en-US" sz="3200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lang="en-US" sz="3200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description</a:t>
            </a:r>
            <a:r>
              <a:rPr lang="en-US"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 of</a:t>
            </a:r>
            <a:r>
              <a:rPr lang="en-US"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lang="en-US" sz="3200" spc="-5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laptop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8910709" y="14354863"/>
            <a:ext cx="9078833" cy="282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962">
              <a:lnSpc>
                <a:spcPts val="2170"/>
              </a:lnSpc>
            </a:pPr>
            <a:r>
              <a:rPr spc="9" dirty="0"/>
              <a:t>CYB</a:t>
            </a:r>
            <a:r>
              <a:rPr spc="-28" dirty="0"/>
              <a:t>E</a:t>
            </a:r>
            <a:r>
              <a:rPr dirty="0"/>
              <a:t>R</a:t>
            </a:r>
            <a:r>
              <a:rPr spc="-47" dirty="0"/>
              <a:t> </a:t>
            </a:r>
            <a:r>
              <a:rPr dirty="0"/>
              <a:t>S</a:t>
            </a:r>
            <a:r>
              <a:rPr spc="-28" dirty="0"/>
              <a:t>E</a:t>
            </a:r>
            <a:r>
              <a:rPr spc="9" dirty="0"/>
              <a:t>C</a:t>
            </a:r>
            <a:r>
              <a:rPr spc="-19" dirty="0"/>
              <a:t>U</a:t>
            </a:r>
            <a:r>
              <a:rPr spc="-28" dirty="0"/>
              <a:t>R</a:t>
            </a:r>
            <a:r>
              <a:rPr spc="-19" dirty="0"/>
              <a:t>IT</a:t>
            </a:r>
            <a:r>
              <a:rPr dirty="0"/>
              <a:t>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77838" y="13973372"/>
            <a:ext cx="93571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62">
              <a:lnSpc>
                <a:spcPts val="2170"/>
              </a:lnSpc>
            </a:pPr>
            <a:r>
              <a:rPr sz="2075" dirty="0">
                <a:latin typeface="Calibri Light"/>
                <a:cs typeface="Calibri Light"/>
              </a:rPr>
              <a:t>Page</a:t>
            </a:r>
            <a:r>
              <a:rPr sz="2075" spc="-85" dirty="0">
                <a:latin typeface="Calibri Light"/>
                <a:cs typeface="Calibri Light"/>
              </a:rPr>
              <a:t> </a:t>
            </a:r>
            <a:fld id="{81D60167-4931-47E6-BA6A-407CBD079E47}" type="slidenum">
              <a:rPr sz="2075" dirty="0">
                <a:latin typeface="Calibri Light"/>
                <a:cs typeface="Calibri Light"/>
              </a:rPr>
              <a:pPr marL="23962">
                <a:lnSpc>
                  <a:spcPts val="2170"/>
                </a:lnSpc>
              </a:pPr>
              <a:t>38</a:t>
            </a:fld>
            <a:endParaRPr sz="2075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506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508" y="33482"/>
            <a:ext cx="13807830" cy="7621147"/>
          </a:xfrm>
          <a:prstGeom prst="rect">
            <a:avLst/>
          </a:prstGeom>
        </p:spPr>
        <p:txBody>
          <a:bodyPr vert="horz" wrap="square" lIns="0" tIns="23962" rIns="0" bIns="0" rtlCol="0">
            <a:spAutoFit/>
          </a:bodyPr>
          <a:lstStyle/>
          <a:p>
            <a:pPr marL="22764">
              <a:lnSpc>
                <a:spcPct val="150000"/>
              </a:lnSpc>
              <a:spcBef>
                <a:spcPts val="1321"/>
              </a:spcBef>
              <a:tabLst>
                <a:tab pos="317501" algn="l"/>
              </a:tabLst>
            </a:pPr>
            <a:r>
              <a:rPr sz="3600" b="1" i="1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Other</a:t>
            </a:r>
            <a:r>
              <a:rPr sz="3600" b="1" i="1" spc="-47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b="1" i="1" spc="-9" dirty="0">
                <a:solidFill>
                  <a:srgbClr val="333333"/>
                </a:solidFill>
                <a:latin typeface="Times New Roman"/>
                <a:cs typeface="Times New Roman"/>
              </a:rPr>
              <a:t>measures</a:t>
            </a:r>
            <a:r>
              <a:rPr sz="3600" b="1" i="1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b="1" i="1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3600" b="1" i="1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b="1" i="1" spc="-9" dirty="0">
                <a:solidFill>
                  <a:srgbClr val="333333"/>
                </a:solidFill>
                <a:latin typeface="Times New Roman"/>
                <a:cs typeface="Times New Roman"/>
              </a:rPr>
              <a:t>protecting</a:t>
            </a:r>
            <a:r>
              <a:rPr sz="3600" b="1" i="1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b="1" i="1" dirty="0">
                <a:solidFill>
                  <a:srgbClr val="333333"/>
                </a:solidFill>
                <a:latin typeface="Times New Roman"/>
                <a:cs typeface="Times New Roman"/>
              </a:rPr>
              <a:t>laptops</a:t>
            </a:r>
            <a:r>
              <a:rPr sz="3600" b="1" i="1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b="1" i="1" spc="-19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3600" b="1" i="1" spc="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b="1" i="1" spc="-9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3600" b="1" i="1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b="1" i="1" spc="-19" dirty="0">
                <a:solidFill>
                  <a:srgbClr val="333333"/>
                </a:solidFill>
                <a:latin typeface="Times New Roman"/>
                <a:cs typeface="Times New Roman"/>
              </a:rPr>
              <a:t>follows:</a:t>
            </a:r>
            <a:endParaRPr sz="3600" dirty="0">
              <a:latin typeface="Times New Roman"/>
              <a:cs typeface="Times New Roman"/>
            </a:endParaRPr>
          </a:p>
          <a:p>
            <a:pPr marL="886607" indent="-432521">
              <a:lnSpc>
                <a:spcPct val="150000"/>
              </a:lnSpc>
              <a:buSzPct val="83333"/>
              <a:buFont typeface="Symbol"/>
              <a:buChar char=""/>
              <a:tabLst>
                <a:tab pos="886607" algn="l"/>
                <a:tab pos="887804" algn="l"/>
              </a:tabLst>
            </a:pPr>
            <a:r>
              <a:rPr lang="en-US" sz="32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Installing</a:t>
            </a:r>
            <a:r>
              <a:rPr lang="en-US" sz="3200" spc="9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encryption</a:t>
            </a:r>
            <a:r>
              <a:rPr lang="en-US"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software</a:t>
            </a:r>
            <a:r>
              <a:rPr lang="en-US" sz="3200" spc="-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lang="en-US" sz="3200" spc="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protect</a:t>
            </a:r>
            <a:r>
              <a:rPr lang="en-US" sz="3200" spc="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information</a:t>
            </a:r>
            <a:r>
              <a:rPr lang="en-US"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stored</a:t>
            </a:r>
            <a:r>
              <a:rPr lang="en-US"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on</a:t>
            </a:r>
            <a:r>
              <a:rPr lang="en-US"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lang="en-US"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laptop</a:t>
            </a:r>
            <a:endParaRPr lang="en-US" sz="3200" dirty="0">
              <a:latin typeface="Times New Roman"/>
              <a:cs typeface="Times New Roman"/>
            </a:endParaRPr>
          </a:p>
          <a:p>
            <a:pPr marL="886607" indent="-432521">
              <a:lnSpc>
                <a:spcPct val="150000"/>
              </a:lnSpc>
              <a:buSzPct val="83333"/>
              <a:buFont typeface="Symbol"/>
              <a:buChar char=""/>
              <a:tabLst>
                <a:tab pos="886607" algn="l"/>
                <a:tab pos="887804" algn="l"/>
              </a:tabLst>
            </a:pPr>
            <a:r>
              <a:rPr lang="en-US"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Using</a:t>
            </a:r>
            <a:r>
              <a:rPr lang="en-US"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personal</a:t>
            </a:r>
            <a:r>
              <a:rPr lang="en-US" sz="32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firewall</a:t>
            </a:r>
            <a:r>
              <a:rPr lang="en-US"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software</a:t>
            </a:r>
            <a:r>
              <a:rPr lang="en-US"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lang="en-US" sz="32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block</a:t>
            </a:r>
            <a:r>
              <a:rPr lang="en-US"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unwanted</a:t>
            </a:r>
            <a:r>
              <a:rPr lang="en-US" sz="32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access</a:t>
            </a:r>
            <a:r>
              <a:rPr lang="en-US"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lang="en-US" sz="3200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intrusion</a:t>
            </a:r>
            <a:endParaRPr lang="en-US" sz="3200" dirty="0">
              <a:latin typeface="Times New Roman"/>
              <a:cs typeface="Times New Roman"/>
            </a:endParaRPr>
          </a:p>
          <a:p>
            <a:pPr marL="886607" indent="-432521">
              <a:lnSpc>
                <a:spcPct val="150000"/>
              </a:lnSpc>
              <a:buSzPct val="83333"/>
              <a:buFont typeface="Symbol"/>
              <a:buChar char=""/>
              <a:tabLst>
                <a:tab pos="886607" algn="l"/>
                <a:tab pos="887804" algn="l"/>
              </a:tabLst>
            </a:pP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Updating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 the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 antivirus</a:t>
            </a:r>
            <a:r>
              <a:rPr lang="en-US"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software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 regularly</a:t>
            </a:r>
            <a:endParaRPr lang="en-US" sz="3200" dirty="0">
              <a:latin typeface="Times New Roman"/>
              <a:cs typeface="Times New Roman"/>
            </a:endParaRPr>
          </a:p>
          <a:p>
            <a:pPr marL="886607" marR="21566" indent="-432521">
              <a:lnSpc>
                <a:spcPct val="150000"/>
              </a:lnSpc>
              <a:spcBef>
                <a:spcPts val="151"/>
              </a:spcBef>
              <a:buSzPct val="83333"/>
              <a:buFont typeface="Symbol"/>
              <a:buChar char=""/>
              <a:tabLst>
                <a:tab pos="886607" algn="l"/>
                <a:tab pos="887804" algn="l"/>
              </a:tabLst>
            </a:pPr>
            <a:r>
              <a:rPr lang="en-US"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Tight</a:t>
            </a:r>
            <a:r>
              <a:rPr lang="en-US" sz="3200" spc="11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office</a:t>
            </a:r>
            <a:r>
              <a:rPr lang="en-US" sz="3200" spc="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security</a:t>
            </a:r>
            <a:r>
              <a:rPr lang="en-US"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using</a:t>
            </a:r>
            <a:r>
              <a:rPr lang="en-US" sz="3200" spc="11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security</a:t>
            </a:r>
            <a:r>
              <a:rPr lang="en-US"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guards</a:t>
            </a:r>
            <a:r>
              <a:rPr lang="en-US" sz="3200" spc="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lang="en-US" sz="3200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securing</a:t>
            </a:r>
            <a:r>
              <a:rPr lang="en-US" sz="3200" spc="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lang="en-US" sz="3200" spc="1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laptop</a:t>
            </a:r>
            <a:r>
              <a:rPr lang="en-US" sz="3200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by</a:t>
            </a:r>
            <a:r>
              <a:rPr lang="en-US" sz="32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locking</a:t>
            </a:r>
            <a:r>
              <a:rPr lang="en-US" sz="3200" spc="1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47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lang="en-US" sz="3200" spc="12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down </a:t>
            </a:r>
            <a:r>
              <a:rPr lang="en-US" sz="3200" spc="-5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lang="en-US"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lockers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 when</a:t>
            </a:r>
            <a:r>
              <a:rPr lang="en-US"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not</a:t>
            </a:r>
            <a:r>
              <a:rPr lang="en-US"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use</a:t>
            </a:r>
            <a:endParaRPr lang="en-US" sz="3200" dirty="0">
              <a:latin typeface="Times New Roman"/>
              <a:cs typeface="Times New Roman"/>
            </a:endParaRPr>
          </a:p>
          <a:p>
            <a:pPr marL="886607" marR="17972" indent="-432521">
              <a:lnSpc>
                <a:spcPct val="150000"/>
              </a:lnSpc>
              <a:spcBef>
                <a:spcPts val="38"/>
              </a:spcBef>
              <a:buSzPct val="83333"/>
              <a:buFont typeface="Symbol"/>
              <a:buChar char=""/>
              <a:tabLst>
                <a:tab pos="886607" algn="l"/>
                <a:tab pos="887804" algn="l"/>
              </a:tabLst>
            </a:pPr>
            <a:r>
              <a:rPr lang="en-US"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Never</a:t>
            </a:r>
            <a:r>
              <a:rPr lang="en-US" sz="3200" spc="47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leaving</a:t>
            </a:r>
            <a:r>
              <a:rPr lang="en-US" sz="3200" spc="4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lang="en-US" sz="3200" spc="46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laptop</a:t>
            </a:r>
            <a:r>
              <a:rPr lang="en-US" sz="3200" spc="43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unattended</a:t>
            </a:r>
            <a:r>
              <a:rPr lang="en-US" sz="3200" spc="47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lang="en-US" sz="3200" spc="37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public</a:t>
            </a:r>
            <a:r>
              <a:rPr lang="en-US" sz="3200" spc="4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places</a:t>
            </a:r>
            <a:r>
              <a:rPr lang="en-US" sz="3200" spc="40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such</a:t>
            </a:r>
            <a:r>
              <a:rPr lang="en-US" sz="3200" spc="37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lang="en-US" sz="3200" spc="40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lang="en-US" sz="3200" spc="4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car,</a:t>
            </a:r>
            <a:r>
              <a:rPr lang="en-US" sz="3200" spc="44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parking</a:t>
            </a:r>
            <a:r>
              <a:rPr lang="en-US" sz="3200" spc="47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lot, </a:t>
            </a:r>
            <a:r>
              <a:rPr lang="en-US" sz="3200" spc="-5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conventions,</a:t>
            </a:r>
            <a:r>
              <a:rPr lang="en-US" sz="32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conferences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lang="en-US"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lang="en-US"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airport</a:t>
            </a:r>
            <a:r>
              <a:rPr lang="en-US" sz="3200" spc="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until</a:t>
            </a:r>
            <a:r>
              <a:rPr lang="en-US"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47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lang="en-US" sz="3200" spc="11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 fitted</a:t>
            </a:r>
            <a:r>
              <a:rPr lang="en-US"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lang="en-US" sz="3200" spc="-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lang="en-US"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anti</a:t>
            </a:r>
            <a:r>
              <a:rPr lang="en-US" sz="3200" spc="-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theft</a:t>
            </a:r>
            <a:r>
              <a:rPr lang="en-US" sz="3200" spc="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device;</a:t>
            </a:r>
            <a:endParaRPr lang="en-US" sz="3200" dirty="0">
              <a:latin typeface="Times New Roman"/>
              <a:cs typeface="Times New Roman"/>
            </a:endParaRPr>
          </a:p>
          <a:p>
            <a:pPr marL="886607" lvl="1" indent="-432521">
              <a:lnSpc>
                <a:spcPct val="150000"/>
              </a:lnSpc>
              <a:buSzPct val="83333"/>
              <a:buFont typeface="Symbol"/>
              <a:buChar char=""/>
              <a:tabLst>
                <a:tab pos="886607" algn="l"/>
                <a:tab pos="887804" algn="l"/>
              </a:tabLst>
            </a:pP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8910709" y="14354863"/>
            <a:ext cx="9078833" cy="282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962">
              <a:lnSpc>
                <a:spcPts val="2170"/>
              </a:lnSpc>
            </a:pPr>
            <a:r>
              <a:rPr spc="9" dirty="0"/>
              <a:t>CYB</a:t>
            </a:r>
            <a:r>
              <a:rPr spc="-28" dirty="0"/>
              <a:t>E</a:t>
            </a:r>
            <a:r>
              <a:rPr dirty="0"/>
              <a:t>R</a:t>
            </a:r>
            <a:r>
              <a:rPr spc="-47" dirty="0"/>
              <a:t> </a:t>
            </a:r>
            <a:r>
              <a:rPr dirty="0"/>
              <a:t>S</a:t>
            </a:r>
            <a:r>
              <a:rPr spc="-28" dirty="0"/>
              <a:t>E</a:t>
            </a:r>
            <a:r>
              <a:rPr spc="9" dirty="0"/>
              <a:t>C</a:t>
            </a:r>
            <a:r>
              <a:rPr spc="-19" dirty="0"/>
              <a:t>U</a:t>
            </a:r>
            <a:r>
              <a:rPr spc="-28" dirty="0"/>
              <a:t>R</a:t>
            </a:r>
            <a:r>
              <a:rPr spc="-19" dirty="0"/>
              <a:t>IT</a:t>
            </a:r>
            <a:r>
              <a:rPr dirty="0"/>
              <a:t>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77838" y="13973372"/>
            <a:ext cx="93571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62">
              <a:lnSpc>
                <a:spcPts val="2170"/>
              </a:lnSpc>
            </a:pPr>
            <a:r>
              <a:rPr sz="2075" dirty="0">
                <a:latin typeface="Calibri Light"/>
                <a:cs typeface="Calibri Light"/>
              </a:rPr>
              <a:t>Page</a:t>
            </a:r>
            <a:r>
              <a:rPr sz="2075" spc="-85" dirty="0">
                <a:latin typeface="Calibri Light"/>
                <a:cs typeface="Calibri Light"/>
              </a:rPr>
              <a:t> </a:t>
            </a:r>
            <a:fld id="{81D60167-4931-47E6-BA6A-407CBD079E47}" type="slidenum">
              <a:rPr sz="2075" dirty="0">
                <a:latin typeface="Calibri Light"/>
                <a:cs typeface="Calibri Light"/>
              </a:rPr>
              <a:pPr marL="23962">
                <a:lnSpc>
                  <a:spcPts val="2170"/>
                </a:lnSpc>
              </a:pPr>
              <a:t>39</a:t>
            </a:fld>
            <a:endParaRPr sz="2075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4081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6120" y="-3125545"/>
            <a:ext cx="10870321" cy="1089076"/>
          </a:xfrm>
          <a:prstGeom prst="rect">
            <a:avLst/>
          </a:prstGeom>
        </p:spPr>
        <p:txBody>
          <a:bodyPr vert="horz" wrap="square" lIns="0" tIns="73084" rIns="0" bIns="0" rtlCol="0">
            <a:spAutoFit/>
          </a:bodyPr>
          <a:lstStyle/>
          <a:p>
            <a:pPr marL="1198" algn="ctr">
              <a:spcBef>
                <a:spcPts val="575"/>
              </a:spcBef>
            </a:pPr>
            <a:r>
              <a:rPr sz="2264" spc="-19" dirty="0">
                <a:solidFill>
                  <a:srgbClr val="333333"/>
                </a:solidFill>
                <a:latin typeface="Times New Roman"/>
                <a:cs typeface="Times New Roman"/>
              </a:rPr>
              <a:t>Figure</a:t>
            </a:r>
            <a:endParaRPr sz="2264" dirty="0">
              <a:latin typeface="Times New Roman"/>
              <a:cs typeface="Times New Roman"/>
            </a:endParaRPr>
          </a:p>
          <a:p>
            <a:pPr marL="28755" marR="21566" algn="just">
              <a:lnSpc>
                <a:spcPts val="2623"/>
              </a:lnSpc>
              <a:spcBef>
                <a:spcPts val="9"/>
              </a:spcBef>
            </a:pPr>
            <a:r>
              <a:rPr sz="2264" spc="-19" dirty="0">
                <a:solidFill>
                  <a:srgbClr val="333333"/>
                </a:solidFill>
                <a:latin typeface="Times New Roman"/>
                <a:cs typeface="Times New Roman"/>
              </a:rPr>
              <a:t>below helps </a:t>
            </a:r>
            <a:r>
              <a:rPr sz="2264" spc="9" dirty="0">
                <a:solidFill>
                  <a:srgbClr val="333333"/>
                </a:solidFill>
                <a:latin typeface="Times New Roman"/>
                <a:cs typeface="Times New Roman"/>
              </a:rPr>
              <a:t>us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understand how these 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terms are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related. </a:t>
            </a:r>
            <a:r>
              <a:rPr sz="2264" spc="-19" dirty="0">
                <a:solidFill>
                  <a:srgbClr val="333333"/>
                </a:solidFill>
                <a:latin typeface="Times New Roman"/>
                <a:cs typeface="Times New Roman"/>
              </a:rPr>
              <a:t>Let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us understand 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concept </a:t>
            </a:r>
            <a:r>
              <a:rPr sz="2264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264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mobile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computing</a:t>
            </a:r>
            <a:r>
              <a:rPr sz="2264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2264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9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various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types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19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2264" spc="-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devices.</a:t>
            </a:r>
            <a:endParaRPr sz="2264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8805" y="322918"/>
            <a:ext cx="9319033" cy="805120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71386" y="8365902"/>
            <a:ext cx="10857142" cy="2225681"/>
          </a:xfrm>
          <a:prstGeom prst="rect">
            <a:avLst/>
          </a:prstGeom>
        </p:spPr>
        <p:txBody>
          <a:bodyPr vert="horz" wrap="square" lIns="0" tIns="44330" rIns="0" bIns="0" rtlCol="0">
            <a:spAutoFit/>
          </a:bodyPr>
          <a:lstStyle/>
          <a:p>
            <a:pPr marL="23962" marR="15576" algn="just">
              <a:lnSpc>
                <a:spcPts val="2623"/>
              </a:lnSpc>
              <a:spcBef>
                <a:spcPts val="349"/>
              </a:spcBef>
            </a:pPr>
            <a:r>
              <a:rPr sz="2264" spc="-19" dirty="0">
                <a:solidFill>
                  <a:srgbClr val="333333"/>
                </a:solidFill>
                <a:latin typeface="Times New Roman"/>
                <a:cs typeface="Times New Roman"/>
              </a:rPr>
              <a:t>Mobile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computing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28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2264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"taking 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computer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1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 all necessary files </a:t>
            </a:r>
            <a:r>
              <a:rPr sz="2264" spc="-1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 software out </a:t>
            </a:r>
            <a:r>
              <a:rPr sz="2264" spc="-28" dirty="0">
                <a:solidFill>
                  <a:srgbClr val="333333"/>
                </a:solidFill>
                <a:latin typeface="Times New Roman"/>
                <a:cs typeface="Times New Roman"/>
              </a:rPr>
              <a:t>into</a:t>
            </a:r>
            <a:r>
              <a:rPr sz="2264" spc="50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26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field."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Many types </a:t>
            </a:r>
            <a:r>
              <a:rPr sz="2264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264" spc="-19" dirty="0">
                <a:solidFill>
                  <a:srgbClr val="333333"/>
                </a:solidFill>
                <a:latin typeface="Times New Roman"/>
                <a:cs typeface="Times New Roman"/>
              </a:rPr>
              <a:t>mobile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 computers </a:t>
            </a:r>
            <a:r>
              <a:rPr sz="2264" spc="-19" dirty="0">
                <a:solidFill>
                  <a:srgbClr val="333333"/>
                </a:solidFill>
                <a:latin typeface="Times New Roman"/>
                <a:cs typeface="Times New Roman"/>
              </a:rPr>
              <a:t>have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 been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introduced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28" dirty="0">
                <a:solidFill>
                  <a:srgbClr val="333333"/>
                </a:solidFill>
                <a:latin typeface="Times New Roman"/>
                <a:cs typeface="Times New Roman"/>
              </a:rPr>
              <a:t>since</a:t>
            </a:r>
            <a:r>
              <a:rPr sz="2264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1990s.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They 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are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19" dirty="0">
                <a:solidFill>
                  <a:srgbClr val="333333"/>
                </a:solidFill>
                <a:latin typeface="Times New Roman"/>
                <a:cs typeface="Times New Roman"/>
              </a:rPr>
              <a:t>follows:</a:t>
            </a:r>
            <a:endParaRPr sz="2264" dirty="0">
              <a:latin typeface="Times New Roman"/>
              <a:cs typeface="Times New Roman"/>
            </a:endParaRPr>
          </a:p>
          <a:p>
            <a:pPr marL="23962" marR="9585" algn="just">
              <a:lnSpc>
                <a:spcPct val="96700"/>
              </a:lnSpc>
              <a:spcBef>
                <a:spcPts val="1302"/>
              </a:spcBef>
            </a:pPr>
            <a:r>
              <a:rPr sz="2264" b="1" dirty="0">
                <a:solidFill>
                  <a:srgbClr val="333333"/>
                </a:solidFill>
                <a:latin typeface="Times New Roman"/>
                <a:cs typeface="Times New Roman"/>
              </a:rPr>
              <a:t>1. </a:t>
            </a:r>
            <a:r>
              <a:rPr sz="2264" b="1" spc="-19" dirty="0">
                <a:solidFill>
                  <a:srgbClr val="333333"/>
                </a:solidFill>
                <a:latin typeface="Times New Roman"/>
                <a:cs typeface="Times New Roman"/>
              </a:rPr>
              <a:t>Portable </a:t>
            </a:r>
            <a:r>
              <a:rPr sz="2264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computer: 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z="2264" spc="-28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general-purpose computer that can </a:t>
            </a:r>
            <a:r>
              <a:rPr sz="2264" spc="-28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easily </a:t>
            </a:r>
            <a:r>
              <a:rPr sz="2264" spc="-19" dirty="0">
                <a:solidFill>
                  <a:srgbClr val="333333"/>
                </a:solidFill>
                <a:latin typeface="Times New Roman"/>
                <a:cs typeface="Times New Roman"/>
              </a:rPr>
              <a:t>moved 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from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one 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19" dirty="0">
                <a:solidFill>
                  <a:srgbClr val="333333"/>
                </a:solidFill>
                <a:latin typeface="Times New Roman"/>
                <a:cs typeface="Times New Roman"/>
              </a:rPr>
              <a:t>place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19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2264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another,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19" dirty="0">
                <a:solidFill>
                  <a:srgbClr val="333333"/>
                </a:solidFill>
                <a:latin typeface="Times New Roman"/>
                <a:cs typeface="Times New Roman"/>
              </a:rPr>
              <a:t>but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19" dirty="0">
                <a:solidFill>
                  <a:srgbClr val="333333"/>
                </a:solidFill>
                <a:latin typeface="Times New Roman"/>
                <a:cs typeface="Times New Roman"/>
              </a:rPr>
              <a:t>cannot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28" dirty="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sz="2264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19" dirty="0">
                <a:solidFill>
                  <a:srgbClr val="333333"/>
                </a:solidFill>
                <a:latin typeface="Times New Roman"/>
                <a:cs typeface="Times New Roman"/>
              </a:rPr>
              <a:t>while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28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2264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transit,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19" dirty="0">
                <a:solidFill>
                  <a:srgbClr val="333333"/>
                </a:solidFill>
                <a:latin typeface="Times New Roman"/>
                <a:cs typeface="Times New Roman"/>
              </a:rPr>
              <a:t>usually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 because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47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2264" spc="-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requires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28" dirty="0">
                <a:solidFill>
                  <a:srgbClr val="333333"/>
                </a:solidFill>
                <a:latin typeface="Times New Roman"/>
                <a:cs typeface="Times New Roman"/>
              </a:rPr>
              <a:t>some </a:t>
            </a:r>
            <a:r>
              <a:rPr sz="2264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"setting-up" </a:t>
            </a:r>
            <a:r>
              <a:rPr sz="2264" spc="-1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2264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9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2264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38" dirty="0">
                <a:solidFill>
                  <a:srgbClr val="333333"/>
                </a:solidFill>
                <a:latin typeface="Times New Roman"/>
                <a:cs typeface="Times New Roman"/>
              </a:rPr>
              <a:t>AC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 power</a:t>
            </a:r>
            <a:r>
              <a:rPr sz="2264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source.</a:t>
            </a:r>
            <a:endParaRPr sz="2264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8910709" y="14354863"/>
            <a:ext cx="9078833" cy="282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962">
              <a:lnSpc>
                <a:spcPts val="2170"/>
              </a:lnSpc>
            </a:pPr>
            <a:r>
              <a:rPr spc="9" dirty="0"/>
              <a:t>CYB</a:t>
            </a:r>
            <a:r>
              <a:rPr spc="-28" dirty="0"/>
              <a:t>E</a:t>
            </a:r>
            <a:r>
              <a:rPr dirty="0"/>
              <a:t>R</a:t>
            </a:r>
            <a:r>
              <a:rPr spc="-47" dirty="0"/>
              <a:t> </a:t>
            </a:r>
            <a:r>
              <a:rPr dirty="0"/>
              <a:t>S</a:t>
            </a:r>
            <a:r>
              <a:rPr spc="-28" dirty="0"/>
              <a:t>E</a:t>
            </a:r>
            <a:r>
              <a:rPr spc="9" dirty="0"/>
              <a:t>C</a:t>
            </a:r>
            <a:r>
              <a:rPr spc="-19" dirty="0"/>
              <a:t>U</a:t>
            </a:r>
            <a:r>
              <a:rPr spc="-28" dirty="0"/>
              <a:t>R</a:t>
            </a:r>
            <a:r>
              <a:rPr spc="-19" dirty="0"/>
              <a:t>IT</a:t>
            </a:r>
            <a:r>
              <a:rPr dirty="0"/>
              <a:t>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677838" y="13973372"/>
            <a:ext cx="93571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62">
              <a:lnSpc>
                <a:spcPts val="2170"/>
              </a:lnSpc>
            </a:pPr>
            <a:r>
              <a:rPr sz="2075" dirty="0">
                <a:latin typeface="Calibri Light"/>
                <a:cs typeface="Calibri Light"/>
              </a:rPr>
              <a:t>Page</a:t>
            </a:r>
            <a:r>
              <a:rPr sz="2075" spc="-85" dirty="0">
                <a:latin typeface="Calibri Light"/>
                <a:cs typeface="Calibri Light"/>
              </a:rPr>
              <a:t> </a:t>
            </a:r>
            <a:fld id="{81D60167-4931-47E6-BA6A-407CBD079E47}" type="slidenum">
              <a:rPr sz="2075" dirty="0">
                <a:latin typeface="Calibri Light"/>
                <a:cs typeface="Calibri Light"/>
              </a:rPr>
              <a:pPr marL="23962">
                <a:lnSpc>
                  <a:spcPts val="2170"/>
                </a:lnSpc>
              </a:pPr>
              <a:t>4</a:t>
            </a:fld>
            <a:endParaRPr sz="2075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1822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869" y="5773"/>
            <a:ext cx="13542309" cy="9778748"/>
          </a:xfrm>
          <a:prstGeom prst="rect">
            <a:avLst/>
          </a:prstGeom>
        </p:spPr>
        <p:txBody>
          <a:bodyPr vert="horz" wrap="square" lIns="0" tIns="47924" rIns="0" bIns="0" rtlCol="0">
            <a:spAutoFit/>
          </a:bodyPr>
          <a:lstStyle/>
          <a:p>
            <a:pPr marL="23962" marR="25160">
              <a:lnSpc>
                <a:spcPct val="200000"/>
              </a:lnSpc>
              <a:spcBef>
                <a:spcPts val="38"/>
              </a:spcBef>
              <a:buSzPct val="83333"/>
              <a:tabLst>
                <a:tab pos="886607" algn="l"/>
                <a:tab pos="887804" algn="l"/>
              </a:tabLst>
            </a:pPr>
            <a:r>
              <a:rPr sz="2800" spc="8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4000" b="1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b="1" spc="-38" dirty="0">
                <a:solidFill>
                  <a:srgbClr val="333333"/>
                </a:solidFill>
                <a:latin typeface="Times New Roman"/>
                <a:cs typeface="Times New Roman"/>
              </a:rPr>
              <a:t>few</a:t>
            </a:r>
            <a:r>
              <a:rPr sz="4000" b="1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logical</a:t>
            </a:r>
            <a:r>
              <a:rPr sz="4000" b="1" spc="-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b="1" spc="19" dirty="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sz="4000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 access</a:t>
            </a:r>
            <a:r>
              <a:rPr sz="40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controls</a:t>
            </a:r>
            <a:r>
              <a:rPr sz="4000" b="1" dirty="0">
                <a:solidFill>
                  <a:srgbClr val="333333"/>
                </a:solidFill>
                <a:latin typeface="Times New Roman"/>
                <a:cs typeface="Times New Roman"/>
              </a:rPr>
              <a:t> are</a:t>
            </a:r>
            <a:r>
              <a:rPr sz="4000" b="1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4000" b="1" spc="14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4000" b="1" spc="-19" dirty="0">
                <a:solidFill>
                  <a:srgbClr val="333333"/>
                </a:solidFill>
                <a:latin typeface="Times New Roman"/>
                <a:cs typeface="Times New Roman"/>
              </a:rPr>
              <a:t>follows:</a:t>
            </a:r>
            <a:endParaRPr sz="4000" b="1" dirty="0">
              <a:latin typeface="Times New Roman"/>
              <a:cs typeface="Times New Roman"/>
            </a:endParaRPr>
          </a:p>
          <a:p>
            <a:pPr marL="886607" indent="-432521">
              <a:lnSpc>
                <a:spcPct val="200000"/>
              </a:lnSpc>
              <a:buAutoNum type="arabicPeriod"/>
              <a:tabLst>
                <a:tab pos="887804" algn="l"/>
              </a:tabLst>
            </a:pP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Protecting</a:t>
            </a:r>
            <a:r>
              <a:rPr sz="2800" spc="1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from</a:t>
            </a:r>
            <a:r>
              <a:rPr sz="28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malicious</a:t>
            </a:r>
            <a:r>
              <a:rPr sz="2800" spc="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programs/attackers/social</a:t>
            </a:r>
            <a:r>
              <a:rPr sz="2800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engineering.</a:t>
            </a:r>
            <a:endParaRPr sz="2800" dirty="0">
              <a:latin typeface="Times New Roman"/>
              <a:cs typeface="Times New Roman"/>
            </a:endParaRPr>
          </a:p>
          <a:p>
            <a:pPr marL="886607" indent="-432521">
              <a:lnSpc>
                <a:spcPct val="200000"/>
              </a:lnSpc>
              <a:buAutoNum type="arabicPeriod"/>
              <a:tabLst>
                <a:tab pos="887804" algn="l"/>
              </a:tabLst>
            </a:pP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Avoiding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weak</a:t>
            </a:r>
            <a:r>
              <a:rPr sz="28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passwords/</a:t>
            </a:r>
            <a:r>
              <a:rPr sz="28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access.</a:t>
            </a:r>
            <a:endParaRPr sz="2800" dirty="0">
              <a:latin typeface="Times New Roman"/>
              <a:cs typeface="Times New Roman"/>
            </a:endParaRPr>
          </a:p>
          <a:p>
            <a:pPr marL="886607" indent="-432521">
              <a:lnSpc>
                <a:spcPct val="200000"/>
              </a:lnSpc>
              <a:buAutoNum type="arabicPeriod"/>
              <a:tabLst>
                <a:tab pos="887804" algn="l"/>
              </a:tabLst>
            </a:pP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Monitoring</a:t>
            </a:r>
            <a:r>
              <a:rPr sz="28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application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security</a:t>
            </a:r>
            <a:r>
              <a:rPr sz="2800" spc="-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28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scanning</a:t>
            </a:r>
            <a:r>
              <a:rPr sz="2800" spc="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2800" spc="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vulnerabilities.</a:t>
            </a:r>
            <a:endParaRPr sz="2800" dirty="0">
              <a:latin typeface="Times New Roman"/>
              <a:cs typeface="Times New Roman"/>
            </a:endParaRPr>
          </a:p>
          <a:p>
            <a:pPr marL="886607" indent="-432521">
              <a:lnSpc>
                <a:spcPct val="200000"/>
              </a:lnSpc>
              <a:buAutoNum type="arabicPeriod"/>
              <a:tabLst>
                <a:tab pos="887804" algn="l"/>
              </a:tabLst>
            </a:pP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Ensuring</a:t>
            </a:r>
            <a:r>
              <a:rPr sz="28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28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unencrypted</a:t>
            </a:r>
            <a:r>
              <a:rPr sz="28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data/unprotected</a:t>
            </a:r>
            <a:r>
              <a:rPr sz="28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38" dirty="0">
                <a:solidFill>
                  <a:srgbClr val="333333"/>
                </a:solidFill>
                <a:latin typeface="Times New Roman"/>
                <a:cs typeface="Times New Roman"/>
              </a:rPr>
              <a:t>file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systems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 do</a:t>
            </a:r>
            <a:r>
              <a:rPr sz="2800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not</a:t>
            </a:r>
            <a:r>
              <a:rPr sz="28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pose</a:t>
            </a:r>
            <a:r>
              <a:rPr sz="2800" spc="-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threats.</a:t>
            </a:r>
            <a:endParaRPr sz="2800" dirty="0">
              <a:latin typeface="Times New Roman"/>
              <a:cs typeface="Times New Roman"/>
            </a:endParaRPr>
          </a:p>
          <a:p>
            <a:pPr marL="886607" indent="-432521">
              <a:lnSpc>
                <a:spcPct val="200000"/>
              </a:lnSpc>
              <a:buAutoNum type="arabicPeriod"/>
              <a:tabLst>
                <a:tab pos="887804" algn="l"/>
              </a:tabLst>
            </a:pP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Proper</a:t>
            </a:r>
            <a:r>
              <a:rPr sz="28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handing</a:t>
            </a:r>
            <a:r>
              <a:rPr sz="28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19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2800" spc="-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removable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 drives/storage</a:t>
            </a:r>
            <a:r>
              <a:rPr sz="28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mediums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/unnecessary</a:t>
            </a:r>
            <a:r>
              <a:rPr sz="2800" spc="-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ports.</a:t>
            </a:r>
            <a:endParaRPr sz="2800" dirty="0">
              <a:latin typeface="Times New Roman"/>
              <a:cs typeface="Times New Roman"/>
            </a:endParaRPr>
          </a:p>
          <a:p>
            <a:pPr marL="886607" marR="20368" indent="-432521">
              <a:lnSpc>
                <a:spcPct val="200000"/>
              </a:lnSpc>
              <a:spcBef>
                <a:spcPts val="94"/>
              </a:spcBef>
              <a:buAutoNum type="arabicPeriod"/>
              <a:tabLst>
                <a:tab pos="887804" algn="l"/>
              </a:tabLst>
            </a:pP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Password</a:t>
            </a:r>
            <a:r>
              <a:rPr sz="2800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protection</a:t>
            </a:r>
            <a:r>
              <a:rPr sz="28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through</a:t>
            </a:r>
            <a:r>
              <a:rPr sz="2800" spc="5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appropriate</a:t>
            </a:r>
            <a:r>
              <a:rPr sz="2800" spc="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passwords</a:t>
            </a:r>
            <a:r>
              <a:rPr sz="28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rules</a:t>
            </a:r>
            <a:r>
              <a:rPr sz="2800" spc="9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2800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use</a:t>
            </a:r>
            <a:r>
              <a:rPr sz="2800" spc="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38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2800" spc="49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strong </a:t>
            </a:r>
            <a:r>
              <a:rPr sz="2800" spc="-5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passwords.</a:t>
            </a:r>
            <a:endParaRPr sz="2800" dirty="0">
              <a:latin typeface="Times New Roman"/>
              <a:cs typeface="Times New Roman"/>
            </a:endParaRPr>
          </a:p>
          <a:p>
            <a:pPr marL="886607" indent="-432521">
              <a:lnSpc>
                <a:spcPct val="200000"/>
              </a:lnSpc>
              <a:buAutoNum type="arabicPeriod"/>
              <a:tabLst>
                <a:tab pos="887804" algn="l"/>
              </a:tabLst>
            </a:pP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Locking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 down</a:t>
            </a:r>
            <a:r>
              <a:rPr sz="2800" spc="-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unwanted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ports/devices.</a:t>
            </a:r>
            <a:endParaRPr sz="2800" dirty="0">
              <a:latin typeface="Times New Roman"/>
              <a:cs typeface="Times New Roman"/>
            </a:endParaRPr>
          </a:p>
          <a:p>
            <a:pPr marL="886607" indent="-432521">
              <a:lnSpc>
                <a:spcPct val="200000"/>
              </a:lnSpc>
              <a:buAutoNum type="arabicPeriod"/>
              <a:tabLst>
                <a:tab pos="887804" algn="l"/>
              </a:tabLst>
            </a:pP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Regularly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installing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 security</a:t>
            </a:r>
            <a:r>
              <a:rPr sz="2800" spc="-9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patches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 updates.</a:t>
            </a:r>
            <a:endParaRPr sz="2800" dirty="0">
              <a:latin typeface="Times New Roman"/>
              <a:cs typeface="Times New Roman"/>
            </a:endParaRPr>
          </a:p>
          <a:p>
            <a:pPr marL="886607" indent="-432521">
              <a:lnSpc>
                <a:spcPct val="200000"/>
              </a:lnSpc>
              <a:buAutoNum type="arabicPeriod"/>
              <a:tabLst>
                <a:tab pos="887804" algn="l"/>
              </a:tabLst>
            </a:pP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Installing</a:t>
            </a:r>
            <a:r>
              <a:rPr sz="28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antivirus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software/firewalls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 /</a:t>
            </a:r>
            <a:r>
              <a:rPr sz="2800" spc="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intrusion</a:t>
            </a:r>
            <a:r>
              <a:rPr sz="2800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detection</a:t>
            </a:r>
            <a:r>
              <a:rPr sz="2800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system</a:t>
            </a:r>
            <a:r>
              <a:rPr sz="2800" spc="-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(IDSs).</a:t>
            </a:r>
            <a:endParaRPr sz="2800" dirty="0">
              <a:latin typeface="Times New Roman"/>
              <a:cs typeface="Times New Roman"/>
            </a:endParaRPr>
          </a:p>
          <a:p>
            <a:pPr marL="886607" indent="-432521">
              <a:lnSpc>
                <a:spcPct val="200000"/>
              </a:lnSpc>
              <a:buAutoNum type="arabicPeriod"/>
              <a:tabLst>
                <a:tab pos="887804" algn="l"/>
              </a:tabLst>
            </a:pP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Encrypting</a:t>
            </a:r>
            <a:r>
              <a:rPr sz="2800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critical</a:t>
            </a:r>
            <a:r>
              <a:rPr sz="2800" spc="-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9" dirty="0">
                <a:solidFill>
                  <a:srgbClr val="333333"/>
                </a:solidFill>
                <a:latin typeface="Times New Roman"/>
                <a:cs typeface="Times New Roman"/>
              </a:rPr>
              <a:t>file</a:t>
            </a:r>
            <a:r>
              <a:rPr sz="2800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333333"/>
                </a:solidFill>
                <a:latin typeface="Times New Roman"/>
                <a:cs typeface="Times New Roman"/>
              </a:rPr>
              <a:t>systems.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8910709" y="14354863"/>
            <a:ext cx="9078833" cy="282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962">
              <a:lnSpc>
                <a:spcPts val="2170"/>
              </a:lnSpc>
            </a:pPr>
            <a:r>
              <a:rPr spc="9" dirty="0"/>
              <a:t>CYB</a:t>
            </a:r>
            <a:r>
              <a:rPr spc="-28" dirty="0"/>
              <a:t>E</a:t>
            </a:r>
            <a:r>
              <a:rPr dirty="0"/>
              <a:t>R</a:t>
            </a:r>
            <a:r>
              <a:rPr spc="-47" dirty="0"/>
              <a:t> </a:t>
            </a:r>
            <a:r>
              <a:rPr dirty="0"/>
              <a:t>S</a:t>
            </a:r>
            <a:r>
              <a:rPr spc="-28" dirty="0"/>
              <a:t>E</a:t>
            </a:r>
            <a:r>
              <a:rPr spc="9" dirty="0"/>
              <a:t>C</a:t>
            </a:r>
            <a:r>
              <a:rPr spc="-19" dirty="0"/>
              <a:t>U</a:t>
            </a:r>
            <a:r>
              <a:rPr spc="-28" dirty="0"/>
              <a:t>R</a:t>
            </a:r>
            <a:r>
              <a:rPr spc="-19" dirty="0"/>
              <a:t>IT</a:t>
            </a:r>
            <a:r>
              <a:rPr dirty="0"/>
              <a:t>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77838" y="13973372"/>
            <a:ext cx="93571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62">
              <a:lnSpc>
                <a:spcPts val="2170"/>
              </a:lnSpc>
            </a:pPr>
            <a:r>
              <a:rPr sz="2075" dirty="0">
                <a:latin typeface="Calibri Light"/>
                <a:cs typeface="Calibri Light"/>
              </a:rPr>
              <a:t>Page</a:t>
            </a:r>
            <a:r>
              <a:rPr sz="2075" spc="-85" dirty="0">
                <a:latin typeface="Calibri Light"/>
                <a:cs typeface="Calibri Light"/>
              </a:rPr>
              <a:t> </a:t>
            </a:r>
            <a:fld id="{81D60167-4931-47E6-BA6A-407CBD079E47}" type="slidenum">
              <a:rPr sz="2075" dirty="0">
                <a:latin typeface="Calibri Light"/>
                <a:cs typeface="Calibri Light"/>
              </a:rPr>
              <a:pPr marL="23962">
                <a:lnSpc>
                  <a:spcPts val="2170"/>
                </a:lnSpc>
              </a:pPr>
              <a:t>40</a:t>
            </a:fld>
            <a:endParaRPr sz="2075" dirty="0">
              <a:latin typeface="Calibri Light"/>
              <a:cs typeface="Calibr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6120" y="-3125545"/>
            <a:ext cx="10870321" cy="1089076"/>
          </a:xfrm>
          <a:prstGeom prst="rect">
            <a:avLst/>
          </a:prstGeom>
        </p:spPr>
        <p:txBody>
          <a:bodyPr vert="horz" wrap="square" lIns="0" tIns="73084" rIns="0" bIns="0" rtlCol="0">
            <a:spAutoFit/>
          </a:bodyPr>
          <a:lstStyle/>
          <a:p>
            <a:pPr marL="1198" algn="ctr">
              <a:spcBef>
                <a:spcPts val="575"/>
              </a:spcBef>
            </a:pPr>
            <a:r>
              <a:rPr sz="2264" spc="-19" dirty="0">
                <a:solidFill>
                  <a:srgbClr val="333333"/>
                </a:solidFill>
                <a:latin typeface="Times New Roman"/>
                <a:cs typeface="Times New Roman"/>
              </a:rPr>
              <a:t>Figure</a:t>
            </a:r>
            <a:endParaRPr sz="2264" dirty="0">
              <a:latin typeface="Times New Roman"/>
              <a:cs typeface="Times New Roman"/>
            </a:endParaRPr>
          </a:p>
          <a:p>
            <a:pPr marL="28755" marR="21566" algn="just">
              <a:lnSpc>
                <a:spcPts val="2623"/>
              </a:lnSpc>
              <a:spcBef>
                <a:spcPts val="9"/>
              </a:spcBef>
            </a:pPr>
            <a:r>
              <a:rPr sz="2264" spc="-19" dirty="0">
                <a:solidFill>
                  <a:srgbClr val="333333"/>
                </a:solidFill>
                <a:latin typeface="Times New Roman"/>
                <a:cs typeface="Times New Roman"/>
              </a:rPr>
              <a:t>below helps </a:t>
            </a:r>
            <a:r>
              <a:rPr sz="2264" spc="9" dirty="0">
                <a:solidFill>
                  <a:srgbClr val="333333"/>
                </a:solidFill>
                <a:latin typeface="Times New Roman"/>
                <a:cs typeface="Times New Roman"/>
              </a:rPr>
              <a:t>us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understand how these 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terms are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related. </a:t>
            </a:r>
            <a:r>
              <a:rPr sz="2264" spc="-19" dirty="0">
                <a:solidFill>
                  <a:srgbClr val="333333"/>
                </a:solidFill>
                <a:latin typeface="Times New Roman"/>
                <a:cs typeface="Times New Roman"/>
              </a:rPr>
              <a:t>Let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us understand 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concept </a:t>
            </a:r>
            <a:r>
              <a:rPr sz="2264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264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mobile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computing</a:t>
            </a:r>
            <a:r>
              <a:rPr sz="2264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2264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9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various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-9" dirty="0">
                <a:solidFill>
                  <a:srgbClr val="333333"/>
                </a:solidFill>
                <a:latin typeface="Times New Roman"/>
                <a:cs typeface="Times New Roman"/>
              </a:rPr>
              <a:t>types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spc="19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2264" spc="-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64" dirty="0">
                <a:solidFill>
                  <a:srgbClr val="333333"/>
                </a:solidFill>
                <a:latin typeface="Times New Roman"/>
                <a:cs typeface="Times New Roman"/>
              </a:rPr>
              <a:t>devices.</a:t>
            </a:r>
            <a:endParaRPr sz="2264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3069" y="1384300"/>
            <a:ext cx="13411200" cy="9408865"/>
          </a:xfrm>
          <a:prstGeom prst="rect">
            <a:avLst/>
          </a:prstGeom>
        </p:spPr>
        <p:txBody>
          <a:bodyPr vert="horz" wrap="square" lIns="0" tIns="44330" rIns="0" bIns="0" rtlCol="0">
            <a:spAutoFit/>
          </a:bodyPr>
          <a:lstStyle/>
          <a:p>
            <a:pPr marL="23962" marR="15576" algn="just">
              <a:lnSpc>
                <a:spcPct val="150000"/>
              </a:lnSpc>
              <a:spcBef>
                <a:spcPts val="349"/>
              </a:spcBef>
            </a:pP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Mobile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computing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"taking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computer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 all necessary files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 software out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into</a:t>
            </a:r>
            <a:r>
              <a:rPr sz="3200" spc="50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field."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Many types 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mobile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 computers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have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 been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introduced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since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1990s.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They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are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follows:</a:t>
            </a:r>
            <a:endParaRPr sz="3200" dirty="0">
              <a:latin typeface="Times New Roman"/>
              <a:cs typeface="Times New Roman"/>
            </a:endParaRPr>
          </a:p>
          <a:p>
            <a:pPr marL="23962" marR="9585" algn="just">
              <a:lnSpc>
                <a:spcPct val="150000"/>
              </a:lnSpc>
              <a:spcBef>
                <a:spcPts val="1302"/>
              </a:spcBef>
            </a:pPr>
            <a:r>
              <a:rPr sz="3200" b="1" spc="-19" dirty="0" smtClean="0">
                <a:solidFill>
                  <a:srgbClr val="333333"/>
                </a:solidFill>
                <a:latin typeface="Times New Roman"/>
                <a:cs typeface="Times New Roman"/>
              </a:rPr>
              <a:t>Portable </a:t>
            </a:r>
            <a:r>
              <a:rPr sz="3200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computer: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general-purpose computer that can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easily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moved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from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one 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place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32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another,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but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cannot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while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transit,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usually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 because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47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3200" spc="-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requires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some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"setting-up" </a:t>
            </a:r>
            <a:r>
              <a:rPr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38" dirty="0">
                <a:solidFill>
                  <a:srgbClr val="333333"/>
                </a:solidFill>
                <a:latin typeface="Times New Roman"/>
                <a:cs typeface="Times New Roman"/>
              </a:rPr>
              <a:t>AC</a:t>
            </a:r>
            <a:r>
              <a:rPr sz="3200" dirty="0">
                <a:solidFill>
                  <a:srgbClr val="333333"/>
                </a:solidFill>
                <a:latin typeface="Times New Roman"/>
                <a:cs typeface="Times New Roman"/>
              </a:rPr>
              <a:t> power</a:t>
            </a:r>
            <a:r>
              <a:rPr sz="32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source</a:t>
            </a:r>
            <a:r>
              <a:rPr sz="3200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lang="en-US" sz="3200" spc="-9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23962" marR="9585" algn="just">
              <a:lnSpc>
                <a:spcPct val="150000"/>
              </a:lnSpc>
              <a:spcBef>
                <a:spcPts val="1302"/>
              </a:spcBef>
            </a:pPr>
            <a:r>
              <a:rPr lang="en-US" sz="3200" b="1" spc="-19" dirty="0">
                <a:solidFill>
                  <a:srgbClr val="333333"/>
                </a:solidFill>
                <a:latin typeface="Times New Roman"/>
                <a:cs typeface="Times New Roman"/>
              </a:rPr>
              <a:t>Tablet</a:t>
            </a:r>
            <a:r>
              <a:rPr lang="en-US" sz="3200" b="1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b="1" spc="-19" dirty="0">
                <a:solidFill>
                  <a:srgbClr val="333333"/>
                </a:solidFill>
                <a:latin typeface="Times New Roman"/>
                <a:cs typeface="Times New Roman"/>
              </a:rPr>
              <a:t>PC:</a:t>
            </a:r>
            <a:r>
              <a:rPr lang="en-US" sz="3200" b="1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lang="en-US" sz="3200" spc="12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lacks</a:t>
            </a:r>
            <a:r>
              <a:rPr lang="en-US" sz="3200" spc="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lang="en-US" sz="3200" spc="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keyboard,</a:t>
            </a:r>
            <a:r>
              <a:rPr lang="en-US" sz="3200" spc="13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57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lang="en-US" sz="3200" spc="9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shaped</a:t>
            </a:r>
            <a:r>
              <a:rPr lang="en-US" sz="3200" spc="11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like</a:t>
            </a:r>
            <a:r>
              <a:rPr lang="en-US" sz="3200" spc="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lang="en-US" sz="3200" spc="1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slate</a:t>
            </a:r>
            <a:r>
              <a:rPr lang="en-US" sz="3200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lang="en-US" sz="32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lang="en-US" sz="3200" spc="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paper</a:t>
            </a:r>
            <a:r>
              <a:rPr lang="en-US" sz="32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notebook</a:t>
            </a:r>
            <a:r>
              <a:rPr lang="en-US" sz="3200" spc="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lang="en-US" sz="3200" spc="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9" dirty="0">
                <a:solidFill>
                  <a:srgbClr val="333333"/>
                </a:solidFill>
                <a:latin typeface="Times New Roman"/>
                <a:cs typeface="Times New Roman"/>
              </a:rPr>
              <a:t>has</a:t>
            </a:r>
            <a:r>
              <a:rPr lang="en-US" sz="3200" spc="9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features </a:t>
            </a:r>
            <a:r>
              <a:rPr lang="en-US" sz="3200" spc="-5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touchscreen with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lang="en-US"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stylus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and handwriting recognition software. Tablets </a:t>
            </a:r>
            <a:r>
              <a:rPr lang="en-US"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may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not </a:t>
            </a:r>
            <a:r>
              <a:rPr lang="en-US"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be best </a:t>
            </a:r>
            <a:r>
              <a:rPr lang="en-US"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suited </a:t>
            </a:r>
            <a:r>
              <a:rPr lang="en-US"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for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applications requiring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physical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keyboard </a:t>
            </a:r>
            <a:r>
              <a:rPr lang="en-US"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for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typing, </a:t>
            </a:r>
            <a:r>
              <a:rPr lang="en-US"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but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are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otherwise capable </a:t>
            </a:r>
            <a:r>
              <a:rPr lang="en-US" sz="3200" spc="38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lang="en-US" sz="3200" spc="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carrying</a:t>
            </a:r>
            <a:r>
              <a:rPr lang="en-US"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out</a:t>
            </a:r>
            <a:r>
              <a:rPr lang="en-US"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most</a:t>
            </a:r>
            <a:r>
              <a:rPr lang="en-US"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tasks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lang="en-US"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lang="en-US"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9" dirty="0">
                <a:solidFill>
                  <a:srgbClr val="333333"/>
                </a:solidFill>
                <a:latin typeface="Times New Roman"/>
                <a:cs typeface="Times New Roman"/>
              </a:rPr>
              <a:t>ordinary</a:t>
            </a:r>
            <a:r>
              <a:rPr lang="en-US"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laptop</a:t>
            </a:r>
            <a:r>
              <a:rPr lang="en-US" sz="3200" spc="-28" dirty="0">
                <a:solidFill>
                  <a:srgbClr val="333333"/>
                </a:solidFill>
                <a:latin typeface="Times New Roman"/>
                <a:cs typeface="Times New Roman"/>
              </a:rPr>
              <a:t> would</a:t>
            </a:r>
            <a:r>
              <a:rPr lang="en-US"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lang="en-US" sz="32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able</a:t>
            </a:r>
            <a:r>
              <a:rPr lang="en-US" sz="3200" spc="19" dirty="0">
                <a:solidFill>
                  <a:srgbClr val="333333"/>
                </a:solidFill>
                <a:latin typeface="Times New Roman"/>
                <a:cs typeface="Times New Roman"/>
              </a:rPr>
              <a:t> to </a:t>
            </a:r>
            <a:r>
              <a:rPr lang="en-US" sz="3200" spc="-19" dirty="0">
                <a:solidFill>
                  <a:srgbClr val="333333"/>
                </a:solidFill>
                <a:latin typeface="Times New Roman"/>
                <a:cs typeface="Times New Roman"/>
              </a:rPr>
              <a:t>perform.</a:t>
            </a:r>
            <a:endParaRPr lang="en-US" sz="3200" dirty="0">
              <a:latin typeface="Times New Roman"/>
              <a:cs typeface="Times New Roman"/>
            </a:endParaRPr>
          </a:p>
          <a:p>
            <a:pPr marL="23962" marR="9585" algn="just">
              <a:lnSpc>
                <a:spcPct val="150000"/>
              </a:lnSpc>
              <a:spcBef>
                <a:spcPts val="1302"/>
              </a:spcBef>
            </a:pPr>
            <a:endParaRPr sz="3200" b="1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8910709" y="14354863"/>
            <a:ext cx="9078833" cy="282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962">
              <a:lnSpc>
                <a:spcPts val="2170"/>
              </a:lnSpc>
            </a:pPr>
            <a:r>
              <a:rPr spc="9" dirty="0"/>
              <a:t>CYB</a:t>
            </a:r>
            <a:r>
              <a:rPr spc="-28" dirty="0"/>
              <a:t>E</a:t>
            </a:r>
            <a:r>
              <a:rPr dirty="0"/>
              <a:t>R</a:t>
            </a:r>
            <a:r>
              <a:rPr spc="-47" dirty="0"/>
              <a:t> </a:t>
            </a:r>
            <a:r>
              <a:rPr dirty="0"/>
              <a:t>S</a:t>
            </a:r>
            <a:r>
              <a:rPr spc="-28" dirty="0"/>
              <a:t>E</a:t>
            </a:r>
            <a:r>
              <a:rPr spc="9" dirty="0"/>
              <a:t>C</a:t>
            </a:r>
            <a:r>
              <a:rPr spc="-19" dirty="0"/>
              <a:t>U</a:t>
            </a:r>
            <a:r>
              <a:rPr spc="-28" dirty="0"/>
              <a:t>R</a:t>
            </a:r>
            <a:r>
              <a:rPr spc="-19" dirty="0"/>
              <a:t>IT</a:t>
            </a:r>
            <a:r>
              <a:rPr dirty="0"/>
              <a:t>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677838" y="13973372"/>
            <a:ext cx="93571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62">
              <a:lnSpc>
                <a:spcPts val="2170"/>
              </a:lnSpc>
            </a:pPr>
            <a:r>
              <a:rPr sz="2075" dirty="0">
                <a:latin typeface="Calibri Light"/>
                <a:cs typeface="Calibri Light"/>
              </a:rPr>
              <a:t>Page</a:t>
            </a:r>
            <a:r>
              <a:rPr sz="2075" spc="-85" dirty="0">
                <a:latin typeface="Calibri Light"/>
                <a:cs typeface="Calibri Light"/>
              </a:rPr>
              <a:t> </a:t>
            </a:r>
            <a:fld id="{81D60167-4931-47E6-BA6A-407CBD079E47}" type="slidenum">
              <a:rPr sz="2075" dirty="0">
                <a:latin typeface="Calibri Light"/>
                <a:cs typeface="Calibri Light"/>
              </a:rPr>
              <a:pPr marL="23962">
                <a:lnSpc>
                  <a:spcPts val="2170"/>
                </a:lnSpc>
              </a:pPr>
              <a:t>5</a:t>
            </a:fld>
            <a:endParaRPr sz="2075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5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9790" y="317500"/>
            <a:ext cx="11765872" cy="9974263"/>
          </a:xfrm>
          <a:prstGeom prst="rect">
            <a:avLst/>
          </a:prstGeom>
        </p:spPr>
        <p:txBody>
          <a:bodyPr vert="horz" wrap="square" lIns="0" tIns="37141" rIns="0" bIns="0" rtlCol="0">
            <a:spAutoFit/>
          </a:bodyPr>
          <a:lstStyle/>
          <a:p>
            <a:pPr marL="23962" marR="23962" algn="just">
              <a:lnSpc>
                <a:spcPct val="150000"/>
              </a:lnSpc>
              <a:spcBef>
                <a:spcPts val="1358"/>
              </a:spcBef>
              <a:buAutoNum type="arabicPeriod" startAt="2"/>
              <a:tabLst>
                <a:tab pos="323492" algn="l"/>
              </a:tabLst>
            </a:pPr>
            <a:r>
              <a:rPr sz="3774" b="1" spc="-19" dirty="0" smtClean="0">
                <a:solidFill>
                  <a:srgbClr val="333333"/>
                </a:solidFill>
                <a:latin typeface="Times New Roman"/>
                <a:cs typeface="Times New Roman"/>
              </a:rPr>
              <a:t>Internet </a:t>
            </a:r>
            <a:r>
              <a:rPr sz="3774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tablet: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z="3774" spc="-57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the Internet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appliance </a:t>
            </a:r>
            <a:r>
              <a:rPr sz="3774" spc="-28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tablet </a:t>
            </a:r>
            <a:r>
              <a:rPr sz="3774" spc="-28" dirty="0">
                <a:solidFill>
                  <a:srgbClr val="333333"/>
                </a:solidFill>
                <a:latin typeface="Times New Roman"/>
                <a:cs typeface="Times New Roman"/>
              </a:rPr>
              <a:t>form.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Unlike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Tablet PC,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Internet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tablet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does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not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28" dirty="0">
                <a:solidFill>
                  <a:srgbClr val="333333"/>
                </a:solidFill>
                <a:latin typeface="Times New Roman"/>
                <a:cs typeface="Times New Roman"/>
              </a:rPr>
              <a:t>have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much computing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power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its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applications suite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28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3774" spc="50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limited. </a:t>
            </a:r>
            <a:r>
              <a:rPr sz="3774" spc="-28" dirty="0">
                <a:solidFill>
                  <a:srgbClr val="333333"/>
                </a:solidFill>
                <a:latin typeface="Times New Roman"/>
                <a:cs typeface="Times New Roman"/>
              </a:rPr>
              <a:t>Also</a:t>
            </a:r>
            <a:r>
              <a:rPr sz="3774" spc="50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47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z="3774" spc="-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cannot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replace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general-purpose computer.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Internet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tablets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typically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feature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an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MP3 and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video</a:t>
            </a:r>
            <a:r>
              <a:rPr sz="3774" spc="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player,</a:t>
            </a:r>
            <a:r>
              <a:rPr sz="3774" spc="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Web</a:t>
            </a:r>
            <a:r>
              <a:rPr sz="3774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browser,</a:t>
            </a:r>
            <a:r>
              <a:rPr sz="3774" spc="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chat</a:t>
            </a:r>
            <a:r>
              <a:rPr sz="3774" spc="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application</a:t>
            </a:r>
            <a:r>
              <a:rPr sz="3774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3774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picture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viewer.</a:t>
            </a:r>
            <a:endParaRPr sz="3774" dirty="0">
              <a:latin typeface="Times New Roman"/>
              <a:cs typeface="Times New Roman"/>
            </a:endParaRPr>
          </a:p>
          <a:p>
            <a:pPr marL="23962" marR="9585" algn="just">
              <a:lnSpc>
                <a:spcPct val="150000"/>
              </a:lnSpc>
              <a:spcBef>
                <a:spcPts val="1387"/>
              </a:spcBef>
              <a:buAutoNum type="arabicPeriod" startAt="2"/>
              <a:tabLst>
                <a:tab pos="391785" algn="l"/>
              </a:tabLst>
            </a:pPr>
            <a:r>
              <a:rPr sz="3774" b="1" spc="-19" dirty="0">
                <a:solidFill>
                  <a:srgbClr val="333333"/>
                </a:solidFill>
                <a:latin typeface="Times New Roman"/>
                <a:cs typeface="Times New Roman"/>
              </a:rPr>
              <a:t>Personal</a:t>
            </a:r>
            <a:r>
              <a:rPr sz="3774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b="1" dirty="0">
                <a:solidFill>
                  <a:srgbClr val="333333"/>
                </a:solidFill>
                <a:latin typeface="Times New Roman"/>
                <a:cs typeface="Times New Roman"/>
              </a:rPr>
              <a:t>digital</a:t>
            </a:r>
            <a:r>
              <a:rPr sz="3774" b="1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assistant</a:t>
            </a:r>
            <a:r>
              <a:rPr sz="3774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(PDA):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57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3774" spc="-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small,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usually pocket-sized,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computer</a:t>
            </a:r>
            <a:r>
              <a:rPr sz="3774" spc="5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with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 limited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functionality.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z="3774" spc="-57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intended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supplement and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synchronize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with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a desktop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computer,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giving</a:t>
            </a:r>
            <a:r>
              <a:rPr sz="3774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access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 to</a:t>
            </a:r>
            <a:r>
              <a:rPr sz="3774" spc="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contacts,</a:t>
            </a:r>
            <a:r>
              <a:rPr sz="3774" spc="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address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 book,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 notes, E-Mail</a:t>
            </a:r>
            <a:r>
              <a:rPr sz="3774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3774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other</a:t>
            </a:r>
            <a:r>
              <a:rPr sz="3774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features</a:t>
            </a:r>
            <a:r>
              <a:rPr sz="4528" spc="-9" dirty="0">
                <a:solidFill>
                  <a:srgbClr val="333333"/>
                </a:solidFill>
                <a:latin typeface="Times New Roman"/>
                <a:cs typeface="Times New Roman"/>
              </a:rPr>
              <a:t>..</a:t>
            </a:r>
            <a:endParaRPr sz="3774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8910709" y="14354863"/>
            <a:ext cx="9078833" cy="282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962">
              <a:lnSpc>
                <a:spcPts val="2170"/>
              </a:lnSpc>
            </a:pPr>
            <a:r>
              <a:rPr spc="9" dirty="0"/>
              <a:t>CYB</a:t>
            </a:r>
            <a:r>
              <a:rPr spc="-28" dirty="0"/>
              <a:t>E</a:t>
            </a:r>
            <a:r>
              <a:rPr dirty="0"/>
              <a:t>R</a:t>
            </a:r>
            <a:r>
              <a:rPr spc="-47" dirty="0"/>
              <a:t> </a:t>
            </a:r>
            <a:r>
              <a:rPr dirty="0"/>
              <a:t>S</a:t>
            </a:r>
            <a:r>
              <a:rPr spc="-28" dirty="0"/>
              <a:t>E</a:t>
            </a:r>
            <a:r>
              <a:rPr spc="9" dirty="0"/>
              <a:t>C</a:t>
            </a:r>
            <a:r>
              <a:rPr spc="-19" dirty="0"/>
              <a:t>U</a:t>
            </a:r>
            <a:r>
              <a:rPr spc="-28" dirty="0"/>
              <a:t>R</a:t>
            </a:r>
            <a:r>
              <a:rPr spc="-19" dirty="0"/>
              <a:t>IT</a:t>
            </a:r>
            <a:r>
              <a:rPr dirty="0"/>
              <a:t>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77838" y="13973372"/>
            <a:ext cx="93571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62">
              <a:lnSpc>
                <a:spcPts val="2170"/>
              </a:lnSpc>
            </a:pPr>
            <a:r>
              <a:rPr sz="2075" dirty="0">
                <a:latin typeface="Calibri Light"/>
                <a:cs typeface="Calibri Light"/>
              </a:rPr>
              <a:t>Page</a:t>
            </a:r>
            <a:r>
              <a:rPr sz="2075" spc="-85" dirty="0">
                <a:latin typeface="Calibri Light"/>
                <a:cs typeface="Calibri Light"/>
              </a:rPr>
              <a:t> </a:t>
            </a:r>
            <a:fld id="{81D60167-4931-47E6-BA6A-407CBD079E47}" type="slidenum">
              <a:rPr sz="2075" dirty="0">
                <a:latin typeface="Calibri Light"/>
                <a:cs typeface="Calibri Light"/>
              </a:rPr>
              <a:pPr marL="23962">
                <a:lnSpc>
                  <a:spcPts val="2170"/>
                </a:lnSpc>
              </a:pPr>
              <a:t>6</a:t>
            </a:fld>
            <a:endParaRPr sz="2075" dirty="0">
              <a:latin typeface="Calibri Light"/>
              <a:cs typeface="Calibr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442" y="1993900"/>
            <a:ext cx="12961827" cy="5598129"/>
          </a:xfrm>
          <a:prstGeom prst="rect">
            <a:avLst/>
          </a:prstGeom>
        </p:spPr>
        <p:txBody>
          <a:bodyPr vert="horz" wrap="square" lIns="0" tIns="37141" rIns="0" bIns="0" rtlCol="0">
            <a:spAutoFit/>
          </a:bodyPr>
          <a:lstStyle/>
          <a:p>
            <a:pPr marL="563115" marR="10783" indent="-539153" algn="just">
              <a:lnSpc>
                <a:spcPct val="150000"/>
              </a:lnSpc>
              <a:spcBef>
                <a:spcPts val="1330"/>
              </a:spcBef>
              <a:buFont typeface="Arial" pitchFamily="34" charset="0"/>
              <a:buChar char="•"/>
              <a:tabLst>
                <a:tab pos="357039" algn="l"/>
              </a:tabLst>
            </a:pPr>
            <a:r>
              <a:rPr sz="3774" b="1" spc="-9" dirty="0" err="1">
                <a:solidFill>
                  <a:srgbClr val="333333"/>
                </a:solidFill>
                <a:latin typeface="Times New Roman"/>
                <a:cs typeface="Times New Roman"/>
              </a:rPr>
              <a:t>Ultramobile</a:t>
            </a:r>
            <a:r>
              <a:rPr sz="3774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(PC):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z="3774" spc="-57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full-featured,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PDA-sized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computer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running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a general-purpose 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operating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system</a:t>
            </a:r>
            <a:r>
              <a:rPr sz="3774" spc="-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(OS</a:t>
            </a:r>
            <a:r>
              <a:rPr sz="3774" dirty="0" smtClean="0">
                <a:solidFill>
                  <a:srgbClr val="333333"/>
                </a:solidFill>
                <a:latin typeface="Times New Roman"/>
                <a:cs typeface="Times New Roman"/>
              </a:rPr>
              <a:t>).</a:t>
            </a:r>
            <a:endParaRPr lang="en-US" sz="3774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563115" marR="10783" indent="-539153" algn="just">
              <a:lnSpc>
                <a:spcPct val="150000"/>
              </a:lnSpc>
              <a:spcBef>
                <a:spcPts val="1330"/>
              </a:spcBef>
              <a:buFont typeface="Arial" pitchFamily="34" charset="0"/>
              <a:buChar char="•"/>
              <a:tabLst>
                <a:tab pos="357039" algn="l"/>
              </a:tabLst>
            </a:pPr>
            <a:endParaRPr sz="3774" dirty="0">
              <a:latin typeface="Times New Roman"/>
              <a:cs typeface="Times New Roman"/>
            </a:endParaRPr>
          </a:p>
          <a:p>
            <a:pPr marL="563115" marR="25160" indent="-539153" algn="just">
              <a:lnSpc>
                <a:spcPct val="150000"/>
              </a:lnSpc>
              <a:spcBef>
                <a:spcPts val="1255"/>
              </a:spcBef>
              <a:buFont typeface="Arial" pitchFamily="34" charset="0"/>
              <a:buChar char="•"/>
              <a:tabLst>
                <a:tab pos="317501" algn="l"/>
              </a:tabLst>
            </a:pPr>
            <a:r>
              <a:rPr sz="3774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Smartphone: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z="3774" spc="-28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PDA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with 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an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integrated cell phone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functionality.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Current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Smartphones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have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wide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range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19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 features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3774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installable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applications</a:t>
            </a:r>
            <a:r>
              <a:rPr sz="3774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3774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8910709" y="14354863"/>
            <a:ext cx="9078833" cy="282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962">
              <a:lnSpc>
                <a:spcPts val="2170"/>
              </a:lnSpc>
            </a:pPr>
            <a:r>
              <a:rPr spc="9" dirty="0"/>
              <a:t>CYB</a:t>
            </a:r>
            <a:r>
              <a:rPr spc="-28" dirty="0"/>
              <a:t>E</a:t>
            </a:r>
            <a:r>
              <a:rPr dirty="0"/>
              <a:t>R</a:t>
            </a:r>
            <a:r>
              <a:rPr spc="-47" dirty="0"/>
              <a:t> </a:t>
            </a:r>
            <a:r>
              <a:rPr dirty="0"/>
              <a:t>S</a:t>
            </a:r>
            <a:r>
              <a:rPr spc="-28" dirty="0"/>
              <a:t>E</a:t>
            </a:r>
            <a:r>
              <a:rPr spc="9" dirty="0"/>
              <a:t>C</a:t>
            </a:r>
            <a:r>
              <a:rPr spc="-19" dirty="0"/>
              <a:t>U</a:t>
            </a:r>
            <a:r>
              <a:rPr spc="-28" dirty="0"/>
              <a:t>R</a:t>
            </a:r>
            <a:r>
              <a:rPr spc="-19" dirty="0"/>
              <a:t>IT</a:t>
            </a:r>
            <a:r>
              <a:rPr dirty="0"/>
              <a:t>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77838" y="13973372"/>
            <a:ext cx="93571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62">
              <a:lnSpc>
                <a:spcPts val="2170"/>
              </a:lnSpc>
            </a:pPr>
            <a:r>
              <a:rPr sz="2075" dirty="0">
                <a:latin typeface="Calibri Light"/>
                <a:cs typeface="Calibri Light"/>
              </a:rPr>
              <a:t>Page</a:t>
            </a:r>
            <a:r>
              <a:rPr sz="2075" spc="-85" dirty="0">
                <a:latin typeface="Calibri Light"/>
                <a:cs typeface="Calibri Light"/>
              </a:rPr>
              <a:t> </a:t>
            </a:r>
            <a:fld id="{81D60167-4931-47E6-BA6A-407CBD079E47}" type="slidenum">
              <a:rPr sz="2075" dirty="0">
                <a:latin typeface="Calibri Light"/>
                <a:cs typeface="Calibri Light"/>
              </a:rPr>
              <a:pPr marL="23962">
                <a:lnSpc>
                  <a:spcPts val="2170"/>
                </a:lnSpc>
              </a:pPr>
              <a:t>7</a:t>
            </a:fld>
            <a:endParaRPr sz="2075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4909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4835" y="1095521"/>
            <a:ext cx="12513234" cy="8725523"/>
          </a:xfrm>
          <a:prstGeom prst="rect">
            <a:avLst/>
          </a:prstGeom>
        </p:spPr>
        <p:txBody>
          <a:bodyPr vert="horz" wrap="square" lIns="0" tIns="37141" rIns="0" bIns="0" rtlCol="0">
            <a:spAutoFit/>
          </a:bodyPr>
          <a:lstStyle/>
          <a:p>
            <a:pPr marL="563115" marR="22764" indent="-539153" algn="just">
              <a:lnSpc>
                <a:spcPct val="150000"/>
              </a:lnSpc>
              <a:spcBef>
                <a:spcPts val="1264"/>
              </a:spcBef>
              <a:buFont typeface="Arial" pitchFamily="34" charset="0"/>
              <a:buChar char="•"/>
              <a:tabLst>
                <a:tab pos="352247" algn="l"/>
              </a:tabLst>
            </a:pPr>
            <a:r>
              <a:rPr sz="3774" b="1" spc="-19" dirty="0" smtClean="0">
                <a:solidFill>
                  <a:srgbClr val="333333"/>
                </a:solidFill>
                <a:latin typeface="Times New Roman"/>
                <a:cs typeface="Times New Roman"/>
              </a:rPr>
              <a:t>Carputer</a:t>
            </a:r>
            <a:r>
              <a:rPr sz="3774" b="1" spc="-19" dirty="0">
                <a:solidFill>
                  <a:srgbClr val="333333"/>
                </a:solidFill>
                <a:latin typeface="Times New Roman"/>
                <a:cs typeface="Times New Roman"/>
              </a:rPr>
              <a:t>: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z="3774" spc="-57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computing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device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installed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an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automobile.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It operates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wireless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computer,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sound system,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global positioning 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system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(GPS)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DVD player.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z="3774" spc="-38" dirty="0">
                <a:solidFill>
                  <a:srgbClr val="333333"/>
                </a:solidFill>
                <a:latin typeface="Times New Roman"/>
                <a:cs typeface="Times New Roman"/>
              </a:rPr>
              <a:t>also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contains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word</a:t>
            </a:r>
            <a:r>
              <a:rPr sz="3774" spc="-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processing</a:t>
            </a:r>
            <a:r>
              <a:rPr sz="3774" spc="1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software</a:t>
            </a:r>
            <a:r>
              <a:rPr sz="3774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3774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57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 Bluetooth</a:t>
            </a:r>
            <a:r>
              <a:rPr sz="3774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compatible.</a:t>
            </a:r>
            <a:endParaRPr sz="3774" dirty="0">
              <a:latin typeface="Times New Roman"/>
              <a:cs typeface="Times New Roman"/>
            </a:endParaRPr>
          </a:p>
          <a:p>
            <a:pPr marL="563115" marR="21566" indent="-539153" algn="just">
              <a:lnSpc>
                <a:spcPct val="150000"/>
              </a:lnSpc>
              <a:spcBef>
                <a:spcPts val="1396"/>
              </a:spcBef>
              <a:buFont typeface="Arial" pitchFamily="34" charset="0"/>
              <a:buChar char="•"/>
              <a:tabLst>
                <a:tab pos="317501" algn="l"/>
              </a:tabLst>
            </a:pPr>
            <a:r>
              <a:rPr sz="3774" b="1" spc="-28" dirty="0">
                <a:solidFill>
                  <a:srgbClr val="333333"/>
                </a:solidFill>
                <a:latin typeface="Times New Roman"/>
                <a:cs typeface="Times New Roman"/>
              </a:rPr>
              <a:t>Fly </a:t>
            </a:r>
            <a:r>
              <a:rPr sz="3774" b="1" spc="-19" dirty="0">
                <a:solidFill>
                  <a:srgbClr val="333333"/>
                </a:solidFill>
                <a:latin typeface="Times New Roman"/>
                <a:cs typeface="Times New Roman"/>
              </a:rPr>
              <a:t>Fusion </a:t>
            </a:r>
            <a:r>
              <a:rPr sz="3774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Pentop </a:t>
            </a:r>
            <a:r>
              <a:rPr sz="3774" b="1" spc="-19" dirty="0">
                <a:solidFill>
                  <a:srgbClr val="333333"/>
                </a:solidFill>
                <a:latin typeface="Times New Roman"/>
                <a:cs typeface="Times New Roman"/>
              </a:rPr>
              <a:t>computer: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z="3774" spc="-57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computing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device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with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3774" spc="-28" dirty="0">
                <a:solidFill>
                  <a:srgbClr val="333333"/>
                </a:solidFill>
                <a:latin typeface="Times New Roman"/>
                <a:cs typeface="Times New Roman"/>
              </a:rPr>
              <a:t>size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shape </a:t>
            </a:r>
            <a:r>
              <a:rPr sz="3774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pen. It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 functions as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writing utensil,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MP3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player,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language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translator,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digital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storage </a:t>
            </a:r>
            <a:r>
              <a:rPr sz="3774" spc="-19" dirty="0">
                <a:solidFill>
                  <a:srgbClr val="333333"/>
                </a:solidFill>
                <a:latin typeface="Times New Roman"/>
                <a:cs typeface="Times New Roman"/>
              </a:rPr>
              <a:t>device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37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774" spc="-9" dirty="0">
                <a:solidFill>
                  <a:srgbClr val="333333"/>
                </a:solidFill>
                <a:latin typeface="Times New Roman"/>
                <a:cs typeface="Times New Roman"/>
              </a:rPr>
              <a:t>calculator</a:t>
            </a:r>
            <a:r>
              <a:rPr sz="3019" spc="-9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lang="en-US" sz="3019" spc="-9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23962" marR="21566" algn="just">
              <a:lnSpc>
                <a:spcPts val="2623"/>
              </a:lnSpc>
              <a:spcBef>
                <a:spcPts val="1396"/>
              </a:spcBef>
              <a:buAutoNum type="arabicPeriod" startAt="2"/>
              <a:tabLst>
                <a:tab pos="317501" algn="l"/>
              </a:tabLst>
            </a:pPr>
            <a:endParaRPr lang="en-US" sz="3019" spc="-9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23962" marR="21566" algn="just">
              <a:lnSpc>
                <a:spcPts val="2623"/>
              </a:lnSpc>
              <a:spcBef>
                <a:spcPts val="1396"/>
              </a:spcBef>
              <a:buAutoNum type="arabicPeriod" startAt="2"/>
              <a:tabLst>
                <a:tab pos="317501" algn="l"/>
              </a:tabLst>
            </a:pPr>
            <a:endParaRPr lang="en-US" sz="3019" spc="-9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23962" marR="21566" algn="just">
              <a:lnSpc>
                <a:spcPts val="2623"/>
              </a:lnSpc>
              <a:spcBef>
                <a:spcPts val="1396"/>
              </a:spcBef>
              <a:buAutoNum type="arabicPeriod" startAt="2"/>
              <a:tabLst>
                <a:tab pos="317501" algn="l"/>
              </a:tabLst>
            </a:pPr>
            <a:endParaRPr sz="3019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8910709" y="14354863"/>
            <a:ext cx="9078833" cy="282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962">
              <a:lnSpc>
                <a:spcPts val="2170"/>
              </a:lnSpc>
            </a:pPr>
            <a:r>
              <a:rPr spc="9" dirty="0"/>
              <a:t>CYB</a:t>
            </a:r>
            <a:r>
              <a:rPr spc="-28" dirty="0"/>
              <a:t>E</a:t>
            </a:r>
            <a:r>
              <a:rPr dirty="0"/>
              <a:t>R</a:t>
            </a:r>
            <a:r>
              <a:rPr spc="-47" dirty="0"/>
              <a:t> </a:t>
            </a:r>
            <a:r>
              <a:rPr dirty="0"/>
              <a:t>S</a:t>
            </a:r>
            <a:r>
              <a:rPr spc="-28" dirty="0"/>
              <a:t>E</a:t>
            </a:r>
            <a:r>
              <a:rPr spc="9" dirty="0"/>
              <a:t>C</a:t>
            </a:r>
            <a:r>
              <a:rPr spc="-19" dirty="0"/>
              <a:t>U</a:t>
            </a:r>
            <a:r>
              <a:rPr spc="-28" dirty="0"/>
              <a:t>R</a:t>
            </a:r>
            <a:r>
              <a:rPr spc="-19" dirty="0"/>
              <a:t>IT</a:t>
            </a:r>
            <a:r>
              <a:rPr dirty="0"/>
              <a:t>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77838" y="13973372"/>
            <a:ext cx="93571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62">
              <a:lnSpc>
                <a:spcPts val="2170"/>
              </a:lnSpc>
            </a:pPr>
            <a:r>
              <a:rPr sz="2075" dirty="0">
                <a:latin typeface="Calibri Light"/>
                <a:cs typeface="Calibri Light"/>
              </a:rPr>
              <a:t>Page</a:t>
            </a:r>
            <a:r>
              <a:rPr sz="2075" spc="-85" dirty="0">
                <a:latin typeface="Calibri Light"/>
                <a:cs typeface="Calibri Light"/>
              </a:rPr>
              <a:t> </a:t>
            </a:r>
            <a:fld id="{81D60167-4931-47E6-BA6A-407CBD079E47}" type="slidenum">
              <a:rPr sz="2075" dirty="0">
                <a:latin typeface="Calibri Light"/>
                <a:cs typeface="Calibri Light"/>
              </a:rPr>
              <a:pPr marL="23962">
                <a:lnSpc>
                  <a:spcPts val="2170"/>
                </a:lnSpc>
              </a:pPr>
              <a:t>8</a:t>
            </a:fld>
            <a:endParaRPr sz="2075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8535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90" y="165100"/>
            <a:ext cx="12555468" cy="10130010"/>
          </a:xfrm>
          <a:prstGeom prst="rect">
            <a:avLst/>
          </a:prstGeom>
        </p:spPr>
        <p:txBody>
          <a:bodyPr vert="horz" wrap="square" lIns="0" tIns="37141" rIns="0" bIns="0" rtlCol="0">
            <a:spAutoFit/>
          </a:bodyPr>
          <a:lstStyle/>
          <a:p>
            <a:pPr marL="23962" marR="21566" algn="just">
              <a:lnSpc>
                <a:spcPts val="2623"/>
              </a:lnSpc>
              <a:spcBef>
                <a:spcPts val="1396"/>
              </a:spcBef>
              <a:buAutoNum type="arabicPeriod" startAt="2"/>
              <a:tabLst>
                <a:tab pos="317501" algn="l"/>
              </a:tabLst>
            </a:pPr>
            <a:endParaRPr lang="en-US" sz="2264" spc="-9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23962" marR="21566" algn="just">
              <a:lnSpc>
                <a:spcPts val="2623"/>
              </a:lnSpc>
              <a:spcBef>
                <a:spcPts val="1396"/>
              </a:spcBef>
              <a:buAutoNum type="arabicPeriod" startAt="2"/>
              <a:tabLst>
                <a:tab pos="317501" algn="l"/>
              </a:tabLst>
            </a:pPr>
            <a:endParaRPr lang="en-US" sz="2264" spc="-9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23962" marR="21566" algn="just">
              <a:lnSpc>
                <a:spcPts val="2623"/>
              </a:lnSpc>
              <a:spcBef>
                <a:spcPts val="1396"/>
              </a:spcBef>
              <a:buAutoNum type="arabicPeriod" startAt="2"/>
              <a:tabLst>
                <a:tab pos="317501" algn="l"/>
              </a:tabLst>
            </a:pPr>
            <a:endParaRPr sz="2264" dirty="0">
              <a:latin typeface="Times New Roman"/>
              <a:cs typeface="Times New Roman"/>
            </a:endParaRPr>
          </a:p>
          <a:p>
            <a:pPr marL="23962" algn="just">
              <a:lnSpc>
                <a:spcPct val="200000"/>
              </a:lnSpc>
              <a:spcBef>
                <a:spcPts val="1245"/>
              </a:spcBef>
            </a:pPr>
            <a:r>
              <a:rPr sz="3396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Trends</a:t>
            </a:r>
            <a:r>
              <a:rPr sz="3396" b="1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396" b="1" spc="-9" dirty="0">
                <a:solidFill>
                  <a:srgbClr val="333333"/>
                </a:solidFill>
                <a:latin typeface="Times New Roman"/>
                <a:cs typeface="Times New Roman"/>
              </a:rPr>
              <a:t>in Mobility:</a:t>
            </a:r>
            <a:endParaRPr sz="3396" dirty="0">
              <a:latin typeface="Times New Roman"/>
              <a:cs typeface="Times New Roman"/>
            </a:endParaRPr>
          </a:p>
          <a:p>
            <a:pPr marL="23962" marR="21566" algn="just">
              <a:lnSpc>
                <a:spcPct val="200000"/>
              </a:lnSpc>
              <a:spcBef>
                <a:spcPts val="1698"/>
              </a:spcBef>
            </a:pPr>
            <a:r>
              <a:rPr sz="3396" spc="-19" dirty="0">
                <a:solidFill>
                  <a:srgbClr val="333333"/>
                </a:solidFill>
                <a:latin typeface="Times New Roman"/>
                <a:cs typeface="Times New Roman"/>
              </a:rPr>
              <a:t>Mobile </a:t>
            </a:r>
            <a:r>
              <a:rPr sz="3396" spc="-9" dirty="0">
                <a:solidFill>
                  <a:srgbClr val="333333"/>
                </a:solidFill>
                <a:latin typeface="Times New Roman"/>
                <a:cs typeface="Times New Roman"/>
              </a:rPr>
              <a:t>computing </a:t>
            </a:r>
            <a:r>
              <a:rPr sz="3396" spc="-28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3396" spc="-19" dirty="0">
                <a:solidFill>
                  <a:srgbClr val="333333"/>
                </a:solidFill>
                <a:latin typeface="Times New Roman"/>
                <a:cs typeface="Times New Roman"/>
              </a:rPr>
              <a:t>moving </a:t>
            </a:r>
            <a:r>
              <a:rPr sz="3396" spc="-28" dirty="0">
                <a:solidFill>
                  <a:srgbClr val="333333"/>
                </a:solidFill>
                <a:latin typeface="Times New Roman"/>
                <a:cs typeface="Times New Roman"/>
              </a:rPr>
              <a:t>into </a:t>
            </a:r>
            <a:r>
              <a:rPr sz="3396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3396" spc="-28" dirty="0">
                <a:solidFill>
                  <a:srgbClr val="333333"/>
                </a:solidFill>
                <a:latin typeface="Times New Roman"/>
                <a:cs typeface="Times New Roman"/>
              </a:rPr>
              <a:t>new </a:t>
            </a:r>
            <a:r>
              <a:rPr sz="3396" spc="-9" dirty="0">
                <a:solidFill>
                  <a:srgbClr val="333333"/>
                </a:solidFill>
                <a:latin typeface="Times New Roman"/>
                <a:cs typeface="Times New Roman"/>
              </a:rPr>
              <a:t>era, </a:t>
            </a:r>
            <a:r>
              <a:rPr sz="3396" spc="-9" dirty="0" smtClean="0">
                <a:solidFill>
                  <a:srgbClr val="333333"/>
                </a:solidFill>
                <a:latin typeface="Times New Roman"/>
                <a:cs typeface="Times New Roman"/>
              </a:rPr>
              <a:t>generation </a:t>
            </a:r>
            <a:r>
              <a:rPr sz="3396" spc="-19" dirty="0" smtClean="0">
                <a:solidFill>
                  <a:srgbClr val="333333"/>
                </a:solidFill>
                <a:latin typeface="Times New Roman"/>
                <a:cs typeface="Times New Roman"/>
              </a:rPr>
              <a:t>which </a:t>
            </a:r>
            <a:r>
              <a:rPr sz="3396" spc="-9" dirty="0">
                <a:solidFill>
                  <a:srgbClr val="333333"/>
                </a:solidFill>
                <a:latin typeface="Times New Roman"/>
                <a:cs typeface="Times New Roman"/>
              </a:rPr>
              <a:t>promises </a:t>
            </a:r>
            <a:r>
              <a:rPr sz="3396" dirty="0">
                <a:solidFill>
                  <a:srgbClr val="333333"/>
                </a:solidFill>
                <a:latin typeface="Times New Roman"/>
                <a:cs typeface="Times New Roman"/>
              </a:rPr>
              <a:t>greater </a:t>
            </a:r>
            <a:r>
              <a:rPr sz="3396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396" dirty="0">
                <a:solidFill>
                  <a:srgbClr val="333333"/>
                </a:solidFill>
                <a:latin typeface="Times New Roman"/>
                <a:cs typeface="Times New Roman"/>
              </a:rPr>
              <a:t>variety </a:t>
            </a:r>
            <a:r>
              <a:rPr sz="3396" spc="-28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3396" spc="-9" dirty="0">
                <a:solidFill>
                  <a:srgbClr val="333333"/>
                </a:solidFill>
                <a:latin typeface="Times New Roman"/>
                <a:cs typeface="Times New Roman"/>
              </a:rPr>
              <a:t>applications and </a:t>
            </a:r>
            <a:r>
              <a:rPr sz="3396" spc="-19" dirty="0">
                <a:solidFill>
                  <a:srgbClr val="333333"/>
                </a:solidFill>
                <a:latin typeface="Times New Roman"/>
                <a:cs typeface="Times New Roman"/>
              </a:rPr>
              <a:t>have </a:t>
            </a:r>
            <a:r>
              <a:rPr sz="3396" spc="-9" dirty="0">
                <a:solidFill>
                  <a:srgbClr val="333333"/>
                </a:solidFill>
                <a:latin typeface="Times New Roman"/>
                <a:cs typeface="Times New Roman"/>
              </a:rPr>
              <a:t>highly improved usability </a:t>
            </a:r>
            <a:r>
              <a:rPr sz="3396" spc="9" dirty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sz="3396" dirty="0">
                <a:solidFill>
                  <a:srgbClr val="333333"/>
                </a:solidFill>
                <a:latin typeface="Times New Roman"/>
                <a:cs typeface="Times New Roman"/>
              </a:rPr>
              <a:t>well </a:t>
            </a:r>
            <a:r>
              <a:rPr sz="3396" spc="-9" dirty="0">
                <a:solidFill>
                  <a:srgbClr val="333333"/>
                </a:solidFill>
                <a:latin typeface="Times New Roman"/>
                <a:cs typeface="Times New Roman"/>
              </a:rPr>
              <a:t>as speedier networking. </a:t>
            </a:r>
            <a:r>
              <a:rPr sz="339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396" spc="-9" dirty="0">
                <a:solidFill>
                  <a:srgbClr val="333333"/>
                </a:solidFill>
                <a:latin typeface="Times New Roman"/>
                <a:cs typeface="Times New Roman"/>
              </a:rPr>
              <a:t>"iPhone"</a:t>
            </a:r>
            <a:r>
              <a:rPr sz="339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396" spc="-9" dirty="0">
                <a:solidFill>
                  <a:srgbClr val="333333"/>
                </a:solidFill>
                <a:latin typeface="Times New Roman"/>
                <a:cs typeface="Times New Roman"/>
              </a:rPr>
              <a:t>from Apple and Google-led "Android" phones </a:t>
            </a:r>
            <a:r>
              <a:rPr sz="3396" dirty="0">
                <a:solidFill>
                  <a:srgbClr val="333333"/>
                </a:solidFill>
                <a:latin typeface="Times New Roman"/>
                <a:cs typeface="Times New Roman"/>
              </a:rPr>
              <a:t>are the </a:t>
            </a:r>
            <a:r>
              <a:rPr sz="3396" spc="-19" dirty="0">
                <a:solidFill>
                  <a:srgbClr val="333333"/>
                </a:solidFill>
                <a:latin typeface="Times New Roman"/>
                <a:cs typeface="Times New Roman"/>
              </a:rPr>
              <a:t>best</a:t>
            </a:r>
            <a:r>
              <a:rPr sz="3396" spc="5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396" spc="-19" dirty="0">
                <a:solidFill>
                  <a:srgbClr val="333333"/>
                </a:solidFill>
                <a:latin typeface="Times New Roman"/>
                <a:cs typeface="Times New Roman"/>
              </a:rPr>
              <a:t>examples </a:t>
            </a:r>
            <a:r>
              <a:rPr sz="3396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3396" dirty="0">
                <a:solidFill>
                  <a:srgbClr val="333333"/>
                </a:solidFill>
                <a:latin typeface="Times New Roman"/>
                <a:cs typeface="Times New Roman"/>
              </a:rPr>
              <a:t>this trend </a:t>
            </a:r>
            <a:r>
              <a:rPr sz="3396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396" spc="-19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3396" dirty="0">
                <a:solidFill>
                  <a:srgbClr val="333333"/>
                </a:solidFill>
                <a:latin typeface="Times New Roman"/>
                <a:cs typeface="Times New Roman"/>
              </a:rPr>
              <a:t>there are </a:t>
            </a:r>
            <a:r>
              <a:rPr sz="3396" spc="-9" dirty="0">
                <a:solidFill>
                  <a:srgbClr val="333333"/>
                </a:solidFill>
                <a:latin typeface="Times New Roman"/>
                <a:cs typeface="Times New Roman"/>
              </a:rPr>
              <a:t>plenty </a:t>
            </a:r>
            <a:r>
              <a:rPr sz="3396" spc="19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3396" spc="-9" dirty="0">
                <a:solidFill>
                  <a:srgbClr val="333333"/>
                </a:solidFill>
                <a:latin typeface="Times New Roman"/>
                <a:cs typeface="Times New Roman"/>
              </a:rPr>
              <a:t>other developments that </a:t>
            </a:r>
            <a:r>
              <a:rPr sz="3396" spc="-19" dirty="0">
                <a:solidFill>
                  <a:srgbClr val="333333"/>
                </a:solidFill>
                <a:latin typeface="Times New Roman"/>
                <a:cs typeface="Times New Roman"/>
              </a:rPr>
              <a:t>point </a:t>
            </a:r>
            <a:r>
              <a:rPr sz="3396" spc="-28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3396" spc="-19" dirty="0">
                <a:solidFill>
                  <a:srgbClr val="333333"/>
                </a:solidFill>
                <a:latin typeface="Times New Roman"/>
                <a:cs typeface="Times New Roman"/>
              </a:rPr>
              <a:t>this </a:t>
            </a:r>
            <a:r>
              <a:rPr sz="3396" spc="-9" dirty="0">
                <a:solidFill>
                  <a:srgbClr val="333333"/>
                </a:solidFill>
                <a:latin typeface="Times New Roman"/>
                <a:cs typeface="Times New Roman"/>
              </a:rPr>
              <a:t>direction. </a:t>
            </a:r>
            <a:r>
              <a:rPr sz="3396" spc="-9" dirty="0">
                <a:solidFill>
                  <a:srgbClr val="333333"/>
                </a:solidFill>
                <a:latin typeface="Times New Roman"/>
                <a:cs typeface="Times New Roman"/>
              </a:rPr>
              <a:t>This </a:t>
            </a:r>
            <a:r>
              <a:rPr sz="3396" spc="-19" dirty="0">
                <a:solidFill>
                  <a:srgbClr val="333333"/>
                </a:solidFill>
                <a:latin typeface="Times New Roman"/>
                <a:cs typeface="Times New Roman"/>
              </a:rPr>
              <a:t>smart mobile </a:t>
            </a:r>
            <a:r>
              <a:rPr sz="3396" spc="-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396" dirty="0">
                <a:solidFill>
                  <a:srgbClr val="333333"/>
                </a:solidFill>
                <a:latin typeface="Times New Roman"/>
                <a:cs typeface="Times New Roman"/>
              </a:rPr>
              <a:t>technology</a:t>
            </a:r>
            <a:r>
              <a:rPr sz="3396" spc="15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396" spc="-28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3396" spc="18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396" spc="-9" dirty="0">
                <a:solidFill>
                  <a:srgbClr val="333333"/>
                </a:solidFill>
                <a:latin typeface="Times New Roman"/>
                <a:cs typeface="Times New Roman"/>
              </a:rPr>
              <a:t>rapidly</a:t>
            </a:r>
            <a:r>
              <a:rPr sz="3396" spc="12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396" spc="-9" dirty="0">
                <a:solidFill>
                  <a:srgbClr val="333333"/>
                </a:solidFill>
                <a:latin typeface="Times New Roman"/>
                <a:cs typeface="Times New Roman"/>
              </a:rPr>
              <a:t>gaining</a:t>
            </a:r>
            <a:r>
              <a:rPr sz="3396" spc="20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396" spc="-9" dirty="0">
                <a:solidFill>
                  <a:srgbClr val="333333"/>
                </a:solidFill>
                <a:latin typeface="Times New Roman"/>
                <a:cs typeface="Times New Roman"/>
              </a:rPr>
              <a:t>popularity</a:t>
            </a:r>
            <a:r>
              <a:rPr sz="3396" spc="1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396" spc="-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3396" spc="20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396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3396" spc="19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396" dirty="0">
                <a:solidFill>
                  <a:srgbClr val="333333"/>
                </a:solidFill>
                <a:latin typeface="Times New Roman"/>
                <a:cs typeface="Times New Roman"/>
              </a:rPr>
              <a:t>attackers</a:t>
            </a:r>
            <a:r>
              <a:rPr sz="3396" spc="14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396" spc="-9" dirty="0">
                <a:solidFill>
                  <a:srgbClr val="333333"/>
                </a:solidFill>
                <a:latin typeface="Times New Roman"/>
                <a:cs typeface="Times New Roman"/>
              </a:rPr>
              <a:t>(hackers</a:t>
            </a:r>
            <a:r>
              <a:rPr sz="3396" spc="18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396" spc="-19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3396" spc="19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396" spc="-9" dirty="0">
                <a:solidFill>
                  <a:srgbClr val="333333"/>
                </a:solidFill>
                <a:latin typeface="Times New Roman"/>
                <a:cs typeface="Times New Roman"/>
              </a:rPr>
              <a:t>crackers)</a:t>
            </a:r>
            <a:r>
              <a:rPr sz="3396" spc="2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396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3396" spc="19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396" spc="-28" dirty="0">
                <a:solidFill>
                  <a:srgbClr val="333333"/>
                </a:solidFill>
                <a:latin typeface="Times New Roman"/>
                <a:cs typeface="Times New Roman"/>
              </a:rPr>
              <a:t>among </a:t>
            </a:r>
            <a:r>
              <a:rPr sz="3396" spc="-54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396" spc="-19" dirty="0">
                <a:solidFill>
                  <a:srgbClr val="333333"/>
                </a:solidFill>
                <a:latin typeface="Times New Roman"/>
                <a:cs typeface="Times New Roman"/>
              </a:rPr>
              <a:t>its</a:t>
            </a:r>
            <a:r>
              <a:rPr sz="3396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396" spc="-19" dirty="0">
                <a:solidFill>
                  <a:srgbClr val="333333"/>
                </a:solidFill>
                <a:latin typeface="Times New Roman"/>
                <a:cs typeface="Times New Roman"/>
              </a:rPr>
              <a:t>biggest</a:t>
            </a:r>
            <a:r>
              <a:rPr sz="3396" spc="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396" spc="-19" dirty="0">
                <a:solidFill>
                  <a:srgbClr val="333333"/>
                </a:solidFill>
                <a:latin typeface="Times New Roman"/>
                <a:cs typeface="Times New Roman"/>
              </a:rPr>
              <a:t>fans</a:t>
            </a:r>
            <a:r>
              <a:rPr sz="3396" spc="-19" dirty="0" smtClean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3396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8910709" y="14354863"/>
            <a:ext cx="9078833" cy="282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962">
              <a:lnSpc>
                <a:spcPts val="2170"/>
              </a:lnSpc>
            </a:pPr>
            <a:r>
              <a:rPr spc="9" dirty="0"/>
              <a:t>CYB</a:t>
            </a:r>
            <a:r>
              <a:rPr spc="-28" dirty="0"/>
              <a:t>E</a:t>
            </a:r>
            <a:r>
              <a:rPr dirty="0"/>
              <a:t>R</a:t>
            </a:r>
            <a:r>
              <a:rPr spc="-47" dirty="0"/>
              <a:t> </a:t>
            </a:r>
            <a:r>
              <a:rPr dirty="0"/>
              <a:t>S</a:t>
            </a:r>
            <a:r>
              <a:rPr spc="-28" dirty="0"/>
              <a:t>E</a:t>
            </a:r>
            <a:r>
              <a:rPr spc="9" dirty="0"/>
              <a:t>C</a:t>
            </a:r>
            <a:r>
              <a:rPr spc="-19" dirty="0"/>
              <a:t>U</a:t>
            </a:r>
            <a:r>
              <a:rPr spc="-28" dirty="0"/>
              <a:t>R</a:t>
            </a:r>
            <a:r>
              <a:rPr spc="-19" dirty="0"/>
              <a:t>IT</a:t>
            </a:r>
            <a:r>
              <a:rPr dirty="0"/>
              <a:t>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77838" y="13973372"/>
            <a:ext cx="93571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62">
              <a:lnSpc>
                <a:spcPts val="2170"/>
              </a:lnSpc>
            </a:pPr>
            <a:r>
              <a:rPr sz="2075" dirty="0">
                <a:latin typeface="Calibri Light"/>
                <a:cs typeface="Calibri Light"/>
              </a:rPr>
              <a:t>Page</a:t>
            </a:r>
            <a:r>
              <a:rPr sz="2075" spc="-85" dirty="0">
                <a:latin typeface="Calibri Light"/>
                <a:cs typeface="Calibri Light"/>
              </a:rPr>
              <a:t> </a:t>
            </a:r>
            <a:fld id="{81D60167-4931-47E6-BA6A-407CBD079E47}" type="slidenum">
              <a:rPr sz="2075" dirty="0">
                <a:latin typeface="Calibri Light"/>
                <a:cs typeface="Calibri Light"/>
              </a:rPr>
              <a:pPr marL="23962">
                <a:lnSpc>
                  <a:spcPts val="2170"/>
                </a:lnSpc>
              </a:pPr>
              <a:t>9</a:t>
            </a:fld>
            <a:endParaRPr sz="2075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3291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3758</Words>
  <Application>Microsoft Office PowerPoint</Application>
  <PresentationFormat>Custom</PresentationFormat>
  <Paragraphs>260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Segoe UI Symbol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GOJE ROOPA</dc:creator>
  <cp:lastModifiedBy>AI&amp;DS</cp:lastModifiedBy>
  <cp:revision>18</cp:revision>
  <dcterms:created xsi:type="dcterms:W3CDTF">2023-07-28T09:34:50Z</dcterms:created>
  <dcterms:modified xsi:type="dcterms:W3CDTF">2023-07-28T10:39:22Z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2021-02-15T00:00:00Z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2023-07-28T00:00:00Z</vt:filetime>
  </property>
</Properties>
</file>