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89" r:id="rId35"/>
    <p:sldId id="288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8" r:id="rId60"/>
    <p:sldId id="317" r:id="rId61"/>
    <p:sldId id="319" r:id="rId62"/>
    <p:sldId id="320" r:id="rId63"/>
    <p:sldId id="321" r:id="rId64"/>
    <p:sldId id="316" r:id="rId65"/>
    <p:sldId id="315" r:id="rId66"/>
    <p:sldId id="314" r:id="rId67"/>
    <p:sldId id="322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CA44-B40A-0511-84B3-3C752B882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46036-E16E-F6C7-056E-F049C3FAA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83923-4474-34E4-6F47-587FAEDB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5118-3F11-415F-8EE6-F9395FA333D0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C000-E9C9-9024-01A5-174B7FE1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101CC-6D32-E396-75BB-23B64E94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8CE6-815B-49A9-9C15-24DF9C2E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3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AE89-965B-077C-0A46-0CE13172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631E3-8D36-F9DC-78C7-5D3E20FB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3433B-5033-F381-B2AB-45ED0E1C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5118-3F11-415F-8EE6-F9395FA333D0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3350F-D4A3-CC09-4777-3426C519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1A549-8810-2086-98C7-1BFEC0A8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8CE6-815B-49A9-9C15-24DF9C2E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40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615EC-B318-D111-E75A-B4DF5421E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46F0E-0FF0-EA11-E1F8-F718D04FD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9BA91-F048-62FC-4E95-791735B2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5118-3F11-415F-8EE6-F9395FA333D0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84DDE-7A58-536C-ED28-315ADC16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FE8D0-73DA-6F3C-8246-17E73174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8CE6-815B-49A9-9C15-24DF9C2E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7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4BA5-77E1-1D46-03B1-03170075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BB66-50C6-15C3-44BD-006882780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C751A-88D6-48BE-36F5-B0A4122D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5118-3F11-415F-8EE6-F9395FA333D0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BF10-54B7-97A5-2471-CD9EF62E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C2B73-59EC-E77C-5AF3-279B42AB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8CE6-815B-49A9-9C15-24DF9C2E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16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9709-CBEA-288C-ADAF-E65C9893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31996-A47D-B74A-E439-18425F9A4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107FC-F160-ADD9-E58B-A54CF0B1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5118-3F11-415F-8EE6-F9395FA333D0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16E65-A417-CDC7-195C-F988281A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C871B-808C-6C89-A1C8-4613F059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8CE6-815B-49A9-9C15-24DF9C2E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67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6A54-941A-BA3D-7086-9012773D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EE65-89EA-3F9C-2246-07D2651D7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99CBA-BB46-3F7B-A362-D25135B1F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4D571-D070-4DBB-D9F8-21BBDCB5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5118-3F11-415F-8EE6-F9395FA333D0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6FA8B-2B37-1478-0665-F9988063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0B62C-83E9-C7F5-7E7E-6C2206EF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8CE6-815B-49A9-9C15-24DF9C2E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05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3946-CE11-A438-59F0-7275289B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E4F18-6442-9CB2-485E-8B320EBF5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E78DC-C76D-7473-177A-140ECB04D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E1C98-C5E0-295B-4E6D-C38F574CD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9F5D2-007B-A2FD-53B4-38D3A9C72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1F66E-9B40-E2C5-2773-178A62E8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5118-3F11-415F-8EE6-F9395FA333D0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A036C1-4C34-9487-26D8-AF48E4AD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7EF38-210E-92C2-60E6-CC00F095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8CE6-815B-49A9-9C15-24DF9C2E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42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347-6781-23E9-FA60-5ED0F1D6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EFB73-DCAB-C1D9-29F3-326C1CB2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5118-3F11-415F-8EE6-F9395FA333D0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5B526-D163-84F8-AACD-8C3D1E47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1DDE8-9F63-488A-FD07-DA4F3973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8CE6-815B-49A9-9C15-24DF9C2E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88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EB99-5546-88A1-4DDA-6B8ECA5A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5118-3F11-415F-8EE6-F9395FA333D0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CB79C-CD78-2302-6C1A-9ACE20A1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62288-9427-7113-1319-AEA16414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8CE6-815B-49A9-9C15-24DF9C2E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77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EC2E-F2FE-4485-A7DD-2BF69278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D79E-9861-8422-0109-9EEDA9E25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D389-E080-CA34-B4AE-DDC76006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6D4B5-B4F1-C122-46A0-854BE31A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5118-3F11-415F-8EE6-F9395FA333D0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2AB94-70F7-5161-807D-82B35D81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09762-325D-27E9-C2FB-3A9958D7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8CE6-815B-49A9-9C15-24DF9C2E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1DB9-B4CB-C8DC-FDCE-98F25EC9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74456D-614A-06E8-4EAB-C778F12F3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D77B8-E5F3-7216-9860-E0D0DC3C7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85BF2-EE00-B2E7-DEDD-CBABF99B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5118-3F11-415F-8EE6-F9395FA333D0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D8A4F-F3DF-47A3-E6B5-08DB6B8C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267E2-B493-9AF6-FD2A-49C007E4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8CE6-815B-49A9-9C15-24DF9C2E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20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EE507-D460-85E3-8C83-BD606979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A0B20-EF93-0F85-8294-AD9B2CBB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45224-F565-DAF6-6BD1-57ABD3D56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5118-3F11-415F-8EE6-F9395FA333D0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686D2-31C2-9CE2-0090-44E62A7A9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C81D0-DB24-0AC3-3354-A5FCBD40B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A8CE6-815B-49A9-9C15-24DF9C2EC9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37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seudo_classes.asp" TargetMode="External"/><Relationship Id="rId2" Type="http://schemas.openxmlformats.org/officeDocument/2006/relationships/hyperlink" Target="https://www.w3schools.com/css/css_combinators.asp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w3schools.com/css/css_attribute_selectors.asp" TargetMode="External"/><Relationship Id="rId4" Type="http://schemas.openxmlformats.org/officeDocument/2006/relationships/hyperlink" Target="https://www.w3schools.com/css/css_pseudo_elements.as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54C7-CE7E-5456-FD95-F203C9B37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Web Development using Front 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0700F-6417-AE79-FE05-BAEB8EF62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58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1D68DB5-1CB3-A30E-6CF9-9993017EACEC}"/>
              </a:ext>
            </a:extLst>
          </p:cNvPr>
          <p:cNvSpPr txBox="1"/>
          <p:nvPr/>
        </p:nvSpPr>
        <p:spPr>
          <a:xfrm>
            <a:off x="442761" y="182879"/>
            <a:ext cx="1142518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Some Common HTML Tags include: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&lt;html&gt;: The root element of a HTML document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&lt;head&gt;:Contains meta information about the presentation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&lt;title&gt;:Defines the title of the presentation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&lt;body&gt;:Represents the main content of the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&lt;div&gt;: A generic container element that can be used to group and style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&lt;h1&gt; to &lt;h6&gt;: Headings of various levels, with &lt;h1&gt; being the highest and &lt;h6&gt; being the lowest.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&lt;p&gt;: Represents a paragraph of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 and &lt;li&gt;: Used to create an unordered (bulleted) list. &lt;</a:t>
            </a:r>
            <a:r>
              <a:rPr lang="en-US" dirty="0" err="1"/>
              <a:t>ul</a:t>
            </a:r>
            <a:r>
              <a:rPr lang="en-US" dirty="0"/>
              <a:t>&gt; is the parent element, and &lt;li&gt; represents each list 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&lt;a&gt;: Defines a hyperlink, allowing you to create clickable links to external websites or other slides within the presentation.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&gt;: Inserts an image into a slide. Use the </a:t>
            </a:r>
            <a:r>
              <a:rPr lang="en-US" dirty="0" err="1"/>
              <a:t>src</a:t>
            </a:r>
            <a:r>
              <a:rPr lang="en-US" dirty="0"/>
              <a:t> attribute to specify the image URL.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146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A6797D-3B09-C747-B0E3-535645B90D54}"/>
              </a:ext>
            </a:extLst>
          </p:cNvPr>
          <p:cNvSpPr txBox="1"/>
          <p:nvPr/>
        </p:nvSpPr>
        <p:spPr>
          <a:xfrm>
            <a:off x="760396" y="1251284"/>
            <a:ext cx="110883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it’s possible to create a website with only HTML, it wouldn’t look particularly attractive.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Below is the HTML code for a basic Bootstrap button: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             </a:t>
            </a:r>
            <a:r>
              <a:rPr lang="en-US" b="1" dirty="0"/>
              <a:t>&lt;button type="button" </a:t>
            </a:r>
            <a:r>
              <a:rPr lang="en-US" b="1" dirty="0" err="1"/>
              <a:t>class"btn</a:t>
            </a:r>
            <a:r>
              <a:rPr lang="en-US" b="1" dirty="0"/>
              <a:t>"&gt;Click Me&lt;/button&gt;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Languages like CSS and JavaScript enhance and modify the basic site structure built by HTML codes.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HTML5 is the most recent version and supports cross-platform browser functionality, making it popular in mobile application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503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173C-E7BD-1127-EDB5-E9119358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CSS? (Cascading Style Sheets)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8DCF3-9CA2-9CD7-5E64-329FF27FD7D7}"/>
              </a:ext>
            </a:extLst>
          </p:cNvPr>
          <p:cNvSpPr txBox="1"/>
          <p:nvPr/>
        </p:nvSpPr>
        <p:spPr>
          <a:xfrm>
            <a:off x="914401" y="1690688"/>
            <a:ext cx="1087654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adds design elements like typography, colors, and layouts to websites to improve the overall “look” of websites.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CSS is the language we use to style an HTML document.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CSS describes how HTML elements should be displayed.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57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ACB6-4B69-2737-E89B-EA21A529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9B797-28B5-4E9F-C245-BBB935864CA5}"/>
              </a:ext>
            </a:extLst>
          </p:cNvPr>
          <p:cNvSpPr txBox="1"/>
          <p:nvPr/>
        </p:nvSpPr>
        <p:spPr>
          <a:xfrm>
            <a:off x="2945331" y="1366787"/>
            <a:ext cx="636229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dirty="0"/>
            </a:b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font-family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verdana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font-size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20px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E7DDBC9-5D65-3CBD-9D64-1543A3989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411" y="4887361"/>
            <a:ext cx="10892588" cy="19440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 Explained: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is a selector in CSS (it points to the HTML element you want to style: &lt;p&gt;).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color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is a property, and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is the property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text-align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is a property, and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center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is the property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485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7C00-20D4-DC59-6109-D3B0DB22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Syntax</a:t>
            </a:r>
          </a:p>
        </p:txBody>
      </p:sp>
      <p:pic>
        <p:nvPicPr>
          <p:cNvPr id="2050" name="Picture 2" descr="CSS selector">
            <a:extLst>
              <a:ext uri="{FF2B5EF4-FFF2-40B4-BE49-F238E27FC236}">
                <a16:creationId xmlns:a16="http://schemas.microsoft.com/office/drawing/2014/main" id="{9996A589-52E4-F538-CED8-2CB019837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86" y="1568919"/>
            <a:ext cx="7477577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28B569-557A-2076-C239-CC309837738C}"/>
              </a:ext>
            </a:extLst>
          </p:cNvPr>
          <p:cNvSpPr txBox="1"/>
          <p:nvPr/>
        </p:nvSpPr>
        <p:spPr>
          <a:xfrm>
            <a:off x="1155032" y="3532472"/>
            <a:ext cx="106551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selector points to the HTML element you want to style.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declaration block contains one or more declarations separated by semicolons.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Each declaration includes a CSS property name and a value, separated by a colon.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Multiple CSS declarations are separated with semicolons, and declaration blocks are surrounded by curly braces.</a:t>
            </a:r>
          </a:p>
        </p:txBody>
      </p:sp>
    </p:spTree>
    <p:extLst>
      <p:ext uri="{BB962C8B-B14F-4D97-AF65-F5344CB8AC3E}">
        <p14:creationId xmlns:p14="http://schemas.microsoft.com/office/powerpoint/2010/main" val="1081022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B3F0-8061-4D4C-199D-71F8CAC6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Selectors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82BD6-BFA1-A8D2-EDBC-9729A32932B3}"/>
              </a:ext>
            </a:extLst>
          </p:cNvPr>
          <p:cNvSpPr txBox="1"/>
          <p:nvPr/>
        </p:nvSpPr>
        <p:spPr>
          <a:xfrm>
            <a:off x="981777" y="2114198"/>
            <a:ext cx="111364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CSS selectors are used to "find" (or select) the HTML elements you want to style.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We can divide CSS selectors into five categories: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Simple selectors (select elements based on name, id, class)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linkClick r:id="rId2"/>
              </a:rPr>
              <a:t>Combinator selectors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(select elements based on a specific relationship between them)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linkClick r:id="rId3"/>
              </a:rPr>
              <a:t>Pseudo-class selectors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(select elements based on a certain state)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linkClick r:id="rId4"/>
              </a:rPr>
              <a:t>Pseudo-elements selectors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(select and style a part of an element)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linkClick r:id="rId5"/>
              </a:rPr>
              <a:t>Attribute selectors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(select elements based on an attribute or attribute value)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5951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8CC6-01A7-4FF3-1A0D-49A2C59D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Basic CSS Selectors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B8335-1AC4-1C25-E7C3-04A9AE7571EC}"/>
              </a:ext>
            </a:extLst>
          </p:cNvPr>
          <p:cNvSpPr txBox="1"/>
          <p:nvPr/>
        </p:nvSpPr>
        <p:spPr>
          <a:xfrm>
            <a:off x="962526" y="1540042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</a:rPr>
              <a:t>The CSS element Selector:</a:t>
            </a:r>
          </a:p>
          <a:p>
            <a:pPr algn="l"/>
            <a:endParaRPr lang="en-IN" dirty="0">
              <a:solidFill>
                <a:srgbClr val="000000"/>
              </a:solidFill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The element selector selects HTML elements based on the element name.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Example: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Here, all &lt;p&gt; elements on the page will be center-aligned, with a red text color: 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lvl="3"/>
            <a:r>
              <a:rPr lang="en-IN" b="0" i="0" dirty="0">
                <a:solidFill>
                  <a:srgbClr val="A52A2A"/>
                </a:solidFill>
                <a:effectLst/>
              </a:rPr>
              <a:t>p </a:t>
            </a:r>
            <a:r>
              <a:rPr lang="en-IN" b="0" i="0" dirty="0">
                <a:solidFill>
                  <a:srgbClr val="000000"/>
                </a:solidFill>
                <a:effectLst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</a:rPr>
            </a:br>
            <a:r>
              <a:rPr lang="en-IN" b="0" i="0" dirty="0">
                <a:solidFill>
                  <a:srgbClr val="FF0000"/>
                </a:solidFill>
                <a:effectLst/>
              </a:rPr>
              <a:t>  text-align</a:t>
            </a:r>
            <a:r>
              <a:rPr lang="en-IN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</a:rPr>
              <a:t>center</a:t>
            </a:r>
            <a:r>
              <a:rPr lang="en-IN" b="0" i="0" dirty="0">
                <a:solidFill>
                  <a:srgbClr val="000000"/>
                </a:solidFill>
                <a:effectLst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</a:rPr>
            </a:br>
            <a:r>
              <a:rPr lang="en-IN" b="0" i="0" dirty="0">
                <a:solidFill>
                  <a:srgbClr val="FF0000"/>
                </a:solidFill>
                <a:effectLst/>
              </a:rPr>
              <a:t>  </a:t>
            </a:r>
            <a:r>
              <a:rPr lang="en-IN" b="0" i="0" dirty="0" err="1">
                <a:solidFill>
                  <a:srgbClr val="FF0000"/>
                </a:solidFill>
                <a:effectLst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</a:rPr>
              <a:t> red</a:t>
            </a:r>
            <a:r>
              <a:rPr lang="en-IN" b="0" i="0" dirty="0">
                <a:solidFill>
                  <a:srgbClr val="000000"/>
                </a:solidFill>
                <a:effectLst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</a:rPr>
            </a:br>
            <a:r>
              <a:rPr lang="en-IN" b="0" i="0" dirty="0">
                <a:solidFill>
                  <a:srgbClr val="000000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5693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9B4DBF-4ADE-885D-AB48-46A9B6DAAF97}"/>
              </a:ext>
            </a:extLst>
          </p:cNvPr>
          <p:cNvSpPr txBox="1"/>
          <p:nvPr/>
        </p:nvSpPr>
        <p:spPr>
          <a:xfrm>
            <a:off x="452387" y="433138"/>
            <a:ext cx="1119418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Consolas" panose="020B0609020204030204" pitchFamily="49" charset="0"/>
              </a:rPr>
              <a:t>The CSS ID Selector:</a:t>
            </a:r>
          </a:p>
          <a:p>
            <a:endParaRPr lang="en-IN" b="1" dirty="0">
              <a:latin typeface="Consolas" panose="020B06090202040302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id selector uses the id attribute of an HTML element to select a specific element.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id of an element is unique within a page, so the id selector is used to select one unique element!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To select an element with a specific id, write a hash (#) character, followed by the id of the element.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Example: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The CSS rule below will be applied to the HTML element with id="para1": 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lvl="3"/>
            <a:r>
              <a:rPr lang="es-ES" b="0" i="0" dirty="0">
                <a:solidFill>
                  <a:srgbClr val="A52A2A"/>
                </a:solidFill>
                <a:effectLst/>
              </a:rPr>
              <a:t>#para1 </a:t>
            </a:r>
            <a:r>
              <a:rPr lang="es-ES" b="0" i="0" dirty="0">
                <a:solidFill>
                  <a:srgbClr val="000000"/>
                </a:solidFill>
                <a:effectLst/>
              </a:rPr>
              <a:t>{</a:t>
            </a:r>
          </a:p>
          <a:p>
            <a:pPr lvl="3"/>
            <a:br>
              <a:rPr lang="es-ES" b="0" i="0" dirty="0">
                <a:solidFill>
                  <a:srgbClr val="FF0000"/>
                </a:solidFill>
                <a:effectLst/>
              </a:rPr>
            </a:br>
            <a:r>
              <a:rPr lang="es-ES" b="0" i="0" dirty="0">
                <a:solidFill>
                  <a:srgbClr val="FF0000"/>
                </a:solidFill>
                <a:effectLst/>
              </a:rPr>
              <a:t>  </a:t>
            </a:r>
            <a:r>
              <a:rPr lang="es-ES" b="0" i="0" dirty="0" err="1">
                <a:solidFill>
                  <a:srgbClr val="FF0000"/>
                </a:solidFill>
                <a:effectLst/>
              </a:rPr>
              <a:t>text-align</a:t>
            </a:r>
            <a:r>
              <a:rPr lang="es-ES" b="0" i="0" dirty="0">
                <a:solidFill>
                  <a:srgbClr val="000000"/>
                </a:solidFill>
                <a:effectLst/>
              </a:rPr>
              <a:t>:</a:t>
            </a:r>
            <a:r>
              <a:rPr lang="es-ES" b="0" i="0" dirty="0">
                <a:solidFill>
                  <a:srgbClr val="0000CD"/>
                </a:solidFill>
                <a:effectLst/>
              </a:rPr>
              <a:t> center</a:t>
            </a:r>
            <a:r>
              <a:rPr lang="es-ES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lvl="3"/>
            <a:br>
              <a:rPr lang="es-ES" b="0" i="0" dirty="0">
                <a:solidFill>
                  <a:srgbClr val="FF0000"/>
                </a:solidFill>
                <a:effectLst/>
              </a:rPr>
            </a:br>
            <a:r>
              <a:rPr lang="es-ES" b="0" i="0" dirty="0">
                <a:solidFill>
                  <a:srgbClr val="FF0000"/>
                </a:solidFill>
                <a:effectLst/>
              </a:rPr>
              <a:t>  color</a:t>
            </a:r>
            <a:r>
              <a:rPr lang="es-ES" b="0" i="0" dirty="0">
                <a:solidFill>
                  <a:srgbClr val="000000"/>
                </a:solidFill>
                <a:effectLst/>
              </a:rPr>
              <a:t>:</a:t>
            </a:r>
            <a:r>
              <a:rPr lang="es-ES" b="0" i="0" dirty="0">
                <a:solidFill>
                  <a:srgbClr val="0000CD"/>
                </a:solidFill>
                <a:effectLst/>
              </a:rPr>
              <a:t> red</a:t>
            </a:r>
            <a:r>
              <a:rPr lang="es-ES" b="0" i="0" dirty="0">
                <a:solidFill>
                  <a:srgbClr val="000000"/>
                </a:solidFill>
                <a:effectLst/>
              </a:rPr>
              <a:t>;</a:t>
            </a:r>
            <a:br>
              <a:rPr lang="es-ES" b="0" i="0" dirty="0">
                <a:solidFill>
                  <a:srgbClr val="FF0000"/>
                </a:solidFill>
                <a:effectLst/>
              </a:rPr>
            </a:br>
            <a:r>
              <a:rPr lang="es-ES" b="0" i="0" dirty="0">
                <a:solidFill>
                  <a:srgbClr val="000000"/>
                </a:solidFill>
                <a:effectLst/>
              </a:rPr>
              <a:t>}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9403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4B0CED-F791-94E2-94D7-C4FD3586C621}"/>
              </a:ext>
            </a:extLst>
          </p:cNvPr>
          <p:cNvSpPr txBox="1"/>
          <p:nvPr/>
        </p:nvSpPr>
        <p:spPr>
          <a:xfrm>
            <a:off x="644893" y="519765"/>
            <a:ext cx="1114605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effectLst/>
              </a:rPr>
              <a:t>The</a:t>
            </a:r>
            <a:r>
              <a:rPr lang="es-ES" b="1" i="0" dirty="0">
                <a:effectLst/>
              </a:rPr>
              <a:t> CSS </a:t>
            </a:r>
            <a:r>
              <a:rPr lang="es-ES" b="1" i="0" dirty="0" err="1">
                <a:effectLst/>
              </a:rPr>
              <a:t>Class</a:t>
            </a:r>
            <a:r>
              <a:rPr lang="es-ES" b="1" i="0" dirty="0">
                <a:effectLst/>
              </a:rPr>
              <a:t> Selector:</a:t>
            </a:r>
          </a:p>
          <a:p>
            <a:endParaRPr lang="es-E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The class selector selects HTML elements with a specific class attribute.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To select elements with a specific class, write a period (.) character, followed by the class name.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Example: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In this example all HTML elements with class="center" will be red and center-aligned: 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lvl="3"/>
            <a:r>
              <a:rPr lang="en-IN" b="0" i="0" dirty="0">
                <a:solidFill>
                  <a:srgbClr val="A52A2A"/>
                </a:solidFill>
                <a:effectLst/>
              </a:rPr>
              <a:t>.</a:t>
            </a:r>
            <a:r>
              <a:rPr lang="en-IN" b="0" i="0" dirty="0" err="1">
                <a:solidFill>
                  <a:srgbClr val="A52A2A"/>
                </a:solidFill>
                <a:effectLst/>
              </a:rPr>
              <a:t>center</a:t>
            </a:r>
            <a:r>
              <a:rPr lang="en-IN" b="0" i="0" dirty="0">
                <a:solidFill>
                  <a:srgbClr val="A52A2A"/>
                </a:solidFill>
                <a:effectLst/>
              </a:rPr>
              <a:t> </a:t>
            </a:r>
            <a:r>
              <a:rPr lang="en-IN" b="0" i="0" dirty="0">
                <a:solidFill>
                  <a:srgbClr val="000000"/>
                </a:solidFill>
                <a:effectLst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</a:rPr>
            </a:br>
            <a:r>
              <a:rPr lang="en-IN" b="0" i="0" dirty="0">
                <a:solidFill>
                  <a:srgbClr val="FF0000"/>
                </a:solidFill>
                <a:effectLst/>
              </a:rPr>
              <a:t>  	text-align</a:t>
            </a:r>
            <a:r>
              <a:rPr lang="en-IN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</a:rPr>
              <a:t>center</a:t>
            </a:r>
            <a:r>
              <a:rPr lang="en-IN" b="0" i="0" dirty="0">
                <a:solidFill>
                  <a:srgbClr val="000000"/>
                </a:solidFill>
                <a:effectLst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</a:rPr>
            </a:br>
            <a:r>
              <a:rPr lang="en-IN" b="0" i="0" dirty="0">
                <a:solidFill>
                  <a:srgbClr val="FF0000"/>
                </a:solidFill>
                <a:effectLst/>
              </a:rPr>
              <a:t> 	 </a:t>
            </a:r>
            <a:r>
              <a:rPr lang="en-IN" b="0" i="0" dirty="0" err="1">
                <a:solidFill>
                  <a:srgbClr val="FF0000"/>
                </a:solidFill>
                <a:effectLst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</a:rPr>
              <a:t> red</a:t>
            </a:r>
            <a:r>
              <a:rPr lang="en-IN" dirty="0">
                <a:solidFill>
                  <a:srgbClr val="000000"/>
                </a:solidFill>
              </a:rPr>
              <a:t>;</a:t>
            </a:r>
          </a:p>
          <a:p>
            <a:pPr lvl="3"/>
            <a:r>
              <a:rPr lang="en-IN" dirty="0">
                <a:solidFill>
                  <a:srgbClr val="000000"/>
                </a:solidFill>
              </a:rPr>
              <a:t>}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You can also specify that only specific HTML elements should be affected by a class.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In this example only &lt;p&gt; elements with class="center" will be red and center-aligned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US" dirty="0">
                <a:solidFill>
                  <a:srgbClr val="000000"/>
                </a:solidFill>
              </a:rPr>
              <a:t>      </a:t>
            </a:r>
            <a:r>
              <a:rPr lang="en-IN" b="0" i="0" dirty="0" err="1">
                <a:solidFill>
                  <a:srgbClr val="A52A2A"/>
                </a:solidFill>
                <a:effectLst/>
              </a:rPr>
              <a:t>p.center</a:t>
            </a:r>
            <a:r>
              <a:rPr lang="en-IN" b="0" i="0" dirty="0">
                <a:solidFill>
                  <a:srgbClr val="A52A2A"/>
                </a:solidFill>
                <a:effectLst/>
              </a:rPr>
              <a:t> </a:t>
            </a:r>
            <a:r>
              <a:rPr lang="en-IN" b="0" i="0" dirty="0">
                <a:solidFill>
                  <a:srgbClr val="000000"/>
                </a:solidFill>
                <a:effectLst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</a:rPr>
            </a:br>
            <a:r>
              <a:rPr lang="en-IN" b="0" i="0" dirty="0">
                <a:solidFill>
                  <a:srgbClr val="FF0000"/>
                </a:solidFill>
                <a:effectLst/>
              </a:rPr>
              <a:t>  		text-align</a:t>
            </a:r>
            <a:r>
              <a:rPr lang="en-IN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</a:rPr>
              <a:t>center</a:t>
            </a:r>
            <a:r>
              <a:rPr lang="en-IN" b="0" i="0" dirty="0">
                <a:solidFill>
                  <a:srgbClr val="000000"/>
                </a:solidFill>
                <a:effectLst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</a:rPr>
            </a:br>
            <a:r>
              <a:rPr lang="en-IN" b="0" i="0" dirty="0">
                <a:solidFill>
                  <a:srgbClr val="FF0000"/>
                </a:solidFill>
                <a:effectLst/>
              </a:rPr>
              <a:t>  		</a:t>
            </a:r>
            <a:r>
              <a:rPr lang="en-IN" b="0" i="0" dirty="0" err="1">
                <a:solidFill>
                  <a:srgbClr val="FF0000"/>
                </a:solidFill>
                <a:effectLst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</a:rPr>
              <a:t> red</a:t>
            </a:r>
            <a:r>
              <a:rPr lang="en-IN" b="0" i="0" dirty="0">
                <a:solidFill>
                  <a:srgbClr val="000000"/>
                </a:solidFill>
                <a:effectLst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</a:rPr>
            </a:br>
            <a:r>
              <a:rPr lang="en-IN" b="0" i="0" dirty="0">
                <a:solidFill>
                  <a:srgbClr val="FF0000"/>
                </a:solidFill>
                <a:effectLst/>
              </a:rPr>
              <a:t>	     </a:t>
            </a:r>
            <a:r>
              <a:rPr lang="en-IN" b="0" i="0" dirty="0">
                <a:solidFill>
                  <a:srgbClr val="000000"/>
                </a:solidFill>
                <a:effectLst/>
              </a:rPr>
              <a:t>}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31420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39F9B8-1EE7-BB3D-890C-8193AE7C80F8}"/>
              </a:ext>
            </a:extLst>
          </p:cNvPr>
          <p:cNvSpPr txBox="1"/>
          <p:nvPr/>
        </p:nvSpPr>
        <p:spPr>
          <a:xfrm>
            <a:off x="808521" y="1164657"/>
            <a:ext cx="109631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The CSS Universal Selector:</a:t>
            </a:r>
          </a:p>
          <a:p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U</a:t>
            </a:r>
            <a:r>
              <a:rPr lang="en-US" b="0" i="0" dirty="0">
                <a:solidFill>
                  <a:srgbClr val="000000"/>
                </a:solidFill>
                <a:effectLst/>
              </a:rPr>
              <a:t>niversal selector (*) selects all HTML elements on the page.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Example: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The CSS rule below will affect every HTML element on the page: 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	</a:t>
            </a:r>
            <a:r>
              <a:rPr lang="en-IN" b="0" i="0" dirty="0">
                <a:solidFill>
                  <a:srgbClr val="A52A2A"/>
                </a:solidFill>
                <a:effectLst/>
              </a:rPr>
              <a:t>* </a:t>
            </a:r>
            <a:r>
              <a:rPr lang="en-IN" b="0" i="0" dirty="0">
                <a:solidFill>
                  <a:srgbClr val="000000"/>
                </a:solidFill>
                <a:effectLst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</a:rPr>
            </a:br>
            <a:r>
              <a:rPr lang="en-IN" b="0" i="0" dirty="0">
                <a:solidFill>
                  <a:srgbClr val="FF0000"/>
                </a:solidFill>
                <a:effectLst/>
              </a:rPr>
              <a:t>  		     text-align</a:t>
            </a:r>
            <a:r>
              <a:rPr lang="en-IN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</a:rPr>
              <a:t>center</a:t>
            </a:r>
            <a:r>
              <a:rPr lang="en-IN" b="0" i="0" dirty="0">
                <a:solidFill>
                  <a:srgbClr val="000000"/>
                </a:solidFill>
                <a:effectLst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</a:rPr>
            </a:br>
            <a:r>
              <a:rPr lang="en-IN" b="0" i="0" dirty="0">
                <a:solidFill>
                  <a:srgbClr val="FF0000"/>
                </a:solidFill>
                <a:effectLst/>
              </a:rPr>
              <a:t>  		     </a:t>
            </a:r>
            <a:r>
              <a:rPr lang="en-IN" b="0" i="0" dirty="0" err="1">
                <a:solidFill>
                  <a:srgbClr val="FF0000"/>
                </a:solidFill>
                <a:effectLst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</a:rPr>
              <a:t> blue</a:t>
            </a:r>
            <a:r>
              <a:rPr lang="en-IN" b="0" i="0" dirty="0">
                <a:solidFill>
                  <a:srgbClr val="000000"/>
                </a:solidFill>
                <a:effectLst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</a:rPr>
            </a:br>
            <a:r>
              <a:rPr lang="en-IN" b="0" i="0" dirty="0">
                <a:solidFill>
                  <a:srgbClr val="FF0000"/>
                </a:solidFill>
                <a:effectLst/>
              </a:rPr>
              <a:t>		  </a:t>
            </a:r>
            <a:r>
              <a:rPr lang="en-IN" b="0" i="0" dirty="0">
                <a:solidFill>
                  <a:srgbClr val="000000"/>
                </a:solidFill>
                <a:effectLst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3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95C7-F496-A5D5-6A91-EE12F07B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18CFC-8A44-0B5D-6F27-336C0DB19E66}"/>
              </a:ext>
            </a:extLst>
          </p:cNvPr>
          <p:cNvSpPr txBox="1"/>
          <p:nvPr/>
        </p:nvSpPr>
        <p:spPr>
          <a:xfrm>
            <a:off x="972152" y="1690688"/>
            <a:ext cx="817184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Basics of Web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Using HTML and CSS to Create a Web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Using </a:t>
            </a:r>
            <a:r>
              <a:rPr lang="en-IN" sz="2800" dirty="0" err="1"/>
              <a:t>Javascript</a:t>
            </a:r>
            <a:r>
              <a:rPr lang="en-IN" sz="2800" dirty="0"/>
              <a:t> to add </a:t>
            </a:r>
            <a:r>
              <a:rPr lang="en-IN" sz="2800" dirty="0" err="1"/>
              <a:t>behavior</a:t>
            </a:r>
            <a:r>
              <a:rPr lang="en-IN" sz="2800"/>
              <a:t> to </a:t>
            </a:r>
            <a:r>
              <a:rPr lang="en-IN" sz="2800" dirty="0"/>
              <a:t>the </a:t>
            </a:r>
            <a:r>
              <a:rPr lang="en-IN" sz="2800"/>
              <a:t>Web Page.</a:t>
            </a: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Additional Resources </a:t>
            </a:r>
          </a:p>
        </p:txBody>
      </p:sp>
    </p:spTree>
    <p:extLst>
      <p:ext uri="{BB962C8B-B14F-4D97-AF65-F5344CB8AC3E}">
        <p14:creationId xmlns:p14="http://schemas.microsoft.com/office/powerpoint/2010/main" val="513203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C1CC-E314-902B-7188-F47E2A5B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How To Add CSS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E7DCD-C3FC-FDA5-B2BF-CF10B7569273}"/>
              </a:ext>
            </a:extLst>
          </p:cNvPr>
          <p:cNvSpPr txBox="1"/>
          <p:nvPr/>
        </p:nvSpPr>
        <p:spPr>
          <a:xfrm>
            <a:off x="924025" y="2156059"/>
            <a:ext cx="107032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Three Ways to Insert CSS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three ways of inserting a style sheet: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External 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Internal 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Inline CSS</a:t>
            </a:r>
          </a:p>
        </p:txBody>
      </p:sp>
    </p:spTree>
    <p:extLst>
      <p:ext uri="{BB962C8B-B14F-4D97-AF65-F5344CB8AC3E}">
        <p14:creationId xmlns:p14="http://schemas.microsoft.com/office/powerpoint/2010/main" val="334819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D32B-B0E9-D659-D843-CAE04D126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External CSS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CD735-9CCF-B6AC-3DB2-86C278F3502D}"/>
              </a:ext>
            </a:extLst>
          </p:cNvPr>
          <p:cNvSpPr txBox="1"/>
          <p:nvPr/>
        </p:nvSpPr>
        <p:spPr>
          <a:xfrm>
            <a:off x="924025" y="1106905"/>
            <a:ext cx="1097279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With an external style sheet, you can change the look of an entire website by changing just one file!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Each HTML page must include a reference to the external style sheet file inside the &lt;link&gt; element, inside the head section.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External styles are defined within the &lt;link&gt; element, inside the &lt;head&gt; section of an HTML page: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="stylesheet"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="mystyle.css"&gt;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187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B68E1B-54C9-EA4A-1DC5-3CF80B8FD8B0}"/>
              </a:ext>
            </a:extLst>
          </p:cNvPr>
          <p:cNvSpPr txBox="1"/>
          <p:nvPr/>
        </p:nvSpPr>
        <p:spPr>
          <a:xfrm>
            <a:off x="616017" y="1174282"/>
            <a:ext cx="112134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An external style sheet can be written in any text editor, and must be saved with a .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css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extension.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The external .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css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file should not contain any HTML tags.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Here is how the "mystyle.css" file looks: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lvl="3"/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navy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margin-left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6654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2247-CDA4-A14E-4157-0DA52577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"/>
            <a:ext cx="10515599" cy="111653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Internal CSS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E6FD9-83AA-0661-7000-7F65CC1362B3}"/>
              </a:ext>
            </a:extLst>
          </p:cNvPr>
          <p:cNvSpPr txBox="1"/>
          <p:nvPr/>
        </p:nvSpPr>
        <p:spPr>
          <a:xfrm>
            <a:off x="924025" y="1414913"/>
            <a:ext cx="107417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An internal style sheet may be used if one single HTML page has a unique style.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Internal styles are defined within the &lt;style&gt; element, inside the &lt;head&gt; section of an HTML page: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02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F0802A-0EE6-DCB8-19BB-A2FF4429CEE3}"/>
              </a:ext>
            </a:extLst>
          </p:cNvPr>
          <p:cNvSpPr txBox="1"/>
          <p:nvPr/>
        </p:nvSpPr>
        <p:spPr>
          <a:xfrm>
            <a:off x="1876926" y="433137"/>
            <a:ext cx="7269480" cy="595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linen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maroon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margin-left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423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FA43-9708-AD2E-B784-07C8C786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Inline CSS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0A659-828A-5008-19C1-AE4B64301FF6}"/>
              </a:ext>
            </a:extLst>
          </p:cNvPr>
          <p:cNvSpPr txBox="1"/>
          <p:nvPr/>
        </p:nvSpPr>
        <p:spPr>
          <a:xfrm>
            <a:off x="1001027" y="1212783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An inline style may be used to apply a unique style for a single element.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To use inline styles, add the style attribute to the relevant element. The style attribute can contain any CSS property.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</a:t>
            </a:r>
          </a:p>
          <a:p>
            <a:pPr algn="l"/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2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color:blue;text-align:center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62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BC06-A00B-53F5-1FCE-EAE241552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</a:t>
            </a:r>
            <a:r>
              <a:rPr lang="en-IN" dirty="0" err="1"/>
              <a:t>Colors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30D72-E32B-EE52-8C39-9A4842B5E81D}"/>
              </a:ext>
            </a:extLst>
          </p:cNvPr>
          <p:cNvSpPr txBox="1"/>
          <p:nvPr/>
        </p:nvSpPr>
        <p:spPr>
          <a:xfrm>
            <a:off x="914400" y="1690688"/>
            <a:ext cx="10439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Colors are specified using predefined color names, or RGB or HEX values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</a:rPr>
              <a:t>CSS Background </a:t>
            </a:r>
            <a:r>
              <a:rPr lang="en-IN" b="1" i="0" dirty="0" err="1">
                <a:solidFill>
                  <a:srgbClr val="000000"/>
                </a:solidFill>
                <a:effectLst/>
              </a:rPr>
              <a:t>Color</a:t>
            </a:r>
            <a:endParaRPr lang="en-IN" b="1" i="0" dirty="0">
              <a:solidFill>
                <a:srgbClr val="000000"/>
              </a:solidFill>
              <a:effectLst/>
            </a:endParaRPr>
          </a:p>
          <a:p>
            <a:endParaRPr lang="en-IN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You can set the background color for HTML elements:</a:t>
            </a:r>
          </a:p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Hello World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Example:</a:t>
            </a:r>
          </a:p>
          <a:p>
            <a:endParaRPr lang="en-IN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background-color:DodgerBlue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background-color:Tomato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Lorem ipsum...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073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301D-3304-26D7-8658-5805DB07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Text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Color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4A6D4-2BDA-EBF6-C9C3-D006A281F792}"/>
              </a:ext>
            </a:extLst>
          </p:cNvPr>
          <p:cNvSpPr txBox="1"/>
          <p:nvPr/>
        </p:nvSpPr>
        <p:spPr>
          <a:xfrm>
            <a:off x="969744" y="1491916"/>
            <a:ext cx="1065757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</a:rPr>
              <a:t>You can set the 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</a:rPr>
              <a:t> of text:</a:t>
            </a:r>
          </a:p>
          <a:p>
            <a:pPr algn="l"/>
            <a:endParaRPr lang="en-IN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IN" b="0" i="0" dirty="0">
                <a:solidFill>
                  <a:srgbClr val="FF6347"/>
                </a:solidFill>
                <a:effectLst/>
              </a:rPr>
              <a:t>Hello World</a:t>
            </a:r>
          </a:p>
          <a:p>
            <a:pPr algn="l"/>
            <a:endParaRPr lang="en-IN" b="0" i="0" dirty="0">
              <a:solidFill>
                <a:srgbClr val="FF6347"/>
              </a:solidFill>
              <a:effectLst/>
            </a:endParaRPr>
          </a:p>
          <a:p>
            <a:pPr algn="l"/>
            <a:r>
              <a:rPr lang="en-IN" b="0" i="0" dirty="0">
                <a:solidFill>
                  <a:srgbClr val="1E90FF"/>
                </a:solidFill>
                <a:effectLst/>
              </a:rPr>
              <a:t>Lorem ipsum </a:t>
            </a:r>
            <a:r>
              <a:rPr lang="en-IN" b="0" i="0" dirty="0" err="1">
                <a:solidFill>
                  <a:srgbClr val="1E90FF"/>
                </a:solidFill>
                <a:effectLst/>
              </a:rPr>
              <a:t>dolor</a:t>
            </a:r>
            <a:r>
              <a:rPr lang="en-IN" b="0" i="0" dirty="0">
                <a:solidFill>
                  <a:srgbClr val="1E90FF"/>
                </a:solidFill>
                <a:effectLst/>
              </a:rPr>
              <a:t> sit </a:t>
            </a:r>
            <a:r>
              <a:rPr lang="en-IN" b="0" i="0" dirty="0" err="1">
                <a:solidFill>
                  <a:srgbClr val="1E90FF"/>
                </a:solidFill>
                <a:effectLst/>
              </a:rPr>
              <a:t>amet</a:t>
            </a:r>
            <a:r>
              <a:rPr lang="en-IN" b="0" i="0" dirty="0">
                <a:solidFill>
                  <a:srgbClr val="1E90FF"/>
                </a:solidFill>
                <a:effectLst/>
              </a:rPr>
              <a:t>, </a:t>
            </a:r>
            <a:r>
              <a:rPr lang="en-IN" b="0" i="0" dirty="0" err="1">
                <a:solidFill>
                  <a:srgbClr val="1E90FF"/>
                </a:solidFill>
                <a:effectLst/>
              </a:rPr>
              <a:t>consectetuer</a:t>
            </a:r>
            <a:r>
              <a:rPr lang="en-IN" b="0" i="0" dirty="0">
                <a:solidFill>
                  <a:srgbClr val="1E90FF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1E90FF"/>
                </a:solidFill>
                <a:effectLst/>
              </a:rPr>
              <a:t>adipiscing</a:t>
            </a:r>
            <a:r>
              <a:rPr lang="en-IN" b="0" i="0" dirty="0">
                <a:solidFill>
                  <a:srgbClr val="1E90FF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1E90FF"/>
                </a:solidFill>
                <a:effectLst/>
              </a:rPr>
              <a:t>elit</a:t>
            </a:r>
            <a:r>
              <a:rPr lang="en-IN" b="0" i="0" dirty="0">
                <a:solidFill>
                  <a:srgbClr val="1E90FF"/>
                </a:solidFill>
                <a:effectLst/>
              </a:rPr>
              <a:t>, </a:t>
            </a:r>
            <a:r>
              <a:rPr lang="en-IN" b="0" i="0" dirty="0" err="1">
                <a:solidFill>
                  <a:srgbClr val="1E90FF"/>
                </a:solidFill>
                <a:effectLst/>
              </a:rPr>
              <a:t>sed</a:t>
            </a:r>
            <a:r>
              <a:rPr lang="en-IN" b="0" i="0" dirty="0">
                <a:solidFill>
                  <a:srgbClr val="1E90FF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1E90FF"/>
                </a:solidFill>
                <a:effectLst/>
              </a:rPr>
              <a:t>diam</a:t>
            </a:r>
            <a:r>
              <a:rPr lang="en-IN" b="0" i="0" dirty="0">
                <a:solidFill>
                  <a:srgbClr val="1E90FF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1E90FF"/>
                </a:solidFill>
                <a:effectLst/>
              </a:rPr>
              <a:t>nonummy</a:t>
            </a:r>
            <a:r>
              <a:rPr lang="en-IN" b="0" i="0" dirty="0">
                <a:solidFill>
                  <a:srgbClr val="1E90FF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1E90FF"/>
                </a:solidFill>
                <a:effectLst/>
              </a:rPr>
              <a:t>nibh</a:t>
            </a:r>
            <a:r>
              <a:rPr lang="en-IN" b="0" i="0" dirty="0">
                <a:solidFill>
                  <a:srgbClr val="1E90FF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1E90FF"/>
                </a:solidFill>
                <a:effectLst/>
              </a:rPr>
              <a:t>euismod</a:t>
            </a:r>
            <a:r>
              <a:rPr lang="en-IN" b="0" i="0" dirty="0">
                <a:solidFill>
                  <a:srgbClr val="1E90FF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1E90FF"/>
                </a:solidFill>
                <a:effectLst/>
              </a:rPr>
              <a:t>tincidunt</a:t>
            </a:r>
            <a:r>
              <a:rPr lang="en-IN" b="0" i="0" dirty="0">
                <a:solidFill>
                  <a:srgbClr val="1E90FF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1E90FF"/>
                </a:solidFill>
                <a:effectLst/>
              </a:rPr>
              <a:t>ut</a:t>
            </a:r>
            <a:r>
              <a:rPr lang="en-IN" b="0" i="0" dirty="0">
                <a:solidFill>
                  <a:srgbClr val="1E90FF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1E90FF"/>
                </a:solidFill>
                <a:effectLst/>
              </a:rPr>
              <a:t>laoreet</a:t>
            </a:r>
            <a:r>
              <a:rPr lang="en-IN" b="0" i="0" dirty="0">
                <a:solidFill>
                  <a:srgbClr val="1E90FF"/>
                </a:solidFill>
                <a:effectLst/>
              </a:rPr>
              <a:t> dolore magna </a:t>
            </a:r>
            <a:r>
              <a:rPr lang="en-IN" b="0" i="0" dirty="0" err="1">
                <a:solidFill>
                  <a:srgbClr val="1E90FF"/>
                </a:solidFill>
                <a:effectLst/>
              </a:rPr>
              <a:t>aliquam</a:t>
            </a:r>
            <a:r>
              <a:rPr lang="en-IN" b="0" i="0" dirty="0">
                <a:solidFill>
                  <a:srgbClr val="1E90FF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1E90FF"/>
                </a:solidFill>
                <a:effectLst/>
              </a:rPr>
              <a:t>erat</a:t>
            </a:r>
            <a:r>
              <a:rPr lang="en-IN" b="0" i="0" dirty="0">
                <a:solidFill>
                  <a:srgbClr val="1E90FF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1E90FF"/>
                </a:solidFill>
                <a:effectLst/>
              </a:rPr>
              <a:t>volutpat</a:t>
            </a:r>
            <a:r>
              <a:rPr lang="en-IN" b="0" i="0" dirty="0">
                <a:solidFill>
                  <a:srgbClr val="1E90FF"/>
                </a:solidFill>
                <a:effectLst/>
              </a:rPr>
              <a:t>.</a:t>
            </a:r>
          </a:p>
          <a:p>
            <a:pPr algn="l"/>
            <a:endParaRPr lang="en-IN" b="0" i="0" dirty="0">
              <a:solidFill>
                <a:srgbClr val="1E90FF"/>
              </a:solidFill>
              <a:effectLst/>
            </a:endParaRPr>
          </a:p>
          <a:p>
            <a:pPr algn="l"/>
            <a:r>
              <a:rPr lang="en-IN" b="0" i="0" dirty="0">
                <a:solidFill>
                  <a:srgbClr val="3CB371"/>
                </a:solidFill>
                <a:effectLst/>
              </a:rPr>
              <a:t>Ut </a:t>
            </a:r>
            <a:r>
              <a:rPr lang="en-IN" b="0" i="0" dirty="0" err="1">
                <a:solidFill>
                  <a:srgbClr val="3CB371"/>
                </a:solidFill>
                <a:effectLst/>
              </a:rPr>
              <a:t>wisi</a:t>
            </a:r>
            <a:r>
              <a:rPr lang="en-IN" b="0" i="0" dirty="0">
                <a:solidFill>
                  <a:srgbClr val="3CB371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3CB371"/>
                </a:solidFill>
                <a:effectLst/>
              </a:rPr>
              <a:t>enim</a:t>
            </a:r>
            <a:r>
              <a:rPr lang="en-IN" b="0" i="0" dirty="0">
                <a:solidFill>
                  <a:srgbClr val="3CB371"/>
                </a:solidFill>
                <a:effectLst/>
              </a:rPr>
              <a:t> ad minim </a:t>
            </a:r>
            <a:r>
              <a:rPr lang="en-IN" b="0" i="0" dirty="0" err="1">
                <a:solidFill>
                  <a:srgbClr val="3CB371"/>
                </a:solidFill>
                <a:effectLst/>
              </a:rPr>
              <a:t>veniam</a:t>
            </a:r>
            <a:r>
              <a:rPr lang="en-IN" b="0" i="0" dirty="0">
                <a:solidFill>
                  <a:srgbClr val="3CB371"/>
                </a:solidFill>
                <a:effectLst/>
              </a:rPr>
              <a:t>, </a:t>
            </a:r>
            <a:r>
              <a:rPr lang="en-IN" b="0" i="0" dirty="0" err="1">
                <a:solidFill>
                  <a:srgbClr val="3CB371"/>
                </a:solidFill>
                <a:effectLst/>
              </a:rPr>
              <a:t>quis</a:t>
            </a:r>
            <a:r>
              <a:rPr lang="en-IN" b="0" i="0" dirty="0">
                <a:solidFill>
                  <a:srgbClr val="3CB371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3CB371"/>
                </a:solidFill>
                <a:effectLst/>
              </a:rPr>
              <a:t>nostrud</a:t>
            </a:r>
            <a:r>
              <a:rPr lang="en-IN" b="0" i="0" dirty="0">
                <a:solidFill>
                  <a:srgbClr val="3CB371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3CB371"/>
                </a:solidFill>
                <a:effectLst/>
              </a:rPr>
              <a:t>exerci</a:t>
            </a:r>
            <a:r>
              <a:rPr lang="en-IN" b="0" i="0" dirty="0">
                <a:solidFill>
                  <a:srgbClr val="3CB371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3CB371"/>
                </a:solidFill>
                <a:effectLst/>
              </a:rPr>
              <a:t>tation</a:t>
            </a:r>
            <a:r>
              <a:rPr lang="en-IN" b="0" i="0" dirty="0">
                <a:solidFill>
                  <a:srgbClr val="3CB371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3CB371"/>
                </a:solidFill>
                <a:effectLst/>
              </a:rPr>
              <a:t>ullamcorper</a:t>
            </a:r>
            <a:r>
              <a:rPr lang="en-IN" b="0" i="0" dirty="0">
                <a:solidFill>
                  <a:srgbClr val="3CB371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3CB371"/>
                </a:solidFill>
                <a:effectLst/>
              </a:rPr>
              <a:t>suscipit</a:t>
            </a:r>
            <a:r>
              <a:rPr lang="en-IN" b="0" i="0" dirty="0">
                <a:solidFill>
                  <a:srgbClr val="3CB371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3CB371"/>
                </a:solidFill>
                <a:effectLst/>
              </a:rPr>
              <a:t>lobortis</a:t>
            </a:r>
            <a:r>
              <a:rPr lang="en-IN" b="0" i="0" dirty="0">
                <a:solidFill>
                  <a:srgbClr val="3CB371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3CB371"/>
                </a:solidFill>
                <a:effectLst/>
              </a:rPr>
              <a:t>nisl</a:t>
            </a:r>
            <a:r>
              <a:rPr lang="en-IN" b="0" i="0" dirty="0">
                <a:solidFill>
                  <a:srgbClr val="3CB371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3CB371"/>
                </a:solidFill>
                <a:effectLst/>
              </a:rPr>
              <a:t>ut</a:t>
            </a:r>
            <a:r>
              <a:rPr lang="en-IN" b="0" i="0" dirty="0">
                <a:solidFill>
                  <a:srgbClr val="3CB371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3CB371"/>
                </a:solidFill>
                <a:effectLst/>
              </a:rPr>
              <a:t>aliquip</a:t>
            </a:r>
            <a:r>
              <a:rPr lang="en-IN" b="0" i="0" dirty="0">
                <a:solidFill>
                  <a:srgbClr val="3CB371"/>
                </a:solidFill>
                <a:effectLst/>
              </a:rPr>
              <a:t> ex </a:t>
            </a:r>
            <a:r>
              <a:rPr lang="en-IN" b="0" i="0" dirty="0" err="1">
                <a:solidFill>
                  <a:srgbClr val="3CB371"/>
                </a:solidFill>
                <a:effectLst/>
              </a:rPr>
              <a:t>ea</a:t>
            </a:r>
            <a:r>
              <a:rPr lang="en-IN" b="0" i="0" dirty="0">
                <a:solidFill>
                  <a:srgbClr val="3CB371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3CB371"/>
                </a:solidFill>
                <a:effectLst/>
              </a:rPr>
              <a:t>commodo</a:t>
            </a:r>
            <a:r>
              <a:rPr lang="en-IN" b="0" i="0" dirty="0">
                <a:solidFill>
                  <a:srgbClr val="3CB371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3CB371"/>
                </a:solidFill>
                <a:effectLst/>
              </a:rPr>
              <a:t>consequat</a:t>
            </a:r>
            <a:r>
              <a:rPr lang="en-IN" b="0" i="0" dirty="0">
                <a:solidFill>
                  <a:srgbClr val="3CB371"/>
                </a:solidFill>
                <a:effectLst/>
              </a:rPr>
              <a:t>.</a:t>
            </a:r>
          </a:p>
          <a:p>
            <a:pPr algn="l"/>
            <a:endParaRPr lang="en-IN" dirty="0">
              <a:solidFill>
                <a:srgbClr val="3CB371"/>
              </a:solidFill>
            </a:endParaRPr>
          </a:p>
          <a:p>
            <a:pPr algn="l"/>
            <a:r>
              <a:rPr lang="en-IN" b="0" i="0" dirty="0">
                <a:effectLst/>
              </a:rPr>
              <a:t>Example:</a:t>
            </a:r>
          </a:p>
          <a:p>
            <a:pPr algn="l"/>
            <a:endParaRPr lang="en-IN" dirty="0">
              <a:solidFill>
                <a:srgbClr val="3CB371"/>
              </a:solidFill>
            </a:endParaRPr>
          </a:p>
          <a:p>
            <a:pPr algn="l"/>
            <a:r>
              <a:rPr lang="en-IN" b="0" i="0" dirty="0">
                <a:solidFill>
                  <a:srgbClr val="0000CD"/>
                </a:solidFill>
                <a:effectLst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</a:rPr>
              <a:t>h1</a:t>
            </a:r>
            <a:r>
              <a:rPr lang="en-IN" b="0" i="0" dirty="0">
                <a:solidFill>
                  <a:srgbClr val="FF0000"/>
                </a:solidFill>
                <a:effectLst/>
              </a:rPr>
              <a:t> style</a:t>
            </a:r>
            <a:r>
              <a:rPr lang="en-IN" b="0" i="0" dirty="0">
                <a:solidFill>
                  <a:srgbClr val="0000CD"/>
                </a:solidFill>
                <a:effectLst/>
              </a:rPr>
              <a:t>="</a:t>
            </a:r>
            <a:r>
              <a:rPr lang="en-IN" b="0" i="0" dirty="0" err="1">
                <a:solidFill>
                  <a:srgbClr val="0000CD"/>
                </a:solidFill>
                <a:effectLst/>
              </a:rPr>
              <a:t>color:Tomato</a:t>
            </a:r>
            <a:r>
              <a:rPr lang="en-IN" b="0" i="0" dirty="0">
                <a:solidFill>
                  <a:srgbClr val="0000CD"/>
                </a:solidFill>
                <a:effectLst/>
              </a:rPr>
              <a:t>;"&gt;</a:t>
            </a:r>
            <a:r>
              <a:rPr lang="en-IN" b="0" i="0" dirty="0">
                <a:solidFill>
                  <a:srgbClr val="000000"/>
                </a:solidFill>
                <a:effectLst/>
              </a:rPr>
              <a:t>Hello World</a:t>
            </a:r>
            <a:r>
              <a:rPr lang="en-IN" b="0" i="0" dirty="0">
                <a:solidFill>
                  <a:srgbClr val="0000CD"/>
                </a:solidFill>
                <a:effectLst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</a:rPr>
              <a:t>/h1</a:t>
            </a:r>
            <a:r>
              <a:rPr lang="en-IN" b="0" i="0" dirty="0">
                <a:solidFill>
                  <a:srgbClr val="0000CD"/>
                </a:solidFill>
                <a:effectLst/>
              </a:rPr>
              <a:t>&gt;</a:t>
            </a:r>
          </a:p>
          <a:p>
            <a:pPr algn="l"/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</a:rPr>
              <a:t>p</a:t>
            </a:r>
            <a:r>
              <a:rPr lang="en-IN" b="0" i="0" dirty="0">
                <a:solidFill>
                  <a:srgbClr val="FF0000"/>
                </a:solidFill>
                <a:effectLst/>
              </a:rPr>
              <a:t> style</a:t>
            </a:r>
            <a:r>
              <a:rPr lang="en-IN" b="0" i="0" dirty="0">
                <a:solidFill>
                  <a:srgbClr val="0000CD"/>
                </a:solidFill>
                <a:effectLst/>
              </a:rPr>
              <a:t>="</a:t>
            </a:r>
            <a:r>
              <a:rPr lang="en-IN" b="0" i="0" dirty="0" err="1">
                <a:solidFill>
                  <a:srgbClr val="0000CD"/>
                </a:solidFill>
                <a:effectLst/>
              </a:rPr>
              <a:t>color:DodgerBlue</a:t>
            </a:r>
            <a:r>
              <a:rPr lang="en-IN" b="0" i="0" dirty="0">
                <a:solidFill>
                  <a:srgbClr val="0000CD"/>
                </a:solidFill>
                <a:effectLst/>
              </a:rPr>
              <a:t>;"&gt;</a:t>
            </a:r>
            <a:r>
              <a:rPr lang="en-IN" b="0" i="0" dirty="0">
                <a:solidFill>
                  <a:srgbClr val="000000"/>
                </a:solidFill>
                <a:effectLst/>
              </a:rPr>
              <a:t>Lorem ipsum...</a:t>
            </a:r>
            <a:r>
              <a:rPr lang="en-IN" b="0" i="0" dirty="0">
                <a:solidFill>
                  <a:srgbClr val="0000CD"/>
                </a:solidFill>
                <a:effectLst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</a:rPr>
              <a:t>/p</a:t>
            </a:r>
            <a:r>
              <a:rPr lang="en-IN" b="0" i="0" dirty="0">
                <a:solidFill>
                  <a:srgbClr val="0000CD"/>
                </a:solidFill>
                <a:effectLst/>
              </a:rPr>
              <a:t>&gt;</a:t>
            </a:r>
          </a:p>
          <a:p>
            <a:pPr algn="l"/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</a:rPr>
              <a:t>p</a:t>
            </a:r>
            <a:r>
              <a:rPr lang="en-IN" b="0" i="0" dirty="0">
                <a:solidFill>
                  <a:srgbClr val="FF0000"/>
                </a:solidFill>
                <a:effectLst/>
              </a:rPr>
              <a:t> style</a:t>
            </a:r>
            <a:r>
              <a:rPr lang="en-IN" b="0" i="0" dirty="0">
                <a:solidFill>
                  <a:srgbClr val="0000CD"/>
                </a:solidFill>
                <a:effectLst/>
              </a:rPr>
              <a:t>="</a:t>
            </a:r>
            <a:r>
              <a:rPr lang="en-IN" b="0" i="0" dirty="0" err="1">
                <a:solidFill>
                  <a:srgbClr val="0000CD"/>
                </a:solidFill>
                <a:effectLst/>
              </a:rPr>
              <a:t>color:MediumSeaGreen</a:t>
            </a:r>
            <a:r>
              <a:rPr lang="en-IN" b="0" i="0" dirty="0">
                <a:solidFill>
                  <a:srgbClr val="0000CD"/>
                </a:solidFill>
                <a:effectLst/>
              </a:rPr>
              <a:t>;"&gt;</a:t>
            </a:r>
            <a:r>
              <a:rPr lang="en-IN" b="0" i="0" dirty="0">
                <a:solidFill>
                  <a:srgbClr val="000000"/>
                </a:solidFill>
                <a:effectLst/>
              </a:rPr>
              <a:t>Ut 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wisi</a:t>
            </a:r>
            <a:r>
              <a:rPr lang="en-IN" b="0" i="0" dirty="0">
                <a:solidFill>
                  <a:srgbClr val="000000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enim</a:t>
            </a:r>
            <a:r>
              <a:rPr lang="en-IN" b="0" i="0" dirty="0">
                <a:solidFill>
                  <a:srgbClr val="000000"/>
                </a:solidFill>
                <a:effectLst/>
              </a:rPr>
              <a:t>...</a:t>
            </a:r>
            <a:r>
              <a:rPr lang="en-IN" b="0" i="0" dirty="0">
                <a:solidFill>
                  <a:srgbClr val="0000CD"/>
                </a:solidFill>
                <a:effectLst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</a:rPr>
              <a:t>/p</a:t>
            </a:r>
            <a:r>
              <a:rPr lang="en-IN" b="0" i="0" dirty="0">
                <a:solidFill>
                  <a:srgbClr val="0000CD"/>
                </a:solidFill>
                <a:effectLst/>
              </a:rPr>
              <a:t>&gt;</a:t>
            </a:r>
            <a:endParaRPr lang="en-IN" b="0" i="0" dirty="0">
              <a:solidFill>
                <a:srgbClr val="3CB37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2049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A871-128D-5693-6038-65FB406C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Border </a:t>
            </a:r>
            <a:r>
              <a:rPr lang="en-IN" dirty="0" err="1"/>
              <a:t>Color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B0C0A-CFBB-ACCA-457F-B41727E4007B}"/>
              </a:ext>
            </a:extLst>
          </p:cNvPr>
          <p:cNvSpPr txBox="1"/>
          <p:nvPr/>
        </p:nvSpPr>
        <p:spPr>
          <a:xfrm>
            <a:off x="962526" y="1925054"/>
            <a:ext cx="1021240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set the color of borders: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Example: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="border:2px solid Tomato;"&gt;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="border:2px solid 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DodgerBlue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/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="border:2px solid Violet;"&gt;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30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863A-2AA8-3FE1-B340-9BCA9806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Backgrounds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F9CE3-2212-6306-EA7C-5E680C18DD05}"/>
              </a:ext>
            </a:extLst>
          </p:cNvPr>
          <p:cNvSpPr txBox="1"/>
          <p:nvPr/>
        </p:nvSpPr>
        <p:spPr>
          <a:xfrm>
            <a:off x="943276" y="1690688"/>
            <a:ext cx="107610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The CSS background properties are used to add background effects for elements.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</a:rPr>
              <a:t>CSS background-</a:t>
            </a:r>
            <a:r>
              <a:rPr lang="en-IN" b="1" i="0" dirty="0" err="1">
                <a:solidFill>
                  <a:srgbClr val="000000"/>
                </a:solidFill>
                <a:effectLst/>
              </a:rPr>
              <a:t>color</a:t>
            </a:r>
            <a:endParaRPr lang="en-IN" b="1" i="0" dirty="0">
              <a:solidFill>
                <a:srgbClr val="000000"/>
              </a:solidFill>
              <a:effectLst/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Example: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The background color of a page is set like this:</a:t>
            </a:r>
          </a:p>
          <a:p>
            <a:endParaRPr lang="en-IN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background-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46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2EDE-E467-99A8-447A-6B2B2C9ED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website development?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CCE22-E478-911F-2D68-9B617A367CBB}"/>
              </a:ext>
            </a:extLst>
          </p:cNvPr>
          <p:cNvSpPr txBox="1"/>
          <p:nvPr/>
        </p:nvSpPr>
        <p:spPr>
          <a:xfrm>
            <a:off x="972152" y="1690688"/>
            <a:ext cx="9375005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Web Development involves: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Web Markup and 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Client-Side Scripting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Server-Side Scripting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E-Commerce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Network Security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773167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0EA5-6641-13F8-AFEA-6341BCA0A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Borders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658C3-E398-61BC-CC2F-6E8052678AFC}"/>
              </a:ext>
            </a:extLst>
          </p:cNvPr>
          <p:cNvSpPr txBox="1"/>
          <p:nvPr/>
        </p:nvSpPr>
        <p:spPr>
          <a:xfrm>
            <a:off x="1039528" y="1588167"/>
            <a:ext cx="10722544" cy="378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The CSS border properties allow you to specify the style, width, and color of an element's border.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</a:rPr>
              <a:t>CSS Border Style: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The border-style property specifies what kind of border to display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</a:rPr>
              <a:t>CSS Border Width: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border-width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property specifies the width of the four borders.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b="0" i="0" dirty="0">
              <a:solidFill>
                <a:srgbClr val="000000"/>
              </a:solidFill>
              <a:effectLst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</a:rPr>
              <a:t>CSS Border </a:t>
            </a:r>
            <a:r>
              <a:rPr lang="en-IN" b="1" i="0" dirty="0" err="1">
                <a:solidFill>
                  <a:srgbClr val="000000"/>
                </a:solidFill>
                <a:effectLst/>
              </a:rPr>
              <a:t>Color</a:t>
            </a:r>
            <a:r>
              <a:rPr lang="en-IN" b="1" i="0" dirty="0">
                <a:solidFill>
                  <a:srgbClr val="000000"/>
                </a:solidFill>
                <a:effectLst/>
              </a:rPr>
              <a:t>: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</a:rPr>
              <a:t>The border-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</a:rPr>
              <a:t> property is used to set the 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</a:rPr>
              <a:t> of the four borders.</a:t>
            </a:r>
          </a:p>
        </p:txBody>
      </p:sp>
    </p:spTree>
    <p:extLst>
      <p:ext uri="{BB962C8B-B14F-4D97-AF65-F5344CB8AC3E}">
        <p14:creationId xmlns:p14="http://schemas.microsoft.com/office/powerpoint/2010/main" val="3103393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65DD-C8EF-337C-C74A-2244FCA5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Margins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4A9E0-16D9-6440-1102-4EE919EA83DE}"/>
              </a:ext>
            </a:extLst>
          </p:cNvPr>
          <p:cNvSpPr txBox="1"/>
          <p:nvPr/>
        </p:nvSpPr>
        <p:spPr>
          <a:xfrm>
            <a:off x="943277" y="1270535"/>
            <a:ext cx="10818796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Margins are used to create space around elements, outside of any defined borders.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With CSS, you have full control over the margins. There are properties for setting the margin for each side of an element (top, right, bottom, and left).</a:t>
            </a:r>
          </a:p>
          <a:p>
            <a:br>
              <a:rPr lang="en-US" dirty="0"/>
            </a:br>
            <a:r>
              <a:rPr lang="en-IN" b="0" i="0" dirty="0">
                <a:solidFill>
                  <a:srgbClr val="000000"/>
                </a:solidFill>
                <a:effectLst/>
              </a:rPr>
              <a:t>Margin - Individual Sides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CSS has properties for specifying the margin for each side of an element: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margin-top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margin-right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margin-bottom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margin-left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All the margin properties can have the following values: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auto - the browser calculates the margin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specifies a margin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px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cm, etc.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specifies a margin in % of the width of the containing element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inherit - specifies that the margin should be inherited from the parent element</a:t>
            </a:r>
          </a:p>
        </p:txBody>
      </p:sp>
    </p:spTree>
    <p:extLst>
      <p:ext uri="{BB962C8B-B14F-4D97-AF65-F5344CB8AC3E}">
        <p14:creationId xmlns:p14="http://schemas.microsoft.com/office/powerpoint/2010/main" val="4199565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F51DAF-B6B0-6A43-87E2-93D74835C0AC}"/>
              </a:ext>
            </a:extLst>
          </p:cNvPr>
          <p:cNvSpPr txBox="1"/>
          <p:nvPr/>
        </p:nvSpPr>
        <p:spPr>
          <a:xfrm>
            <a:off x="885523" y="539015"/>
            <a:ext cx="1098242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Example: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Set different margins for all four sides of a &lt;p&gt; element: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b="0" i="0" dirty="0">
                <a:solidFill>
                  <a:srgbClr val="A52A2A"/>
                </a:solidFill>
                <a:effectLst/>
              </a:rPr>
              <a:t>p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</a:rPr>
            </a:br>
            <a:r>
              <a:rPr lang="en-US" b="0" i="0" dirty="0">
                <a:solidFill>
                  <a:srgbClr val="FF0000"/>
                </a:solidFill>
                <a:effectLst/>
              </a:rPr>
              <a:t>  		         margin-top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</a:rPr>
              <a:t> 100px</a:t>
            </a:r>
            <a:r>
              <a:rPr lang="en-US" b="0" i="0" dirty="0">
                <a:solidFill>
                  <a:srgbClr val="000000"/>
                </a:solidFill>
                <a:effectLst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</a:rPr>
            </a:br>
            <a:r>
              <a:rPr lang="en-US" b="0" i="0" dirty="0">
                <a:solidFill>
                  <a:srgbClr val="FF0000"/>
                </a:solidFill>
                <a:effectLst/>
              </a:rPr>
              <a:t>  		         margin-bottom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</a:rPr>
              <a:t> 100px</a:t>
            </a:r>
            <a:r>
              <a:rPr lang="en-US" b="0" i="0" dirty="0">
                <a:solidFill>
                  <a:srgbClr val="000000"/>
                </a:solidFill>
                <a:effectLst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</a:rPr>
            </a:br>
            <a:r>
              <a:rPr lang="en-US" b="0" i="0" dirty="0">
                <a:solidFill>
                  <a:srgbClr val="FF0000"/>
                </a:solidFill>
                <a:effectLst/>
              </a:rPr>
              <a:t>  		         margin-right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</a:rPr>
              <a:t> 150px</a:t>
            </a:r>
            <a:r>
              <a:rPr lang="en-US" b="0" i="0" dirty="0">
                <a:solidFill>
                  <a:srgbClr val="000000"/>
                </a:solidFill>
                <a:effectLst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</a:rPr>
            </a:br>
            <a:r>
              <a:rPr lang="en-US" b="0" i="0" dirty="0">
                <a:solidFill>
                  <a:srgbClr val="FF0000"/>
                </a:solidFill>
                <a:effectLst/>
              </a:rPr>
              <a:t>  		         margin-left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</a:rPr>
              <a:t> 80px</a:t>
            </a:r>
            <a:r>
              <a:rPr lang="en-US" b="0" i="0" dirty="0">
                <a:solidFill>
                  <a:srgbClr val="000000"/>
                </a:solidFill>
                <a:effectLst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</a:rPr>
            </a:br>
            <a:r>
              <a:rPr lang="en-US" b="0" i="0" dirty="0">
                <a:solidFill>
                  <a:srgbClr val="FF0000"/>
                </a:solidFill>
                <a:effectLst/>
              </a:rPr>
              <a:t>		</a:t>
            </a:r>
            <a:r>
              <a:rPr lang="en-US" b="0" i="0" dirty="0">
                <a:solidFill>
                  <a:srgbClr val="000000"/>
                </a:solidFill>
                <a:effectLst/>
              </a:rPr>
              <a:t>}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</a:rPr>
              <a:t>Margin - Shorthand Property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To shorten the code, it is possible to specify all the margin properties in one property.</a:t>
            </a:r>
            <a:endParaRPr lang="en-IN" b="0" i="0" dirty="0">
              <a:solidFill>
                <a:srgbClr val="000000"/>
              </a:solidFill>
              <a:effectLst/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</a:rPr>
              <a:t>		</a:t>
            </a:r>
            <a:r>
              <a:rPr lang="en-IN" b="0" i="0" dirty="0">
                <a:solidFill>
                  <a:srgbClr val="A52A2A"/>
                </a:solidFill>
                <a:effectLst/>
              </a:rPr>
              <a:t>p </a:t>
            </a:r>
            <a:r>
              <a:rPr lang="en-IN" b="0" i="0" dirty="0">
                <a:solidFill>
                  <a:srgbClr val="000000"/>
                </a:solidFill>
                <a:effectLst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</a:rPr>
            </a:br>
            <a:r>
              <a:rPr lang="en-IN" b="0" i="0" dirty="0">
                <a:solidFill>
                  <a:srgbClr val="FF0000"/>
                </a:solidFill>
                <a:effectLst/>
              </a:rPr>
              <a:t>  		    margin</a:t>
            </a:r>
            <a:r>
              <a:rPr lang="en-IN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</a:rPr>
              <a:t> 25px 50px 75px 100px</a:t>
            </a:r>
            <a:r>
              <a:rPr lang="en-IN" b="0" i="0" dirty="0">
                <a:solidFill>
                  <a:srgbClr val="000000"/>
                </a:solidFill>
                <a:effectLst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</a:rPr>
            </a:br>
            <a:r>
              <a:rPr lang="en-IN" b="0" i="0" dirty="0">
                <a:solidFill>
                  <a:srgbClr val="FF0000"/>
                </a:solidFill>
                <a:effectLst/>
              </a:rPr>
              <a:t>		</a:t>
            </a:r>
            <a:r>
              <a:rPr lang="en-IN" b="0" i="0" dirty="0">
                <a:solidFill>
                  <a:srgbClr val="000000"/>
                </a:solidFill>
                <a:effectLst/>
              </a:rPr>
              <a:t>}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85992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1D6289-753A-3DF5-E9B1-C1C4FFA0D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25" y="945832"/>
            <a:ext cx="11107554" cy="42524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Segoe UI" panose="020B0502040204020203" pitchFamily="34" charset="0"/>
              </a:rPr>
              <a:t>The Auto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You can set the margin property to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auto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to horizontally center the element within its container.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 element will then take up the specified width, and the remaining space will be split equally between the left and right margins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Margin: auto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3"/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width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300px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margin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auto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1px solid red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915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C008-61FF-1EFE-29EE-C9F6F408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Padding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4DFA9-4601-C565-CB84-A0BAD9F8B60E}"/>
              </a:ext>
            </a:extLst>
          </p:cNvPr>
          <p:cNvSpPr txBox="1"/>
          <p:nvPr/>
        </p:nvSpPr>
        <p:spPr>
          <a:xfrm>
            <a:off x="962527" y="1520792"/>
            <a:ext cx="1101130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Padding is used to create space around an element's content, inside of any defined borders.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Segoe UI" panose="020B0502040204020203" pitchFamily="34" charset="0"/>
              </a:rPr>
              <a:t>Padding - Individual Sides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CSS has properties for specifying the padding for each side of an element:</a:t>
            </a:r>
          </a:p>
          <a:p>
            <a:pPr marL="1085850" lvl="2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padding-top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padding-right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padding-bottom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padding-left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All the padding properties can have the following values: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specifies a padding 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px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cm, etc.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specifies a padding in % of the width of the containing element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inherit - specifies that the padding should be inherited from the parent element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6478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6A9A9D6-8A58-6D68-1545-5CB622F7E298}"/>
              </a:ext>
            </a:extLst>
          </p:cNvPr>
          <p:cNvSpPr txBox="1"/>
          <p:nvPr/>
        </p:nvSpPr>
        <p:spPr>
          <a:xfrm>
            <a:off x="500514" y="741145"/>
            <a:ext cx="11261558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</a:rPr>
              <a:t>Padding and Element Width:</a:t>
            </a:r>
          </a:p>
          <a:p>
            <a:pPr algn="l"/>
            <a:endParaRPr lang="en-IN" dirty="0">
              <a:solidFill>
                <a:srgbClr val="000000"/>
              </a:solidFill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The CSS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property specifies the width of the element's content area. The content area is the portion inside the padding, border, and margin of an element</a:t>
            </a:r>
            <a:r>
              <a:rPr lang="en-US" altLang="en-US" sz="1100" dirty="0"/>
              <a:t>.</a:t>
            </a:r>
          </a:p>
          <a:p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So, if an element has a specified width, the padding added to that element will be added to the total width of the element. This is often an undesirable result.</a:t>
            </a:r>
          </a:p>
          <a:p>
            <a:endParaRPr kumimoji="0" lang="en-US" altLang="en-US" u="none" strike="noStrike" cap="none" normalizeH="0" baseline="0" dirty="0">
              <a:ln>
                <a:noFill/>
              </a:ln>
              <a:solidFill>
                <a:srgbClr val="000000"/>
              </a:solidFill>
            </a:endParaRPr>
          </a:p>
          <a:p>
            <a:r>
              <a:rPr lang="en-US" altLang="en-US" b="0" i="0" dirty="0">
                <a:solidFill>
                  <a:srgbClr val="000000"/>
                </a:solidFill>
                <a:effectLst/>
              </a:rPr>
              <a:t>Example:</a:t>
            </a:r>
          </a:p>
          <a:p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Here, the &lt;div&gt; element is given a width of 300px. However, the actual width of the &lt;div&gt; element will be 350px (300px + 25px of left padding + 25px of right padding):</a:t>
            </a:r>
            <a:endParaRPr lang="en-US" altLang="en-US" b="0" i="0" dirty="0">
              <a:solidFill>
                <a:srgbClr val="000000"/>
              </a:solidFill>
              <a:effectLst/>
            </a:endParaRPr>
          </a:p>
          <a:p>
            <a:endParaRPr kumimoji="0" lang="en-US" altLang="en-US" u="none" strike="noStrike" cap="none" normalizeH="0" baseline="0" dirty="0">
              <a:ln>
                <a:noFill/>
              </a:ln>
              <a:solidFill>
                <a:srgbClr val="000000"/>
              </a:solidFill>
            </a:endParaRPr>
          </a:p>
          <a:p>
            <a:pPr lvl="3"/>
            <a:r>
              <a:rPr lang="en-IN" b="0" i="0" dirty="0">
                <a:solidFill>
                  <a:srgbClr val="A52A2A"/>
                </a:solidFill>
                <a:effectLst/>
              </a:rPr>
              <a:t>div </a:t>
            </a:r>
            <a:r>
              <a:rPr lang="en-IN" b="0" i="0" dirty="0">
                <a:solidFill>
                  <a:srgbClr val="000000"/>
                </a:solidFill>
                <a:effectLst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</a:rPr>
            </a:br>
            <a:r>
              <a:rPr lang="en-IN" b="0" i="0" dirty="0">
                <a:solidFill>
                  <a:srgbClr val="FF0000"/>
                </a:solidFill>
                <a:effectLst/>
              </a:rPr>
              <a:t>  width</a:t>
            </a:r>
            <a:r>
              <a:rPr lang="en-IN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</a:rPr>
              <a:t> 300px</a:t>
            </a:r>
            <a:r>
              <a:rPr lang="en-IN" b="0" i="0" dirty="0">
                <a:solidFill>
                  <a:srgbClr val="000000"/>
                </a:solidFill>
                <a:effectLst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</a:rPr>
            </a:br>
            <a:r>
              <a:rPr lang="en-IN" b="0" i="0" dirty="0">
                <a:solidFill>
                  <a:srgbClr val="FF0000"/>
                </a:solidFill>
                <a:effectLst/>
              </a:rPr>
              <a:t>  padding</a:t>
            </a:r>
            <a:r>
              <a:rPr lang="en-IN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</a:rPr>
              <a:t> 25px</a:t>
            </a:r>
            <a:r>
              <a:rPr lang="en-IN" b="0" i="0" dirty="0">
                <a:solidFill>
                  <a:srgbClr val="000000"/>
                </a:solidFill>
                <a:effectLst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</a:rPr>
            </a:br>
            <a:r>
              <a:rPr lang="en-IN" b="0" i="0" dirty="0">
                <a:solidFill>
                  <a:srgbClr val="000000"/>
                </a:solidFill>
                <a:effectLst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5826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538A-1BDA-18CB-854A-25CE35F8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 Height, Width and Max-width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1E34EEC-BDBD-C3FA-9F35-504CD1DDC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15014"/>
            <a:ext cx="10914246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 CSS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height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and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properties are used to set the height and width of an element.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 CSS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max-width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property is used to set the maximum width of an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+mn-lt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CSS Setting height and width: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The height and width properties do not include padding, borders, or margins. It sets the height/width of the area inside the padding, border, and margin of the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Segoe UI" panose="020B0502040204020203" pitchFamily="34" charset="0"/>
              </a:rPr>
              <a:t>CSS height and width Values: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height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and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properties may have the following values: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auto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- This is default. The browser calculates the height and width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- Defines the height/width 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cm,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- Defines the height/width in percent of the containing block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initial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- Sets the height/width to its default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inherit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- The height/width will be inherited from its parent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u="none" strike="noStrike" cap="none" normalizeH="0" baseline="0" dirty="0">
              <a:ln>
                <a:noFill/>
              </a:ln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53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C51B18-C311-3249-400C-C681C467538A}"/>
              </a:ext>
            </a:extLst>
          </p:cNvPr>
          <p:cNvSpPr txBox="1"/>
          <p:nvPr/>
        </p:nvSpPr>
        <p:spPr>
          <a:xfrm>
            <a:off x="211755" y="567891"/>
            <a:ext cx="11819823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height and width Examples:</a:t>
            </a:r>
          </a:p>
          <a:p>
            <a:pPr algn="l"/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the height and width of a &lt;div&gt; element: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	div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		height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200px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		width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50%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		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powderblue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Setting max-width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altLang="en-US" sz="1800" u="none" strike="noStrike" cap="none" normalizeH="0" baseline="0" dirty="0">
              <a:ln>
                <a:noFill/>
              </a:ln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 is used to set the maximum width of an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can be specified in 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length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like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cm, etc., or in percent (%) of the containing block, or set to none (this is default. Means that there is no maximum width).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problem with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above occurs when the browser window is smaller than the width of the element (500px). The browser then adds a horizontal scrollbar to the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Using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instead, in this situation, will improve the browser's handling of small windows.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258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AE7C-1A53-102C-0870-2B6589B3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Box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3D7E0-E396-B756-F425-58AEAB5C61F7}"/>
              </a:ext>
            </a:extLst>
          </p:cNvPr>
          <p:cNvSpPr txBox="1"/>
          <p:nvPr/>
        </p:nvSpPr>
        <p:spPr>
          <a:xfrm>
            <a:off x="1010653" y="1366786"/>
            <a:ext cx="10722543" cy="543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In CSS, the term "box model" is used when talking about design and layout.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The CSS box model is essentially a box that wraps around every HTML element. It consists of: margins, borders, padding, and the actual content. The image below illustrates the box model:</a:t>
            </a:r>
          </a:p>
          <a:p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Explanation of the different parts: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Content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- The content of the box, where text and images appear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Padding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- Clears an area around the content. The padding is transparent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Border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- A border that goes around the padding and content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Margin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- Clears an area outside the border. The margin is transparent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Demonstration of the box model:</a:t>
            </a:r>
          </a:p>
          <a:p>
            <a:pPr lvl="2"/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 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width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300px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border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15px solid green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padding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margin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20px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0277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72D89-9876-58C4-07FF-2D29AE98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98" y="1289785"/>
            <a:ext cx="10554902" cy="3946357"/>
          </a:xfrm>
        </p:spPr>
        <p:txBody>
          <a:bodyPr/>
          <a:lstStyle/>
          <a:p>
            <a:r>
              <a:rPr lang="en-IN" dirty="0"/>
              <a:t>Future Reference: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https://www.w3schools.com/css/default.asp</a:t>
            </a:r>
          </a:p>
        </p:txBody>
      </p:sp>
    </p:spTree>
    <p:extLst>
      <p:ext uri="{BB962C8B-B14F-4D97-AF65-F5344CB8AC3E}">
        <p14:creationId xmlns:p14="http://schemas.microsoft.com/office/powerpoint/2010/main" val="94083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F026-4A5C-FE0F-1A1F-FD625FD9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web development important?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09BC2-BEB9-9A70-354E-FFE8F7D4847E}"/>
              </a:ext>
            </a:extLst>
          </p:cNvPr>
          <p:cNvSpPr txBox="1"/>
          <p:nvPr/>
        </p:nvSpPr>
        <p:spPr>
          <a:xfrm>
            <a:off x="1087654" y="1549667"/>
            <a:ext cx="1026614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"As of 2021, there were 4.66 billion global Internet users — more than half the world’s population.“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US" sz="2400" dirty="0"/>
              <a:t>"Given the rapidly-increasing number of Internet users, it’s no surprise that web development is a rapidly expanding industry.“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"Between now and 2030, the employment of web developers is expected to grow by 13%, much faster than most other technology careers."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42217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FB56D-8127-CF7D-A2FF-AD390A73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901" y="176246"/>
            <a:ext cx="10477901" cy="1514442"/>
          </a:xfrm>
        </p:spPr>
        <p:txBody>
          <a:bodyPr/>
          <a:lstStyle/>
          <a:p>
            <a:r>
              <a:rPr lang="en-IN" dirty="0" err="1"/>
              <a:t>Javascript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F9212-555B-56D4-C97F-7364DAADF4A9}"/>
              </a:ext>
            </a:extLst>
          </p:cNvPr>
          <p:cNvSpPr txBox="1"/>
          <p:nvPr/>
        </p:nvSpPr>
        <p:spPr>
          <a:xfrm>
            <a:off x="1087656" y="1299411"/>
            <a:ext cx="10789920" cy="4416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JavaScript is the world's most popular programming language.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JavaScript is the programming language of the Web.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JavaScript is easy to learn.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</a:rPr>
              <a:t>JavaScript Can Change HTML Content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One of many JavaScript HTML methods is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</a:rPr>
              <a:t>getElementById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The example below "finds" an HTML element (with id="demo"), and changes the element content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innerHTML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 to "Hello JavaScript":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b="0" i="0" dirty="0"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>
                <a:solidFill>
                  <a:srgbClr val="000000"/>
                </a:solidFill>
              </a:rPr>
              <a:t>	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document.getElementById</a:t>
            </a:r>
            <a:r>
              <a:rPr lang="en-IN" b="0" i="0" dirty="0">
                <a:solidFill>
                  <a:srgbClr val="000000"/>
                </a:solidFill>
                <a:effectLst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</a:rPr>
              <a:t>"demo"</a:t>
            </a:r>
            <a:r>
              <a:rPr lang="en-IN" b="0" i="0" dirty="0">
                <a:solidFill>
                  <a:srgbClr val="000000"/>
                </a:solidFill>
                <a:effectLst/>
              </a:rPr>
              <a:t>).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innerHTML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= </a:t>
            </a:r>
            <a:r>
              <a:rPr lang="en-IN" b="0" i="0" dirty="0">
                <a:solidFill>
                  <a:srgbClr val="A52A2A"/>
                </a:solidFill>
                <a:effectLst/>
              </a:rPr>
              <a:t>"Hello JavaScript"</a:t>
            </a:r>
            <a:r>
              <a:rPr lang="en-IN" b="0" i="0" dirty="0">
                <a:solidFill>
                  <a:srgbClr val="000000"/>
                </a:solidFill>
                <a:effectLst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4133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22E42D-EEAF-C69D-BE99-8DBFDDF020B2}"/>
              </a:ext>
            </a:extLst>
          </p:cNvPr>
          <p:cNvSpPr txBox="1"/>
          <p:nvPr/>
        </p:nvSpPr>
        <p:spPr>
          <a:xfrm>
            <a:off x="404261" y="452387"/>
            <a:ext cx="1123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</a:t>
            </a:r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Can Change HTML Attribute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BCEFB-81C5-369E-1211-4A4EACB03E53}"/>
              </a:ext>
            </a:extLst>
          </p:cNvPr>
          <p:cNvSpPr txBox="1"/>
          <p:nvPr/>
        </p:nvSpPr>
        <p:spPr>
          <a:xfrm>
            <a:off x="510140" y="1078029"/>
            <a:ext cx="1112680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IN" dirty="0"/>
              <a:t>&lt;!DOCTYPE html&gt;</a:t>
            </a:r>
          </a:p>
          <a:p>
            <a:pPr lvl="2"/>
            <a:r>
              <a:rPr lang="en-IN" dirty="0"/>
              <a:t>&lt;html&gt;</a:t>
            </a:r>
          </a:p>
          <a:p>
            <a:pPr lvl="2"/>
            <a:r>
              <a:rPr lang="en-IN" dirty="0"/>
              <a:t>&lt;body&gt;</a:t>
            </a:r>
          </a:p>
          <a:p>
            <a:pPr lvl="2"/>
            <a:endParaRPr lang="en-IN" dirty="0"/>
          </a:p>
          <a:p>
            <a:pPr lvl="2"/>
            <a:r>
              <a:rPr lang="en-IN" dirty="0"/>
              <a:t>&lt;h2&gt;What Can JavaScript Do?&lt;/h2&gt;</a:t>
            </a:r>
          </a:p>
          <a:p>
            <a:pPr lvl="2"/>
            <a:endParaRPr lang="en-IN" dirty="0"/>
          </a:p>
          <a:p>
            <a:pPr lvl="2"/>
            <a:r>
              <a:rPr lang="en-IN" dirty="0"/>
              <a:t>&lt;p&gt;JavaScript can change HTML attribute values.&lt;/p&gt;</a:t>
            </a:r>
          </a:p>
          <a:p>
            <a:pPr lvl="2"/>
            <a:endParaRPr lang="en-IN" dirty="0"/>
          </a:p>
          <a:p>
            <a:pPr lvl="2"/>
            <a:r>
              <a:rPr lang="en-IN" dirty="0"/>
              <a:t>&lt;p&gt;In this case JavaScript changes the value of the </a:t>
            </a:r>
            <a:r>
              <a:rPr lang="en-IN" dirty="0" err="1"/>
              <a:t>src</a:t>
            </a:r>
            <a:r>
              <a:rPr lang="en-IN" dirty="0"/>
              <a:t> (source) attribute of an image.&lt;/p&gt;</a:t>
            </a:r>
          </a:p>
          <a:p>
            <a:pPr lvl="2"/>
            <a:endParaRPr lang="en-IN" dirty="0"/>
          </a:p>
          <a:p>
            <a:pPr lvl="2"/>
            <a:r>
              <a:rPr lang="en-IN" dirty="0"/>
              <a:t>&lt;button onclick="</a:t>
            </a:r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myImage</a:t>
            </a:r>
            <a:r>
              <a:rPr lang="en-IN" dirty="0"/>
              <a:t>').</a:t>
            </a:r>
            <a:r>
              <a:rPr lang="en-IN" dirty="0" err="1"/>
              <a:t>src</a:t>
            </a:r>
            <a:r>
              <a:rPr lang="en-IN" dirty="0"/>
              <a:t>='pic_bulbon.gif'"&gt;Turn on the light&lt;/button&gt;</a:t>
            </a:r>
          </a:p>
          <a:p>
            <a:pPr lvl="2"/>
            <a:endParaRPr lang="en-IN" dirty="0"/>
          </a:p>
          <a:p>
            <a:pPr lvl="2"/>
            <a:r>
              <a:rPr lang="en-IN" dirty="0"/>
              <a:t>&lt;</a:t>
            </a:r>
            <a:r>
              <a:rPr lang="en-IN" dirty="0" err="1"/>
              <a:t>img</a:t>
            </a:r>
            <a:r>
              <a:rPr lang="en-IN" dirty="0"/>
              <a:t> id="</a:t>
            </a:r>
            <a:r>
              <a:rPr lang="en-IN" dirty="0" err="1"/>
              <a:t>myImage</a:t>
            </a:r>
            <a:r>
              <a:rPr lang="en-IN" dirty="0"/>
              <a:t>" </a:t>
            </a:r>
            <a:r>
              <a:rPr lang="en-IN" dirty="0" err="1"/>
              <a:t>src</a:t>
            </a:r>
            <a:r>
              <a:rPr lang="en-IN" dirty="0"/>
              <a:t>="pic_bulboff.gif" style="width:100px"&gt;</a:t>
            </a:r>
          </a:p>
          <a:p>
            <a:pPr lvl="2"/>
            <a:endParaRPr lang="en-IN" dirty="0"/>
          </a:p>
          <a:p>
            <a:pPr lvl="2"/>
            <a:r>
              <a:rPr lang="en-IN" dirty="0"/>
              <a:t>&lt;button onclick="</a:t>
            </a:r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myImage</a:t>
            </a:r>
            <a:r>
              <a:rPr lang="en-IN" dirty="0"/>
              <a:t>').</a:t>
            </a:r>
            <a:r>
              <a:rPr lang="en-IN" dirty="0" err="1"/>
              <a:t>src</a:t>
            </a:r>
            <a:r>
              <a:rPr lang="en-IN" dirty="0"/>
              <a:t>='pic_bulboff.gif'"&gt;Turn off the light&lt;/button&gt;</a:t>
            </a:r>
          </a:p>
          <a:p>
            <a:pPr lvl="2"/>
            <a:endParaRPr lang="en-IN" dirty="0"/>
          </a:p>
          <a:p>
            <a:pPr lvl="2"/>
            <a:r>
              <a:rPr lang="en-IN" dirty="0"/>
              <a:t>&lt;/body&gt;</a:t>
            </a:r>
          </a:p>
          <a:p>
            <a:pPr lvl="2"/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94790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1F7959-DEE9-3DDF-D345-7B621387368C}"/>
              </a:ext>
            </a:extLst>
          </p:cNvPr>
          <p:cNvSpPr txBox="1"/>
          <p:nvPr/>
        </p:nvSpPr>
        <p:spPr>
          <a:xfrm>
            <a:off x="295513" y="404261"/>
            <a:ext cx="1167831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</a:rPr>
              <a:t>JavaScript Can Change HTML Styles (CSS)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Changing the style of an HTML element, is a variant of changing an HTML attribute:</a:t>
            </a:r>
            <a:endParaRPr lang="en-IN" dirty="0"/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dirty="0">
                <a:solidFill>
                  <a:srgbClr val="000000"/>
                </a:solidFill>
              </a:rPr>
              <a:t>Example: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</a:rPr>
              <a:t>	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document.getElementById</a:t>
            </a:r>
            <a:r>
              <a:rPr lang="en-IN" b="0" i="0" dirty="0">
                <a:solidFill>
                  <a:srgbClr val="000000"/>
                </a:solidFill>
                <a:effectLst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</a:rPr>
              <a:t>"demo"</a:t>
            </a:r>
            <a:r>
              <a:rPr lang="en-IN" b="0" i="0" dirty="0">
                <a:solidFill>
                  <a:srgbClr val="000000"/>
                </a:solidFill>
                <a:effectLst/>
              </a:rPr>
              <a:t>).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style.fontSize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= </a:t>
            </a:r>
            <a:r>
              <a:rPr lang="en-IN" b="0" i="0" dirty="0">
                <a:solidFill>
                  <a:srgbClr val="A52A2A"/>
                </a:solidFill>
                <a:effectLst/>
              </a:rPr>
              <a:t>"35px"</a:t>
            </a:r>
            <a:r>
              <a:rPr lang="en-IN" b="0" i="0" dirty="0">
                <a:solidFill>
                  <a:srgbClr val="000000"/>
                </a:solidFill>
                <a:effectLst/>
              </a:rPr>
              <a:t>;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</a:rPr>
              <a:t>JavaScript Can Hide HTML Elements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Hiding HTML elements can be done by changing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style: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</a:rPr>
              <a:t>Example:</a:t>
            </a:r>
          </a:p>
          <a:p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</a:rPr>
              <a:t>	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document.getElementById</a:t>
            </a:r>
            <a:r>
              <a:rPr lang="en-IN" b="0" i="0" dirty="0">
                <a:solidFill>
                  <a:srgbClr val="000000"/>
                </a:solidFill>
                <a:effectLst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</a:rPr>
              <a:t>"demo"</a:t>
            </a:r>
            <a:r>
              <a:rPr lang="en-IN" b="0" i="0" dirty="0">
                <a:solidFill>
                  <a:srgbClr val="000000"/>
                </a:solidFill>
                <a:effectLst/>
              </a:rPr>
              <a:t>).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style.display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= </a:t>
            </a:r>
            <a:r>
              <a:rPr lang="en-IN" b="0" i="0" dirty="0">
                <a:solidFill>
                  <a:srgbClr val="A52A2A"/>
                </a:solidFill>
                <a:effectLst/>
              </a:rPr>
              <a:t>"none"</a:t>
            </a:r>
            <a:r>
              <a:rPr lang="en-IN" b="0" i="0" dirty="0">
                <a:solidFill>
                  <a:srgbClr val="000000"/>
                </a:solidFill>
                <a:effectLst/>
              </a:rPr>
              <a:t>;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306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FE1C-3849-39DA-15C3-35EE7243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Where To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F8B1869-41A6-C604-1964-3E8A2A5C9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901" y="1148370"/>
            <a:ext cx="11040178" cy="49756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&lt;script&gt; Tag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HTML, JavaScript code is inserted between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&lt;script&gt;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and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&lt;/script&gt;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tags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"My First JavaScript"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place any number of scripts in an HTML document.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Scripts can be placed in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or in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section of an HTML page, or in both.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lvl="2"/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54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2A6B-65C3-335D-D906-874D431B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External JavaScript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DD71F-8C03-1068-DB1E-99387B4EEC9A}"/>
              </a:ext>
            </a:extLst>
          </p:cNvPr>
          <p:cNvSpPr txBox="1"/>
          <p:nvPr/>
        </p:nvSpPr>
        <p:spPr>
          <a:xfrm>
            <a:off x="972151" y="1472665"/>
            <a:ext cx="10616665" cy="497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Scripts can also be placed in external files: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</a:rPr>
              <a:t>External file: myScript.js</a:t>
            </a:r>
          </a:p>
          <a:p>
            <a:endParaRPr lang="en-IN" b="0" i="0" dirty="0">
              <a:solidFill>
                <a:srgbClr val="000000"/>
              </a:solidFill>
              <a:effectLst/>
            </a:endParaRPr>
          </a:p>
          <a:p>
            <a:pPr lvl="2"/>
            <a:r>
              <a:rPr lang="en-IN" b="0" i="0" dirty="0">
                <a:solidFill>
                  <a:srgbClr val="0000CD"/>
                </a:solidFill>
                <a:effectLst/>
              </a:rPr>
              <a:t>function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myFunction</a:t>
            </a:r>
            <a:r>
              <a:rPr lang="en-IN" b="0" i="0" dirty="0">
                <a:solidFill>
                  <a:srgbClr val="000000"/>
                </a:solidFill>
                <a:effectLst/>
              </a:rPr>
              <a:t>() 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</a:rPr>
              <a:t>  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document.getElementById</a:t>
            </a:r>
            <a:r>
              <a:rPr lang="en-IN" b="0" i="0" dirty="0">
                <a:solidFill>
                  <a:srgbClr val="000000"/>
                </a:solidFill>
                <a:effectLst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</a:rPr>
              <a:t>"demo"</a:t>
            </a:r>
            <a:r>
              <a:rPr lang="en-IN" b="0" i="0" dirty="0">
                <a:solidFill>
                  <a:srgbClr val="000000"/>
                </a:solidFill>
                <a:effectLst/>
              </a:rPr>
              <a:t>).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innerHTML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= </a:t>
            </a:r>
            <a:r>
              <a:rPr lang="en-IN" b="0" i="0" dirty="0">
                <a:solidFill>
                  <a:srgbClr val="A52A2A"/>
                </a:solidFill>
                <a:effectLst/>
              </a:rPr>
              <a:t>"Paragraph changed."</a:t>
            </a:r>
            <a:r>
              <a:rPr lang="en-IN" b="0" i="0" dirty="0">
                <a:solidFill>
                  <a:srgbClr val="000000"/>
                </a:solidFill>
                <a:effectLst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</a:rPr>
              <a:t>}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External scripts are practical when the same code is used in many different web pages.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JavaScript files have the file extension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To use an external script, put the name of the script file in the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</a:rPr>
              <a:t>src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(source) attribute of a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&lt;script&gt;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tag: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b="0" i="0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000000"/>
                </a:solidFill>
              </a:rPr>
              <a:t>Example:</a:t>
            </a:r>
          </a:p>
          <a:p>
            <a:r>
              <a:rPr lang="en-IN" b="0" i="0" dirty="0">
                <a:solidFill>
                  <a:srgbClr val="0000CD"/>
                </a:solidFill>
                <a:effectLst/>
              </a:rPr>
              <a:t>	&lt;</a:t>
            </a:r>
            <a:r>
              <a:rPr lang="en-IN" b="0" i="0" dirty="0">
                <a:solidFill>
                  <a:srgbClr val="A52A2A"/>
                </a:solidFill>
                <a:effectLst/>
              </a:rPr>
              <a:t>script</a:t>
            </a:r>
            <a:r>
              <a:rPr lang="en-IN" b="0" i="0" dirty="0">
                <a:solidFill>
                  <a:srgbClr val="FF0000"/>
                </a:solidFill>
                <a:effectLst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</a:rPr>
              <a:t>src</a:t>
            </a:r>
            <a:r>
              <a:rPr lang="en-IN" b="0" i="0" dirty="0">
                <a:solidFill>
                  <a:srgbClr val="0000CD"/>
                </a:solidFill>
                <a:effectLst/>
              </a:rPr>
              <a:t>="myScript.js"&gt;&lt;</a:t>
            </a:r>
            <a:r>
              <a:rPr lang="en-IN" b="0" i="0" dirty="0">
                <a:solidFill>
                  <a:srgbClr val="A52A2A"/>
                </a:solidFill>
                <a:effectLst/>
              </a:rPr>
              <a:t>/script</a:t>
            </a:r>
            <a:r>
              <a:rPr lang="en-IN" b="0" i="0" dirty="0">
                <a:solidFill>
                  <a:srgbClr val="0000CD"/>
                </a:solidFill>
                <a:effectLst/>
              </a:rPr>
              <a:t>&gt;</a:t>
            </a:r>
            <a:endParaRPr lang="en-IN" b="0" i="0" dirty="0">
              <a:solidFill>
                <a:srgbClr val="000000"/>
              </a:solidFill>
              <a:effectLst/>
            </a:endParaRPr>
          </a:p>
          <a:p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165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B150C2-4B63-A2B4-B7BC-A69418EFB5B6}"/>
              </a:ext>
            </a:extLst>
          </p:cNvPr>
          <p:cNvSpPr txBox="1"/>
          <p:nvPr/>
        </p:nvSpPr>
        <p:spPr>
          <a:xfrm>
            <a:off x="625642" y="1126156"/>
            <a:ext cx="112615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</a:rPr>
              <a:t>External JavaScript Advantages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Placing scripts in external files has some advantages: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It separates HTML and 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It makes HTML and JavaScript easier to read and maintain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Cached JavaScript files can speed up page loads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To add several script files to one page  - use several script tags: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lvl="2"/>
            <a:r>
              <a:rPr lang="en-IN" b="0" i="0" dirty="0">
                <a:solidFill>
                  <a:srgbClr val="0000CD"/>
                </a:solidFill>
                <a:effectLst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</a:rPr>
              <a:t>script</a:t>
            </a:r>
            <a:r>
              <a:rPr lang="en-IN" b="0" i="0" dirty="0">
                <a:solidFill>
                  <a:srgbClr val="FF0000"/>
                </a:solidFill>
                <a:effectLst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</a:rPr>
              <a:t>src</a:t>
            </a:r>
            <a:r>
              <a:rPr lang="en-IN" b="0" i="0" dirty="0">
                <a:solidFill>
                  <a:srgbClr val="0000CD"/>
                </a:solidFill>
                <a:effectLst/>
              </a:rPr>
              <a:t>="myScript1.js"&gt;&lt;</a:t>
            </a:r>
            <a:r>
              <a:rPr lang="en-IN" b="0" i="0" dirty="0">
                <a:solidFill>
                  <a:srgbClr val="A52A2A"/>
                </a:solidFill>
                <a:effectLst/>
              </a:rPr>
              <a:t>/script</a:t>
            </a:r>
            <a:r>
              <a:rPr lang="en-IN" b="0" i="0" dirty="0">
                <a:solidFill>
                  <a:srgbClr val="0000CD"/>
                </a:solidFill>
                <a:effectLst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</a:rPr>
              <a:t>script</a:t>
            </a:r>
            <a:r>
              <a:rPr lang="en-IN" b="0" i="0" dirty="0">
                <a:solidFill>
                  <a:srgbClr val="FF0000"/>
                </a:solidFill>
                <a:effectLst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</a:rPr>
              <a:t>src</a:t>
            </a:r>
            <a:r>
              <a:rPr lang="en-IN" b="0" i="0" dirty="0">
                <a:solidFill>
                  <a:srgbClr val="0000CD"/>
                </a:solidFill>
                <a:effectLst/>
              </a:rPr>
              <a:t>="myScript2.js"&gt;&lt;</a:t>
            </a:r>
            <a:r>
              <a:rPr lang="en-IN" b="0" i="0" dirty="0">
                <a:solidFill>
                  <a:srgbClr val="A52A2A"/>
                </a:solidFill>
                <a:effectLst/>
              </a:rPr>
              <a:t>/script</a:t>
            </a:r>
            <a:r>
              <a:rPr lang="en-IN" b="0" i="0" dirty="0">
                <a:solidFill>
                  <a:srgbClr val="0000CD"/>
                </a:solidFill>
                <a:effectLst/>
              </a:rPr>
              <a:t>&gt;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67773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5B9E-5886-9036-B21F-B92782CF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Output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CD5F5-8C85-EF6D-6D06-7621D2B77C31}"/>
              </a:ext>
            </a:extLst>
          </p:cNvPr>
          <p:cNvSpPr txBox="1"/>
          <p:nvPr/>
        </p:nvSpPr>
        <p:spPr>
          <a:xfrm>
            <a:off x="972152" y="1097279"/>
            <a:ext cx="1109792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Segoe UI" panose="020B0502040204020203" pitchFamily="34" charset="0"/>
              </a:rPr>
              <a:t>JavaScript Display Possibilities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JavaScript can "display" data in different ways: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Writing into an HTML element, using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innerHTML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pPr lvl="4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Writing into the HTML output using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document.write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pPr lvl="4"/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Writing into an alert box, using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window.alert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pPr lvl="4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Writing into the browser console, using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console.log()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pPr lvl="4"/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fr-F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fr-F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fr-F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fr-F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75106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FFB6-B550-AC2E-AF22-BBDEB03F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7" y="96254"/>
            <a:ext cx="10674417" cy="1039528"/>
          </a:xfrm>
        </p:spPr>
        <p:txBody>
          <a:bodyPr/>
          <a:lstStyle/>
          <a:p>
            <a:r>
              <a:rPr lang="en-IN" dirty="0" err="1"/>
              <a:t>Javascript</a:t>
            </a:r>
            <a:r>
              <a:rPr lang="en-IN" dirty="0"/>
              <a:t> Statements and Keywords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2E570-015E-9BB4-500F-8659439F82BB}"/>
              </a:ext>
            </a:extLst>
          </p:cNvPr>
          <p:cNvSpPr txBox="1"/>
          <p:nvPr/>
        </p:nvSpPr>
        <p:spPr>
          <a:xfrm>
            <a:off x="914401" y="885524"/>
            <a:ext cx="107417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</a:rPr>
              <a:t>JavaScript Statements: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JavaScript statements are composed of: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Values, Operators, Expressions, Keywords, and Comments.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dirty="0" err="1">
                <a:solidFill>
                  <a:srgbClr val="000000"/>
                </a:solidFill>
              </a:rPr>
              <a:t>Javascript</a:t>
            </a:r>
            <a:r>
              <a:rPr lang="en-US" b="1" dirty="0">
                <a:solidFill>
                  <a:srgbClr val="000000"/>
                </a:solidFill>
              </a:rPr>
              <a:t> Keywords: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JavaScript statements often start with a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keyword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to identify the JavaScript action to be performed.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Here is a list of some of the keywords you will learn about in this tutorial: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F62C83-E67F-2D32-0EAB-FB1A57F6B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549024"/>
              </p:ext>
            </p:extLst>
          </p:nvPr>
        </p:nvGraphicFramePr>
        <p:xfrm>
          <a:off x="2512194" y="3276099"/>
          <a:ext cx="8354728" cy="3171226"/>
        </p:xfrm>
        <a:graphic>
          <a:graphicData uri="http://schemas.openxmlformats.org/drawingml/2006/table">
            <a:tbl>
              <a:tblPr/>
              <a:tblGrid>
                <a:gridCol w="4177364">
                  <a:extLst>
                    <a:ext uri="{9D8B030D-6E8A-4147-A177-3AD203B41FA5}">
                      <a16:colId xmlns:a16="http://schemas.microsoft.com/office/drawing/2014/main" val="1757394916"/>
                    </a:ext>
                  </a:extLst>
                </a:gridCol>
                <a:gridCol w="4177364">
                  <a:extLst>
                    <a:ext uri="{9D8B030D-6E8A-4147-A177-3AD203B41FA5}">
                      <a16:colId xmlns:a16="http://schemas.microsoft.com/office/drawing/2014/main" val="765693182"/>
                    </a:ext>
                  </a:extLst>
                </a:gridCol>
              </a:tblGrid>
              <a:tr h="209147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Keyword</a:t>
                      </a:r>
                    </a:p>
                  </a:txBody>
                  <a:tcPr marL="70984" marR="35492" marT="35492" marB="3549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Description</a:t>
                      </a:r>
                    </a:p>
                  </a:txBody>
                  <a:tcPr marL="35492" marR="35492" marT="35492" marB="3549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171936"/>
                  </a:ext>
                </a:extLst>
              </a:tr>
              <a:tr h="209147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var</a:t>
                      </a:r>
                    </a:p>
                  </a:txBody>
                  <a:tcPr marL="70984" marR="35492" marT="35492" marB="3549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Declares a variable</a:t>
                      </a:r>
                    </a:p>
                  </a:txBody>
                  <a:tcPr marL="35492" marR="35492" marT="35492" marB="3549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580635"/>
                  </a:ext>
                </a:extLst>
              </a:tr>
              <a:tr h="209147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let</a:t>
                      </a:r>
                    </a:p>
                  </a:txBody>
                  <a:tcPr marL="70984" marR="35492" marT="35492" marB="3549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Declares a block variable</a:t>
                      </a:r>
                    </a:p>
                  </a:txBody>
                  <a:tcPr marL="35492" marR="35492" marT="35492" marB="3549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906587"/>
                  </a:ext>
                </a:extLst>
              </a:tr>
              <a:tr h="209147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const</a:t>
                      </a:r>
                    </a:p>
                  </a:txBody>
                  <a:tcPr marL="70984" marR="35492" marT="35492" marB="3549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Declares a block constant</a:t>
                      </a:r>
                    </a:p>
                  </a:txBody>
                  <a:tcPr marL="35492" marR="35492" marT="35492" marB="3549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061496"/>
                  </a:ext>
                </a:extLst>
              </a:tr>
              <a:tr h="363126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if</a:t>
                      </a:r>
                    </a:p>
                  </a:txBody>
                  <a:tcPr marL="70984" marR="35492" marT="35492" marB="3549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Marks a block of statements to be executed on a condition</a:t>
                      </a:r>
                    </a:p>
                  </a:txBody>
                  <a:tcPr marL="35492" marR="35492" marT="35492" marB="3549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03245"/>
                  </a:ext>
                </a:extLst>
              </a:tr>
              <a:tr h="363126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switch</a:t>
                      </a:r>
                    </a:p>
                  </a:txBody>
                  <a:tcPr marL="70984" marR="35492" marT="35492" marB="3549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Marks a block of statements to be executed in different cases</a:t>
                      </a:r>
                    </a:p>
                  </a:txBody>
                  <a:tcPr marL="35492" marR="35492" marT="35492" marB="3549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748745"/>
                  </a:ext>
                </a:extLst>
              </a:tr>
              <a:tr h="363126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for</a:t>
                      </a:r>
                    </a:p>
                  </a:txBody>
                  <a:tcPr marL="70984" marR="35492" marT="35492" marB="3549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Marks a block of statements to be executed in a loop</a:t>
                      </a:r>
                    </a:p>
                  </a:txBody>
                  <a:tcPr marL="35492" marR="35492" marT="35492" marB="3549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693124"/>
                  </a:ext>
                </a:extLst>
              </a:tr>
              <a:tr h="209147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function</a:t>
                      </a:r>
                    </a:p>
                  </a:txBody>
                  <a:tcPr marL="70984" marR="35492" marT="35492" marB="3549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Declares a function</a:t>
                      </a:r>
                    </a:p>
                  </a:txBody>
                  <a:tcPr marL="35492" marR="35492" marT="35492" marB="3549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397010"/>
                  </a:ext>
                </a:extLst>
              </a:tr>
              <a:tr h="209147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return</a:t>
                      </a:r>
                    </a:p>
                  </a:txBody>
                  <a:tcPr marL="70984" marR="35492" marT="35492" marB="3549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Exits a function</a:t>
                      </a:r>
                    </a:p>
                  </a:txBody>
                  <a:tcPr marL="35492" marR="35492" marT="35492" marB="3549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267235"/>
                  </a:ext>
                </a:extLst>
              </a:tr>
              <a:tr h="363126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try</a:t>
                      </a:r>
                    </a:p>
                  </a:txBody>
                  <a:tcPr marL="70984" marR="35492" marT="35492" marB="3549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Implements error handling to a block of statements</a:t>
                      </a:r>
                    </a:p>
                  </a:txBody>
                  <a:tcPr marL="35492" marR="35492" marT="35492" marB="3549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42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3130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2A98-E8A3-F36F-C4B2-97C02F61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Javascript</a:t>
            </a:r>
            <a:r>
              <a:rPr lang="en-IN" dirty="0"/>
              <a:t>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F1F6D-D25C-9F89-EA0E-16D2FE9FE559}"/>
              </a:ext>
            </a:extLst>
          </p:cNvPr>
          <p:cNvSpPr txBox="1"/>
          <p:nvPr/>
        </p:nvSpPr>
        <p:spPr>
          <a:xfrm>
            <a:off x="933651" y="1328286"/>
            <a:ext cx="1062628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syntax is the set of rules, how JavaScript programs are constructed: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5"/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How to create variables: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How to use variables: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z = x + y;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Segoe UI" panose="020B0502040204020203" pitchFamily="34" charset="0"/>
              </a:rPr>
              <a:t>JavaScript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 a programming language,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variables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are used to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data values.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JavaScript uses the keywords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var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and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const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to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declare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variables.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An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equal sign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is used to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assign 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to variables.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 this example, x is defined as a variable. Then, x is assigned (given) the value 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928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8FB1-98B0-AA3B-DFCE-E5B9D4AC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Javascript</a:t>
            </a:r>
            <a:r>
              <a:rPr lang="en-IN" dirty="0"/>
              <a:t>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96034-5BD7-7F14-A48E-FD2B28B999A7}"/>
              </a:ext>
            </a:extLst>
          </p:cNvPr>
          <p:cNvSpPr txBox="1"/>
          <p:nvPr/>
        </p:nvSpPr>
        <p:spPr>
          <a:xfrm>
            <a:off x="962526" y="1414915"/>
            <a:ext cx="1079954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JavaScript has 8 Datatypes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lvl="5"/>
            <a:r>
              <a:rPr lang="en-US" b="0" i="0" dirty="0">
                <a:solidFill>
                  <a:srgbClr val="000000"/>
                </a:solidFill>
                <a:effectLst/>
              </a:rPr>
              <a:t>1. String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2. Number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3.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Bigint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4. Boolean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5. Undefined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6. Null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7. Symbol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8. Object</a:t>
            </a:r>
          </a:p>
          <a:p>
            <a:pPr marL="342900" indent="-342900" algn="l"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</a:rPr>
              <a:t>The Object Datatype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The object data type can contain: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lvl="5"/>
            <a:r>
              <a:rPr lang="en-US" b="0" i="0" dirty="0">
                <a:solidFill>
                  <a:srgbClr val="000000"/>
                </a:solidFill>
                <a:effectLst/>
              </a:rPr>
              <a:t>1. An object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2. An array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3. A date</a:t>
            </a:r>
          </a:p>
          <a:p>
            <a:pPr marL="342900" indent="-342900" algn="l"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0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8E98-7D93-F988-D571-2E32393F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Development Basics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2DF2F-D2A3-DF7C-9A82-7A54F55752D7}"/>
              </a:ext>
            </a:extLst>
          </p:cNvPr>
          <p:cNvSpPr txBox="1"/>
          <p:nvPr/>
        </p:nvSpPr>
        <p:spPr>
          <a:xfrm>
            <a:off x="1058778" y="1511166"/>
            <a:ext cx="106936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What is a website?</a:t>
            </a:r>
          </a:p>
          <a:p>
            <a:endParaRPr lang="en-IN" dirty="0"/>
          </a:p>
          <a:p>
            <a:r>
              <a:rPr lang="en-US" dirty="0"/>
              <a:t>Websites are files stored on servers, which are computers that host websites. These servers are connected to a giant network called the Internet.</a:t>
            </a:r>
          </a:p>
          <a:p>
            <a:endParaRPr lang="en-US" dirty="0"/>
          </a:p>
          <a:p>
            <a:r>
              <a:rPr lang="en-US" dirty="0"/>
              <a:t>Browsers are computer programs that load websites via your Internet connection, such as Google Chrome or Internet Explorer, while the computers used to access these websites are known as “clients”. </a:t>
            </a:r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What is an IP Address?</a:t>
            </a:r>
          </a:p>
          <a:p>
            <a:endParaRPr lang="en-IN" dirty="0"/>
          </a:p>
          <a:p>
            <a:r>
              <a:rPr lang="en-US" dirty="0"/>
              <a:t>To access a website, you need to know its Internet Protocol (IP) address. An IP address is a unique string of numbers. Each device/system has an IP address to distinguish itself from the billions of websites and devices connected via the Internet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4942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BA6A-0B54-65ED-ACEA-F19D42E9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1005"/>
            <a:ext cx="10515600" cy="1366786"/>
          </a:xfrm>
        </p:spPr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9485BF-1518-0356-86C8-E55BC21F30DA}"/>
              </a:ext>
            </a:extLst>
          </p:cNvPr>
          <p:cNvSpPr txBox="1"/>
          <p:nvPr/>
        </p:nvSpPr>
        <p:spPr>
          <a:xfrm>
            <a:off x="2945331" y="972153"/>
            <a:ext cx="8408469" cy="5795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Numbers: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length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weight 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7.5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Strings: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"Johnson"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Booleans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 =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Object: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 = {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Array object: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Date object:</a:t>
            </a:r>
            <a:b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 =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"2022-03-25"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3176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1EF7-5A02-7EDD-0AF3-80292BC2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Javascript</a:t>
            </a:r>
            <a:r>
              <a:rPr lang="en-IN" dirty="0"/>
              <a:t>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828CB-76E2-2C70-EE3F-5FC6917E5586}"/>
              </a:ext>
            </a:extLst>
          </p:cNvPr>
          <p:cNvSpPr txBox="1"/>
          <p:nvPr/>
        </p:nvSpPr>
        <p:spPr>
          <a:xfrm>
            <a:off x="972153" y="1463040"/>
            <a:ext cx="1077066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 JavaScript function is a block of code designed to perform a particular task.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 JavaScript function is executed when "something" invokes it (calls it).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Example:</a:t>
            </a:r>
            <a:endParaRPr lang="en-US" dirty="0">
              <a:solidFill>
                <a:srgbClr val="000000"/>
              </a:solidFill>
            </a:endParaRPr>
          </a:p>
          <a:p>
            <a:pPr lvl="3"/>
            <a:r>
              <a:rPr lang="en-US" b="0" i="0" dirty="0">
                <a:solidFill>
                  <a:srgbClr val="008000"/>
                </a:solidFill>
                <a:effectLst/>
              </a:rPr>
              <a:t>// Function to compute the product of p1 and p2</a:t>
            </a:r>
            <a:br>
              <a:rPr lang="en-US" b="0" i="0" dirty="0">
                <a:solidFill>
                  <a:srgbClr val="008000"/>
                </a:solidFill>
                <a:effectLst/>
              </a:rPr>
            </a:br>
            <a:r>
              <a:rPr lang="en-US" b="0" i="0" dirty="0">
                <a:solidFill>
                  <a:srgbClr val="0000CD"/>
                </a:solidFill>
                <a:effectLst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myFunction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(p1, p2)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p1 * p2;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Segoe UI" panose="020B0502040204020203" pitchFamily="34" charset="0"/>
              </a:rPr>
              <a:t>JavaScript Function 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 JavaScript function is defined with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keyword, followed by a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followed by parentheses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Function names can contain letters, digits, underscores, and dollar signs (same rules as variables).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The parentheses may include parameter names separated by commas: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(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parameter1, parameter2, ...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The code to be executed, by the function, is placed inside curly brackets: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{}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0" i="0" dirty="0">
                <a:solidFill>
                  <a:srgbClr val="0000CD"/>
                </a:solidFill>
                <a:effectLst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name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</a:rPr>
              <a:t>parameter1, parameter2, parameter3</a:t>
            </a:r>
            <a:r>
              <a:rPr lang="en-US" b="0" i="0" dirty="0">
                <a:solidFill>
                  <a:srgbClr val="000000"/>
                </a:solidFill>
                <a:effectLst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  <a:r>
              <a:rPr lang="en-US" b="0" i="0" dirty="0">
                <a:solidFill>
                  <a:srgbClr val="008000"/>
                </a:solidFill>
                <a:effectLst/>
              </a:rPr>
              <a:t>// </a:t>
            </a:r>
            <a:r>
              <a:rPr lang="en-US" b="0" i="1" dirty="0">
                <a:solidFill>
                  <a:srgbClr val="008000"/>
                </a:solidFill>
                <a:effectLst/>
              </a:rPr>
              <a:t>code to be executed</a:t>
            </a:r>
            <a:br>
              <a:rPr lang="en-US" b="0" i="0" dirty="0">
                <a:solidFill>
                  <a:srgbClr val="008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63477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BCD976-12F4-1449-1B80-695E66293A85}"/>
              </a:ext>
            </a:extLst>
          </p:cNvPr>
          <p:cNvSpPr txBox="1"/>
          <p:nvPr/>
        </p:nvSpPr>
        <p:spPr>
          <a:xfrm>
            <a:off x="433137" y="173255"/>
            <a:ext cx="11454063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Function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parameters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are listed inside the parentheses () in the function definition.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Function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arguments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are the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values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received by the function when it is invoked.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Inside the function, the arguments (the parameters) behave as local variables.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Function Invocation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The code inside the function will execute when "something"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invokes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(calls) the function: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When an event occurs (when a user clicks a button)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When it is invoked (called) from JavaScript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Automatically (self invoked)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Segoe UI" panose="020B0502040204020203" pitchFamily="34" charset="0"/>
              </a:rPr>
              <a:t>Function Return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When JavaScript reaches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statement, the function will stop executing.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If the function was invoked from a statement, JavaScript will "return" to execute the code after the invoking statement.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Functions often compute a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return 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. The return value is "returned" back to the "caller":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Calculate the product of two numbers, and return the result:</a:t>
            </a:r>
          </a:p>
          <a:p>
            <a:pPr lvl="3"/>
            <a:r>
              <a:rPr lang="en-US" b="0" i="0" dirty="0">
                <a:solidFill>
                  <a:srgbClr val="008000"/>
                </a:solidFill>
                <a:effectLst/>
              </a:rPr>
              <a:t>// Function is called, the return value will end up in x</a:t>
            </a:r>
            <a:br>
              <a:rPr lang="en-US" b="0" i="0" dirty="0">
                <a:solidFill>
                  <a:srgbClr val="008000"/>
                </a:solidFill>
                <a:effectLst/>
              </a:rPr>
            </a:br>
            <a:r>
              <a:rPr lang="en-US" b="0" i="0" dirty="0">
                <a:solidFill>
                  <a:srgbClr val="0000CD"/>
                </a:solidFill>
                <a:effectLst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x =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myFunction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</a:rPr>
              <a:t>);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myFunction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(a, b) {</a:t>
            </a: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</a:rPr>
              <a:t>// Function returns the product of a and b</a:t>
            </a:r>
            <a:br>
              <a:rPr lang="en-US" b="0" i="0" dirty="0">
                <a:solidFill>
                  <a:srgbClr val="008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 * b;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</a:rPr>
              <a:t>}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9366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FABB-0DB8-7A1D-A2AF-CD6CE575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7" y="1"/>
            <a:ext cx="10535653" cy="1183906"/>
          </a:xfrm>
        </p:spPr>
        <p:txBody>
          <a:bodyPr/>
          <a:lstStyle/>
          <a:p>
            <a:r>
              <a:rPr lang="en-IN" dirty="0"/>
              <a:t>JS Objects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8B25F-9CDB-4337-1D6D-9A629A0F19E5}"/>
              </a:ext>
            </a:extLst>
          </p:cNvPr>
          <p:cNvSpPr txBox="1"/>
          <p:nvPr/>
        </p:nvSpPr>
        <p:spPr>
          <a:xfrm>
            <a:off x="838200" y="770021"/>
            <a:ext cx="11087501" cy="6053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</a:rPr>
              <a:t>Real Life Objects, Properties, and Methods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In real life, a car is an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object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 car has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properties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like weight and color, and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methods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like start and stop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All cars have the same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properties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but the property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values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differ from car to car.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All cars have the same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methods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but the methods are performed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at different times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</a:rPr>
              <a:t>JavaScript Objects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You have already learned that JavaScript variables are containers for data values.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This code assigns a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simple value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(Fiat) to a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variable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named car:</a:t>
            </a:r>
          </a:p>
          <a:p>
            <a:pPr algn="l"/>
            <a:r>
              <a:rPr lang="en-IN" b="0" i="0" dirty="0">
                <a:solidFill>
                  <a:srgbClr val="0000CD"/>
                </a:solidFill>
                <a:effectLst/>
              </a:rPr>
              <a:t>		let</a:t>
            </a:r>
            <a:r>
              <a:rPr lang="en-IN" b="0" i="0" dirty="0">
                <a:solidFill>
                  <a:srgbClr val="000000"/>
                </a:solidFill>
                <a:effectLst/>
              </a:rPr>
              <a:t> car = </a:t>
            </a:r>
            <a:r>
              <a:rPr lang="en-IN" b="0" i="0" dirty="0">
                <a:solidFill>
                  <a:srgbClr val="A52A2A"/>
                </a:solidFill>
                <a:effectLst/>
              </a:rPr>
              <a:t>"Fiat"</a:t>
            </a:r>
            <a:r>
              <a:rPr lang="en-IN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Objects are variables too. But objects can contain many values.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This code assigns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many values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(Fiat, 500, white) to a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variable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named car: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</a:rPr>
              <a:t>		const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car = {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type:</a:t>
            </a:r>
            <a:r>
              <a:rPr lang="en-US" b="0" i="0" dirty="0" err="1">
                <a:solidFill>
                  <a:srgbClr val="A52A2A"/>
                </a:solidFill>
                <a:effectLst/>
              </a:rPr>
              <a:t>"Fiat</a:t>
            </a:r>
            <a:r>
              <a:rPr lang="en-US" b="0" i="0" dirty="0">
                <a:solidFill>
                  <a:srgbClr val="A52A2A"/>
                </a:solidFill>
                <a:effectLst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model:</a:t>
            </a:r>
            <a:r>
              <a:rPr lang="en-US" b="0" i="0" dirty="0">
                <a:solidFill>
                  <a:srgbClr val="A52A2A"/>
                </a:solidFill>
                <a:effectLst/>
              </a:rPr>
              <a:t>"500"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color:</a:t>
            </a:r>
            <a:r>
              <a:rPr lang="en-US" b="0" i="0" dirty="0" err="1">
                <a:solidFill>
                  <a:srgbClr val="A52A2A"/>
                </a:solidFill>
                <a:effectLst/>
              </a:rPr>
              <a:t>"white</a:t>
            </a:r>
            <a:r>
              <a:rPr lang="en-US" b="0" i="0" dirty="0">
                <a:solidFill>
                  <a:srgbClr val="A52A2A"/>
                </a:solidFill>
                <a:effectLst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};</a:t>
            </a:r>
            <a:endParaRPr lang="en-IN" dirty="0">
              <a:solidFill>
                <a:srgbClr val="000000"/>
              </a:solidFill>
            </a:endParaRPr>
          </a:p>
          <a:p>
            <a:pPr algn="l"/>
            <a:endParaRPr lang="en-IN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The values are written as 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name:value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pairs (name and value separated by a colon).</a:t>
            </a:r>
            <a:endParaRPr lang="en-IN" dirty="0">
              <a:solidFill>
                <a:srgbClr val="000000"/>
              </a:solidFill>
            </a:endParaRPr>
          </a:p>
          <a:p>
            <a:pPr lvl="4"/>
            <a:r>
              <a:rPr lang="en-US" b="0" i="0" dirty="0">
                <a:solidFill>
                  <a:srgbClr val="0000CD"/>
                </a:solidFill>
                <a:effectLst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person =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</a:rPr>
              <a:t>"John"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</a:rPr>
              <a:t>"Doe"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</a:rPr>
              <a:t>  age: </a:t>
            </a:r>
            <a:r>
              <a:rPr lang="en-US" b="0" i="0" dirty="0">
                <a:solidFill>
                  <a:srgbClr val="FF0000"/>
                </a:solidFill>
                <a:effectLst/>
              </a:rPr>
              <a:t>50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eyeColor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</a:rPr>
              <a:t>"blue"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411142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C0A1-3D9E-7652-BBF2-87086C3F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Accessing Object Properties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A7034-D84B-D09A-6130-ABBF0A8D0EEF}"/>
              </a:ext>
            </a:extLst>
          </p:cNvPr>
          <p:cNvSpPr txBox="1"/>
          <p:nvPr/>
        </p:nvSpPr>
        <p:spPr>
          <a:xfrm>
            <a:off x="838199" y="1232033"/>
            <a:ext cx="109527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You can access object properties in two ways: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r>
              <a:rPr lang="en-US" b="0" i="1" dirty="0" err="1">
                <a:solidFill>
                  <a:srgbClr val="000000"/>
                </a:solidFill>
                <a:effectLst/>
              </a:rPr>
              <a:t>objectName.propertyName</a:t>
            </a:r>
            <a:endParaRPr lang="en-US" b="0" i="1" dirty="0">
              <a:solidFill>
                <a:srgbClr val="000000"/>
              </a:solidFill>
              <a:effectLst/>
            </a:endParaRPr>
          </a:p>
          <a:p>
            <a:pPr lvl="2"/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</a:rPr>
              <a:t>Or</a:t>
            </a:r>
          </a:p>
          <a:p>
            <a:pPr lvl="2"/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r>
              <a:rPr lang="en-US" b="0" i="1" dirty="0" err="1">
                <a:solidFill>
                  <a:srgbClr val="000000"/>
                </a:solidFill>
                <a:effectLst/>
              </a:rPr>
              <a:t>objectName</a:t>
            </a:r>
            <a:r>
              <a:rPr lang="en-US" b="0" i="1" dirty="0">
                <a:solidFill>
                  <a:srgbClr val="000000"/>
                </a:solidFill>
                <a:effectLst/>
              </a:rPr>
              <a:t>[</a:t>
            </a:r>
            <a:r>
              <a:rPr lang="en-US" b="0" i="1" dirty="0">
                <a:solidFill>
                  <a:srgbClr val="A52A2A"/>
                </a:solidFill>
                <a:effectLst/>
              </a:rPr>
              <a:t>"</a:t>
            </a:r>
            <a:r>
              <a:rPr lang="en-US" b="0" i="1" dirty="0" err="1">
                <a:solidFill>
                  <a:srgbClr val="A52A2A"/>
                </a:solidFill>
                <a:effectLst/>
              </a:rPr>
              <a:t>propertyName</a:t>
            </a:r>
            <a:r>
              <a:rPr lang="en-US" b="0" i="1" dirty="0">
                <a:solidFill>
                  <a:srgbClr val="A52A2A"/>
                </a:solidFill>
                <a:effectLst/>
              </a:rPr>
              <a:t>"</a:t>
            </a:r>
            <a:r>
              <a:rPr lang="en-US" b="0" i="1" dirty="0">
                <a:solidFill>
                  <a:srgbClr val="000000"/>
                </a:solidFill>
                <a:effectLst/>
              </a:rPr>
              <a:t>]</a:t>
            </a:r>
          </a:p>
          <a:p>
            <a:pPr algn="l"/>
            <a:endParaRPr lang="en-US" i="1" dirty="0">
              <a:solidFill>
                <a:srgbClr val="000000"/>
              </a:solidFill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</a:rPr>
              <a:t>Example1: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</a:rPr>
              <a:t>	</a:t>
            </a:r>
            <a:r>
              <a:rPr lang="en-IN" b="0" i="0" dirty="0" err="1">
                <a:solidFill>
                  <a:srgbClr val="000000"/>
                </a:solidFill>
                <a:effectLst/>
              </a:rPr>
              <a:t>person.lastName</a:t>
            </a:r>
            <a:r>
              <a:rPr lang="en-IN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algn="l"/>
            <a:endParaRPr lang="en-US" b="0" i="1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</a:rPr>
              <a:t>Example2: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</a:rPr>
              <a:t>	person[</a:t>
            </a:r>
            <a:r>
              <a:rPr lang="en-IN" b="0" i="0" dirty="0">
                <a:solidFill>
                  <a:srgbClr val="A52A2A"/>
                </a:solidFill>
                <a:effectLst/>
              </a:rPr>
              <a:t>"</a:t>
            </a:r>
            <a:r>
              <a:rPr lang="en-IN" b="0" i="0" dirty="0" err="1">
                <a:solidFill>
                  <a:srgbClr val="A52A2A"/>
                </a:solidFill>
                <a:effectLst/>
              </a:rPr>
              <a:t>lastName</a:t>
            </a:r>
            <a:r>
              <a:rPr lang="en-IN" b="0" i="0" dirty="0">
                <a:solidFill>
                  <a:srgbClr val="A52A2A"/>
                </a:solidFill>
                <a:effectLst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</a:rPr>
              <a:t>];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5661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0C261-512B-B892-BF3B-12FF0C66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Keyword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95AE89B-1330-D77D-2C90-0CB5E9F16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714" y="1283783"/>
            <a:ext cx="10396086" cy="55245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JavaScript,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keyword refers to an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Which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object depends on how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is being invoked (used or called).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a function definition,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refers to the "owner" of the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+mn-lt"/>
            </a:endParaRPr>
          </a:p>
          <a:p>
            <a:pPr lvl="3"/>
            <a:r>
              <a:rPr lang="en-IN" b="0" i="0" dirty="0" err="1">
                <a:solidFill>
                  <a:srgbClr val="0000CD"/>
                </a:solidFill>
                <a:effectLst/>
                <a:latin typeface="+mn-lt"/>
              </a:rPr>
              <a:t>const</a:t>
            </a:r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 person = {</a:t>
            </a:r>
            <a:br>
              <a:rPr lang="en-IN" dirty="0">
                <a:latin typeface="+mn-lt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 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n-lt"/>
              </a:rPr>
              <a:t>firstName</a:t>
            </a:r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: </a:t>
            </a:r>
            <a:r>
              <a:rPr lang="en-IN" b="0" i="0" dirty="0">
                <a:solidFill>
                  <a:srgbClr val="A52A2A"/>
                </a:solidFill>
                <a:effectLst/>
                <a:latin typeface="+mn-lt"/>
              </a:rPr>
              <a:t>"John"</a:t>
            </a:r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,</a:t>
            </a:r>
            <a:br>
              <a:rPr lang="en-IN" dirty="0">
                <a:latin typeface="+mn-lt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 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n-lt"/>
              </a:rPr>
              <a:t>lastName</a:t>
            </a:r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 : </a:t>
            </a:r>
            <a:r>
              <a:rPr lang="en-IN" b="0" i="0" dirty="0">
                <a:solidFill>
                  <a:srgbClr val="A52A2A"/>
                </a:solidFill>
                <a:effectLst/>
                <a:latin typeface="+mn-lt"/>
              </a:rPr>
              <a:t>"Doe"</a:t>
            </a:r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,</a:t>
            </a:r>
            <a:br>
              <a:rPr lang="en-IN" dirty="0">
                <a:latin typeface="+mn-lt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  id       : </a:t>
            </a:r>
            <a:r>
              <a:rPr lang="en-IN" b="0" i="0" dirty="0">
                <a:solidFill>
                  <a:srgbClr val="FF0000"/>
                </a:solidFill>
                <a:effectLst/>
                <a:latin typeface="+mn-lt"/>
              </a:rPr>
              <a:t>5566</a:t>
            </a:r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,</a:t>
            </a:r>
            <a:br>
              <a:rPr lang="en-IN" dirty="0">
                <a:latin typeface="+mn-lt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 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n-lt"/>
              </a:rPr>
              <a:t>fullName</a:t>
            </a:r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 : </a:t>
            </a:r>
            <a:r>
              <a:rPr lang="en-IN" b="0" i="0" dirty="0">
                <a:solidFill>
                  <a:srgbClr val="0000CD"/>
                </a:solidFill>
                <a:effectLst/>
                <a:latin typeface="+mn-lt"/>
              </a:rPr>
              <a:t>function</a:t>
            </a:r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() {</a:t>
            </a:r>
            <a:br>
              <a:rPr lang="en-IN" dirty="0">
                <a:latin typeface="+mn-lt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    </a:t>
            </a:r>
            <a:r>
              <a:rPr lang="en-IN" b="0" i="0" dirty="0">
                <a:solidFill>
                  <a:srgbClr val="0000CD"/>
                </a:solidFill>
                <a:effectLst/>
                <a:latin typeface="+mn-lt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+mn-lt"/>
              </a:rPr>
              <a:t>this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n-lt"/>
              </a:rPr>
              <a:t>.firstName</a:t>
            </a:r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 + </a:t>
            </a:r>
            <a:r>
              <a:rPr lang="en-IN" b="0" i="0" dirty="0">
                <a:solidFill>
                  <a:srgbClr val="A52A2A"/>
                </a:solidFill>
                <a:effectLst/>
                <a:latin typeface="+mn-lt"/>
              </a:rPr>
              <a:t>" "</a:t>
            </a:r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 +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+mn-lt"/>
              </a:rPr>
              <a:t>this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n-lt"/>
              </a:rPr>
              <a:t>.lastName</a:t>
            </a:r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;</a:t>
            </a:r>
            <a:br>
              <a:rPr lang="en-IN" dirty="0">
                <a:latin typeface="+mn-lt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  }</a:t>
            </a:r>
            <a:br>
              <a:rPr lang="en-IN" dirty="0">
                <a:latin typeface="+mn-lt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+mn-lt"/>
              </a:rPr>
              <a:t>};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lvl="3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the example above,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this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is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person 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that "owns"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fullName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other words,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this.firstName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means the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firstName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property of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this 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0849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102B-0884-C2AC-0680-FCBEB3DB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Events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65E3B1-BCC5-B25B-EBE5-DADFE1EF825B}"/>
              </a:ext>
            </a:extLst>
          </p:cNvPr>
          <p:cNvSpPr txBox="1"/>
          <p:nvPr/>
        </p:nvSpPr>
        <p:spPr>
          <a:xfrm>
            <a:off x="943276" y="1087655"/>
            <a:ext cx="1099205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HTML events are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"things"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that happen to HTML elements.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When JavaScript is used in HTML pages, JavaScript can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"react"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on these events.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HTML Events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An HTML event can be something the browser does, or something a user does.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Here are some examples of HTML events: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An HTML web page has finished loading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An HTML input field was changed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An HTML button was clicked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Often, when events happen, you may want to do something.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JavaScript lets you execute code when events are detected.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HTML allows event handler attributes,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with JavaScript code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to be added to HTML elements.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0354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6C51B5-835D-355A-398B-9C0B5438A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66" y="159993"/>
            <a:ext cx="1135781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the following example, an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onclick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attribute (with code), is added to a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&lt;button&gt;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element: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i="0" dirty="0">
                <a:solidFill>
                  <a:srgbClr val="0000CD"/>
                </a:solidFill>
                <a:effectLst/>
                <a:latin typeface="+mn-lt"/>
              </a:rPr>
              <a:t>	&lt;</a:t>
            </a:r>
            <a:r>
              <a:rPr lang="en-US" b="0" i="0" dirty="0">
                <a:solidFill>
                  <a:srgbClr val="A52A2A"/>
                </a:solidFill>
                <a:effectLst/>
                <a:latin typeface="+mn-lt"/>
              </a:rPr>
              <a:t>button</a:t>
            </a:r>
            <a:r>
              <a:rPr lang="en-US" b="0" i="0" dirty="0">
                <a:solidFill>
                  <a:srgbClr val="FF0000"/>
                </a:solidFill>
                <a:effectLst/>
                <a:latin typeface="+mn-lt"/>
              </a:rPr>
              <a:t> onclick</a:t>
            </a:r>
            <a:r>
              <a:rPr lang="en-US" b="0" i="0" dirty="0">
                <a:solidFill>
                  <a:srgbClr val="0000CD"/>
                </a:solidFill>
                <a:effectLst/>
                <a:latin typeface="+mn-lt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+mn-lt"/>
              </a:rPr>
              <a:t>document.getElementById</a:t>
            </a:r>
            <a:r>
              <a:rPr lang="en-US" b="0" i="0" dirty="0">
                <a:solidFill>
                  <a:srgbClr val="0000CD"/>
                </a:solidFill>
                <a:effectLst/>
                <a:latin typeface="+mn-lt"/>
              </a:rPr>
              <a:t>('demo').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+mn-lt"/>
              </a:rPr>
              <a:t>innerHTML</a:t>
            </a:r>
            <a:r>
              <a:rPr lang="en-US" b="0" i="0" dirty="0">
                <a:solidFill>
                  <a:srgbClr val="0000CD"/>
                </a:solidFill>
                <a:effectLst/>
                <a:latin typeface="+mn-lt"/>
              </a:rPr>
              <a:t> = Date()"&gt;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The time is?</a:t>
            </a:r>
            <a:r>
              <a:rPr lang="en-US" b="0" i="0" dirty="0">
                <a:solidFill>
                  <a:srgbClr val="0000CD"/>
                </a:solidFill>
                <a:effectLst/>
                <a:latin typeface="+mn-lt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+mn-lt"/>
              </a:rPr>
              <a:t>/button</a:t>
            </a:r>
            <a:r>
              <a:rPr lang="en-US" b="0" i="0" dirty="0">
                <a:solidFill>
                  <a:srgbClr val="0000CD"/>
                </a:solidFill>
                <a:effectLst/>
                <a:latin typeface="+mn-lt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u="none" strike="noStrike" cap="none" normalizeH="0" baseline="0" dirty="0">
              <a:ln>
                <a:noFill/>
              </a:ln>
              <a:solidFill>
                <a:srgbClr val="0000CD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the example above, the JavaScript code changes the content of the element with id="demo".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the next example, the code changes the content of its own element (using 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this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.innerHTML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2"/>
            <a:r>
              <a:rPr lang="en-US" b="0" i="0" dirty="0">
                <a:solidFill>
                  <a:srgbClr val="0000CD"/>
                </a:solidFill>
                <a:effectLst/>
                <a:latin typeface="+mn-lt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+mn-lt"/>
              </a:rPr>
              <a:t>button</a:t>
            </a:r>
            <a:r>
              <a:rPr lang="en-US" b="0" i="0" dirty="0">
                <a:solidFill>
                  <a:srgbClr val="FF0000"/>
                </a:solidFill>
                <a:effectLst/>
                <a:latin typeface="+mn-lt"/>
              </a:rPr>
              <a:t> onclick</a:t>
            </a:r>
            <a:r>
              <a:rPr lang="en-US" b="0" i="0" dirty="0">
                <a:solidFill>
                  <a:srgbClr val="0000CD"/>
                </a:solidFill>
                <a:effectLst/>
                <a:latin typeface="+mn-lt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+mn-lt"/>
              </a:rPr>
              <a:t>this.innerHTML</a:t>
            </a:r>
            <a:r>
              <a:rPr lang="en-US" b="0" i="0" dirty="0">
                <a:solidFill>
                  <a:srgbClr val="0000CD"/>
                </a:solidFill>
                <a:effectLst/>
                <a:latin typeface="+mn-lt"/>
              </a:rPr>
              <a:t> = Date()"&gt;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The time is?</a:t>
            </a:r>
            <a:r>
              <a:rPr lang="en-US" b="0" i="0" dirty="0">
                <a:solidFill>
                  <a:srgbClr val="0000CD"/>
                </a:solidFill>
                <a:effectLst/>
                <a:latin typeface="+mn-lt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+mn-lt"/>
              </a:rPr>
              <a:t>/button</a:t>
            </a:r>
            <a:r>
              <a:rPr lang="en-US" b="0" i="0" dirty="0">
                <a:solidFill>
                  <a:srgbClr val="0000CD"/>
                </a:solidFill>
                <a:effectLst/>
                <a:latin typeface="+mn-lt"/>
              </a:rPr>
              <a:t>&gt;</a:t>
            </a:r>
          </a:p>
          <a:p>
            <a:pPr lvl="2"/>
            <a:r>
              <a:rPr lang="en-US" b="0" i="0" dirty="0">
                <a:solidFill>
                  <a:srgbClr val="0000CD"/>
                </a:solidFill>
                <a:effectLst/>
                <a:latin typeface="+mn-lt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+mn-lt"/>
              </a:rPr>
              <a:t>button</a:t>
            </a:r>
            <a:r>
              <a:rPr lang="en-US" b="0" i="0" dirty="0">
                <a:solidFill>
                  <a:srgbClr val="FF0000"/>
                </a:solidFill>
                <a:effectLst/>
                <a:latin typeface="+mn-lt"/>
              </a:rPr>
              <a:t> onclick</a:t>
            </a:r>
            <a:r>
              <a:rPr lang="en-US" b="0" i="0" dirty="0">
                <a:solidFill>
                  <a:srgbClr val="0000CD"/>
                </a:solidFill>
                <a:effectLst/>
                <a:latin typeface="+mn-lt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+mn-lt"/>
              </a:rPr>
              <a:t>displayDate</a:t>
            </a:r>
            <a:r>
              <a:rPr lang="en-US" b="0" i="0" dirty="0">
                <a:solidFill>
                  <a:srgbClr val="0000CD"/>
                </a:solidFill>
                <a:effectLst/>
                <a:latin typeface="+mn-lt"/>
              </a:rPr>
              <a:t>()"&gt;</a:t>
            </a:r>
            <a:r>
              <a:rPr lang="en-US" b="0" i="0" dirty="0">
                <a:solidFill>
                  <a:srgbClr val="000000"/>
                </a:solidFill>
                <a:effectLst/>
                <a:latin typeface="+mn-lt"/>
              </a:rPr>
              <a:t>The time is?</a:t>
            </a:r>
            <a:r>
              <a:rPr lang="en-US" b="0" i="0" dirty="0">
                <a:solidFill>
                  <a:srgbClr val="0000CD"/>
                </a:solidFill>
                <a:effectLst/>
                <a:latin typeface="+mn-lt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+mn-lt"/>
              </a:rPr>
              <a:t>/button</a:t>
            </a:r>
            <a:r>
              <a:rPr lang="en-US" b="0" i="0" dirty="0">
                <a:solidFill>
                  <a:srgbClr val="0000CD"/>
                </a:solidFill>
                <a:effectLst/>
                <a:latin typeface="+mn-lt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07E3C0-82CD-DBC0-AE3A-FB7350378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89827"/>
              </p:ext>
            </p:extLst>
          </p:nvPr>
        </p:nvGraphicFramePr>
        <p:xfrm>
          <a:off x="1578542" y="3477517"/>
          <a:ext cx="9625264" cy="3220491"/>
        </p:xfrm>
        <a:graphic>
          <a:graphicData uri="http://schemas.openxmlformats.org/drawingml/2006/table">
            <a:tbl>
              <a:tblPr/>
              <a:tblGrid>
                <a:gridCol w="4812632">
                  <a:extLst>
                    <a:ext uri="{9D8B030D-6E8A-4147-A177-3AD203B41FA5}">
                      <a16:colId xmlns:a16="http://schemas.microsoft.com/office/drawing/2014/main" val="272385332"/>
                    </a:ext>
                  </a:extLst>
                </a:gridCol>
                <a:gridCol w="4812632">
                  <a:extLst>
                    <a:ext uri="{9D8B030D-6E8A-4147-A177-3AD203B41FA5}">
                      <a16:colId xmlns:a16="http://schemas.microsoft.com/office/drawing/2014/main" val="2226305846"/>
                    </a:ext>
                  </a:extLst>
                </a:gridCol>
              </a:tblGrid>
              <a:tr h="38095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effectLst/>
                        </a:rPr>
                        <a:t>Event</a:t>
                      </a:r>
                    </a:p>
                  </a:txBody>
                  <a:tcPr marL="91607" marR="45804" marT="45804" marB="4580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dirty="0">
                          <a:effectLst/>
                        </a:rPr>
                        <a:t>Description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28109"/>
                  </a:ext>
                </a:extLst>
              </a:tr>
              <a:tr h="38095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onchange</a:t>
                      </a:r>
                    </a:p>
                  </a:txBody>
                  <a:tcPr marL="91607" marR="45804" marT="45804" marB="4580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An HTML element has been changed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801351"/>
                  </a:ext>
                </a:extLst>
              </a:tr>
              <a:tr h="38095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onclick</a:t>
                      </a:r>
                    </a:p>
                  </a:txBody>
                  <a:tcPr marL="91607" marR="45804" marT="45804" marB="4580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user clicks an HTML element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855872"/>
                  </a:ext>
                </a:extLst>
              </a:tr>
              <a:tr h="65786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 err="1">
                          <a:effectLst/>
                        </a:rPr>
                        <a:t>onmouseover</a:t>
                      </a:r>
                      <a:endParaRPr lang="en-IN" sz="1600" dirty="0">
                        <a:effectLst/>
                      </a:endParaRPr>
                    </a:p>
                  </a:txBody>
                  <a:tcPr marL="91607" marR="45804" marT="45804" marB="4580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user moves the mouse over an HTML element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58101"/>
                  </a:ext>
                </a:extLst>
              </a:tr>
              <a:tr h="657868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onmouseout</a:t>
                      </a:r>
                    </a:p>
                  </a:txBody>
                  <a:tcPr marL="91607" marR="45804" marT="45804" marB="4580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user moves the mouse away from an HTML element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7597"/>
                  </a:ext>
                </a:extLst>
              </a:tr>
              <a:tr h="38095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onkeydown</a:t>
                      </a:r>
                    </a:p>
                  </a:txBody>
                  <a:tcPr marL="91607" marR="45804" marT="45804" marB="4580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The user pushes a keyboard key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574285"/>
                  </a:ext>
                </a:extLst>
              </a:tr>
              <a:tr h="38095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effectLst/>
                        </a:rPr>
                        <a:t>onload</a:t>
                      </a:r>
                    </a:p>
                  </a:txBody>
                  <a:tcPr marL="91607" marR="45804" marT="45804" marB="4580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The browser has finished loading the page</a:t>
                      </a:r>
                    </a:p>
                  </a:txBody>
                  <a:tcPr marL="45804" marR="45804" marT="45804" marB="45804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9789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DD0C92D-E66C-C875-03B9-556C5EE58AA0}"/>
              </a:ext>
            </a:extLst>
          </p:cNvPr>
          <p:cNvSpPr txBox="1"/>
          <p:nvPr/>
        </p:nvSpPr>
        <p:spPr>
          <a:xfrm>
            <a:off x="596766" y="3022314"/>
            <a:ext cx="10607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Here is a list of some common HTML events: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9092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A00B-6E61-C638-BD34-4B2D165E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Arrays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8B98A-832A-F831-01EE-0B369318D571}"/>
              </a:ext>
            </a:extLst>
          </p:cNvPr>
          <p:cNvSpPr txBox="1"/>
          <p:nvPr/>
        </p:nvSpPr>
        <p:spPr>
          <a:xfrm>
            <a:off x="957714" y="1270535"/>
            <a:ext cx="105156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</a:rPr>
              <a:t>Creating an Array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Using an array literal is the easiest way to create a JavaScript Array.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Syntax:			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</a:rPr>
              <a:t>	const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</a:rPr>
              <a:t>array_name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= [</a:t>
            </a:r>
            <a:r>
              <a:rPr lang="en-US" b="0" i="1" dirty="0">
                <a:solidFill>
                  <a:srgbClr val="000000"/>
                </a:solidFill>
                <a:effectLst/>
              </a:rPr>
              <a:t>item1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item2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...];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</a:rPr>
              <a:t>	const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cars = [</a:t>
            </a:r>
            <a:r>
              <a:rPr lang="en-US" b="0" i="0" dirty="0">
                <a:solidFill>
                  <a:srgbClr val="A52A2A"/>
                </a:solidFill>
                <a:effectLst/>
              </a:rPr>
              <a:t>"Saab"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</a:rPr>
              <a:t>"BMW"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];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You can also create an array, and then provide the elements: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Example</a:t>
            </a:r>
          </a:p>
          <a:p>
            <a:pPr lvl="2"/>
            <a:r>
              <a:rPr lang="en-US" b="0" i="0" dirty="0">
                <a:solidFill>
                  <a:srgbClr val="0000CD"/>
                </a:solidFill>
                <a:effectLst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cars = [];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cars[</a:t>
            </a:r>
            <a:r>
              <a:rPr lang="en-US" b="0" i="0" dirty="0">
                <a:solidFill>
                  <a:srgbClr val="FF0000"/>
                </a:solidFill>
                <a:effectLst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</a:rPr>
              <a:t>]= </a:t>
            </a:r>
            <a:r>
              <a:rPr lang="en-US" b="0" i="0" dirty="0">
                <a:solidFill>
                  <a:srgbClr val="A52A2A"/>
                </a:solidFill>
                <a:effectLst/>
              </a:rPr>
              <a:t>"Saab"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;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cars[</a:t>
            </a:r>
            <a:r>
              <a:rPr lang="en-US" b="0" i="0" dirty="0">
                <a:solidFill>
                  <a:srgbClr val="FF0000"/>
                </a:solidFill>
                <a:effectLst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</a:rPr>
              <a:t>]= </a:t>
            </a:r>
            <a:r>
              <a:rPr lang="en-US" b="0" i="0" dirty="0">
                <a:solidFill>
                  <a:srgbClr val="A52A2A"/>
                </a:solidFill>
                <a:effectLst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;</a:t>
            </a:r>
            <a:br>
              <a:rPr lang="en-US" b="0" i="0" dirty="0">
                <a:solidFill>
                  <a:srgbClr val="000000"/>
                </a:solidFill>
                <a:effectLst/>
              </a:rPr>
            </a:br>
            <a:r>
              <a:rPr lang="en-US" b="0" i="0" dirty="0">
                <a:solidFill>
                  <a:srgbClr val="000000"/>
                </a:solidFill>
                <a:effectLst/>
              </a:rPr>
              <a:t>cars[</a:t>
            </a:r>
            <a:r>
              <a:rPr lang="en-US" b="0" i="0" dirty="0">
                <a:solidFill>
                  <a:srgbClr val="FF0000"/>
                </a:solidFill>
                <a:effectLst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</a:rPr>
              <a:t>]= </a:t>
            </a:r>
            <a:r>
              <a:rPr lang="en-US" b="0" i="0" dirty="0">
                <a:solidFill>
                  <a:srgbClr val="A52A2A"/>
                </a:solidFill>
                <a:effectLst/>
              </a:rPr>
              <a:t>"BMW"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;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</a:p>
        </p:txBody>
      </p:sp>
    </p:spTree>
    <p:extLst>
      <p:ext uri="{BB962C8B-B14F-4D97-AF65-F5344CB8AC3E}">
        <p14:creationId xmlns:p14="http://schemas.microsoft.com/office/powerpoint/2010/main" val="35977686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28E9-B320-6892-AFCE-A178E666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 the JavaScript Keyword new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A07A7-AD0B-BE4D-4730-4269AFD063A2}"/>
              </a:ext>
            </a:extLst>
          </p:cNvPr>
          <p:cNvSpPr txBox="1"/>
          <p:nvPr/>
        </p:nvSpPr>
        <p:spPr>
          <a:xfrm>
            <a:off x="1044341" y="1309037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The following example also creates an Array, and assigns values to it: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Example</a:t>
            </a:r>
          </a:p>
          <a:p>
            <a:pPr algn="l"/>
            <a:r>
              <a:rPr lang="en-US" b="0" i="0" dirty="0">
                <a:solidFill>
                  <a:srgbClr val="0000CD"/>
                </a:solidFill>
                <a:effectLst/>
              </a:rPr>
              <a:t>	const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cars = </a:t>
            </a:r>
            <a:r>
              <a:rPr lang="en-US" b="0" i="0" dirty="0">
                <a:solidFill>
                  <a:srgbClr val="0000CD"/>
                </a:solidFill>
                <a:effectLst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Array(</a:t>
            </a:r>
            <a:r>
              <a:rPr lang="en-US" b="0" i="0" dirty="0">
                <a:solidFill>
                  <a:srgbClr val="A52A2A"/>
                </a:solidFill>
                <a:effectLst/>
              </a:rPr>
              <a:t>"Saab"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</a:rPr>
              <a:t>"BMW"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);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</a:rPr>
              <a:t>Accessing Array Elements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You access an array element by referring to the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index number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lvl="2"/>
            <a:r>
              <a:rPr lang="en-US" b="0" i="0" dirty="0">
                <a:solidFill>
                  <a:srgbClr val="0000CD"/>
                </a:solidFill>
                <a:effectLst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cars = [</a:t>
            </a:r>
            <a:r>
              <a:rPr lang="en-US" b="0" i="0" dirty="0">
                <a:solidFill>
                  <a:srgbClr val="A52A2A"/>
                </a:solidFill>
                <a:effectLst/>
              </a:rPr>
              <a:t>"Saab"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</a:rPr>
              <a:t>"BMW"</a:t>
            </a:r>
            <a:r>
              <a:rPr lang="en-US" b="0" i="0" dirty="0">
                <a:solidFill>
                  <a:srgbClr val="000000"/>
                </a:solidFill>
                <a:effectLst/>
              </a:rPr>
              <a:t>];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car = cars[</a:t>
            </a:r>
            <a:r>
              <a:rPr lang="en-US" b="0" i="0" dirty="0">
                <a:solidFill>
                  <a:srgbClr val="FF0000"/>
                </a:solidFill>
                <a:effectLst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</a:rPr>
              <a:t>];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</a:rPr>
              <a:t>Changing an Array Element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This statement changes the value of the first element in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cars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</a:rPr>
              <a:t>	cars[</a:t>
            </a:r>
            <a:r>
              <a:rPr lang="en-IN" b="0" i="0" dirty="0">
                <a:solidFill>
                  <a:srgbClr val="FF0000"/>
                </a:solidFill>
                <a:effectLst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</a:rPr>
              <a:t>] = </a:t>
            </a:r>
            <a:r>
              <a:rPr lang="en-IN" b="0" i="0" dirty="0">
                <a:solidFill>
                  <a:srgbClr val="A52A2A"/>
                </a:solidFill>
                <a:effectLst/>
              </a:rPr>
              <a:t>"Opel"</a:t>
            </a:r>
            <a:r>
              <a:rPr lang="en-IN" b="0" i="0" dirty="0">
                <a:solidFill>
                  <a:srgbClr val="000000"/>
                </a:solidFill>
                <a:effectLst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951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6551FD-FF90-E059-B1E7-2604AA2B13D5}"/>
              </a:ext>
            </a:extLst>
          </p:cNvPr>
          <p:cNvSpPr txBox="1"/>
          <p:nvPr/>
        </p:nvSpPr>
        <p:spPr>
          <a:xfrm>
            <a:off x="490889" y="875898"/>
            <a:ext cx="1148293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What does HTTP mean?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HyperText</a:t>
            </a:r>
            <a:r>
              <a:rPr lang="en-US" dirty="0"/>
              <a:t> Transfer Protocol (HTTP) connects you and your website request to the remote server that houses all website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a set of rules (a protocol) that defines how messages should be sent over the Internet. It allows you to jump between site pages and websites.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essentially the translator between you and the Internet — it reads your website request, reads the code sent back from the server, and translates it for you in the form of a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What does front-end mean?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Front-end (or client-side) is the side of a website or software that you see and interact with as an Internet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website information is transferred from a server to a browser, front-end coding languages like HTML, CSS and </a:t>
            </a:r>
            <a:r>
              <a:rPr lang="en-US" dirty="0" err="1"/>
              <a:t>Javascript</a:t>
            </a:r>
            <a:r>
              <a:rPr lang="en-US" dirty="0"/>
              <a:t> allow the website to function without having to continually “communicate” with the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developers who work on front-end coding work on client-side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07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86D2-24B1-6549-7B07-8A7E3383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Difference Between Arrays and Objects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853E5-8782-A037-5927-8B37F64E9188}"/>
              </a:ext>
            </a:extLst>
          </p:cNvPr>
          <p:cNvSpPr txBox="1"/>
          <p:nvPr/>
        </p:nvSpPr>
        <p:spPr>
          <a:xfrm>
            <a:off x="1020278" y="1568918"/>
            <a:ext cx="10515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In JavaScript,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arrays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use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numbered indexes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In JavaScript,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objects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use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named indexes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</a:rPr>
              <a:t>When to Use Arrays. When to use Objects.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JavaScript does not support associative arrays.</a:t>
            </a:r>
            <a:r>
              <a:rPr lang="en-IN" b="0" i="0" dirty="0">
                <a:solidFill>
                  <a:srgbClr val="000000"/>
                </a:solidFill>
                <a:effectLst/>
              </a:rPr>
              <a:t> (or hashes).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You should use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objects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when you want the element names to be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strings (text)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You should use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arrays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when you want the element names to be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numbers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5745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7ABC-5665-A0E7-2A14-CC96BFE5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if, else, and else if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2B248CD-485F-5B50-B85B-441EF60A9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901" y="1204559"/>
            <a:ext cx="9538636" cy="31751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Segoe UI" panose="020B0502040204020203" pitchFamily="34" charset="0"/>
              </a:rPr>
              <a:t>Conditional 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Very often when you write code, you want to perform different actions for different decisions.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You can use conditional statements in your code to do this.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In JavaScript we have the following conditional statements: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Use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to specify a block of code to be executed, if a specified condition is true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Use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to specify a block of code to be executed, if the same condition is false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Use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else 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to specify a new condition to test, if the first condition is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3BB431-BA6C-9C3E-BB06-DC5D6F326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900" y="4054452"/>
            <a:ext cx="10515600" cy="20671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Segoe UI" panose="020B0502040204020203" pitchFamily="34" charset="0"/>
              </a:rPr>
              <a:t>The if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statement to specify a block of JavaScript code to be executed if a condition is true.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Segoe UI" panose="020B0502040204020203" pitchFamily="34" charset="0"/>
              </a:rPr>
              <a:t>Syntax</a:t>
            </a:r>
          </a:p>
          <a:p>
            <a:pPr lvl="1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n-lt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condition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//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  block of code to be executed if the condition is true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20870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7DD8-02D8-AAB9-8C29-E3B4005F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else Statement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63FF467-072F-F733-F882-6629683D3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25" y="3903380"/>
            <a:ext cx="10761044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BD7C1-FB37-69A5-64A0-968BD257C30E}"/>
              </a:ext>
            </a:extLst>
          </p:cNvPr>
          <p:cNvSpPr txBox="1"/>
          <p:nvPr/>
        </p:nvSpPr>
        <p:spPr>
          <a:xfrm>
            <a:off x="1078030" y="1511165"/>
            <a:ext cx="107610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Use 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+mn-lt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statement to specify a block of code to be executed if the condition is false.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3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n-lt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condition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//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  block of code to be executed if the condition is true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n-lt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//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  block of code to be executed if the condition is false</a:t>
            </a:r>
            <a:b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Segoe UI" panose="020B0502040204020203" pitchFamily="34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If the hour is less than 18, create a "Good day" greeting, otherwise "Good evening":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3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n-lt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(hour &lt;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18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 greeting =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n-lt"/>
              </a:rPr>
              <a:t>"Good day"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+mn-lt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  greeting =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+mn-lt"/>
              </a:rPr>
              <a:t>"Good evening"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</a:t>
            </a:r>
          </a:p>
          <a:p>
            <a:pPr lvl="3"/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The result of greeting will be: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Courier New" panose="02070309020205020404" pitchFamily="49" charset="0"/>
              </a:rPr>
              <a:t>Good day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10268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EE06-EA07-9FDF-718B-89569C3E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00483"/>
          </a:xfrm>
        </p:spPr>
        <p:txBody>
          <a:bodyPr>
            <a:normAutofit/>
          </a:bodyPr>
          <a:lstStyle/>
          <a:p>
            <a:r>
              <a:rPr lang="en-IN" b="1" dirty="0"/>
              <a:t>Further Reference: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https://www.w3schools.com/js/default.asp</a:t>
            </a:r>
          </a:p>
        </p:txBody>
      </p:sp>
    </p:spTree>
    <p:extLst>
      <p:ext uri="{BB962C8B-B14F-4D97-AF65-F5344CB8AC3E}">
        <p14:creationId xmlns:p14="http://schemas.microsoft.com/office/powerpoint/2010/main" val="8178869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3A4A-6D40-55AA-CF53-A2CE8C2D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to become a web developer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6C55B-183F-11AE-DA78-3CDDB6A52376}"/>
              </a:ext>
            </a:extLst>
          </p:cNvPr>
          <p:cNvSpPr txBox="1"/>
          <p:nvPr/>
        </p:nvSpPr>
        <p:spPr>
          <a:xfrm>
            <a:off x="2589196" y="2849078"/>
            <a:ext cx="80467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Consider a degree in computer science or web design.</a:t>
            </a:r>
          </a:p>
          <a:p>
            <a:pPr algn="l"/>
            <a:endParaRPr lang="en-US" b="1" i="0" dirty="0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b="1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Take an online course in web development on Coursera or Udemy</a:t>
            </a:r>
          </a:p>
          <a:p>
            <a:endParaRPr lang="en-US" b="1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r>
              <a:rPr lang="en-IN" b="1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Get certified.</a:t>
            </a:r>
          </a:p>
          <a:p>
            <a:endParaRPr lang="en-US" b="1" i="0" dirty="0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b="1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Build a portfolio of web development work.</a:t>
            </a:r>
          </a:p>
          <a:p>
            <a:endParaRPr lang="en-US" b="1" i="0" dirty="0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  <a:p>
            <a:pPr algn="l"/>
            <a:endParaRPr lang="en-US" b="1" i="0" dirty="0">
              <a:solidFill>
                <a:srgbClr val="1F1F1F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9881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AE6D-1A9B-892A-401E-38E918C9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Web developer tasks and responsibilities</a:t>
            </a:r>
            <a:br>
              <a:rPr lang="en-US" b="1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6ACA4-8A33-E9D7-99E7-C4C7502CC228}"/>
              </a:ext>
            </a:extLst>
          </p:cNvPr>
          <p:cNvSpPr txBox="1"/>
          <p:nvPr/>
        </p:nvSpPr>
        <p:spPr>
          <a:xfrm>
            <a:off x="838200" y="1867301"/>
            <a:ext cx="108661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</a:rPr>
              <a:t>As a web developer, you could work for a company or agency, or as a freelancer taking on projects for individual clients. Your tasks will vary depending on your work situation, but day-to-day responsibilities might generally include:</a:t>
            </a:r>
          </a:p>
          <a:p>
            <a:pPr algn="l"/>
            <a:endParaRPr lang="en-US" b="0" i="0" dirty="0">
              <a:solidFill>
                <a:srgbClr val="1F1F1F"/>
              </a:solidFill>
              <a:effectLst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</a:rPr>
              <a:t>Designing user interfaces and navigation menus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</a:rPr>
              <a:t>Writing and reviewing code for sites, typically HTML, XML, or JavaScript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</a:rPr>
              <a:t>Integrating multimedia content onto a site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</a:rPr>
              <a:t>Testing web applications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</a:rPr>
              <a:t>Troubleshooting problems with performance or user experience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</a:rPr>
              <a:t>Collaborating with designers, developers, and stakeholders</a:t>
            </a:r>
          </a:p>
        </p:txBody>
      </p:sp>
    </p:spTree>
    <p:extLst>
      <p:ext uri="{BB962C8B-B14F-4D97-AF65-F5344CB8AC3E}">
        <p14:creationId xmlns:p14="http://schemas.microsoft.com/office/powerpoint/2010/main" val="17053148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3700-6B1F-3724-23D0-C514732F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companies looking for Web Developers in India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643F7-4D08-CFF1-1463-5F49C569D916}"/>
              </a:ext>
            </a:extLst>
          </p:cNvPr>
          <p:cNvSpPr txBox="1"/>
          <p:nvPr/>
        </p:nvSpPr>
        <p:spPr>
          <a:xfrm>
            <a:off x="1010653" y="1540043"/>
            <a:ext cx="106070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124"/>
                </a:solidFill>
                <a:effectLst/>
                <a:latin typeface="Google Sans"/>
              </a:rPr>
              <a:t>Tata Consultancy Services....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124"/>
                </a:solidFill>
                <a:effectLst/>
                <a:latin typeface="Google Sans"/>
              </a:rPr>
              <a:t>Accenture. 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124"/>
                </a:solidFill>
                <a:effectLst/>
                <a:latin typeface="Google Sans"/>
              </a:rPr>
              <a:t>IBM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124"/>
                </a:solidFill>
                <a:effectLst/>
                <a:latin typeface="Google Sans"/>
              </a:rPr>
              <a:t>Cognizant Technology Solutions. 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124"/>
                </a:solidFill>
                <a:effectLst/>
                <a:latin typeface="Google Sans"/>
              </a:rPr>
              <a:t>Google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124"/>
                </a:solidFill>
                <a:effectLst/>
                <a:latin typeface="Google Sans"/>
              </a:rPr>
              <a:t>Tech Mahindra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rgbClr val="202124"/>
                </a:solidFill>
                <a:latin typeface="Google Sans"/>
              </a:rPr>
              <a:t>Zoho</a:t>
            </a:r>
            <a:endParaRPr lang="en-IN" b="1" dirty="0">
              <a:solidFill>
                <a:srgbClr val="202124"/>
              </a:solidFill>
              <a:latin typeface="Google Sans"/>
            </a:endParaRP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124"/>
                </a:solidFill>
                <a:effectLst/>
                <a:latin typeface="Google Sans"/>
              </a:rPr>
              <a:t>HCL Tech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02124"/>
                </a:solidFill>
                <a:latin typeface="Google Sans"/>
              </a:rPr>
              <a:t>Capgemini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124"/>
                </a:solidFill>
                <a:effectLst/>
                <a:latin typeface="Google Sans"/>
              </a:rPr>
              <a:t>Amazon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202124"/>
                </a:solidFill>
                <a:latin typeface="Google Sans"/>
              </a:rPr>
              <a:t>Thomson Reuters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124"/>
                </a:solidFill>
                <a:effectLst/>
                <a:latin typeface="Google Sans"/>
              </a:rPr>
              <a:t>Microsoft</a:t>
            </a: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rgbClr val="202124"/>
                </a:solidFill>
                <a:latin typeface="Google Sans"/>
              </a:rPr>
              <a:t>Indegene</a:t>
            </a:r>
            <a:endParaRPr lang="en-IN" b="1" dirty="0">
              <a:solidFill>
                <a:srgbClr val="202124"/>
              </a:solidFill>
              <a:latin typeface="Google Sans"/>
            </a:endParaRPr>
          </a:p>
          <a:p>
            <a:pPr marL="3486150" lvl="7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02124"/>
                </a:solidFill>
                <a:effectLst/>
                <a:latin typeface="Google Sans"/>
              </a:rPr>
              <a:t>Deloitte.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dirty="0">
              <a:solidFill>
                <a:srgbClr val="202124"/>
              </a:solidFill>
              <a:latin typeface="Google Sans"/>
            </a:endParaRPr>
          </a:p>
          <a:p>
            <a:pPr algn="l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	A Web developer can expect to earn 3-4LPA as a starting salary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205247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3C3E-855B-DC02-0DC2-CACFC81B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48534"/>
          </a:xfrm>
        </p:spPr>
        <p:txBody>
          <a:bodyPr/>
          <a:lstStyle/>
          <a:p>
            <a:r>
              <a:rPr lang="en-IN" dirty="0"/>
              <a:t>               </a:t>
            </a:r>
            <a:r>
              <a:rPr lang="en-IN" dirty="0">
                <a:highlight>
                  <a:srgbClr val="FFFF00"/>
                </a:highlight>
              </a:rPr>
              <a:t>Thank you and All the Best!</a:t>
            </a:r>
          </a:p>
        </p:txBody>
      </p:sp>
    </p:spTree>
    <p:extLst>
      <p:ext uri="{BB962C8B-B14F-4D97-AF65-F5344CB8AC3E}">
        <p14:creationId xmlns:p14="http://schemas.microsoft.com/office/powerpoint/2010/main" val="272922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5F95BC-07A8-FAA2-9987-6AD01D4FBB23}"/>
              </a:ext>
            </a:extLst>
          </p:cNvPr>
          <p:cNvSpPr txBox="1"/>
          <p:nvPr/>
        </p:nvSpPr>
        <p:spPr>
          <a:xfrm>
            <a:off x="375385" y="635267"/>
            <a:ext cx="1161769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does back-end mean?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Back-end (or server-side) is the side that you don’t see when you use the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It’s the digital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server — at the back-end — can be configured to understand pretty much any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commonly used programming languages for the back end are Java Spring Boot, Python and Node </a:t>
            </a:r>
            <a:r>
              <a:rPr lang="en-US" dirty="0" err="1"/>
              <a:t>js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What is cybersecurity?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the practice of securing data, networks, and computers from malicious actors looking to find vulnerabilities in websites to expose private information, steal data and crash servers.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Failing to understand how your site could be targeted could result in disaster.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result, a basic understanding of cybersecurity best practices is critical for effective web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44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328C-E4B5-22E0-7C67-8EAAC5CE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Web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C3DB8-25BA-F78F-0919-F57588D8B97F}"/>
              </a:ext>
            </a:extLst>
          </p:cNvPr>
          <p:cNvSpPr txBox="1"/>
          <p:nvPr/>
        </p:nvSpPr>
        <p:spPr>
          <a:xfrm>
            <a:off x="1049153" y="1809549"/>
            <a:ext cx="107706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End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BacK</a:t>
            </a:r>
            <a:r>
              <a:rPr lang="en-US" dirty="0"/>
              <a:t> End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FullStack</a:t>
            </a:r>
            <a:r>
              <a:rPr lang="en-US" dirty="0"/>
              <a:t>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Desktop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Mobile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Embedded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1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007C-E14C-6587-7C5F-BFB80D58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HyperText</a:t>
            </a:r>
            <a:r>
              <a:rPr lang="en-US" dirty="0"/>
              <a:t> Markup Language (HTML)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69817-A150-CC78-E5F1-EEF10A9F6CEE}"/>
              </a:ext>
            </a:extLst>
          </p:cNvPr>
          <p:cNvSpPr txBox="1"/>
          <p:nvPr/>
        </p:nvSpPr>
        <p:spPr>
          <a:xfrm>
            <a:off x="1001027" y="1690689"/>
            <a:ext cx="109342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Basics of HTML: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the foundation of all websites and represents the bare minimum of what’s needed to create a website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It is the standard Markup language for creating web pages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HTML uses tags to structure and format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67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6214</Words>
  <Application>Microsoft Office PowerPoint</Application>
  <PresentationFormat>Widescreen</PresentationFormat>
  <Paragraphs>820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Arial</vt:lpstr>
      <vt:lpstr>Calibri</vt:lpstr>
      <vt:lpstr>Calibri Light</vt:lpstr>
      <vt:lpstr>Consolas</vt:lpstr>
      <vt:lpstr>Google Sans</vt:lpstr>
      <vt:lpstr>Segoe UI</vt:lpstr>
      <vt:lpstr>Source Sans Pro</vt:lpstr>
      <vt:lpstr>Verdana</vt:lpstr>
      <vt:lpstr>Office Theme</vt:lpstr>
      <vt:lpstr>Web Development using Front End</vt:lpstr>
      <vt:lpstr>Course Agenda</vt:lpstr>
      <vt:lpstr>What is website development?</vt:lpstr>
      <vt:lpstr>Why is web development important?</vt:lpstr>
      <vt:lpstr>Web Development Basics</vt:lpstr>
      <vt:lpstr>PowerPoint Presentation</vt:lpstr>
      <vt:lpstr>PowerPoint Presentation</vt:lpstr>
      <vt:lpstr>Types of Web Development</vt:lpstr>
      <vt:lpstr>HyperText Markup Language (HTML)</vt:lpstr>
      <vt:lpstr>PowerPoint Presentation</vt:lpstr>
      <vt:lpstr>PowerPoint Presentation</vt:lpstr>
      <vt:lpstr>What is CSS? (Cascading Style Sheets)</vt:lpstr>
      <vt:lpstr>CSS Example</vt:lpstr>
      <vt:lpstr>CSS Syntax</vt:lpstr>
      <vt:lpstr>CSS Selectors</vt:lpstr>
      <vt:lpstr> Basic CSS Selectors </vt:lpstr>
      <vt:lpstr>PowerPoint Presentation</vt:lpstr>
      <vt:lpstr>PowerPoint Presentation</vt:lpstr>
      <vt:lpstr>PowerPoint Presentation</vt:lpstr>
      <vt:lpstr>How To Add CSS </vt:lpstr>
      <vt:lpstr>External CSS </vt:lpstr>
      <vt:lpstr>PowerPoint Presentation</vt:lpstr>
      <vt:lpstr> Internal CSS</vt:lpstr>
      <vt:lpstr>PowerPoint Presentation</vt:lpstr>
      <vt:lpstr>Inline CSS </vt:lpstr>
      <vt:lpstr>CSS Colors</vt:lpstr>
      <vt:lpstr>CSS Text Color </vt:lpstr>
      <vt:lpstr>CSS Border Color</vt:lpstr>
      <vt:lpstr>CSS Backgrounds</vt:lpstr>
      <vt:lpstr>CSS Borders</vt:lpstr>
      <vt:lpstr>CSS Margins</vt:lpstr>
      <vt:lpstr>PowerPoint Presentation</vt:lpstr>
      <vt:lpstr>PowerPoint Presentation</vt:lpstr>
      <vt:lpstr>CSS Padding</vt:lpstr>
      <vt:lpstr>PowerPoint Presentation</vt:lpstr>
      <vt:lpstr>CSS Height, Width and Max-width </vt:lpstr>
      <vt:lpstr>PowerPoint Presentation</vt:lpstr>
      <vt:lpstr>CSS Box Model</vt:lpstr>
      <vt:lpstr>Future Reference:  https://www.w3schools.com/css/default.asp</vt:lpstr>
      <vt:lpstr>Javascript</vt:lpstr>
      <vt:lpstr>PowerPoint Presentation</vt:lpstr>
      <vt:lpstr>PowerPoint Presentation</vt:lpstr>
      <vt:lpstr>JavaScript Where To </vt:lpstr>
      <vt:lpstr>External JavaScript </vt:lpstr>
      <vt:lpstr>PowerPoint Presentation</vt:lpstr>
      <vt:lpstr>JavaScript Output </vt:lpstr>
      <vt:lpstr>Javascript Statements and Keywords</vt:lpstr>
      <vt:lpstr>Javascript Syntax</vt:lpstr>
      <vt:lpstr>Javascript Data Types</vt:lpstr>
      <vt:lpstr>Examples</vt:lpstr>
      <vt:lpstr>Javascript Functions</vt:lpstr>
      <vt:lpstr>PowerPoint Presentation</vt:lpstr>
      <vt:lpstr>JS Objects</vt:lpstr>
      <vt:lpstr>Accessing Object Properties </vt:lpstr>
      <vt:lpstr>The this Keyword </vt:lpstr>
      <vt:lpstr>JavaScript Events </vt:lpstr>
      <vt:lpstr>PowerPoint Presentation</vt:lpstr>
      <vt:lpstr>JavaScript Arrays </vt:lpstr>
      <vt:lpstr>Using the JavaScript Keyword new </vt:lpstr>
      <vt:lpstr>The Difference Between Arrays and Objects </vt:lpstr>
      <vt:lpstr>JavaScript if, else, and else if </vt:lpstr>
      <vt:lpstr>The else Statement</vt:lpstr>
      <vt:lpstr>Further Reference:  https://www.w3schools.com/js/default.asp</vt:lpstr>
      <vt:lpstr>How to become a web developer</vt:lpstr>
      <vt:lpstr>Web developer tasks and responsibilities </vt:lpstr>
      <vt:lpstr>Top companies looking for Web Developers in India</vt:lpstr>
      <vt:lpstr>               Thank you and All the Best!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using Front End</dc:title>
  <dc:creator>Mrunalini Prasad030</dc:creator>
  <cp:lastModifiedBy>Mrunalini Prasad030</cp:lastModifiedBy>
  <cp:revision>69</cp:revision>
  <dcterms:created xsi:type="dcterms:W3CDTF">2023-06-22T13:06:20Z</dcterms:created>
  <dcterms:modified xsi:type="dcterms:W3CDTF">2023-06-23T09:51:00Z</dcterms:modified>
</cp:coreProperties>
</file>