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7"/>
  </p:notesMasterIdLst>
  <p:sldIdLst>
    <p:sldId id="256" r:id="rId2"/>
    <p:sldId id="258" r:id="rId3"/>
    <p:sldId id="343" r:id="rId4"/>
    <p:sldId id="342"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344" r:id="rId19"/>
    <p:sldId id="351" r:id="rId20"/>
    <p:sldId id="352" r:id="rId21"/>
    <p:sldId id="273" r:id="rId22"/>
    <p:sldId id="361" r:id="rId23"/>
    <p:sldId id="362" r:id="rId24"/>
    <p:sldId id="363" r:id="rId25"/>
    <p:sldId id="276" r:id="rId26"/>
    <p:sldId id="277" r:id="rId27"/>
    <p:sldId id="280" r:id="rId28"/>
    <p:sldId id="281" r:id="rId29"/>
    <p:sldId id="364" r:id="rId30"/>
    <p:sldId id="278" r:id="rId31"/>
    <p:sldId id="279" r:id="rId32"/>
    <p:sldId id="282" r:id="rId33"/>
    <p:sldId id="283" r:id="rId34"/>
    <p:sldId id="284" r:id="rId35"/>
    <p:sldId id="285" r:id="rId36"/>
    <p:sldId id="290" r:id="rId37"/>
    <p:sldId id="286" r:id="rId38"/>
    <p:sldId id="373" r:id="rId39"/>
    <p:sldId id="288" r:id="rId40"/>
    <p:sldId id="291" r:id="rId41"/>
    <p:sldId id="292" r:id="rId42"/>
    <p:sldId id="365" r:id="rId43"/>
    <p:sldId id="366" r:id="rId44"/>
    <p:sldId id="367" r:id="rId45"/>
    <p:sldId id="368" r:id="rId46"/>
    <p:sldId id="369" r:id="rId47"/>
    <p:sldId id="370" r:id="rId48"/>
    <p:sldId id="371" r:id="rId49"/>
    <p:sldId id="372" r:id="rId50"/>
    <p:sldId id="374" r:id="rId51"/>
    <p:sldId id="375" r:id="rId52"/>
    <p:sldId id="376" r:id="rId53"/>
    <p:sldId id="377" r:id="rId54"/>
    <p:sldId id="378" r:id="rId55"/>
    <p:sldId id="353" r:id="rId56"/>
    <p:sldId id="379" r:id="rId57"/>
    <p:sldId id="380" r:id="rId58"/>
    <p:sldId id="354" r:id="rId59"/>
    <p:sldId id="355" r:id="rId60"/>
    <p:sldId id="293" r:id="rId61"/>
    <p:sldId id="381" r:id="rId62"/>
    <p:sldId id="303" r:id="rId63"/>
    <p:sldId id="304" r:id="rId64"/>
    <p:sldId id="382" r:id="rId65"/>
    <p:sldId id="383" r:id="rId66"/>
    <p:sldId id="384" r:id="rId67"/>
    <p:sldId id="385" r:id="rId68"/>
    <p:sldId id="386" r:id="rId69"/>
    <p:sldId id="387" r:id="rId70"/>
    <p:sldId id="307" r:id="rId71"/>
    <p:sldId id="308" r:id="rId72"/>
    <p:sldId id="309" r:id="rId73"/>
    <p:sldId id="310" r:id="rId74"/>
    <p:sldId id="313" r:id="rId75"/>
    <p:sldId id="318" r:id="rId76"/>
    <p:sldId id="315" r:id="rId77"/>
    <p:sldId id="319" r:id="rId78"/>
    <p:sldId id="320" r:id="rId79"/>
    <p:sldId id="333" r:id="rId80"/>
    <p:sldId id="334" r:id="rId81"/>
    <p:sldId id="356" r:id="rId82"/>
    <p:sldId id="357" r:id="rId83"/>
    <p:sldId id="358" r:id="rId84"/>
    <p:sldId id="359" r:id="rId85"/>
    <p:sldId id="360" r:id="rId86"/>
    <p:sldId id="335" r:id="rId87"/>
    <p:sldId id="336" r:id="rId88"/>
    <p:sldId id="341" r:id="rId89"/>
    <p:sldId id="339" r:id="rId90"/>
    <p:sldId id="345" r:id="rId91"/>
    <p:sldId id="346" r:id="rId92"/>
    <p:sldId id="347" r:id="rId93"/>
    <p:sldId id="348" r:id="rId94"/>
    <p:sldId id="349" r:id="rId95"/>
    <p:sldId id="350"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372"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slide" Target="slides/slide88.xml" /><Relationship Id="rId97" Type="http://schemas.openxmlformats.org/officeDocument/2006/relationships/notesMaster" Target="notesMasters/notesMaster1.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slide" Target="slides/slide94.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theme" Target="theme/theme1.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presProps" Target="pres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viewProps" Target="viewProps.xml" /><Relationship Id="rId101"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0988DC-1D3F-4F00-A9BB-6435BFF75CA8}" type="datetimeFigureOut">
              <a:rPr lang="en-US" smtClean="0"/>
              <a:pPr/>
              <a:t>7/24/2023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0BF2EA-AFDF-487F-9C3D-5D0BAD4E92B9}" type="slidenum">
              <a:rPr lang="en-US" smtClean="0"/>
              <a:pPr/>
              <a:t>‹#›</a:t>
            </a:fld>
            <a:endParaRPr lang="en-US"/>
          </a:p>
        </p:txBody>
      </p:sp>
    </p:spTree>
    <p:extLst>
      <p:ext uri="{BB962C8B-B14F-4D97-AF65-F5344CB8AC3E}">
        <p14:creationId xmlns:p14="http://schemas.microsoft.com/office/powerpoint/2010/main" val="1444215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0BF2EA-AFDF-487F-9C3D-5D0BAD4E92B9}"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9427FDC-207A-46DA-9C16-4B543F53C93B}"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6409EF51-DEB5-4567-A1B8-9C850A351A85}" type="datetimeFigureOut">
              <a:rPr lang="en-US" smtClean="0"/>
              <a:pPr/>
              <a:t>7/24/2023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AF8F139-4D64-4096-993B-8A128868284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409EF51-DEB5-4567-A1B8-9C850A351A85}"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F139-4D64-4096-993B-8A12886828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409EF51-DEB5-4567-A1B8-9C850A351A85}"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F139-4D64-4096-993B-8A12886828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cs typeface="Times New Roman" pitchFamily="18" charset="0"/>
              </a:defRPr>
            </a:lvl1pPr>
          </a:lstStyle>
          <a:p>
            <a:r>
              <a:rPr kumimoji="0" lang="en-US"/>
              <a:t>Click to edit Master title style</a:t>
            </a:r>
          </a:p>
        </p:txBody>
      </p:sp>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lvl1pPr>
              <a:defRPr>
                <a:latin typeface="Times New Roman" pitchFamily="18" charset="0"/>
                <a:cs typeface="Times New Roman" pitchFamily="18" charset="0"/>
              </a:defRPr>
            </a:lvl1pPr>
          </a:lstStyle>
          <a:p>
            <a:fld id="{6409EF51-DEB5-4567-A1B8-9C850A351A85}" type="datetimeFigureOut">
              <a:rPr lang="en-US" smtClean="0"/>
              <a:pPr/>
              <a:t>7/24/2023</a:t>
            </a:fld>
            <a:endParaRPr lang="en-US"/>
          </a:p>
        </p:txBody>
      </p:sp>
      <p:sp>
        <p:nvSpPr>
          <p:cNvPr id="5" name="Footer Placeholder 4"/>
          <p:cNvSpPr>
            <a:spLocks noGrp="1"/>
          </p:cNvSpPr>
          <p:nvPr>
            <p:ph type="ftr" sz="quarter" idx="11"/>
          </p:nvPr>
        </p:nvSpPr>
        <p:spPr/>
        <p:txBody>
          <a:bodyPr/>
          <a:lstStyle>
            <a:lvl1pPr>
              <a:defRPr>
                <a:latin typeface="Times New Roman" pitchFamily="18" charset="0"/>
                <a:cs typeface="Times New Roman" pitchFamily="18" charset="0"/>
              </a:defRPr>
            </a:lvl1pPr>
          </a:lstStyle>
          <a:p>
            <a:endParaRPr lang="en-US"/>
          </a:p>
        </p:txBody>
      </p:sp>
      <p:sp>
        <p:nvSpPr>
          <p:cNvPr id="6" name="Slide Number Placeholder 5"/>
          <p:cNvSpPr>
            <a:spLocks noGrp="1"/>
          </p:cNvSpPr>
          <p:nvPr>
            <p:ph type="sldNum" sz="quarter" idx="12"/>
          </p:nvPr>
        </p:nvSpPr>
        <p:spPr/>
        <p:txBody>
          <a:bodyPr/>
          <a:lstStyle>
            <a:lvl1pPr>
              <a:defRPr>
                <a:latin typeface="Times New Roman" pitchFamily="18" charset="0"/>
                <a:cs typeface="Times New Roman" pitchFamily="18" charset="0"/>
              </a:defRPr>
            </a:lvl1pPr>
          </a:lstStyle>
          <a:p>
            <a:fld id="{FAF8F139-4D64-4096-993B-8A12886828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409EF51-DEB5-4567-A1B8-9C850A351A85}" type="datetimeFigureOut">
              <a:rPr lang="en-US" smtClean="0"/>
              <a:pPr/>
              <a:t>7/24/2023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F8F139-4D64-4096-993B-8A128868284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409EF51-DEB5-4567-A1B8-9C850A351A85}" type="datetimeFigureOut">
              <a:rPr lang="en-US" smtClean="0"/>
              <a:pPr/>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F139-4D64-4096-993B-8A12886828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6409EF51-DEB5-4567-A1B8-9C850A351A85}" type="datetimeFigureOut">
              <a:rPr lang="en-US" smtClean="0"/>
              <a:pPr/>
              <a:t>7/24/2023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F8F139-4D64-4096-993B-8A12886828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6409EF51-DEB5-4567-A1B8-9C850A351A85}" type="datetimeFigureOut">
              <a:rPr lang="en-US" smtClean="0"/>
              <a:pPr/>
              <a:t>7/24/2023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F8F139-4D64-4096-993B-8A12886828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09EF51-DEB5-4567-A1B8-9C850A351A85}" type="datetimeFigureOut">
              <a:rPr lang="en-US" smtClean="0"/>
              <a:pPr/>
              <a:t>7/24/2023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F8F139-4D64-4096-993B-8A12886828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409EF51-DEB5-4567-A1B8-9C850A351A85}" type="datetimeFigureOut">
              <a:rPr lang="en-US" smtClean="0"/>
              <a:pPr/>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F8F139-4D64-4096-993B-8A128868284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6409EF51-DEB5-4567-A1B8-9C850A351A85}" type="datetimeFigureOut">
              <a:rPr lang="en-US" smtClean="0"/>
              <a:pPr/>
              <a:t>7/24/2023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AF8F139-4D64-4096-993B-8A128868284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6409EF51-DEB5-4567-A1B8-9C850A351A85}" type="datetimeFigureOut">
              <a:rPr lang="en-US" smtClean="0"/>
              <a:pPr/>
              <a:t>7/24/2023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AF8F139-4D64-4096-993B-8A128868284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4.gif"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3" Type="http://schemas.openxmlformats.org/officeDocument/2006/relationships/hyperlink" Target="http://www.britannica.com/EBchecked/topic/130637/computer-network" TargetMode="External" /><Relationship Id="rId2" Type="http://schemas.openxmlformats.org/officeDocument/2006/relationships/hyperlink" Target="http://www.britannica.com/EBchecked/topic/130429/computer" TargetMode="External" /><Relationship Id="rId1" Type="http://schemas.openxmlformats.org/officeDocument/2006/relationships/slideLayout" Target="../slideLayouts/slideLayout2.xml" /><Relationship Id="rId5" Type="http://schemas.openxmlformats.org/officeDocument/2006/relationships/image" Target="../media/image13.jpeg" /><Relationship Id="rId4" Type="http://schemas.openxmlformats.org/officeDocument/2006/relationships/hyperlink" Target="http://www.britannica.com/EBchecked/topic/652370/year" TargetMode="Externa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8" Type="http://schemas.openxmlformats.org/officeDocument/2006/relationships/image" Target="../media/image15.jpeg" /><Relationship Id="rId3" Type="http://schemas.openxmlformats.org/officeDocument/2006/relationships/hyperlink" Target="http://en.wikipedia.org/wiki/Fraud" TargetMode="External" /><Relationship Id="rId7" Type="http://schemas.openxmlformats.org/officeDocument/2006/relationships/hyperlink" Target="http://en.wikipedia.org/wiki/Identity_theft" TargetMode="External" /><Relationship Id="rId2" Type="http://schemas.openxmlformats.org/officeDocument/2006/relationships/hyperlink" Target="http://en.wikipedia.org/wiki/Theft" TargetMode="External" /><Relationship Id="rId1" Type="http://schemas.openxmlformats.org/officeDocument/2006/relationships/slideLayout" Target="../slideLayouts/slideLayout2.xml" /><Relationship Id="rId6" Type="http://schemas.openxmlformats.org/officeDocument/2006/relationships/hyperlink" Target="http://en.wikipedia.org/wiki/Debit_card" TargetMode="External" /><Relationship Id="rId5" Type="http://schemas.openxmlformats.org/officeDocument/2006/relationships/hyperlink" Target="http://en.wikipedia.org/wiki/Credit_card" TargetMode="External" /><Relationship Id="rId4" Type="http://schemas.openxmlformats.org/officeDocument/2006/relationships/hyperlink" Target="http://en.wikipedia.org/wiki/Payment_card" TargetMode="External" /></Relationships>
</file>

<file path=ppt/slides/_rels/slide52.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18.jpe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3" Type="http://schemas.openxmlformats.org/officeDocument/2006/relationships/hyperlink" Target="http://www.justanswer.com/topics-employee/" TargetMode="External" /><Relationship Id="rId2" Type="http://schemas.openxmlformats.org/officeDocument/2006/relationships/hyperlink" Target="http://www.justanswer.com/topics-policy/" TargetMode="External"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2" Type="http://schemas.openxmlformats.org/officeDocument/2006/relationships/image" Target="../media/image23.jpe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3" Type="http://schemas.openxmlformats.org/officeDocument/2006/relationships/hyperlink" Target="http://tinkode.baywords.com/index.php/nasa-gov-hacked-full-access/" TargetMode="External" /><Relationship Id="rId2" Type="http://schemas.openxmlformats.org/officeDocument/2006/relationships/hyperlink" Target="http://www.scmagazineus.com/search/sql+injection/" TargetMode="External"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image" Target="../media/image25.jpeg"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image" Target="../media/image2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image" Target="../media/image27.jpeg"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image" Target="../media/image28.jpeg"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image" Target="../media/image29.jpeg"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2" Type="http://schemas.openxmlformats.org/officeDocument/2006/relationships/image" Target="../media/image30.jpeg"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2" Type="http://schemas.openxmlformats.org/officeDocument/2006/relationships/image" Target="../media/image31.jpeg"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2" Type="http://schemas.openxmlformats.org/officeDocument/2006/relationships/image" Target="../media/image32.jpeg"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2" Type="http://schemas.openxmlformats.org/officeDocument/2006/relationships/image" Target="../media/image32.jpeg"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2" Type="http://schemas.openxmlformats.org/officeDocument/2006/relationships/hyperlink" Target="https://www.toppr.com/guides/computer-aptitude-and-knowledge/networking/computer-networks/" TargetMode="External"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2" Type="http://schemas.openxmlformats.org/officeDocument/2006/relationships/hyperlink" Target="https://www.toppr.com/guides/business-studies/business-services/nature-and-types-of-services/" TargetMode="External"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2" Type="http://schemas.openxmlformats.org/officeDocument/2006/relationships/hyperlink" Target="https://www.toppr.com/guides/business-law-cs/introduction-to-law/various-definitions-of-law/" TargetMode="External"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2" Type="http://schemas.openxmlformats.org/officeDocument/2006/relationships/hyperlink" Target="https://www.toppr.com/guides/business-economics-cs/theory-of-consumer-behavior/meaning-and-concept-of-utility/" TargetMode="External"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Eee\Documents\Untitled1.png"/>
          <p:cNvPicPr>
            <a:picLocks noChangeAspect="1" noChangeArrowheads="1"/>
          </p:cNvPicPr>
          <p:nvPr/>
        </p:nvPicPr>
        <p:blipFill>
          <a:blip r:embed="rId3"/>
          <a:srcRect/>
          <a:stretch>
            <a:fillRect/>
          </a:stretch>
        </p:blipFill>
        <p:spPr bwMode="auto">
          <a:xfrm>
            <a:off x="0" y="0"/>
            <a:ext cx="9144000" cy="7244254"/>
          </a:xfrm>
          <a:prstGeom prst="rect">
            <a:avLst/>
          </a:prstGeom>
          <a:noFill/>
        </p:spPr>
      </p:pic>
      <p:sp>
        <p:nvSpPr>
          <p:cNvPr id="5" name="Title 4"/>
          <p:cNvSpPr>
            <a:spLocks noGrp="1"/>
          </p:cNvSpPr>
          <p:nvPr>
            <p:ph type="ctrTitle"/>
          </p:nvPr>
        </p:nvSpPr>
        <p:spPr>
          <a:xfrm>
            <a:off x="685800" y="5387975"/>
            <a:ext cx="7772400" cy="1470025"/>
          </a:xfrm>
        </p:spPr>
        <p:txBody>
          <a:bodyPr>
            <a:normAutofit fontScale="90000"/>
          </a:bodyPr>
          <a:lstStyle/>
          <a:p>
            <a:r>
              <a:rPr lang="en-US" sz="8800" dirty="0">
                <a:solidFill>
                  <a:schemeClr val="tx1"/>
                </a:solidFill>
                <a:latin typeface="Times New Roman" pitchFamily="18" charset="0"/>
                <a:cs typeface="Times New Roman" pitchFamily="18" charset="0"/>
              </a:rPr>
              <a:t>Cyber</a:t>
            </a:r>
            <a:br>
              <a:rPr lang="en-US" sz="8800" dirty="0">
                <a:solidFill>
                  <a:schemeClr val="tx1"/>
                </a:solidFill>
                <a:latin typeface="Times New Roman" pitchFamily="18" charset="0"/>
                <a:cs typeface="Times New Roman" pitchFamily="18" charset="0"/>
              </a:rPr>
            </a:br>
            <a:r>
              <a:rPr lang="en-US" sz="8800" dirty="0">
                <a:solidFill>
                  <a:schemeClr val="tx1"/>
                </a:solidFill>
                <a:latin typeface="Times New Roman" pitchFamily="18" charset="0"/>
                <a:cs typeface="Times New Roman" pitchFamily="18" charset="0"/>
              </a:rPr>
              <a:t>Security and</a:t>
            </a:r>
            <a:br>
              <a:rPr lang="en-US" sz="8800" dirty="0">
                <a:solidFill>
                  <a:schemeClr val="tx1"/>
                </a:solidFill>
                <a:latin typeface="Times New Roman" pitchFamily="18" charset="0"/>
                <a:cs typeface="Times New Roman" pitchFamily="18" charset="0"/>
              </a:rPr>
            </a:br>
            <a:r>
              <a:rPr lang="en-US" sz="8800" dirty="0">
                <a:solidFill>
                  <a:schemeClr val="tx1"/>
                </a:solidFill>
                <a:latin typeface="Times New Roman" pitchFamily="18" charset="0"/>
                <a:cs typeface="Times New Roman" pitchFamily="18" charset="0"/>
              </a:rPr>
              <a:t>Laws</a:t>
            </a:r>
            <a:br>
              <a:rPr lang="en-US" sz="8800" dirty="0">
                <a:latin typeface="Times New Roman" pitchFamily="18" charset="0"/>
                <a:cs typeface="Times New Roman" pitchFamily="18" charset="0"/>
              </a:rPr>
            </a:br>
            <a:endParaRPr lang="en-US" sz="8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6: Learning Objectives</a:t>
            </a:r>
          </a:p>
        </p:txBody>
      </p:sp>
      <p:sp>
        <p:nvSpPr>
          <p:cNvPr id="3" name="Content Placeholder 2"/>
          <p:cNvSpPr>
            <a:spLocks noGrp="1"/>
          </p:cNvSpPr>
          <p:nvPr>
            <p:ph idx="1"/>
          </p:nvPr>
        </p:nvSpPr>
        <p:spPr/>
        <p:txBody>
          <a:bodyPr/>
          <a:lstStyle/>
          <a:p>
            <a:r>
              <a:rPr lang="en-US" dirty="0"/>
              <a:t>Cyber laws </a:t>
            </a:r>
          </a:p>
          <a:p>
            <a:r>
              <a:rPr lang="en-US" dirty="0"/>
              <a:t>Legal perspectives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latin typeface="Times New Roman" pitchFamily="18" charset="0"/>
                <a:cs typeface="Times New Roman" pitchFamily="18" charset="0"/>
              </a:rPr>
              <a:t>1.1 INTRODUCTION</a:t>
            </a:r>
            <a:endParaRPr lang="en-IN" dirty="0">
              <a:latin typeface="Times New Roman" pitchFamily="18" charset="0"/>
              <a:cs typeface="Times New Roman" pitchFamily="18" charset="0"/>
            </a:endParaRPr>
          </a:p>
        </p:txBody>
      </p:sp>
      <p:sp>
        <p:nvSpPr>
          <p:cNvPr id="3" name="TextBox 2"/>
          <p:cNvSpPr txBox="1"/>
          <p:nvPr/>
        </p:nvSpPr>
        <p:spPr>
          <a:xfrm>
            <a:off x="0" y="2286000"/>
            <a:ext cx="8915400" cy="3108543"/>
          </a:xfrm>
          <a:prstGeom prst="rect">
            <a:avLst/>
          </a:prstGeom>
          <a:noFill/>
        </p:spPr>
        <p:txBody>
          <a:bodyPr wrap="square" numCol="1" rtlCol="0">
            <a:spAutoFit/>
          </a:bodyPr>
          <a:lstStyle/>
          <a:p>
            <a:pPr algn="just">
              <a:buFont typeface="Wingdings" pitchFamily="2" charset="2"/>
              <a:buChar char="v"/>
            </a:pPr>
            <a:r>
              <a:rPr lang="en-US" sz="2800" dirty="0">
                <a:latin typeface="Times New Roman" pitchFamily="18" charset="0"/>
                <a:cs typeface="Times New Roman" pitchFamily="18" charset="0"/>
              </a:rPr>
              <a:t>The internet in India is growing rapidly. It has given rise to new opportunities in every field we can think of be it entertainment, business, sports or education. </a:t>
            </a:r>
          </a:p>
          <a:p>
            <a:pPr algn="just"/>
            <a:endParaRPr lang="en-US" sz="2800" dirty="0">
              <a:latin typeface="Times New Roman" pitchFamily="18" charset="0"/>
              <a:cs typeface="Times New Roman" pitchFamily="18" charset="0"/>
            </a:endParaRPr>
          </a:p>
          <a:p>
            <a:pPr algn="just">
              <a:buFont typeface="Wingdings" pitchFamily="2" charset="2"/>
              <a:buChar char="v"/>
            </a:pPr>
            <a:r>
              <a:rPr lang="en-US" sz="2800" dirty="0">
                <a:latin typeface="Times New Roman" pitchFamily="18" charset="0"/>
                <a:cs typeface="Times New Roman" pitchFamily="18" charset="0"/>
              </a:rPr>
              <a:t>There’re two sides to a coin. Internet also has it’s own disadvantages is Cyber crime- illegal activity committed on the internet.</a:t>
            </a:r>
            <a:endParaRPr lang="en-IN" sz="28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1.2 DEFINING CYBER CRIME</a:t>
            </a:r>
          </a:p>
        </p:txBody>
      </p:sp>
      <p:sp>
        <p:nvSpPr>
          <p:cNvPr id="3" name="Content Placeholder 2"/>
          <p:cNvSpPr>
            <a:spLocks noGrp="1"/>
          </p:cNvSpPr>
          <p:nvPr>
            <p:ph idx="1"/>
          </p:nvPr>
        </p:nvSpPr>
        <p:spPr>
          <a:xfrm>
            <a:off x="304800" y="2286001"/>
            <a:ext cx="8001000" cy="2819400"/>
          </a:xfrm>
        </p:spPr>
        <p:txBody>
          <a:bodyPr/>
          <a:lstStyle/>
          <a:p>
            <a:pPr>
              <a:buFont typeface="Wingdings" pitchFamily="2" charset="2"/>
              <a:buChar char="§"/>
            </a:pPr>
            <a:r>
              <a:rPr lang="en-US" sz="2800" dirty="0"/>
              <a:t>Crime committed using a computer and the internet to steal data or information.</a:t>
            </a:r>
          </a:p>
          <a:p>
            <a:pPr>
              <a:buFont typeface="Wingdings" pitchFamily="2" charset="2"/>
              <a:buChar char="§"/>
            </a:pPr>
            <a:r>
              <a:rPr lang="en-US" sz="2800" dirty="0"/>
              <a:t>Illegal imports.</a:t>
            </a:r>
          </a:p>
          <a:p>
            <a:pPr>
              <a:buFont typeface="Wingdings" pitchFamily="2" charset="2"/>
              <a:buChar char="§"/>
            </a:pPr>
            <a:r>
              <a:rPr lang="en-US" sz="2800" dirty="0"/>
              <a:t>Malicious programs.</a:t>
            </a:r>
          </a:p>
          <a:p>
            <a:endParaRPr lang="en-US" sz="2800" dirty="0"/>
          </a:p>
        </p:txBody>
      </p:sp>
      <p:pic>
        <p:nvPicPr>
          <p:cNvPr id="1026" name="Picture 2" descr="C:\Users\Eee\Documents\Untitled2.png"/>
          <p:cNvPicPr>
            <a:picLocks noChangeAspect="1" noChangeArrowheads="1"/>
          </p:cNvPicPr>
          <p:nvPr/>
        </p:nvPicPr>
        <p:blipFill>
          <a:blip r:embed="rId2"/>
          <a:srcRect/>
          <a:stretch>
            <a:fillRect/>
          </a:stretch>
        </p:blipFill>
        <p:spPr bwMode="auto">
          <a:xfrm>
            <a:off x="4419600" y="3524250"/>
            <a:ext cx="4457700" cy="3333750"/>
          </a:xfrm>
          <a:prstGeom prst="rect">
            <a:avLst/>
          </a:prstGeom>
          <a:noFill/>
        </p:spPr>
      </p:pic>
    </p:spTree>
    <p:extLst>
      <p:ext uri="{BB962C8B-B14F-4D97-AF65-F5344CB8AC3E}">
        <p14:creationId xmlns:p14="http://schemas.microsoft.com/office/powerpoint/2010/main" val="295533826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Cybercrime</a:t>
            </a:r>
          </a:p>
        </p:txBody>
      </p:sp>
      <p:sp>
        <p:nvSpPr>
          <p:cNvPr id="3" name="Content Placeholder 2"/>
          <p:cNvSpPr>
            <a:spLocks noGrp="1"/>
          </p:cNvSpPr>
          <p:nvPr>
            <p:ph idx="1"/>
          </p:nvPr>
        </p:nvSpPr>
        <p:spPr/>
        <p:txBody>
          <a:bodyPr>
            <a:normAutofit lnSpcReduction="10000"/>
          </a:bodyPr>
          <a:lstStyle/>
          <a:p>
            <a:pPr algn="just"/>
            <a:r>
              <a:rPr lang="en-US" dirty="0"/>
              <a:t>Cybercrime is not a new phenomena</a:t>
            </a:r>
          </a:p>
          <a:p>
            <a:pPr algn="just"/>
            <a:r>
              <a:rPr lang="en-US" dirty="0"/>
              <a:t>The first recorded cybercrime took place in the year 1820.</a:t>
            </a:r>
          </a:p>
          <a:p>
            <a:pPr algn="just"/>
            <a:r>
              <a:rPr lang="en-US" i="1" dirty="0"/>
              <a:t>In 1820, Joseph Marie Jacquard, a textile manufacturer in France, produced the loom. This device allowed the repetition of a series of steps in the weaving of special fabrics. This resulted in a fear amongst Jacquard's employees that their traditional employment and livelihood were being threatened. They committed acts of sabotage</a:t>
            </a:r>
            <a:r>
              <a:rPr lang="en-US" dirty="0"/>
              <a:t> (deliberately destroy)</a:t>
            </a:r>
            <a:r>
              <a:rPr lang="en-US" i="1" dirty="0"/>
              <a:t> to discourage Jacquard from further use of the new technology. </a:t>
            </a:r>
            <a:r>
              <a:rPr lang="en-US" b="1" i="1" dirty="0"/>
              <a:t>This is the first recorded cyber crime!</a:t>
            </a:r>
          </a:p>
        </p:txBody>
      </p:sp>
      <p:pic>
        <p:nvPicPr>
          <p:cNvPr id="7170" name="Picture 2" descr="http://www.cybercitizenship.org/images/crime_title.gif"/>
          <p:cNvPicPr>
            <a:picLocks noChangeAspect="1" noChangeArrowheads="1"/>
          </p:cNvPicPr>
          <p:nvPr/>
        </p:nvPicPr>
        <p:blipFill>
          <a:blip r:embed="rId2"/>
          <a:srcRect l="99500"/>
          <a:stretch>
            <a:fillRect/>
          </a:stretch>
        </p:blipFill>
        <p:spPr bwMode="auto">
          <a:xfrm>
            <a:off x="9098281" y="0"/>
            <a:ext cx="45719" cy="1889538"/>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images.idiva.com/media/content/2013/May/how_to_protect_yourself_from_cyber_crime.jpg"/>
          <p:cNvPicPr>
            <a:picLocks noChangeAspect="1" noChangeArrowheads="1"/>
          </p:cNvPicPr>
          <p:nvPr/>
        </p:nvPicPr>
        <p:blipFill>
          <a:blip r:embed="rId2"/>
          <a:srcRect/>
          <a:stretch>
            <a:fillRect/>
          </a:stretch>
        </p:blipFill>
        <p:spPr bwMode="auto">
          <a:xfrm>
            <a:off x="6781800" y="228600"/>
            <a:ext cx="1981200" cy="1485900"/>
          </a:xfrm>
          <a:prstGeom prst="rect">
            <a:avLst/>
          </a:prstGeom>
          <a:noFill/>
        </p:spPr>
      </p:pic>
      <p:sp>
        <p:nvSpPr>
          <p:cNvPr id="2" name="Title 1"/>
          <p:cNvSpPr>
            <a:spLocks noGrp="1"/>
          </p:cNvSpPr>
          <p:nvPr>
            <p:ph type="title"/>
          </p:nvPr>
        </p:nvSpPr>
        <p:spPr>
          <a:xfrm>
            <a:off x="381000" y="762000"/>
            <a:ext cx="8229600" cy="1143000"/>
          </a:xfrm>
        </p:spPr>
        <p:txBody>
          <a:bodyPr>
            <a:normAutofit fontScale="90000"/>
          </a:bodyPr>
          <a:lstStyle/>
          <a:p>
            <a:r>
              <a:rPr lang="en-US" dirty="0"/>
              <a:t>Alternative definitions for cybercrime</a:t>
            </a:r>
          </a:p>
        </p:txBody>
      </p:sp>
      <p:sp>
        <p:nvSpPr>
          <p:cNvPr id="3" name="Content Placeholder 2"/>
          <p:cNvSpPr>
            <a:spLocks noGrp="1"/>
          </p:cNvSpPr>
          <p:nvPr>
            <p:ph idx="1"/>
          </p:nvPr>
        </p:nvSpPr>
        <p:spPr>
          <a:xfrm>
            <a:off x="457200" y="1935480"/>
            <a:ext cx="8686800" cy="4389120"/>
          </a:xfrm>
        </p:spPr>
        <p:txBody>
          <a:bodyPr>
            <a:normAutofit/>
          </a:bodyPr>
          <a:lstStyle/>
          <a:p>
            <a:pPr algn="just"/>
            <a:r>
              <a:rPr lang="en-US" dirty="0"/>
              <a:t>Any illegal act where a special knowledge of computer technology is essential for its perpetration, investigation.</a:t>
            </a:r>
          </a:p>
          <a:p>
            <a:pPr algn="just"/>
            <a:r>
              <a:rPr lang="en-US" dirty="0"/>
              <a:t>Any financial dishonesty that takes place in a computer environment.</a:t>
            </a:r>
          </a:p>
          <a:p>
            <a:pPr algn="just"/>
            <a:r>
              <a:rPr lang="en-US" dirty="0"/>
              <a:t>Any threats to the computer itself, such as theft of hardware or software, sabotage(</a:t>
            </a:r>
            <a:r>
              <a:rPr lang="en-US" dirty="0" err="1"/>
              <a:t>destractive</a:t>
            </a:r>
            <a:r>
              <a:rPr lang="en-US" dirty="0"/>
              <a:t>, deliberately destroy)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definition</a:t>
            </a:r>
          </a:p>
        </p:txBody>
      </p:sp>
      <p:sp>
        <p:nvSpPr>
          <p:cNvPr id="3" name="Content Placeholder 2"/>
          <p:cNvSpPr>
            <a:spLocks noGrp="1"/>
          </p:cNvSpPr>
          <p:nvPr>
            <p:ph idx="1"/>
          </p:nvPr>
        </p:nvSpPr>
        <p:spPr/>
        <p:txBody>
          <a:bodyPr/>
          <a:lstStyle/>
          <a:p>
            <a:pPr algn="just"/>
            <a:r>
              <a:rPr lang="en-US" dirty="0"/>
              <a:t>“</a:t>
            </a:r>
            <a:r>
              <a:rPr lang="en-US" i="1" dirty="0"/>
              <a:t>Cybercrime (computer crime) is any illegal behavior, directed by means of electronic operations, that target the security of computer systems and the data processed by them</a:t>
            </a:r>
            <a:r>
              <a:rPr lang="en-US" dirty="0"/>
              <a:t>”.</a:t>
            </a:r>
          </a:p>
          <a:p>
            <a:pPr algn="just"/>
            <a:r>
              <a:rPr lang="en-US" dirty="0"/>
              <a:t>Hence cybercrime can sometimes be called as </a:t>
            </a:r>
            <a:r>
              <a:rPr lang="en-US" i="1" dirty="0"/>
              <a:t>computer-related crime, computer crime, E-crime, Internet crime, High-tech crime</a:t>
            </a:r>
            <a:r>
              <a:rPr lang="en-US" dirty="0"/>
              <a:t>….</a:t>
            </a:r>
          </a:p>
        </p:txBody>
      </p:sp>
      <p:pic>
        <p:nvPicPr>
          <p:cNvPr id="5126" name="Picture 6" descr="http://www.messageware.com/wp-content/uploads/2013/01/Protect-OWA-against-cyber-criminals-with-Messageware-Security-Technology-250x246.png"/>
          <p:cNvPicPr>
            <a:picLocks noChangeAspect="1" noChangeArrowheads="1"/>
          </p:cNvPicPr>
          <p:nvPr/>
        </p:nvPicPr>
        <p:blipFill>
          <a:blip r:embed="rId2"/>
          <a:srcRect/>
          <a:stretch>
            <a:fillRect/>
          </a:stretch>
        </p:blipFill>
        <p:spPr bwMode="auto">
          <a:xfrm>
            <a:off x="6762750" y="4514849"/>
            <a:ext cx="2381250" cy="2343151"/>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914400"/>
            <a:ext cx="8229600" cy="1143000"/>
          </a:xfrm>
        </p:spPr>
        <p:txBody>
          <a:bodyPr>
            <a:noAutofit/>
          </a:bodyPr>
          <a:lstStyle/>
          <a:p>
            <a:r>
              <a:rPr lang="en-US" sz="2800" dirty="0"/>
              <a:t>Cybercrime specifically can be defined in number of ways…</a:t>
            </a:r>
          </a:p>
        </p:txBody>
      </p:sp>
      <p:sp>
        <p:nvSpPr>
          <p:cNvPr id="3" name="Content Placeholder 2"/>
          <p:cNvSpPr>
            <a:spLocks noGrp="1"/>
          </p:cNvSpPr>
          <p:nvPr>
            <p:ph idx="1"/>
          </p:nvPr>
        </p:nvSpPr>
        <p:spPr/>
        <p:txBody>
          <a:bodyPr/>
          <a:lstStyle/>
          <a:p>
            <a:pPr algn="just"/>
            <a:r>
              <a:rPr lang="en-US" dirty="0"/>
              <a:t>A crime committed using a computer and the internet to steal a person’s identity(identity theft) or sell contraband or stalk victims or disrupt operations with malevolent programs.</a:t>
            </a:r>
          </a:p>
          <a:p>
            <a:pPr algn="just"/>
            <a:r>
              <a:rPr lang="en-US" dirty="0"/>
              <a:t>Crimes completed either on or with a computer</a:t>
            </a:r>
          </a:p>
          <a:p>
            <a:pPr algn="just"/>
            <a:r>
              <a:rPr lang="en-US" dirty="0"/>
              <a:t>Any illegal activity through the Internet or on the computer.</a:t>
            </a:r>
          </a:p>
          <a:p>
            <a:pPr algn="just"/>
            <a:r>
              <a:rPr lang="en-US" dirty="0"/>
              <a:t>All criminal activities done using the medium of computers, the Internet, cyberspace and the  WWW.</a:t>
            </a:r>
          </a:p>
          <a:p>
            <a:pPr algn="just">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dirty="0"/>
              <a:t>further</a:t>
            </a:r>
          </a:p>
        </p:txBody>
      </p:sp>
      <p:sp>
        <p:nvSpPr>
          <p:cNvPr id="3" name="Content Placeholder 2"/>
          <p:cNvSpPr>
            <a:spLocks noGrp="1"/>
          </p:cNvSpPr>
          <p:nvPr>
            <p:ph idx="1"/>
          </p:nvPr>
        </p:nvSpPr>
        <p:spPr>
          <a:xfrm>
            <a:off x="152400" y="1143000"/>
            <a:ext cx="8686800" cy="5334000"/>
          </a:xfrm>
        </p:spPr>
        <p:txBody>
          <a:bodyPr>
            <a:noAutofit/>
          </a:bodyPr>
          <a:lstStyle/>
          <a:p>
            <a:pPr algn="just"/>
            <a:r>
              <a:rPr lang="en-US" sz="2000" dirty="0"/>
              <a:t>Cybercrime refers to the act of performing a criminal act using cyberspace as communication vehicle.</a:t>
            </a:r>
          </a:p>
          <a:p>
            <a:pPr algn="just"/>
            <a:r>
              <a:rPr lang="en-US" sz="2000" dirty="0"/>
              <a:t>Two types of attacks are common:</a:t>
            </a:r>
          </a:p>
          <a:p>
            <a:pPr lvl="1" algn="just"/>
            <a:r>
              <a:rPr lang="en-US" sz="2000" b="1" dirty="0">
                <a:solidFill>
                  <a:srgbClr val="FF0000"/>
                </a:solidFill>
              </a:rPr>
              <a:t>Techno- crime : </a:t>
            </a:r>
            <a:r>
              <a:rPr lang="en-US" sz="2000" b="1" i="1" dirty="0">
                <a:solidFill>
                  <a:srgbClr val="FF0000"/>
                </a:solidFill>
              </a:rPr>
              <a:t>Active attack</a:t>
            </a:r>
          </a:p>
          <a:p>
            <a:pPr lvl="2" algn="just"/>
            <a:r>
              <a:rPr lang="en-US" sz="1800" dirty="0"/>
              <a:t>Techno Crime is the term used by law enforcement agencies to denote criminal activity which uses (computer) technology, not as a tool to commit the crime, but as the subject of the crime itself. Techno Crime is usually pre-meditated and results in the </a:t>
            </a:r>
            <a:r>
              <a:rPr lang="en-US" sz="1800" b="1" i="1" dirty="0"/>
              <a:t>deletion, corruption, alteration, theft or copying of data on an organization's systems</a:t>
            </a:r>
            <a:r>
              <a:rPr lang="en-US" sz="1800" b="1" dirty="0"/>
              <a:t>. </a:t>
            </a:r>
          </a:p>
          <a:p>
            <a:pPr lvl="1" algn="just"/>
            <a:r>
              <a:rPr lang="en-US" sz="2000" b="1" dirty="0">
                <a:solidFill>
                  <a:srgbClr val="FF0000"/>
                </a:solidFill>
              </a:rPr>
              <a:t>Techno – vandalism: </a:t>
            </a:r>
            <a:r>
              <a:rPr lang="en-US" sz="2000" b="1" i="1" dirty="0">
                <a:solidFill>
                  <a:srgbClr val="FF0000"/>
                </a:solidFill>
              </a:rPr>
              <a:t>Passive attack</a:t>
            </a:r>
          </a:p>
          <a:p>
            <a:pPr lvl="2" algn="just"/>
            <a:r>
              <a:rPr lang="en-US" sz="1800" dirty="0"/>
              <a:t>Techno Vandalism is a term used to </a:t>
            </a:r>
            <a:r>
              <a:rPr lang="en-US" sz="1800" b="1" dirty="0"/>
              <a:t>describe </a:t>
            </a:r>
            <a:r>
              <a:rPr lang="en-US" sz="1800" b="1" i="1" dirty="0"/>
              <a:t>a hacker or cracker </a:t>
            </a:r>
            <a:r>
              <a:rPr lang="en-US" sz="1800" b="1" dirty="0"/>
              <a:t>who breaks into a computer system with the </a:t>
            </a:r>
            <a:r>
              <a:rPr lang="en-US" sz="1800" b="1" i="1" dirty="0"/>
              <a:t>sole intent of defacing and or destroying its contents</a:t>
            </a:r>
            <a:r>
              <a:rPr lang="en-US" sz="1800" b="1" dirty="0"/>
              <a:t>.</a:t>
            </a:r>
          </a:p>
          <a:p>
            <a:pPr lvl="2" algn="just"/>
            <a:r>
              <a:rPr lang="en-US" sz="1800" dirty="0"/>
              <a:t> Techno Vandals can </a:t>
            </a:r>
            <a:r>
              <a:rPr lang="en-US" sz="1800" b="1" dirty="0"/>
              <a:t>deploy </a:t>
            </a:r>
            <a:r>
              <a:rPr lang="en-US" sz="1800" b="1" i="1" dirty="0"/>
              <a:t>'sniffers' </a:t>
            </a:r>
            <a:r>
              <a:rPr lang="en-US" sz="1800" b="1" dirty="0"/>
              <a:t>on the Internet to locate soft </a:t>
            </a:r>
            <a:r>
              <a:rPr lang="en-US" sz="1800" dirty="0"/>
              <a:t>(insecure) targets and then execute a range of commands using a variety of protocols .</a:t>
            </a:r>
          </a:p>
          <a:p>
            <a:pPr lvl="2" algn="just"/>
            <a:r>
              <a:rPr lang="en-US" sz="1800" dirty="0"/>
              <a:t>The </a:t>
            </a:r>
            <a:r>
              <a:rPr lang="en-US" sz="1800" b="1" dirty="0"/>
              <a:t>best weapon against </a:t>
            </a:r>
            <a:r>
              <a:rPr lang="en-US" sz="1800" dirty="0"/>
              <a:t>such </a:t>
            </a:r>
            <a:r>
              <a:rPr lang="en-US" sz="1800" b="1" dirty="0"/>
              <a:t>attacks is a firewall</a:t>
            </a:r>
            <a:r>
              <a:rPr lang="en-US" sz="1800" dirty="0"/>
              <a:t> which will hide and disguise your organization's presence on the Internet.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 Attack by percentage</a:t>
            </a:r>
          </a:p>
        </p:txBody>
      </p:sp>
      <p:pic>
        <p:nvPicPr>
          <p:cNvPr id="101378" name="Picture 2"/>
          <p:cNvPicPr>
            <a:picLocks noGrp="1" noChangeAspect="1" noChangeArrowheads="1"/>
          </p:cNvPicPr>
          <p:nvPr>
            <p:ph idx="1"/>
          </p:nvPr>
        </p:nvPicPr>
        <p:blipFill>
          <a:blip r:embed="rId2"/>
          <a:srcRect/>
          <a:stretch>
            <a:fillRect/>
          </a:stretch>
        </p:blipFill>
        <p:spPr bwMode="auto">
          <a:xfrm>
            <a:off x="609600" y="1981200"/>
            <a:ext cx="7804825" cy="4389437"/>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Should we know about Cyber  Crime?</a:t>
            </a:r>
          </a:p>
        </p:txBody>
      </p:sp>
      <p:sp>
        <p:nvSpPr>
          <p:cNvPr id="3" name="Content Placeholder 2"/>
          <p:cNvSpPr>
            <a:spLocks noGrp="1"/>
          </p:cNvSpPr>
          <p:nvPr>
            <p:ph idx="1"/>
          </p:nvPr>
        </p:nvSpPr>
        <p:spPr>
          <a:xfrm>
            <a:off x="457200" y="1935480"/>
            <a:ext cx="8686800" cy="4389120"/>
          </a:xfrm>
        </p:spPr>
        <p:txBody>
          <a:bodyPr>
            <a:normAutofit/>
          </a:bodyPr>
          <a:lstStyle/>
          <a:p>
            <a:pPr algn="just"/>
            <a:r>
              <a:rPr lang="en-US" dirty="0"/>
              <a:t>In this Tech-savvy world of 21st Century every one is engaged with internet, through </a:t>
            </a:r>
            <a:r>
              <a:rPr lang="en-US" dirty="0" err="1"/>
              <a:t>whatsapp</a:t>
            </a:r>
            <a:r>
              <a:rPr lang="en-US" dirty="0"/>
              <a:t>, twitter, </a:t>
            </a:r>
            <a:r>
              <a:rPr lang="en-US" dirty="0" err="1"/>
              <a:t>facebook</a:t>
            </a:r>
            <a:r>
              <a:rPr lang="en-US" dirty="0"/>
              <a:t>, net banking &amp; lots of other platforms are there.</a:t>
            </a:r>
          </a:p>
          <a:p>
            <a:pPr algn="just"/>
            <a:r>
              <a:rPr lang="en-US" dirty="0"/>
              <a:t>And some criminal minded persons commit crimes here, which is included under cybercrime.</a:t>
            </a:r>
          </a:p>
          <a:p>
            <a:pPr algn="just"/>
            <a:r>
              <a:rPr lang="en-US" dirty="0"/>
              <a:t>So we should be aware about crimes happening around in the cyber-space.</a:t>
            </a:r>
          </a:p>
        </p:txBody>
      </p:sp>
      <p:sp>
        <p:nvSpPr>
          <p:cNvPr id="4" name="object 5"/>
          <p:cNvSpPr/>
          <p:nvPr/>
        </p:nvSpPr>
        <p:spPr>
          <a:xfrm>
            <a:off x="3200401" y="4724400"/>
            <a:ext cx="5257800" cy="206654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ctr"/>
            <a:r>
              <a:rPr lang="en-US" sz="7200" dirty="0">
                <a:latin typeface="Times New Roman" pitchFamily="18" charset="0"/>
                <a:cs typeface="Times New Roman" pitchFamily="18" charset="0"/>
              </a:rPr>
              <a:t>Syllabus </a:t>
            </a:r>
          </a:p>
        </p:txBody>
      </p:sp>
      <p:graphicFrame>
        <p:nvGraphicFramePr>
          <p:cNvPr id="5" name="Table 4"/>
          <p:cNvGraphicFramePr>
            <a:graphicFrameLocks noGrp="1"/>
          </p:cNvGraphicFramePr>
          <p:nvPr/>
        </p:nvGraphicFramePr>
        <p:xfrm>
          <a:off x="381000" y="3048000"/>
          <a:ext cx="8534400" cy="2865120"/>
        </p:xfrm>
        <a:graphic>
          <a:graphicData uri="http://schemas.openxmlformats.org/drawingml/2006/table">
            <a:tbl>
              <a:tblPr firstRow="1" bandRow="1">
                <a:tableStyleId>{5C22544A-7EE6-4342-B048-85BDC9FD1C3A}</a:tableStyleId>
              </a:tblPr>
              <a:tblGrid>
                <a:gridCol w="1173479">
                  <a:extLst>
                    <a:ext uri="{9D8B030D-6E8A-4147-A177-3AD203B41FA5}">
                      <a16:colId xmlns:a16="http://schemas.microsoft.com/office/drawing/2014/main" val="20000"/>
                    </a:ext>
                  </a:extLst>
                </a:gridCol>
                <a:gridCol w="6141721">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r>
                        <a:rPr lang="en-US" dirty="0"/>
                        <a:t>Module No</a:t>
                      </a:r>
                    </a:p>
                  </a:txBody>
                  <a:tcPr/>
                </a:tc>
                <a:tc>
                  <a:txBody>
                    <a:bodyPr/>
                    <a:lstStyle/>
                    <a:p>
                      <a:r>
                        <a:rPr lang="en-US" dirty="0"/>
                        <a:t>Module Name</a:t>
                      </a:r>
                    </a:p>
                  </a:txBody>
                  <a:tcPr/>
                </a:tc>
                <a:tc>
                  <a:txBody>
                    <a:bodyPr/>
                    <a:lstStyle/>
                    <a:p>
                      <a:r>
                        <a:rPr lang="en-US" dirty="0"/>
                        <a:t>No of Hrs</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sz="1800" b="1"/>
                        <a:t>Introduction to Cybercrime</a:t>
                      </a:r>
                      <a:endParaRPr lang="en-US" dirty="0"/>
                    </a:p>
                  </a:txBody>
                  <a:tcPr/>
                </a:tc>
                <a:tc>
                  <a:txBody>
                    <a:bodyPr/>
                    <a:lstStyle/>
                    <a:p>
                      <a:r>
                        <a:rPr lang="en-US" dirty="0"/>
                        <a:t>04</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kumimoji="0" lang="en-US" sz="1800" b="1" kern="1200" dirty="0">
                          <a:solidFill>
                            <a:schemeClr val="dk1"/>
                          </a:solidFill>
                          <a:latin typeface="+mn-lt"/>
                          <a:ea typeface="+mn-ea"/>
                          <a:cs typeface="+mn-cs"/>
                        </a:rPr>
                        <a:t>Cyber Offenses &amp; Cybercrime </a:t>
                      </a:r>
                      <a:endParaRPr lang="en-US" dirty="0"/>
                    </a:p>
                  </a:txBody>
                  <a:tcPr/>
                </a:tc>
                <a:tc>
                  <a:txBody>
                    <a:bodyPr/>
                    <a:lstStyle/>
                    <a:p>
                      <a:r>
                        <a:rPr lang="en-US" dirty="0"/>
                        <a:t>09</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kumimoji="0" lang="en-US" sz="1800" b="1" kern="1200" dirty="0">
                          <a:solidFill>
                            <a:schemeClr val="dk1"/>
                          </a:solidFill>
                          <a:latin typeface="+mn-lt"/>
                          <a:ea typeface="+mn-ea"/>
                          <a:cs typeface="+mn-cs"/>
                        </a:rPr>
                        <a:t>Tools and Methods Used in </a:t>
                      </a:r>
                      <a:r>
                        <a:rPr kumimoji="0" lang="en-US" sz="1800" b="1" kern="1200" dirty="0" err="1">
                          <a:solidFill>
                            <a:schemeClr val="dk1"/>
                          </a:solidFill>
                          <a:latin typeface="+mn-lt"/>
                          <a:ea typeface="+mn-ea"/>
                          <a:cs typeface="+mn-cs"/>
                        </a:rPr>
                        <a:t>Cyberline</a:t>
                      </a:r>
                      <a:endParaRPr lang="en-US" dirty="0"/>
                    </a:p>
                  </a:txBody>
                  <a:tcPr/>
                </a:tc>
                <a:tc>
                  <a:txBody>
                    <a:bodyPr/>
                    <a:lstStyle/>
                    <a:p>
                      <a:r>
                        <a:rPr lang="en-US" dirty="0"/>
                        <a:t>06</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kumimoji="0" lang="en-US" sz="1800" b="1" kern="1200" dirty="0">
                          <a:solidFill>
                            <a:schemeClr val="dk1"/>
                          </a:solidFill>
                          <a:latin typeface="+mn-lt"/>
                          <a:ea typeface="+mn-ea"/>
                          <a:cs typeface="+mn-cs"/>
                        </a:rPr>
                        <a:t>The Concept of Cyberspace</a:t>
                      </a:r>
                      <a:endParaRPr lang="en-US" dirty="0"/>
                    </a:p>
                  </a:txBody>
                  <a:tcPr/>
                </a:tc>
                <a:tc>
                  <a:txBody>
                    <a:bodyPr/>
                    <a:lstStyle/>
                    <a:p>
                      <a:r>
                        <a:rPr lang="en-US" dirty="0"/>
                        <a:t>08</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kumimoji="0" lang="en-US" sz="1800" b="1" kern="1200" dirty="0">
                          <a:solidFill>
                            <a:schemeClr val="dk1"/>
                          </a:solidFill>
                          <a:latin typeface="+mn-lt"/>
                          <a:ea typeface="+mn-ea"/>
                          <a:cs typeface="+mn-cs"/>
                        </a:rPr>
                        <a:t>Indian IT Act</a:t>
                      </a:r>
                      <a:endParaRPr lang="en-US" dirty="0"/>
                    </a:p>
                  </a:txBody>
                  <a:tcPr/>
                </a:tc>
                <a:tc>
                  <a:txBody>
                    <a:bodyPr/>
                    <a:lstStyle/>
                    <a:p>
                      <a:r>
                        <a:rPr lang="en-US" dirty="0"/>
                        <a:t>06</a:t>
                      </a:r>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r>
                        <a:rPr kumimoji="0" lang="en-US" sz="1800" b="1" kern="1200" dirty="0">
                          <a:solidFill>
                            <a:schemeClr val="dk1"/>
                          </a:solidFill>
                          <a:latin typeface="+mn-lt"/>
                          <a:ea typeface="+mn-ea"/>
                          <a:cs typeface="+mn-cs"/>
                        </a:rPr>
                        <a:t>Information Security Standard compliances</a:t>
                      </a:r>
                      <a:endParaRPr lang="en-US" dirty="0"/>
                    </a:p>
                  </a:txBody>
                  <a:tcPr/>
                </a:tc>
                <a:tc>
                  <a:txBody>
                    <a:bodyPr/>
                    <a:lstStyle/>
                    <a:p>
                      <a:r>
                        <a:rPr lang="en-US" dirty="0"/>
                        <a:t>06</a:t>
                      </a:r>
                    </a:p>
                  </a:txBody>
                  <a:tcPr/>
                </a:tc>
                <a:extLst>
                  <a:ext uri="{0D108BD9-81ED-4DB2-BD59-A6C34878D82A}">
                    <a16:rowId xmlns:a16="http://schemas.microsoft.com/office/drawing/2014/main" val="10006"/>
                  </a:ext>
                </a:extLst>
              </a:tr>
            </a:tbl>
          </a:graphicData>
        </a:graphic>
      </p:graphicFrame>
      <p:sp>
        <p:nvSpPr>
          <p:cNvPr id="6" name="TextBox 5"/>
          <p:cNvSpPr txBox="1"/>
          <p:nvPr/>
        </p:nvSpPr>
        <p:spPr>
          <a:xfrm>
            <a:off x="685800" y="1219200"/>
            <a:ext cx="4495800" cy="2677656"/>
          </a:xfrm>
          <a:prstGeom prst="rect">
            <a:avLst/>
          </a:prstGeom>
          <a:noFill/>
        </p:spPr>
        <p:txBody>
          <a:bodyPr wrap="square" rtlCol="0">
            <a:spAutoFit/>
          </a:bodyPr>
          <a:lstStyle/>
          <a:p>
            <a:r>
              <a:rPr lang="en-US" sz="2400" dirty="0">
                <a:latin typeface="Times New Roman" pitchFamily="18" charset="0"/>
                <a:cs typeface="Times New Roman" pitchFamily="18" charset="0"/>
              </a:rPr>
              <a:t>Course code: </a:t>
            </a:r>
            <a:r>
              <a:rPr lang="en-US" sz="2400" b="1" dirty="0">
                <a:latin typeface="Times New Roman" pitchFamily="18" charset="0"/>
                <a:cs typeface="Times New Roman" pitchFamily="18" charset="0"/>
              </a:rPr>
              <a:t>ECCILO 7016</a:t>
            </a:r>
          </a:p>
          <a:p>
            <a:r>
              <a:rPr lang="en-US" sz="2400" b="1" dirty="0">
                <a:latin typeface="Times New Roman" pitchFamily="18" charset="0"/>
                <a:cs typeface="Times New Roman" pitchFamily="18" charset="0"/>
              </a:rPr>
              <a:t>IA I -20 marks</a:t>
            </a:r>
          </a:p>
          <a:p>
            <a:r>
              <a:rPr lang="en-US" sz="2400" b="1" dirty="0">
                <a:latin typeface="Times New Roman" pitchFamily="18" charset="0"/>
                <a:cs typeface="Times New Roman" pitchFamily="18" charset="0"/>
              </a:rPr>
              <a:t>IA II- 20 marks</a:t>
            </a:r>
          </a:p>
          <a:p>
            <a:r>
              <a:rPr lang="en-US" sz="2400" b="1" dirty="0">
                <a:latin typeface="Times New Roman" pitchFamily="18" charset="0"/>
                <a:cs typeface="Times New Roman" pitchFamily="18" charset="0"/>
              </a:rPr>
              <a:t>End exam – 80 marks</a:t>
            </a: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Cyber Criminals use</a:t>
            </a:r>
          </a:p>
        </p:txBody>
      </p:sp>
      <p:sp>
        <p:nvSpPr>
          <p:cNvPr id="3" name="Content Placeholder 2"/>
          <p:cNvSpPr>
            <a:spLocks noGrp="1"/>
          </p:cNvSpPr>
          <p:nvPr>
            <p:ph idx="1"/>
          </p:nvPr>
        </p:nvSpPr>
        <p:spPr>
          <a:xfrm>
            <a:off x="0" y="1371600"/>
            <a:ext cx="5410200" cy="4953000"/>
          </a:xfrm>
        </p:spPr>
        <p:txBody>
          <a:bodyPr/>
          <a:lstStyle/>
          <a:p>
            <a:r>
              <a:rPr lang="en-US" b="1" dirty="0"/>
              <a:t>The Computer as a Target : using a </a:t>
            </a:r>
            <a:r>
              <a:rPr lang="en-US" dirty="0"/>
              <a:t>computer to attack other computers. </a:t>
            </a:r>
            <a:r>
              <a:rPr lang="en-US" dirty="0" err="1"/>
              <a:t>E.g</a:t>
            </a:r>
            <a:r>
              <a:rPr lang="en-US" dirty="0"/>
              <a:t> </a:t>
            </a:r>
            <a:r>
              <a:rPr lang="sv-SE" dirty="0"/>
              <a:t>Hacking, virus/worm attacks, Dos attacks </a:t>
            </a:r>
            <a:r>
              <a:rPr lang="en-US" dirty="0"/>
              <a:t>etc.</a:t>
            </a:r>
          </a:p>
          <a:p>
            <a:endParaRPr lang="en-US" dirty="0"/>
          </a:p>
          <a:p>
            <a:endParaRPr lang="en-US" b="1" dirty="0"/>
          </a:p>
          <a:p>
            <a:endParaRPr lang="en-US" b="1" dirty="0"/>
          </a:p>
          <a:p>
            <a:r>
              <a:rPr lang="en-US" b="1" dirty="0"/>
              <a:t>The computer as a weapon : using a </a:t>
            </a:r>
            <a:r>
              <a:rPr lang="en-US" dirty="0"/>
              <a:t>computer to commit real world crimes. </a:t>
            </a:r>
            <a:r>
              <a:rPr lang="en-US" dirty="0" err="1"/>
              <a:t>E.g</a:t>
            </a:r>
            <a:r>
              <a:rPr lang="en-US" dirty="0"/>
              <a:t> Cyber terrorism, credit card frauds, Child pornography etc.</a:t>
            </a:r>
          </a:p>
        </p:txBody>
      </p:sp>
      <p:sp>
        <p:nvSpPr>
          <p:cNvPr id="6" name="object 4"/>
          <p:cNvSpPr/>
          <p:nvPr/>
        </p:nvSpPr>
        <p:spPr>
          <a:xfrm>
            <a:off x="5486400" y="1524000"/>
            <a:ext cx="3156204" cy="1927614"/>
          </a:xfrm>
          <a:prstGeom prst="rect">
            <a:avLst/>
          </a:prstGeom>
          <a:blipFill>
            <a:blip r:embed="rId2" cstate="print"/>
            <a:stretch>
              <a:fillRect/>
            </a:stretch>
          </a:blipFill>
        </p:spPr>
        <p:txBody>
          <a:bodyPr wrap="square" lIns="0" tIns="0" rIns="0" bIns="0" rtlCol="0"/>
          <a:lstStyle/>
          <a:p>
            <a:endParaRPr/>
          </a:p>
        </p:txBody>
      </p:sp>
      <p:sp>
        <p:nvSpPr>
          <p:cNvPr id="7" name="object 5"/>
          <p:cNvSpPr/>
          <p:nvPr/>
        </p:nvSpPr>
        <p:spPr>
          <a:xfrm>
            <a:off x="5791200" y="4572000"/>
            <a:ext cx="2599944" cy="1776983"/>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1.3 Cybercrime and information security</a:t>
            </a:r>
          </a:p>
        </p:txBody>
      </p:sp>
      <p:sp>
        <p:nvSpPr>
          <p:cNvPr id="3" name="Content Placeholder 2"/>
          <p:cNvSpPr>
            <a:spLocks noGrp="1"/>
          </p:cNvSpPr>
          <p:nvPr>
            <p:ph idx="1"/>
          </p:nvPr>
        </p:nvSpPr>
        <p:spPr/>
        <p:txBody>
          <a:bodyPr/>
          <a:lstStyle/>
          <a:p>
            <a:pPr algn="just"/>
            <a:r>
              <a:rPr lang="en-US" dirty="0"/>
              <a:t>Lack of information security give rise to cybercrime</a:t>
            </a:r>
          </a:p>
          <a:p>
            <a:pPr algn="just"/>
            <a:r>
              <a:rPr lang="en-US" b="1" dirty="0">
                <a:solidFill>
                  <a:srgbClr val="FF0000"/>
                </a:solidFill>
              </a:rPr>
              <a:t>Cyber security</a:t>
            </a:r>
            <a:r>
              <a:rPr lang="en-US" dirty="0"/>
              <a:t>: means protecting information, equipment, devices, computer, computer resource, communication device and information stored therein from unauthorized access, use, disclosure, modification or destruction.</a:t>
            </a:r>
          </a:p>
          <a:p>
            <a:pPr algn="just"/>
            <a:endParaRPr lang="en-US" dirty="0"/>
          </a:p>
          <a:p>
            <a:pPr algn="just"/>
            <a:endParaRPr lang="en-US" dirty="0"/>
          </a:p>
        </p:txBody>
      </p:sp>
      <p:pic>
        <p:nvPicPr>
          <p:cNvPr id="1026" name="Picture 2" descr="https://encrypted-tbn1.gstatic.com/images?q=tbn:ANd9GcR2eKGgK8B_mMdZafzTSfoj47TQ5PTYE3alPc3AYS60cAmCcKetqg"/>
          <p:cNvPicPr>
            <a:picLocks noChangeAspect="1" noChangeArrowheads="1"/>
          </p:cNvPicPr>
          <p:nvPr/>
        </p:nvPicPr>
        <p:blipFill>
          <a:blip r:embed="rId2"/>
          <a:srcRect/>
          <a:stretch>
            <a:fillRect/>
          </a:stretch>
        </p:blipFill>
        <p:spPr bwMode="auto">
          <a:xfrm>
            <a:off x="6400800" y="4267200"/>
            <a:ext cx="2286000" cy="228600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839200" cy="4389120"/>
          </a:xfrm>
        </p:spPr>
        <p:txBody>
          <a:bodyPr/>
          <a:lstStyle/>
          <a:p>
            <a:r>
              <a:rPr lang="en-US" dirty="0"/>
              <a:t>Cyber  and Information security is aimed at protecting the company’s digital assets against the ever-growing cyber-attacks. </a:t>
            </a:r>
          </a:p>
          <a:p>
            <a:r>
              <a:rPr lang="en-US" dirty="0"/>
              <a:t>Cyber  and Information security can be ensured by deploying appropriate security controls to provide several security features such as prevention  and detection of cybercrimes. </a:t>
            </a:r>
          </a:p>
          <a:p>
            <a:r>
              <a:rPr lang="en-US" dirty="0"/>
              <a:t>The main purpose of Cyber  and Information security is to ensure </a:t>
            </a:r>
            <a:r>
              <a:rPr lang="en-US" b="1" dirty="0"/>
              <a:t>Confidentiality, Integrity, and Availability (CIA)</a:t>
            </a:r>
            <a:r>
              <a:rPr lang="en-US" dirty="0"/>
              <a:t> of data and services.</a:t>
            </a:r>
          </a:p>
        </p:txBody>
      </p:sp>
      <p:sp>
        <p:nvSpPr>
          <p:cNvPr id="4" name="Title 3"/>
          <p:cNvSpPr>
            <a:spLocks noGrp="1"/>
          </p:cNvSpPr>
          <p:nvPr>
            <p:ph type="title"/>
          </p:nvPr>
        </p:nvSpPr>
        <p:spPr>
          <a:xfrm>
            <a:off x="457200" y="533400"/>
            <a:ext cx="8458200" cy="1143000"/>
          </a:xfrm>
        </p:spPr>
        <p:txBody>
          <a:bodyPr>
            <a:normAutofit fontScale="90000"/>
          </a:bodyPr>
          <a:lstStyle/>
          <a:p>
            <a:r>
              <a:rPr lang="en-US" sz="3100" dirty="0">
                <a:solidFill>
                  <a:schemeClr val="tx1"/>
                </a:solidFill>
              </a:rPr>
              <a:t>What Is the CIA Triad and Why Is It Important for Information security?</a:t>
            </a:r>
            <a:br>
              <a:rPr lang="en-US" sz="2800" dirty="0"/>
            </a:b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915400" cy="5139869"/>
          </a:xfrm>
          <a:prstGeom prst="rect">
            <a:avLst/>
          </a:prstGeom>
        </p:spPr>
        <p:txBody>
          <a:bodyPr wrap="square">
            <a:spAutoFit/>
          </a:bodyPr>
          <a:lstStyle/>
          <a:p>
            <a:pPr algn="just"/>
            <a:r>
              <a:rPr lang="en-US" sz="2800" b="1" dirty="0">
                <a:latin typeface="Times New Roman" pitchFamily="18" charset="0"/>
                <a:cs typeface="Times New Roman" pitchFamily="18" charset="0"/>
              </a:rPr>
              <a:t>Confidentiality</a:t>
            </a:r>
            <a:r>
              <a:rPr lang="en-US" sz="2800" dirty="0">
                <a:latin typeface="Times New Roman" pitchFamily="18" charset="0"/>
                <a:cs typeface="Times New Roman" pitchFamily="18" charset="0"/>
              </a:rPr>
              <a:t> :</a:t>
            </a:r>
          </a:p>
          <a:p>
            <a:pPr marL="284163" indent="-284163" algn="just">
              <a:buFont typeface="Arial" pitchFamily="34" charset="0"/>
              <a:buChar char="•"/>
            </a:pPr>
            <a:r>
              <a:rPr lang="en-US" sz="2800" dirty="0">
                <a:latin typeface="Times New Roman" pitchFamily="18" charset="0"/>
                <a:cs typeface="Times New Roman" pitchFamily="18" charset="0"/>
              </a:rPr>
              <a:t>Ensures privacy to the sensitive information while it is in transit over a network.</a:t>
            </a:r>
          </a:p>
          <a:p>
            <a:pPr marL="284163" indent="-284163" algn="just">
              <a:buFont typeface="Arial" pitchFamily="34" charset="0"/>
              <a:buChar char="•"/>
            </a:pPr>
            <a:r>
              <a:rPr lang="en-US" sz="2800" dirty="0">
                <a:latin typeface="Times New Roman" pitchFamily="18" charset="0"/>
                <a:cs typeface="Times New Roman" pitchFamily="18" charset="0"/>
              </a:rPr>
              <a:t>Protection from disclosure to unauthorized persons. Thus only intended recipients can see data or information.</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There are various implementations which can be incorporated to ensure the confidentiality of data.</a:t>
            </a:r>
          </a:p>
          <a:p>
            <a:pPr marL="344488" indent="-344488" algn="just">
              <a:buFont typeface="Arial" pitchFamily="34" charset="0"/>
              <a:buChar char="•"/>
            </a:pPr>
            <a:r>
              <a:rPr lang="en-US" sz="2800" dirty="0">
                <a:latin typeface="Times New Roman" pitchFamily="18" charset="0"/>
                <a:cs typeface="Times New Roman" pitchFamily="18" charset="0"/>
              </a:rPr>
              <a:t>Cryptography </a:t>
            </a:r>
          </a:p>
          <a:p>
            <a:pPr marL="344488" indent="-344488" algn="just">
              <a:buFont typeface="Arial" pitchFamily="34" charset="0"/>
              <a:buChar char="•"/>
            </a:pPr>
            <a:r>
              <a:rPr lang="en-US" sz="2800" dirty="0">
                <a:latin typeface="Times New Roman" pitchFamily="18" charset="0"/>
                <a:cs typeface="Times New Roman" pitchFamily="18" charset="0"/>
              </a:rPr>
              <a:t>Cipher text</a:t>
            </a:r>
          </a:p>
          <a:p>
            <a:pPr marL="344488" indent="-344488" algn="just">
              <a:buFont typeface="Arial" pitchFamily="34" charset="0"/>
              <a:buChar char="•"/>
            </a:pPr>
            <a:r>
              <a:rPr lang="en-US" sz="2800" b="1" dirty="0">
                <a:latin typeface="Times New Roman" pitchFamily="18" charset="0"/>
                <a:cs typeface="Times New Roman" pitchFamily="18" charset="0"/>
              </a:rPr>
              <a:t>Strong passwords</a:t>
            </a:r>
            <a:r>
              <a:rPr lang="en-US" sz="2800" dirty="0">
                <a:latin typeface="Times New Roman" pitchFamily="18" charset="0"/>
                <a:cs typeface="Times New Roman" pitchFamily="18" charset="0"/>
              </a:rPr>
              <a:t> and </a:t>
            </a:r>
            <a:r>
              <a:rPr lang="en-US" sz="2800" b="1" dirty="0">
                <a:latin typeface="Times New Roman" pitchFamily="18" charset="0"/>
                <a:cs typeface="Times New Roman" pitchFamily="18" charset="0"/>
              </a:rPr>
              <a:t>Two-way authentication</a:t>
            </a:r>
            <a:endParaRPr lang="en-US" sz="28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610600" cy="6019800"/>
          </a:xfrm>
        </p:spPr>
        <p:txBody>
          <a:bodyPr>
            <a:normAutofit lnSpcReduction="10000"/>
          </a:bodyPr>
          <a:lstStyle/>
          <a:p>
            <a:pPr>
              <a:buNone/>
            </a:pPr>
            <a:r>
              <a:rPr lang="en-US" b="1" dirty="0"/>
              <a:t>I</a:t>
            </a:r>
            <a:r>
              <a:rPr lang="en-US" sz="2800" b="1" dirty="0"/>
              <a:t>ntegrity:</a:t>
            </a:r>
            <a:endParaRPr lang="en-US" b="1" dirty="0"/>
          </a:p>
          <a:p>
            <a:pPr algn="just">
              <a:buClr>
                <a:schemeClr val="tx1"/>
              </a:buClr>
              <a:buFont typeface="Arial" pitchFamily="34" charset="0"/>
              <a:buChar char="•"/>
            </a:pPr>
            <a:r>
              <a:rPr lang="en-US" dirty="0"/>
              <a:t>Preventing data from being tampered with, modified, or altered in an unauthorized way to achieve malicious goals.</a:t>
            </a:r>
          </a:p>
          <a:p>
            <a:pPr algn="just">
              <a:buClr>
                <a:schemeClr val="tx1"/>
              </a:buClr>
              <a:buFont typeface="Arial" pitchFamily="34" charset="0"/>
              <a:buChar char="•"/>
            </a:pPr>
            <a:r>
              <a:rPr lang="en-US" dirty="0"/>
              <a:t>Trustworthiness of data or resources in terms of preventing improper and unauthorized changes.</a:t>
            </a:r>
          </a:p>
          <a:p>
            <a:pPr algn="just">
              <a:buClr>
                <a:schemeClr val="tx1"/>
              </a:buClr>
              <a:buNone/>
            </a:pPr>
            <a:endParaRPr lang="en-US" dirty="0"/>
          </a:p>
          <a:p>
            <a:pPr algn="just">
              <a:buClr>
                <a:schemeClr val="tx1"/>
              </a:buClr>
              <a:buNone/>
            </a:pPr>
            <a:r>
              <a:rPr lang="en-US" b="1" dirty="0"/>
              <a:t>Availability:</a:t>
            </a:r>
          </a:p>
          <a:p>
            <a:pPr algn="just">
              <a:buClr>
                <a:schemeClr val="tx1"/>
              </a:buClr>
              <a:buFont typeface="Arial" pitchFamily="34" charset="0"/>
              <a:buChar char="•"/>
            </a:pPr>
            <a:r>
              <a:rPr lang="en-US" dirty="0"/>
              <a:t>Security service which ensures the constant availability of resources and services to only authorized parties in a timely manner.</a:t>
            </a:r>
          </a:p>
          <a:p>
            <a:pPr algn="just">
              <a:buClr>
                <a:schemeClr val="tx1"/>
              </a:buClr>
              <a:buFont typeface="Arial" pitchFamily="34" charset="0"/>
              <a:buChar char="•"/>
            </a:pPr>
            <a:r>
              <a:rPr lang="en-US" dirty="0"/>
              <a:t>Ability to use information or desired resources.</a:t>
            </a:r>
          </a:p>
          <a:p>
            <a:pPr algn="just">
              <a:buClr>
                <a:schemeClr val="tx1"/>
              </a:buClr>
              <a:buFont typeface="Arial" pitchFamily="34" charset="0"/>
              <a:buChar char="•"/>
            </a:pPr>
            <a:r>
              <a:rPr lang="en-US" dirty="0"/>
              <a:t>Quick disaster recovery plans should be followed in worst case scenarios. One of security controls for availability is </a:t>
            </a:r>
            <a:r>
              <a:rPr lang="en-US" b="1" dirty="0"/>
              <a:t>data backup.</a:t>
            </a:r>
            <a:endParaRPr lang="en-US" dirty="0"/>
          </a:p>
          <a:p>
            <a:pPr algn="just">
              <a:buClr>
                <a:schemeClr val="tx1"/>
              </a:buClr>
              <a:buFont typeface="Arial" pitchFamily="34" charset="0"/>
              <a:buChar char="•"/>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1.4 Who are Cybercriminals? </a:t>
            </a:r>
          </a:p>
        </p:txBody>
      </p:sp>
      <p:sp>
        <p:nvSpPr>
          <p:cNvPr id="3" name="Content Placeholder 2"/>
          <p:cNvSpPr>
            <a:spLocks noGrp="1"/>
          </p:cNvSpPr>
          <p:nvPr>
            <p:ph idx="1"/>
          </p:nvPr>
        </p:nvSpPr>
        <p:spPr>
          <a:xfrm>
            <a:off x="-76200" y="1447800"/>
            <a:ext cx="8229600" cy="5029200"/>
          </a:xfrm>
        </p:spPr>
        <p:txBody>
          <a:bodyPr>
            <a:noAutofit/>
          </a:bodyPr>
          <a:lstStyle/>
          <a:p>
            <a:r>
              <a:rPr lang="en-US" sz="2800" dirty="0"/>
              <a:t>Are those who conduct acts such as:</a:t>
            </a:r>
          </a:p>
          <a:p>
            <a:pPr lvl="1"/>
            <a:r>
              <a:rPr lang="en-US" dirty="0"/>
              <a:t>Credit card fraud</a:t>
            </a:r>
          </a:p>
          <a:p>
            <a:pPr lvl="1"/>
            <a:r>
              <a:rPr lang="en-US" dirty="0"/>
              <a:t>Cyber stalking</a:t>
            </a:r>
          </a:p>
          <a:p>
            <a:pPr lvl="1"/>
            <a:r>
              <a:rPr lang="en-US" dirty="0"/>
              <a:t>Defaming another  online</a:t>
            </a:r>
          </a:p>
          <a:p>
            <a:pPr lvl="1"/>
            <a:r>
              <a:rPr lang="en-US" dirty="0"/>
              <a:t>Gaining unauthorized access to computer systems</a:t>
            </a:r>
          </a:p>
          <a:p>
            <a:pPr lvl="1"/>
            <a:r>
              <a:rPr lang="en-US" dirty="0"/>
              <a:t>Ignoring copyrights</a:t>
            </a:r>
          </a:p>
          <a:p>
            <a:pPr lvl="1"/>
            <a:r>
              <a:rPr lang="en-US" dirty="0"/>
              <a:t>Software licensing and trademark protection</a:t>
            </a:r>
          </a:p>
          <a:p>
            <a:pPr lvl="1"/>
            <a:r>
              <a:rPr lang="en-US" dirty="0"/>
              <a:t>Overriding encryption to make illegal copies</a:t>
            </a:r>
          </a:p>
          <a:p>
            <a:pPr lvl="1"/>
            <a:r>
              <a:rPr lang="en-US" dirty="0"/>
              <a:t>Software piracy</a:t>
            </a:r>
          </a:p>
          <a:p>
            <a:pPr lvl="1"/>
            <a:r>
              <a:rPr lang="en-US" dirty="0"/>
              <a:t>Stealing another’s identity to perform criminal acts</a:t>
            </a:r>
          </a:p>
          <a:p>
            <a:pPr lvl="1"/>
            <a:r>
              <a:rPr lang="en-US" dirty="0"/>
              <a:t>Child pornography</a:t>
            </a:r>
          </a:p>
          <a:p>
            <a:pPr lvl="1">
              <a:buNone/>
            </a:pPr>
            <a:endParaRPr lang="en-US" dirty="0"/>
          </a:p>
          <a:p>
            <a:pPr lvl="1"/>
            <a:endParaRPr lang="en-US" dirty="0"/>
          </a:p>
          <a:p>
            <a:pPr lvl="1"/>
            <a:endParaRPr lang="en-US" dirty="0"/>
          </a:p>
        </p:txBody>
      </p:sp>
      <p:pic>
        <p:nvPicPr>
          <p:cNvPr id="35842" name="Picture 2" descr="https://encrypted-tbn1.gstatic.com/images?q=tbn:ANd9GcSrUawysTtDHCaoAMGVxgHLefdb_hiQcCN3v3u_tCcNhvK4MEyW"/>
          <p:cNvPicPr>
            <a:picLocks noChangeAspect="1" noChangeArrowheads="1"/>
          </p:cNvPicPr>
          <p:nvPr/>
        </p:nvPicPr>
        <p:blipFill>
          <a:blip r:embed="rId2"/>
          <a:srcRect/>
          <a:stretch>
            <a:fillRect/>
          </a:stretch>
        </p:blipFill>
        <p:spPr bwMode="auto">
          <a:xfrm>
            <a:off x="7239000" y="5429250"/>
            <a:ext cx="1905000" cy="142875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a:t>Categorization of Cybercriminals</a:t>
            </a:r>
          </a:p>
        </p:txBody>
      </p:sp>
      <p:sp>
        <p:nvSpPr>
          <p:cNvPr id="3" name="Content Placeholder 2"/>
          <p:cNvSpPr>
            <a:spLocks noGrp="1"/>
          </p:cNvSpPr>
          <p:nvPr>
            <p:ph idx="1"/>
          </p:nvPr>
        </p:nvSpPr>
        <p:spPr>
          <a:xfrm>
            <a:off x="-457200" y="1143000"/>
            <a:ext cx="9220200" cy="5715000"/>
          </a:xfrm>
        </p:spPr>
        <p:txBody>
          <a:bodyPr>
            <a:noAutofit/>
          </a:bodyPr>
          <a:lstStyle/>
          <a:p>
            <a:pPr algn="just"/>
            <a:r>
              <a:rPr lang="en-US" sz="3200" dirty="0">
                <a:solidFill>
                  <a:srgbClr val="FF0000"/>
                </a:solidFill>
              </a:rPr>
              <a:t>Type 1: Cybercriminals- hungry for recognition</a:t>
            </a:r>
          </a:p>
          <a:p>
            <a:pPr lvl="1" algn="just"/>
            <a:r>
              <a:rPr lang="en-US" dirty="0"/>
              <a:t>Hobby hackers</a:t>
            </a:r>
          </a:p>
          <a:p>
            <a:pPr lvl="2" algn="just"/>
            <a:r>
              <a:rPr lang="en-US" sz="2400" dirty="0"/>
              <a:t>A person who enjoys exploring the limits of what is possible, in a spirit of playful cleverness. May modify hardware/ software</a:t>
            </a:r>
          </a:p>
          <a:p>
            <a:pPr lvl="1" algn="just"/>
            <a:r>
              <a:rPr lang="en-US" dirty="0"/>
              <a:t>Politically motivated hackers : </a:t>
            </a:r>
          </a:p>
          <a:p>
            <a:pPr lvl="2" algn="just"/>
            <a:r>
              <a:rPr lang="en-US" sz="2400" dirty="0"/>
              <a:t>promotes the objectives of individuals, groups or nations supporting a variety of causes such as : Anti globalization, conflicts and protest</a:t>
            </a:r>
          </a:p>
          <a:p>
            <a:pPr lvl="1" algn="just"/>
            <a:r>
              <a:rPr lang="en-US" dirty="0"/>
              <a:t>Terrorist organizations</a:t>
            </a:r>
          </a:p>
          <a:p>
            <a:pPr lvl="2" algn="just"/>
            <a:r>
              <a:rPr lang="en-US" sz="2400" dirty="0"/>
              <a:t>Cyber terrorism </a:t>
            </a:r>
          </a:p>
          <a:p>
            <a:pPr lvl="2" algn="just"/>
            <a:r>
              <a:rPr lang="en-US" sz="2400" dirty="0"/>
              <a:t>Use the internet attacks in terrorist activity</a:t>
            </a:r>
          </a:p>
          <a:p>
            <a:pPr lvl="2" algn="just"/>
            <a:r>
              <a:rPr lang="en-US" sz="2400" dirty="0"/>
              <a:t>Large scale disruption of computer networks , personal computers attached to internet via viruses </a:t>
            </a:r>
          </a:p>
          <a:p>
            <a:pPr lvl="2" algn="just"/>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5400"/>
            <a:ext cx="8763000" cy="1143000"/>
          </a:xfrm>
        </p:spPr>
        <p:txBody>
          <a:bodyPr>
            <a:normAutofit fontScale="90000"/>
          </a:bodyPr>
          <a:lstStyle/>
          <a:p>
            <a:r>
              <a:rPr lang="en-US" sz="4900" dirty="0">
                <a:solidFill>
                  <a:srgbClr val="FF0000"/>
                </a:solidFill>
              </a:rPr>
              <a:t>Type 2: Cybercriminals- not interested in recognition</a:t>
            </a:r>
            <a:br>
              <a:rPr lang="en-US" sz="5400" dirty="0">
                <a:solidFill>
                  <a:srgbClr val="FF0000"/>
                </a:solidFill>
              </a:rPr>
            </a:br>
            <a:endParaRPr lang="en-US" dirty="0"/>
          </a:p>
        </p:txBody>
      </p:sp>
      <p:sp>
        <p:nvSpPr>
          <p:cNvPr id="3" name="Content Placeholder 2"/>
          <p:cNvSpPr>
            <a:spLocks noGrp="1"/>
          </p:cNvSpPr>
          <p:nvPr>
            <p:ph idx="1"/>
          </p:nvPr>
        </p:nvSpPr>
        <p:spPr>
          <a:xfrm>
            <a:off x="304800" y="1905000"/>
            <a:ext cx="8534400" cy="4495800"/>
          </a:xfrm>
        </p:spPr>
        <p:txBody>
          <a:bodyPr>
            <a:normAutofit/>
          </a:bodyPr>
          <a:lstStyle/>
          <a:p>
            <a:pPr lvl="1"/>
            <a:r>
              <a:rPr lang="en-US" dirty="0"/>
              <a:t>Financially motivated hackers</a:t>
            </a:r>
          </a:p>
          <a:p>
            <a:pPr lvl="2"/>
            <a:r>
              <a:rPr lang="en-US" sz="2400" dirty="0"/>
              <a:t>Make money from cyber attacks</a:t>
            </a:r>
          </a:p>
          <a:p>
            <a:pPr lvl="2"/>
            <a:r>
              <a:rPr lang="en-US" sz="2400" dirty="0"/>
              <a:t>Bots-for-hire : fraud through information theft, spam and extortion</a:t>
            </a:r>
          </a:p>
          <a:p>
            <a:pPr lvl="1"/>
            <a:r>
              <a:rPr lang="en-US" dirty="0"/>
              <a:t>State-sponsored hacking</a:t>
            </a:r>
          </a:p>
          <a:p>
            <a:pPr lvl="2"/>
            <a:r>
              <a:rPr lang="en-US" sz="2400" dirty="0"/>
              <a:t>Extremely professional groups working for governments</a:t>
            </a:r>
          </a:p>
          <a:p>
            <a:pPr lvl="2"/>
            <a:r>
              <a:rPr lang="en-US" sz="2400" dirty="0"/>
              <a:t>Have ability to worm into the networks of the media, major corporations, defense departments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1143000"/>
          </a:xfrm>
        </p:spPr>
        <p:txBody>
          <a:bodyPr>
            <a:normAutofit fontScale="90000"/>
          </a:bodyPr>
          <a:lstStyle/>
          <a:p>
            <a:r>
              <a:rPr lang="en-US" sz="4400" dirty="0">
                <a:solidFill>
                  <a:srgbClr val="FF0000"/>
                </a:solidFill>
              </a:rPr>
              <a:t>Type 3: Cybercriminals- the insiders </a:t>
            </a:r>
            <a:br>
              <a:rPr lang="en-US" sz="5400" dirty="0">
                <a:solidFill>
                  <a:srgbClr val="FF0000"/>
                </a:solidFill>
              </a:rPr>
            </a:br>
            <a:endParaRPr lang="en-US" dirty="0"/>
          </a:p>
        </p:txBody>
      </p:sp>
      <p:sp>
        <p:nvSpPr>
          <p:cNvPr id="3" name="Content Placeholder 2"/>
          <p:cNvSpPr>
            <a:spLocks noGrp="1"/>
          </p:cNvSpPr>
          <p:nvPr>
            <p:ph idx="1"/>
          </p:nvPr>
        </p:nvSpPr>
        <p:spPr>
          <a:xfrm>
            <a:off x="457200" y="2286000"/>
            <a:ext cx="8229600" cy="4389120"/>
          </a:xfrm>
        </p:spPr>
        <p:txBody>
          <a:bodyPr>
            <a:normAutofit/>
          </a:bodyPr>
          <a:lstStyle/>
          <a:p>
            <a:pPr lvl="1"/>
            <a:r>
              <a:rPr lang="en-US" sz="2800" dirty="0"/>
              <a:t>Disgruntled or former employees seeking revenge</a:t>
            </a:r>
          </a:p>
          <a:p>
            <a:pPr lvl="1"/>
            <a:r>
              <a:rPr lang="en-US" sz="2800" dirty="0"/>
              <a:t>Competing companies using employees to gain economic advantage through damage and/ or theft.</a:t>
            </a:r>
          </a:p>
          <a:p>
            <a:endParaRPr lang="en-US" sz="3200" dirty="0"/>
          </a:p>
          <a:p>
            <a:endParaRPr lang="en-US" sz="3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475488"/>
          </a:xfrm>
        </p:spPr>
        <p:txBody>
          <a:bodyPr>
            <a:normAutofit fontScale="90000"/>
          </a:bodyPr>
          <a:lstStyle/>
          <a:p>
            <a:r>
              <a:rPr lang="en-US" sz="3600" b="1" dirty="0"/>
              <a:t>Again we can categorized into : </a:t>
            </a:r>
          </a:p>
        </p:txBody>
      </p:sp>
      <p:sp>
        <p:nvSpPr>
          <p:cNvPr id="3" name="Content Placeholder 2"/>
          <p:cNvSpPr>
            <a:spLocks noGrp="1"/>
          </p:cNvSpPr>
          <p:nvPr>
            <p:ph idx="1"/>
          </p:nvPr>
        </p:nvSpPr>
        <p:spPr>
          <a:xfrm>
            <a:off x="0" y="1219200"/>
            <a:ext cx="9144000" cy="4389120"/>
          </a:xfrm>
        </p:spPr>
        <p:txBody>
          <a:bodyPr>
            <a:noAutofit/>
          </a:bodyPr>
          <a:lstStyle/>
          <a:p>
            <a:pPr marL="514350" indent="-514350" algn="just">
              <a:buClrTx/>
              <a:buFont typeface="+mj-lt"/>
              <a:buAutoNum type="arabicPeriod"/>
            </a:pPr>
            <a:r>
              <a:rPr lang="en-US" sz="2800" b="1" dirty="0"/>
              <a:t>Cyber Piracy: </a:t>
            </a:r>
            <a:r>
              <a:rPr lang="en-US" sz="2800" dirty="0"/>
              <a:t>Using cyber technology in </a:t>
            </a:r>
            <a:r>
              <a:rPr lang="en-US" sz="2800" b="1" dirty="0"/>
              <a:t>unauthorized way to reproduce copies of proprietary software</a:t>
            </a:r>
            <a:r>
              <a:rPr lang="en-US" sz="2800" dirty="0"/>
              <a:t> and information or to distribute the same across computer network.</a:t>
            </a:r>
          </a:p>
          <a:p>
            <a:pPr marL="514350" indent="-514350" algn="just">
              <a:buClrTx/>
              <a:buFont typeface="+mj-lt"/>
              <a:buAutoNum type="arabicPeriod"/>
            </a:pPr>
            <a:r>
              <a:rPr lang="en-US" sz="2800" b="1" dirty="0"/>
              <a:t>Cyber trespass: </a:t>
            </a:r>
            <a:r>
              <a:rPr lang="en-US" sz="2800" dirty="0"/>
              <a:t>Using cyber technology </a:t>
            </a:r>
            <a:r>
              <a:rPr lang="en-US" sz="2800" b="1" dirty="0"/>
              <a:t>to gain unauthorized access to an individual’s or organization's computer system </a:t>
            </a:r>
            <a:r>
              <a:rPr lang="en-US" sz="2800" dirty="0"/>
              <a:t>or password protected websites.</a:t>
            </a:r>
          </a:p>
          <a:p>
            <a:pPr marL="514350" indent="-514350" algn="just">
              <a:buClrTx/>
              <a:buFont typeface="+mj-lt"/>
              <a:buAutoNum type="arabicPeriod"/>
            </a:pPr>
            <a:r>
              <a:rPr lang="en-US" sz="2800" b="1" dirty="0"/>
              <a:t>Cyber Vandalism: </a:t>
            </a:r>
            <a:r>
              <a:rPr lang="en-US" sz="2800" dirty="0"/>
              <a:t>Using cyber technology to release one or more programs that disturbs the transmission of electronic information across one or more computer network.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a:buNone/>
            </a:pPr>
            <a:r>
              <a:rPr lang="en-US" b="1" dirty="0"/>
              <a:t>Course outcomes:</a:t>
            </a:r>
          </a:p>
          <a:p>
            <a:pPr algn="just">
              <a:buNone/>
            </a:pPr>
            <a:r>
              <a:rPr lang="en-US" dirty="0"/>
              <a:t>After successful completion of the course student will be able to</a:t>
            </a:r>
          </a:p>
          <a:p>
            <a:pPr algn="just"/>
            <a:r>
              <a:rPr lang="en-US" dirty="0"/>
              <a:t>Understand the concept of cybercrime and its effect on outside world</a:t>
            </a:r>
          </a:p>
          <a:p>
            <a:pPr algn="just"/>
            <a:r>
              <a:rPr lang="en-US" dirty="0"/>
              <a:t> Interpret and apply IT law in various legal issues</a:t>
            </a:r>
          </a:p>
          <a:p>
            <a:pPr algn="just"/>
            <a:r>
              <a:rPr lang="en-US" dirty="0"/>
              <a:t>Distinguish different aspects of cyber law</a:t>
            </a:r>
          </a:p>
          <a:p>
            <a:pPr algn="just"/>
            <a:r>
              <a:rPr lang="en-US" dirty="0"/>
              <a:t>Apply Information Security Standards compliance during software design and development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143000"/>
          </a:xfrm>
        </p:spPr>
        <p:txBody>
          <a:bodyPr>
            <a:normAutofit fontScale="90000"/>
          </a:bodyPr>
          <a:lstStyle/>
          <a:p>
            <a:r>
              <a:rPr lang="en-US" dirty="0"/>
              <a:t>Motives behind cybercrime</a:t>
            </a:r>
            <a:br>
              <a:rPr lang="en-US" dirty="0"/>
            </a:br>
            <a:endParaRPr lang="en-US" dirty="0"/>
          </a:p>
        </p:txBody>
      </p:sp>
      <p:sp>
        <p:nvSpPr>
          <p:cNvPr id="3" name="Content Placeholder 2"/>
          <p:cNvSpPr>
            <a:spLocks noGrp="1"/>
          </p:cNvSpPr>
          <p:nvPr>
            <p:ph idx="1"/>
          </p:nvPr>
        </p:nvSpPr>
        <p:spPr/>
        <p:txBody>
          <a:bodyPr/>
          <a:lstStyle/>
          <a:p>
            <a:r>
              <a:rPr lang="en-US" dirty="0"/>
              <a:t>Greed</a:t>
            </a:r>
          </a:p>
          <a:p>
            <a:r>
              <a:rPr lang="en-US" dirty="0"/>
              <a:t>Desire to gain power </a:t>
            </a:r>
          </a:p>
          <a:p>
            <a:r>
              <a:rPr lang="en-US" dirty="0"/>
              <a:t>Publicity</a:t>
            </a:r>
          </a:p>
          <a:p>
            <a:r>
              <a:rPr lang="en-US" dirty="0"/>
              <a:t>Desire for revenge</a:t>
            </a:r>
          </a:p>
          <a:p>
            <a:r>
              <a:rPr lang="en-US" dirty="0"/>
              <a:t>A sense of adventure</a:t>
            </a:r>
          </a:p>
          <a:p>
            <a:r>
              <a:rPr lang="en-US" dirty="0"/>
              <a:t>Looking for thrill to access forbidden information</a:t>
            </a:r>
          </a:p>
          <a:p>
            <a:r>
              <a:rPr lang="en-US" dirty="0"/>
              <a:t>Destructive mindset</a:t>
            </a:r>
          </a:p>
          <a:p>
            <a:r>
              <a:rPr lang="en-US" dirty="0"/>
              <a:t>Desire to sell network security services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1.5 Classification of cybercrimes</a:t>
            </a:r>
          </a:p>
        </p:txBody>
      </p:sp>
      <p:sp>
        <p:nvSpPr>
          <p:cNvPr id="3" name="Content Placeholder 2"/>
          <p:cNvSpPr>
            <a:spLocks noGrp="1"/>
          </p:cNvSpPr>
          <p:nvPr>
            <p:ph idx="1"/>
          </p:nvPr>
        </p:nvSpPr>
        <p:spPr>
          <a:xfrm>
            <a:off x="457200" y="2316480"/>
            <a:ext cx="8229600" cy="4389120"/>
          </a:xfrm>
        </p:spPr>
        <p:txBody>
          <a:bodyPr>
            <a:normAutofit/>
          </a:bodyPr>
          <a:lstStyle/>
          <a:p>
            <a:pPr marL="514350" indent="-514350">
              <a:buClrTx/>
              <a:buFont typeface="+mj-lt"/>
              <a:buAutoNum type="arabicPeriod"/>
            </a:pPr>
            <a:r>
              <a:rPr lang="en-US" sz="3200" dirty="0"/>
              <a:t>Cybercrime against an individual</a:t>
            </a:r>
          </a:p>
          <a:p>
            <a:pPr marL="514350" indent="-514350">
              <a:buClrTx/>
              <a:buFont typeface="+mj-lt"/>
              <a:buAutoNum type="arabicPeriod"/>
            </a:pPr>
            <a:r>
              <a:rPr lang="en-US" sz="3200" dirty="0"/>
              <a:t>Cybercrime against property</a:t>
            </a:r>
          </a:p>
          <a:p>
            <a:pPr marL="514350" indent="-514350">
              <a:buClrTx/>
              <a:buFont typeface="+mj-lt"/>
              <a:buAutoNum type="arabicPeriod"/>
            </a:pPr>
            <a:r>
              <a:rPr lang="en-US" sz="3200" dirty="0"/>
              <a:t>Cybercrime against organization</a:t>
            </a:r>
          </a:p>
          <a:p>
            <a:pPr marL="514350" indent="-514350">
              <a:buClrTx/>
              <a:buFont typeface="+mj-lt"/>
              <a:buAutoNum type="arabicPeriod"/>
            </a:pPr>
            <a:r>
              <a:rPr lang="en-US" sz="3200" dirty="0"/>
              <a:t>Cybercrime against Society</a:t>
            </a:r>
          </a:p>
          <a:p>
            <a:pPr marL="514350" indent="-514350">
              <a:buClrTx/>
              <a:buFont typeface="+mj-lt"/>
              <a:buAutoNum type="arabicPeriod"/>
            </a:pPr>
            <a:r>
              <a:rPr lang="en-US" sz="3200" dirty="0"/>
              <a:t>Crimes originate from from Usenet newsgroup</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normAutofit fontScale="90000"/>
          </a:bodyPr>
          <a:lstStyle/>
          <a:p>
            <a:r>
              <a:rPr lang="en-US" sz="4800" dirty="0"/>
              <a:t>1. Cybercrime against an individual</a:t>
            </a:r>
            <a:endParaRPr lang="en-US" sz="4400" dirty="0"/>
          </a:p>
        </p:txBody>
      </p:sp>
      <p:sp>
        <p:nvSpPr>
          <p:cNvPr id="3" name="Content Placeholder 2"/>
          <p:cNvSpPr>
            <a:spLocks noGrp="1"/>
          </p:cNvSpPr>
          <p:nvPr>
            <p:ph idx="1"/>
          </p:nvPr>
        </p:nvSpPr>
        <p:spPr>
          <a:xfrm>
            <a:off x="533400" y="1371600"/>
            <a:ext cx="8229600" cy="4389120"/>
          </a:xfrm>
        </p:spPr>
        <p:txBody>
          <a:bodyPr/>
          <a:lstStyle/>
          <a:p>
            <a:r>
              <a:rPr lang="en-US" dirty="0"/>
              <a:t>Electronic mail spoofing and other online frauds</a:t>
            </a:r>
          </a:p>
          <a:p>
            <a:r>
              <a:rPr lang="en-US" dirty="0"/>
              <a:t>Spamming</a:t>
            </a:r>
          </a:p>
          <a:p>
            <a:r>
              <a:rPr lang="en-US" dirty="0"/>
              <a:t>Cyber defamation</a:t>
            </a:r>
          </a:p>
          <a:p>
            <a:r>
              <a:rPr lang="en-US" dirty="0"/>
              <a:t>Cyber stalking and harassment</a:t>
            </a:r>
          </a:p>
          <a:p>
            <a:r>
              <a:rPr lang="en-US" dirty="0"/>
              <a:t>Computer sabotage</a:t>
            </a:r>
          </a:p>
          <a:p>
            <a:r>
              <a:rPr lang="en-US" dirty="0"/>
              <a:t>Pornographic offenses</a:t>
            </a:r>
          </a:p>
          <a:p>
            <a:r>
              <a:rPr lang="en-US" dirty="0"/>
              <a:t> Password sniffing</a:t>
            </a:r>
          </a:p>
          <a:p>
            <a:pPr>
              <a:buNone/>
            </a:pP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t>2.Cybercrime against property</a:t>
            </a:r>
            <a:endParaRPr lang="en-US" dirty="0"/>
          </a:p>
        </p:txBody>
      </p:sp>
      <p:sp>
        <p:nvSpPr>
          <p:cNvPr id="3" name="Content Placeholder 2"/>
          <p:cNvSpPr>
            <a:spLocks noGrp="1"/>
          </p:cNvSpPr>
          <p:nvPr>
            <p:ph idx="1"/>
          </p:nvPr>
        </p:nvSpPr>
        <p:spPr/>
        <p:txBody>
          <a:bodyPr/>
          <a:lstStyle/>
          <a:p>
            <a:r>
              <a:rPr lang="en-US" dirty="0"/>
              <a:t>Credit card frauds</a:t>
            </a:r>
          </a:p>
          <a:p>
            <a:r>
              <a:rPr lang="en-US" dirty="0"/>
              <a:t>Intellectual property( IP) crimes</a:t>
            </a:r>
          </a:p>
          <a:p>
            <a:r>
              <a:rPr lang="en-US" dirty="0"/>
              <a:t>Internet time theft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686800" cy="1143000"/>
          </a:xfrm>
        </p:spPr>
        <p:txBody>
          <a:bodyPr>
            <a:noAutofit/>
          </a:bodyPr>
          <a:lstStyle/>
          <a:p>
            <a:r>
              <a:rPr lang="en-US" sz="4800" dirty="0"/>
              <a:t>3.Cybercrime against organization</a:t>
            </a:r>
            <a:br>
              <a:rPr lang="en-US" sz="4800" dirty="0"/>
            </a:br>
            <a:endParaRPr lang="en-US" sz="4400" dirty="0"/>
          </a:p>
        </p:txBody>
      </p:sp>
      <p:sp>
        <p:nvSpPr>
          <p:cNvPr id="3" name="Content Placeholder 2"/>
          <p:cNvSpPr>
            <a:spLocks noGrp="1"/>
          </p:cNvSpPr>
          <p:nvPr>
            <p:ph idx="1"/>
          </p:nvPr>
        </p:nvSpPr>
        <p:spPr>
          <a:xfrm>
            <a:off x="457200" y="1371600"/>
            <a:ext cx="8229600" cy="4953000"/>
          </a:xfrm>
        </p:spPr>
        <p:txBody>
          <a:bodyPr>
            <a:normAutofit lnSpcReduction="10000"/>
          </a:bodyPr>
          <a:lstStyle/>
          <a:p>
            <a:r>
              <a:rPr lang="en-US" dirty="0"/>
              <a:t>Unauthorized accessing of computer</a:t>
            </a:r>
          </a:p>
          <a:p>
            <a:r>
              <a:rPr lang="en-US" dirty="0"/>
              <a:t>Password sniffing</a:t>
            </a:r>
          </a:p>
          <a:p>
            <a:r>
              <a:rPr lang="en-US" dirty="0"/>
              <a:t>Denial-of-service attacks</a:t>
            </a:r>
          </a:p>
          <a:p>
            <a:r>
              <a:rPr lang="en-US" dirty="0"/>
              <a:t>Virus attack/dissemination of viruses</a:t>
            </a:r>
          </a:p>
          <a:p>
            <a:r>
              <a:rPr lang="en-US" dirty="0"/>
              <a:t>E-Mail bombing/mail bombs</a:t>
            </a:r>
          </a:p>
          <a:p>
            <a:r>
              <a:rPr lang="en-US" dirty="0"/>
              <a:t>Salami attack/ Salami technique</a:t>
            </a:r>
          </a:p>
          <a:p>
            <a:r>
              <a:rPr lang="en-US" dirty="0"/>
              <a:t>Trojan Horse</a:t>
            </a:r>
          </a:p>
          <a:p>
            <a:r>
              <a:rPr lang="en-US" dirty="0"/>
              <a:t>Data diddling</a:t>
            </a:r>
          </a:p>
          <a:p>
            <a:r>
              <a:rPr lang="en-US" dirty="0"/>
              <a:t>Industrial spying/ industrial espionage</a:t>
            </a:r>
          </a:p>
          <a:p>
            <a:r>
              <a:rPr lang="en-US" dirty="0"/>
              <a:t>Computer network intrusions</a:t>
            </a:r>
          </a:p>
          <a:p>
            <a:r>
              <a:rPr lang="en-US" dirty="0"/>
              <a:t>Software piracy</a:t>
            </a:r>
          </a:p>
          <a:p>
            <a:pPr>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sz="5400" dirty="0"/>
              <a:t>4.Cybercrime against Society</a:t>
            </a:r>
            <a:br>
              <a:rPr lang="en-US" sz="5400" dirty="0"/>
            </a:br>
            <a:endParaRPr lang="en-US" dirty="0"/>
          </a:p>
        </p:txBody>
      </p:sp>
      <p:sp>
        <p:nvSpPr>
          <p:cNvPr id="3" name="Content Placeholder 2"/>
          <p:cNvSpPr>
            <a:spLocks noGrp="1"/>
          </p:cNvSpPr>
          <p:nvPr>
            <p:ph idx="1"/>
          </p:nvPr>
        </p:nvSpPr>
        <p:spPr/>
        <p:txBody>
          <a:bodyPr>
            <a:normAutofit/>
          </a:bodyPr>
          <a:lstStyle/>
          <a:p>
            <a:r>
              <a:rPr lang="en-US" sz="3200" dirty="0"/>
              <a:t>Forgery</a:t>
            </a:r>
          </a:p>
          <a:p>
            <a:r>
              <a:rPr lang="en-US" sz="3200" dirty="0"/>
              <a:t>Cyber terrorism</a:t>
            </a:r>
          </a:p>
          <a:p>
            <a:r>
              <a:rPr lang="en-US" sz="3200" dirty="0"/>
              <a:t>Web jacking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a:t>History of Usenet groups</a:t>
            </a:r>
          </a:p>
        </p:txBody>
      </p:sp>
      <p:sp>
        <p:nvSpPr>
          <p:cNvPr id="3" name="Content Placeholder 2"/>
          <p:cNvSpPr>
            <a:spLocks noGrp="1"/>
          </p:cNvSpPr>
          <p:nvPr>
            <p:ph idx="1"/>
          </p:nvPr>
        </p:nvSpPr>
        <p:spPr/>
        <p:txBody>
          <a:bodyPr>
            <a:normAutofit/>
          </a:bodyPr>
          <a:lstStyle/>
          <a:p>
            <a:pPr algn="just"/>
            <a:r>
              <a:rPr lang="en-US" sz="2800" dirty="0"/>
              <a:t>In 1979 it was developed by two graduate students from Duke University in North Carolina (UNC) as a network that allowed users to exchange quantities of information too large for mailboxes</a:t>
            </a:r>
          </a:p>
          <a:p>
            <a:pPr algn="just"/>
            <a:r>
              <a:rPr lang="en-US" sz="2800" dirty="0"/>
              <a:t>Usenet was designed to facilitate textual exchanges between scholars. </a:t>
            </a:r>
          </a:p>
          <a:p>
            <a:pPr algn="just"/>
            <a:r>
              <a:rPr lang="en-US" sz="2800" dirty="0"/>
              <a:t>Slowly, the network structure adapted to allow the exchange of larger files such as videos or images.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1143000"/>
          </a:xfrm>
        </p:spPr>
        <p:txBody>
          <a:bodyPr>
            <a:normAutofit fontScale="90000"/>
          </a:bodyPr>
          <a:lstStyle/>
          <a:p>
            <a:r>
              <a:rPr lang="en-US" dirty="0"/>
              <a:t>5.Crimes emanating from Usenet newsgroup</a:t>
            </a:r>
            <a:br>
              <a:rPr lang="en-US" dirty="0"/>
            </a:br>
            <a:endParaRPr lang="en-US" dirty="0"/>
          </a:p>
        </p:txBody>
      </p:sp>
      <p:sp>
        <p:nvSpPr>
          <p:cNvPr id="3" name="Content Placeholder 2"/>
          <p:cNvSpPr>
            <a:spLocks noGrp="1"/>
          </p:cNvSpPr>
          <p:nvPr>
            <p:ph idx="1"/>
          </p:nvPr>
        </p:nvSpPr>
        <p:spPr/>
        <p:txBody>
          <a:bodyPr>
            <a:normAutofit/>
          </a:bodyPr>
          <a:lstStyle/>
          <a:p>
            <a:r>
              <a:rPr lang="en-US" sz="2800" dirty="0"/>
              <a:t> Usenet groups may carry very offensive, harmful, inaccurate material</a:t>
            </a:r>
          </a:p>
          <a:p>
            <a:r>
              <a:rPr lang="en-US" sz="2800" dirty="0"/>
              <a:t>Postings that have been mislabeled or are deceptive in another way</a:t>
            </a:r>
          </a:p>
          <a:p>
            <a:r>
              <a:rPr lang="en-US" sz="2800" dirty="0"/>
              <a:t>Hence service at your own risk</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1143000"/>
          </a:xfrm>
        </p:spPr>
        <p:txBody>
          <a:bodyPr>
            <a:normAutofit fontScale="90000"/>
          </a:bodyPr>
          <a:lstStyle/>
          <a:p>
            <a:r>
              <a:rPr lang="en-US" sz="4800" dirty="0"/>
              <a:t>1. Cybercrime against an individual</a:t>
            </a:r>
            <a:endParaRPr lang="en-US" sz="4400" dirty="0"/>
          </a:p>
        </p:txBody>
      </p:sp>
      <p:sp>
        <p:nvSpPr>
          <p:cNvPr id="3" name="Content Placeholder 2"/>
          <p:cNvSpPr>
            <a:spLocks noGrp="1"/>
          </p:cNvSpPr>
          <p:nvPr>
            <p:ph idx="1"/>
          </p:nvPr>
        </p:nvSpPr>
        <p:spPr>
          <a:xfrm>
            <a:off x="533400" y="1371600"/>
            <a:ext cx="8229600" cy="4389120"/>
          </a:xfrm>
        </p:spPr>
        <p:txBody>
          <a:bodyPr/>
          <a:lstStyle/>
          <a:p>
            <a:r>
              <a:rPr lang="en-US" dirty="0"/>
              <a:t>Electronic mail spoofing and other online frauds</a:t>
            </a:r>
          </a:p>
          <a:p>
            <a:r>
              <a:rPr lang="en-US" dirty="0"/>
              <a:t>Spamming</a:t>
            </a:r>
          </a:p>
          <a:p>
            <a:r>
              <a:rPr lang="en-US" dirty="0"/>
              <a:t>Cyber defamation</a:t>
            </a:r>
          </a:p>
          <a:p>
            <a:r>
              <a:rPr lang="en-US" dirty="0"/>
              <a:t>Cyber stalking and harassment</a:t>
            </a:r>
          </a:p>
          <a:p>
            <a:r>
              <a:rPr lang="en-US" dirty="0"/>
              <a:t>Computer sabotage</a:t>
            </a:r>
          </a:p>
          <a:p>
            <a:r>
              <a:rPr lang="en-US" dirty="0"/>
              <a:t>Pornographic offenses</a:t>
            </a:r>
          </a:p>
          <a:p>
            <a:r>
              <a:rPr lang="en-US" dirty="0"/>
              <a:t> Password sniffing</a:t>
            </a:r>
          </a:p>
          <a:p>
            <a:pPr>
              <a:buNone/>
            </a:pPr>
            <a:endParaRPr lang="en-US" dirty="0"/>
          </a:p>
        </p:txBody>
      </p:sp>
    </p:spTree>
    <p:extLst>
      <p:ext uri="{BB962C8B-B14F-4D97-AF65-F5344CB8AC3E}">
        <p14:creationId xmlns:p14="http://schemas.microsoft.com/office/powerpoint/2010/main" val="39617807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E-Mail Spoofing</a:t>
            </a:r>
          </a:p>
        </p:txBody>
      </p:sp>
      <p:sp>
        <p:nvSpPr>
          <p:cNvPr id="3" name="Content Placeholder 2"/>
          <p:cNvSpPr>
            <a:spLocks noGrp="1"/>
          </p:cNvSpPr>
          <p:nvPr>
            <p:ph idx="1"/>
          </p:nvPr>
        </p:nvSpPr>
        <p:spPr>
          <a:xfrm>
            <a:off x="457200" y="1066800"/>
            <a:ext cx="8382000" cy="5791200"/>
          </a:xfrm>
        </p:spPr>
        <p:txBody>
          <a:bodyPr>
            <a:normAutofit/>
          </a:bodyPr>
          <a:lstStyle/>
          <a:p>
            <a:pPr algn="just"/>
            <a:r>
              <a:rPr lang="en-US" sz="2800" dirty="0"/>
              <a:t>E-mail spoofing is the forgery of an e-mail header so that the message appears to have originated from someone or somewhere other than the actual source.</a:t>
            </a:r>
          </a:p>
          <a:p>
            <a:pPr algn="just"/>
            <a:r>
              <a:rPr lang="en-US" sz="2800" dirty="0"/>
              <a:t>Thus, someone could send spoofed e-mail that appears to be from you with a message that you didn't write. </a:t>
            </a:r>
          </a:p>
          <a:p>
            <a:pPr algn="just"/>
            <a:endParaRPr lang="en-US" sz="2800" dirty="0"/>
          </a:p>
          <a:p>
            <a:pPr algn="just"/>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0" y="381000"/>
            <a:ext cx="9144000" cy="6477000"/>
          </a:xfrm>
        </p:spPr>
        <p:txBody>
          <a:bodyPr>
            <a:normAutofit/>
          </a:bodyPr>
          <a:lstStyle/>
          <a:p>
            <a:pPr>
              <a:buNone/>
            </a:pPr>
            <a:r>
              <a:rPr lang="en-US" sz="3600" b="1" dirty="0"/>
              <a:t>Reference Books:</a:t>
            </a:r>
          </a:p>
          <a:p>
            <a:pPr>
              <a:buNone/>
            </a:pPr>
            <a:endParaRPr lang="en-US" sz="3600" dirty="0"/>
          </a:p>
          <a:p>
            <a:pPr marL="465138" indent="-465138" algn="just"/>
            <a:r>
              <a:rPr lang="en-US" sz="2200" dirty="0"/>
              <a:t>Nina </a:t>
            </a:r>
            <a:r>
              <a:rPr lang="en-US" sz="2200" dirty="0" err="1"/>
              <a:t>Godbole</a:t>
            </a:r>
            <a:r>
              <a:rPr lang="en-US" sz="2200" dirty="0"/>
              <a:t>, </a:t>
            </a:r>
            <a:r>
              <a:rPr lang="en-US" sz="2200" dirty="0" err="1"/>
              <a:t>Sunit</a:t>
            </a:r>
            <a:r>
              <a:rPr lang="en-US" sz="2200" dirty="0"/>
              <a:t> </a:t>
            </a:r>
            <a:r>
              <a:rPr lang="en-US" sz="2200" dirty="0" err="1"/>
              <a:t>Belapure</a:t>
            </a:r>
            <a:r>
              <a:rPr lang="en-US" sz="2200" dirty="0"/>
              <a:t>, </a:t>
            </a:r>
            <a:r>
              <a:rPr lang="en-US" sz="2200" i="1" dirty="0"/>
              <a:t>Cyber Security</a:t>
            </a:r>
            <a:r>
              <a:rPr lang="en-US" sz="2200" dirty="0"/>
              <a:t>, Wiley India, New Delhi</a:t>
            </a:r>
          </a:p>
          <a:p>
            <a:pPr marL="465138" indent="-465138" algn="just"/>
            <a:r>
              <a:rPr lang="en-US" sz="2200" dirty="0"/>
              <a:t>The Indian Cyber Law by Suresh T. </a:t>
            </a:r>
            <a:r>
              <a:rPr lang="en-US" sz="2200" dirty="0" err="1"/>
              <a:t>Vishwanathan</a:t>
            </a:r>
            <a:r>
              <a:rPr lang="en-US" sz="2200" dirty="0"/>
              <a:t>; Bharat Law House New Delhi</a:t>
            </a:r>
          </a:p>
          <a:p>
            <a:pPr marL="465138" indent="-465138" algn="just"/>
            <a:r>
              <a:rPr lang="en-US" sz="2200" dirty="0"/>
              <a:t>The Information technology Act, 2000; Bare Act- Professional Book Publishers, New Delhi.</a:t>
            </a:r>
          </a:p>
          <a:p>
            <a:pPr marL="465138" indent="-465138" algn="just"/>
            <a:r>
              <a:rPr lang="en-US" sz="2200" dirty="0"/>
              <a:t>Cyber Law &amp; Cyber Crimes By Advocate </a:t>
            </a:r>
            <a:r>
              <a:rPr lang="en-US" sz="2200" dirty="0" err="1"/>
              <a:t>Prashant</a:t>
            </a:r>
            <a:r>
              <a:rPr lang="en-US" sz="2200" dirty="0"/>
              <a:t> Mali; Snow White Publications, Mumbai</a:t>
            </a:r>
          </a:p>
          <a:p>
            <a:pPr marL="465138" indent="-465138" algn="just"/>
            <a:r>
              <a:rPr lang="en-US" sz="2200" dirty="0"/>
              <a:t>Nina </a:t>
            </a:r>
            <a:r>
              <a:rPr lang="en-US" sz="2200" dirty="0" err="1"/>
              <a:t>Godbole</a:t>
            </a:r>
            <a:r>
              <a:rPr lang="en-US" sz="2200" dirty="0"/>
              <a:t>, </a:t>
            </a:r>
            <a:r>
              <a:rPr lang="en-US" sz="2200" i="1" dirty="0"/>
              <a:t>Information Systems Security, </a:t>
            </a:r>
            <a:r>
              <a:rPr lang="en-US" sz="2200" dirty="0"/>
              <a:t>Wiley India, New Delhi.</a:t>
            </a:r>
          </a:p>
          <a:p>
            <a:pPr marL="465138" indent="-465138" algn="just"/>
            <a:r>
              <a:rPr lang="en-US" sz="2200" dirty="0"/>
              <a:t>K</a:t>
            </a:r>
            <a:r>
              <a:rPr lang="fr-FR" sz="2200" dirty="0" err="1"/>
              <a:t>ennetch</a:t>
            </a:r>
            <a:r>
              <a:rPr lang="fr-FR" sz="2200" dirty="0"/>
              <a:t> J. </a:t>
            </a:r>
            <a:r>
              <a:rPr lang="fr-FR" sz="2200" dirty="0" err="1"/>
              <a:t>Knapp</a:t>
            </a:r>
            <a:r>
              <a:rPr lang="fr-FR" sz="2200" dirty="0"/>
              <a:t>, </a:t>
            </a:r>
            <a:r>
              <a:rPr lang="fr-FR" sz="2200" i="1" dirty="0"/>
              <a:t>Cyber Security &amp;Global Information Assurance Information Science</a:t>
            </a:r>
            <a:r>
              <a:rPr lang="en-US" sz="2200" dirty="0"/>
              <a:t>Publishing.</a:t>
            </a:r>
          </a:p>
          <a:p>
            <a:pPr marL="465138" indent="-465138"/>
            <a:r>
              <a:rPr lang="en-US" sz="2200" dirty="0"/>
              <a:t>William Stallings</a:t>
            </a:r>
            <a:r>
              <a:rPr lang="en-US" sz="2200" i="1" dirty="0"/>
              <a:t>, Cryptography and Network Security, Pearson Publication</a:t>
            </a:r>
          </a:p>
          <a:p>
            <a:pPr>
              <a:buNone/>
            </a:pPr>
            <a:endParaRPr lang="en-US" sz="29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E-Mail Spoofing</a:t>
            </a:r>
          </a:p>
        </p:txBody>
      </p:sp>
      <p:sp>
        <p:nvSpPr>
          <p:cNvPr id="3" name="Content Placeholder 2"/>
          <p:cNvSpPr>
            <a:spLocks noGrp="1"/>
          </p:cNvSpPr>
          <p:nvPr>
            <p:ph idx="1"/>
          </p:nvPr>
        </p:nvSpPr>
        <p:spPr>
          <a:xfrm>
            <a:off x="457200" y="1295400"/>
            <a:ext cx="8229600" cy="4389120"/>
          </a:xfrm>
        </p:spPr>
        <p:txBody>
          <a:bodyPr>
            <a:noAutofit/>
          </a:bodyPr>
          <a:lstStyle/>
          <a:p>
            <a:pPr algn="just"/>
            <a:r>
              <a:rPr lang="en-US" sz="2400" dirty="0"/>
              <a:t>Although most spoofed e-mail falls into the "nuisance" category and requires little action other than deletion, the more malicious varieties can cause serious problems and security risks.</a:t>
            </a:r>
          </a:p>
          <a:p>
            <a:pPr algn="just"/>
            <a:r>
              <a:rPr lang="en-US" sz="2400" dirty="0"/>
              <a:t> For example, </a:t>
            </a:r>
            <a:r>
              <a:rPr lang="en-US" sz="2400" b="1" dirty="0"/>
              <a:t>spoofed e-mail may purport to be from someone in a position of authority, asking for sensitive data, such as passwords, credit card numbers, or other personal information -- any of which can be used for a variety of criminal purposes</a:t>
            </a:r>
            <a:r>
              <a:rPr lang="en-US" sz="2400" dirty="0"/>
              <a:t>. </a:t>
            </a:r>
          </a:p>
          <a:p>
            <a:pPr algn="just"/>
            <a:r>
              <a:rPr lang="en-US" sz="2400" dirty="0"/>
              <a:t>The Bank of America, eBay, and Wells Fargo are among the companies recently spoofed in mass spam mailings.</a:t>
            </a:r>
          </a:p>
          <a:p>
            <a:pPr algn="just"/>
            <a:r>
              <a:rPr lang="en-US" sz="2400" dirty="0"/>
              <a:t> One type of e-mail spoofing, self-sending spam, involves messages that appear to be both to and from the recipient.</a:t>
            </a:r>
          </a:p>
          <a:p>
            <a:pPr algn="just"/>
            <a:endParaRPr 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dirty="0"/>
              <a:t>Spamming</a:t>
            </a:r>
          </a:p>
        </p:txBody>
      </p:sp>
      <p:sp>
        <p:nvSpPr>
          <p:cNvPr id="3" name="Content Placeholder 2"/>
          <p:cNvSpPr>
            <a:spLocks noGrp="1"/>
          </p:cNvSpPr>
          <p:nvPr>
            <p:ph idx="1"/>
          </p:nvPr>
        </p:nvSpPr>
        <p:spPr>
          <a:xfrm>
            <a:off x="457200" y="1524000"/>
            <a:ext cx="8229600" cy="5181600"/>
          </a:xfrm>
        </p:spPr>
        <p:txBody>
          <a:bodyPr>
            <a:normAutofit fontScale="92500" lnSpcReduction="20000"/>
          </a:bodyPr>
          <a:lstStyle/>
          <a:p>
            <a:r>
              <a:rPr lang="en-US" dirty="0"/>
              <a:t>People who create electronic spam : </a:t>
            </a:r>
            <a:r>
              <a:rPr lang="en-US" b="1" dirty="0"/>
              <a:t>spammers</a:t>
            </a:r>
          </a:p>
          <a:p>
            <a:r>
              <a:rPr lang="en-US" b="1" dirty="0"/>
              <a:t>Spam </a:t>
            </a:r>
            <a:r>
              <a:rPr lang="en-US" dirty="0"/>
              <a:t> is abuse of electronic messaging systems to send bulk messages indiscriminately</a:t>
            </a:r>
          </a:p>
          <a:p>
            <a:r>
              <a:rPr lang="en-US" dirty="0"/>
              <a:t>Spamming may be</a:t>
            </a:r>
          </a:p>
          <a:p>
            <a:pPr lvl="1"/>
            <a:r>
              <a:rPr lang="en-US" dirty="0"/>
              <a:t>E-Mail Spam</a:t>
            </a:r>
          </a:p>
          <a:p>
            <a:pPr lvl="1"/>
            <a:r>
              <a:rPr lang="en-US" dirty="0"/>
              <a:t>Instant messaging spam</a:t>
            </a:r>
          </a:p>
          <a:p>
            <a:pPr lvl="1"/>
            <a:r>
              <a:rPr lang="en-US" dirty="0"/>
              <a:t>Usenet group spam</a:t>
            </a:r>
          </a:p>
          <a:p>
            <a:pPr lvl="1"/>
            <a:r>
              <a:rPr lang="en-US" dirty="0"/>
              <a:t>Web search engine spam</a:t>
            </a:r>
          </a:p>
          <a:p>
            <a:pPr lvl="1"/>
            <a:r>
              <a:rPr lang="en-US" dirty="0"/>
              <a:t>Spam in blogs, wiki spam</a:t>
            </a:r>
          </a:p>
          <a:p>
            <a:pPr lvl="1"/>
            <a:r>
              <a:rPr lang="en-US" dirty="0"/>
              <a:t>Online classified ads spam</a:t>
            </a:r>
          </a:p>
          <a:p>
            <a:pPr lvl="1"/>
            <a:r>
              <a:rPr lang="en-US" dirty="0"/>
              <a:t>Mobile phone messaging spam</a:t>
            </a:r>
          </a:p>
          <a:p>
            <a:pPr lvl="1"/>
            <a:r>
              <a:rPr lang="en-US" dirty="0"/>
              <a:t>Internet forum spam</a:t>
            </a:r>
          </a:p>
          <a:p>
            <a:pPr lvl="1"/>
            <a:r>
              <a:rPr lang="en-US" dirty="0"/>
              <a:t>Junk fax spam</a:t>
            </a:r>
          </a:p>
          <a:p>
            <a:pPr lvl="1"/>
            <a:r>
              <a:rPr lang="en-US" dirty="0"/>
              <a:t>Social networking spam</a:t>
            </a:r>
          </a:p>
          <a:p>
            <a:pPr lvl="1">
              <a:buNone/>
            </a:pPr>
            <a:r>
              <a:rPr lang="en-US" dirty="0"/>
              <a:t>……..</a:t>
            </a:r>
          </a:p>
          <a:p>
            <a:pPr lvl="1"/>
            <a:endParaRPr lang="en-US" dirty="0"/>
          </a:p>
          <a:p>
            <a:pPr lvl="1"/>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Cyber defamation</a:t>
            </a:r>
          </a:p>
        </p:txBody>
      </p:sp>
      <p:sp>
        <p:nvSpPr>
          <p:cNvPr id="3" name="Content Placeholder 2"/>
          <p:cNvSpPr>
            <a:spLocks noGrp="1"/>
          </p:cNvSpPr>
          <p:nvPr>
            <p:ph idx="1"/>
          </p:nvPr>
        </p:nvSpPr>
        <p:spPr/>
        <p:txBody>
          <a:bodyPr>
            <a:normAutofit/>
          </a:bodyPr>
          <a:lstStyle/>
          <a:p>
            <a:pPr algn="just"/>
            <a:r>
              <a:rPr lang="en-US" dirty="0"/>
              <a:t>The tort of cyber defamation is considered to be the act of defaming, insulting, offending or otherwise causing harm through false statements pertaining to an individual in cyberspace.</a:t>
            </a:r>
          </a:p>
          <a:p>
            <a:pPr algn="just"/>
            <a:r>
              <a:rPr lang="en-US" dirty="0"/>
              <a:t>Example: someone publishes  defamatory matter about </a:t>
            </a:r>
          </a:p>
          <a:p>
            <a:pPr algn="just">
              <a:buNone/>
            </a:pPr>
            <a:r>
              <a:rPr lang="en-US"/>
              <a:t>    someone </a:t>
            </a:r>
            <a:r>
              <a:rPr lang="en-US" dirty="0"/>
              <a:t>on a website  or sends an E-mail containing  defamatory information  to all friends of that person.</a:t>
            </a:r>
          </a:p>
        </p:txBody>
      </p:sp>
    </p:spTree>
    <p:extLst>
      <p:ext uri="{BB962C8B-B14F-4D97-AF65-F5344CB8AC3E}">
        <p14:creationId xmlns:p14="http://schemas.microsoft.com/office/powerpoint/2010/main" val="12993422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It may amount to defamation when- </a:t>
            </a:r>
          </a:p>
        </p:txBody>
      </p:sp>
      <p:sp>
        <p:nvSpPr>
          <p:cNvPr id="3" name="Content Placeholder 2"/>
          <p:cNvSpPr>
            <a:spLocks noGrp="1"/>
          </p:cNvSpPr>
          <p:nvPr>
            <p:ph idx="1"/>
          </p:nvPr>
        </p:nvSpPr>
        <p:spPr/>
        <p:txBody>
          <a:bodyPr>
            <a:normAutofit fontScale="92500"/>
          </a:bodyPr>
          <a:lstStyle/>
          <a:p>
            <a:r>
              <a:rPr lang="en-US" dirty="0"/>
              <a:t>If imputation to a deceased person would harm the reputation of that person, and is intended to be hurtful to the feelings of his family or other near relatives</a:t>
            </a:r>
          </a:p>
          <a:p>
            <a:r>
              <a:rPr lang="en-US" dirty="0"/>
              <a:t>An imputation is made concerning a company or an association or collection of people as such.</a:t>
            </a:r>
          </a:p>
          <a:p>
            <a:r>
              <a:rPr lang="en-US" dirty="0"/>
              <a:t>An imputation in the form of an alternative or expressed ironically</a:t>
            </a:r>
          </a:p>
          <a:p>
            <a:r>
              <a:rPr lang="en-US" dirty="0"/>
              <a:t>An imputation that directly or indirectly, in the estimation of others, lowers the moral or intellectual character of that person, or lowers the character of that person in respect of his caste or of his calling, or lowers the credit of that person.</a:t>
            </a:r>
          </a:p>
        </p:txBody>
      </p:sp>
    </p:spTree>
    <p:extLst>
      <p:ext uri="{BB962C8B-B14F-4D97-AF65-F5344CB8AC3E}">
        <p14:creationId xmlns:p14="http://schemas.microsoft.com/office/powerpoint/2010/main" val="3958094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Types of defamation</a:t>
            </a:r>
          </a:p>
        </p:txBody>
      </p:sp>
      <p:sp>
        <p:nvSpPr>
          <p:cNvPr id="3" name="Content Placeholder 2"/>
          <p:cNvSpPr>
            <a:spLocks noGrp="1"/>
          </p:cNvSpPr>
          <p:nvPr>
            <p:ph idx="1"/>
          </p:nvPr>
        </p:nvSpPr>
        <p:spPr/>
        <p:txBody>
          <a:bodyPr/>
          <a:lstStyle/>
          <a:p>
            <a:r>
              <a:rPr lang="en-US" dirty="0"/>
              <a:t>Libel : written defamation</a:t>
            </a:r>
          </a:p>
          <a:p>
            <a:r>
              <a:rPr lang="en-US" dirty="0"/>
              <a:t>Slander: oral defamation</a:t>
            </a:r>
          </a:p>
          <a:p>
            <a:r>
              <a:rPr lang="en-US" dirty="0"/>
              <a:t>When failed to prove, the person who  made the allegations may still be held responsible for defamation. </a:t>
            </a:r>
          </a:p>
          <a:p>
            <a:endParaRPr lang="en-US" dirty="0"/>
          </a:p>
        </p:txBody>
      </p:sp>
    </p:spTree>
    <p:extLst>
      <p:ext uri="{BB962C8B-B14F-4D97-AF65-F5344CB8AC3E}">
        <p14:creationId xmlns:p14="http://schemas.microsoft.com/office/powerpoint/2010/main" val="2553259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Cyber defamation cases</a:t>
            </a:r>
          </a:p>
        </p:txBody>
      </p:sp>
      <p:sp>
        <p:nvSpPr>
          <p:cNvPr id="3" name="Content Placeholder 2"/>
          <p:cNvSpPr>
            <a:spLocks noGrp="1"/>
          </p:cNvSpPr>
          <p:nvPr>
            <p:ph idx="1"/>
          </p:nvPr>
        </p:nvSpPr>
        <p:spPr>
          <a:xfrm>
            <a:off x="457200" y="1219200"/>
            <a:ext cx="8229600" cy="4389120"/>
          </a:xfrm>
        </p:spPr>
        <p:txBody>
          <a:bodyPr>
            <a:noAutofit/>
          </a:bodyPr>
          <a:lstStyle/>
          <a:p>
            <a:pPr algn="just"/>
            <a:r>
              <a:rPr lang="en-US" sz="2400" dirty="0"/>
              <a:t>In first case of cyber defamation in India (14 </a:t>
            </a:r>
            <a:r>
              <a:rPr lang="en-US" sz="2400" dirty="0" err="1"/>
              <a:t>dec</a:t>
            </a:r>
            <a:r>
              <a:rPr lang="en-US" sz="2400" dirty="0"/>
              <a:t> 2009),</a:t>
            </a:r>
          </a:p>
          <a:p>
            <a:pPr lvl="1" algn="just"/>
            <a:r>
              <a:rPr lang="en-US" sz="1800" dirty="0"/>
              <a:t> the employee of a corporate defamed its reputation was sending derogatory and defamatory emails against the company and its managing director</a:t>
            </a:r>
          </a:p>
          <a:p>
            <a:pPr lvl="1" algn="just"/>
            <a:r>
              <a:rPr lang="en-US" sz="1800" dirty="0"/>
              <a:t> In this case the Court(</a:t>
            </a:r>
            <a:r>
              <a:rPr lang="en-US" sz="1800" dirty="0" err="1"/>
              <a:t>delhi</a:t>
            </a:r>
            <a:r>
              <a:rPr lang="en-US" sz="1800" dirty="0"/>
              <a:t> court) had restrained the defendant from sending derogatory, defamatory, obscene, vulgar, humiliating and abusive emails. </a:t>
            </a:r>
          </a:p>
          <a:p>
            <a:pPr lvl="1" algn="just"/>
            <a:r>
              <a:rPr lang="en-US" sz="1800" dirty="0"/>
              <a:t>The court passed as important ex-parte injunction.</a:t>
            </a:r>
          </a:p>
          <a:p>
            <a:pPr algn="just"/>
            <a:r>
              <a:rPr lang="en-US" sz="1800" dirty="0"/>
              <a:t>In another case, accused posted obscene, defamatory and annoying message about a divorcee woman and also sent emails to the victim. </a:t>
            </a:r>
          </a:p>
          <a:p>
            <a:pPr lvl="1"/>
            <a:r>
              <a:rPr lang="en-US" sz="1600" dirty="0"/>
              <a:t>The offender was traced and was held guilty of offences under section 469, 509 IPC and 67 of IT Act, 2000.</a:t>
            </a:r>
          </a:p>
          <a:p>
            <a:r>
              <a:rPr lang="en-US" sz="1800" dirty="0"/>
              <a:t>Other defamation cases:</a:t>
            </a:r>
          </a:p>
          <a:p>
            <a:pPr lvl="1"/>
            <a:r>
              <a:rPr lang="en-US" sz="1600" dirty="0"/>
              <a:t> A malicious customer review by a competitor could destroy a small business. </a:t>
            </a:r>
          </a:p>
          <a:p>
            <a:pPr lvl="1"/>
            <a:r>
              <a:rPr lang="en-US" sz="1600" dirty="0"/>
              <a:t> A false accusation of adultery on a social networking site could destroy a marriage.</a:t>
            </a:r>
          </a:p>
          <a:p>
            <a:pPr lvl="1"/>
            <a:r>
              <a:rPr lang="en-US" sz="1600" dirty="0"/>
              <a:t> An allegation that someone is a “crook” could be read by a potential employer or business partner</a:t>
            </a:r>
            <a:br>
              <a:rPr lang="en-US" sz="1600" dirty="0"/>
            </a:br>
            <a:endParaRPr lang="en-US" sz="1600" dirty="0"/>
          </a:p>
        </p:txBody>
      </p:sp>
    </p:spTree>
    <p:extLst>
      <p:ext uri="{BB962C8B-B14F-4D97-AF65-F5344CB8AC3E}">
        <p14:creationId xmlns:p14="http://schemas.microsoft.com/office/powerpoint/2010/main" val="9712932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sabotage </a:t>
            </a:r>
          </a:p>
        </p:txBody>
      </p:sp>
      <p:sp>
        <p:nvSpPr>
          <p:cNvPr id="3" name="Content Placeholder 2"/>
          <p:cNvSpPr>
            <a:spLocks noGrp="1"/>
          </p:cNvSpPr>
          <p:nvPr>
            <p:ph idx="1"/>
          </p:nvPr>
        </p:nvSpPr>
        <p:spPr/>
        <p:txBody>
          <a:bodyPr>
            <a:normAutofit fontScale="92500" lnSpcReduction="20000"/>
          </a:bodyPr>
          <a:lstStyle/>
          <a:p>
            <a:pPr algn="just"/>
            <a:r>
              <a:rPr lang="en-US" dirty="0"/>
              <a:t>Computer sabotage involves deliberate attacks intended to disable computers or networks for the purpose of disrupting commerce, education and recreation for personal gain, committing espionage, or facilitating criminal conspiracy.</a:t>
            </a:r>
          </a:p>
          <a:p>
            <a:pPr algn="just"/>
            <a:r>
              <a:rPr lang="en-US" dirty="0"/>
              <a:t>Through viruses, worms, logic bombs</a:t>
            </a:r>
          </a:p>
          <a:p>
            <a:pPr algn="just"/>
            <a:r>
              <a:rPr lang="en-US" dirty="0"/>
              <a:t>Chernobyl  virus</a:t>
            </a:r>
          </a:p>
          <a:p>
            <a:pPr marL="548640" lvl="2" indent="-274320" algn="just">
              <a:buClr>
                <a:schemeClr val="accent3"/>
              </a:buClr>
              <a:buSzPct val="95000"/>
            </a:pPr>
            <a:r>
              <a:rPr lang="en-US" dirty="0"/>
              <a:t>The Chernobyl virus is a computer virus with a potentially devastating payload that destroys all computer data when an infected file is executed., </a:t>
            </a:r>
          </a:p>
          <a:p>
            <a:pPr algn="just"/>
            <a:r>
              <a:rPr lang="en-US" dirty="0"/>
              <a:t>Y2K virus</a:t>
            </a:r>
          </a:p>
          <a:p>
            <a:pPr lvl="1" algn="just"/>
            <a:r>
              <a:rPr lang="en-US" dirty="0"/>
              <a:t>Y2K bug, also called Year 2000 bug or Millennium Bug,  a problem in the coding of computerized systems that was projected to create havoc in </a:t>
            </a:r>
            <a:r>
              <a:rPr lang="en-US" dirty="0">
                <a:hlinkClick r:id="rId2"/>
              </a:rPr>
              <a:t>computers</a:t>
            </a:r>
            <a:r>
              <a:rPr lang="en-US" dirty="0"/>
              <a:t> and </a:t>
            </a:r>
            <a:r>
              <a:rPr lang="en-US" dirty="0">
                <a:hlinkClick r:id="rId3"/>
              </a:rPr>
              <a:t>computer networks</a:t>
            </a:r>
            <a:r>
              <a:rPr lang="en-US" dirty="0"/>
              <a:t> around the world at the beginning of the </a:t>
            </a:r>
            <a:r>
              <a:rPr lang="en-US" dirty="0">
                <a:hlinkClick r:id="rId4"/>
              </a:rPr>
              <a:t>year</a:t>
            </a:r>
            <a:r>
              <a:rPr lang="en-US" dirty="0"/>
              <a:t> 2000</a:t>
            </a:r>
          </a:p>
          <a:p>
            <a:pPr algn="just"/>
            <a:endParaRPr lang="en-US" dirty="0"/>
          </a:p>
        </p:txBody>
      </p:sp>
      <p:sp>
        <p:nvSpPr>
          <p:cNvPr id="14338" name="AutoShape 2" descr="Image result for images for computer sabot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4340" name="AutoShape 4" descr="Image result for images for computer sabot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4341" name="Picture 5" descr="D:\Documents and Settings\user.IS-7D62F3111AC9\Desktop\index.jpeg"/>
          <p:cNvPicPr>
            <a:picLocks noChangeAspect="1" noChangeArrowheads="1"/>
          </p:cNvPicPr>
          <p:nvPr/>
        </p:nvPicPr>
        <p:blipFill>
          <a:blip r:embed="rId5"/>
          <a:srcRect/>
          <a:stretch>
            <a:fillRect/>
          </a:stretch>
        </p:blipFill>
        <p:spPr bwMode="auto">
          <a:xfrm>
            <a:off x="6515100" y="0"/>
            <a:ext cx="2628900" cy="1743075"/>
          </a:xfrm>
          <a:prstGeom prst="rect">
            <a:avLst/>
          </a:prstGeom>
          <a:noFill/>
        </p:spPr>
      </p:pic>
    </p:spTree>
    <p:extLst>
      <p:ext uri="{BB962C8B-B14F-4D97-AF65-F5344CB8AC3E}">
        <p14:creationId xmlns:p14="http://schemas.microsoft.com/office/powerpoint/2010/main" val="16106393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143000"/>
          </a:xfrm>
        </p:spPr>
        <p:txBody>
          <a:bodyPr>
            <a:normAutofit fontScale="90000"/>
          </a:bodyPr>
          <a:lstStyle/>
          <a:p>
            <a:r>
              <a:rPr lang="en-US" dirty="0"/>
              <a:t>Pornographic offenses: Child pornography</a:t>
            </a:r>
            <a:br>
              <a:rPr lang="en-US" dirty="0"/>
            </a:br>
            <a:endParaRPr lang="en-US" dirty="0"/>
          </a:p>
        </p:txBody>
      </p:sp>
      <p:sp>
        <p:nvSpPr>
          <p:cNvPr id="3" name="Content Placeholder 2"/>
          <p:cNvSpPr>
            <a:spLocks noGrp="1"/>
          </p:cNvSpPr>
          <p:nvPr>
            <p:ph idx="1"/>
          </p:nvPr>
        </p:nvSpPr>
        <p:spPr/>
        <p:txBody>
          <a:bodyPr/>
          <a:lstStyle/>
          <a:p>
            <a:r>
              <a:rPr lang="en-US" dirty="0"/>
              <a:t>Means any visual depiction, including but not limited to the following:</a:t>
            </a:r>
          </a:p>
          <a:p>
            <a:pPr marL="514350" indent="-514350">
              <a:buAutoNum type="arabicPeriod"/>
            </a:pPr>
            <a:r>
              <a:rPr lang="en-US" dirty="0"/>
              <a:t>Any photograph that can be considered obscene and/ or unsuitable for the age of child viewer.</a:t>
            </a:r>
          </a:p>
          <a:p>
            <a:pPr marL="514350" indent="-514350">
              <a:buAutoNum type="arabicPeriod"/>
            </a:pPr>
            <a:r>
              <a:rPr lang="en-US" dirty="0"/>
              <a:t>Film ,video, picture;</a:t>
            </a:r>
          </a:p>
          <a:p>
            <a:pPr marL="514350" indent="-514350">
              <a:buAutoNum type="arabicPeriod"/>
            </a:pPr>
            <a:r>
              <a:rPr lang="en-US" dirty="0"/>
              <a:t>Obscene Computer generated image or picture</a:t>
            </a:r>
          </a:p>
        </p:txBody>
      </p:sp>
    </p:spTree>
    <p:extLst>
      <p:ext uri="{BB962C8B-B14F-4D97-AF65-F5344CB8AC3E}">
        <p14:creationId xmlns:p14="http://schemas.microsoft.com/office/powerpoint/2010/main" val="18103290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a:t>How do they Operate</a:t>
            </a:r>
            <a:endParaRPr lang="en-US" dirty="0"/>
          </a:p>
        </p:txBody>
      </p:sp>
      <p:sp>
        <p:nvSpPr>
          <p:cNvPr id="3" name="Content Placeholder 2"/>
          <p:cNvSpPr>
            <a:spLocks noGrp="1"/>
          </p:cNvSpPr>
          <p:nvPr>
            <p:ph idx="1"/>
          </p:nvPr>
        </p:nvSpPr>
        <p:spPr>
          <a:xfrm>
            <a:off x="457200" y="1325880"/>
            <a:ext cx="8229600" cy="4389120"/>
          </a:xfrm>
        </p:spPr>
        <p:txBody>
          <a:bodyPr>
            <a:noAutofit/>
          </a:bodyPr>
          <a:lstStyle/>
          <a:p>
            <a:pPr marL="514350" indent="-514350">
              <a:buFont typeface="+mj-lt"/>
              <a:buAutoNum type="arabicPeriod"/>
            </a:pPr>
            <a:r>
              <a:rPr lang="en-US" sz="2000" dirty="0"/>
              <a:t>Pedophiles use false identity to trap the children/teenagers</a:t>
            </a:r>
          </a:p>
          <a:p>
            <a:pPr marL="514350" indent="-514350">
              <a:buFont typeface="+mj-lt"/>
              <a:buAutoNum type="arabicPeriod"/>
            </a:pPr>
            <a:r>
              <a:rPr lang="en-US" sz="2000" dirty="0"/>
              <a:t>Pedophiles contact children/teens in various chat rooms which are used by children/teen to interact with other children/teen.</a:t>
            </a:r>
          </a:p>
          <a:p>
            <a:pPr marL="514350" indent="-514350">
              <a:buFont typeface="+mj-lt"/>
              <a:buAutoNum type="arabicPeriod"/>
            </a:pPr>
            <a:r>
              <a:rPr lang="en-US" sz="2000" dirty="0"/>
              <a:t>Befriend the child/teen.</a:t>
            </a:r>
          </a:p>
          <a:p>
            <a:pPr marL="514350" indent="-514350">
              <a:buFont typeface="+mj-lt"/>
              <a:buAutoNum type="arabicPeriod"/>
            </a:pPr>
            <a:r>
              <a:rPr lang="en-US" sz="2000" dirty="0"/>
              <a:t>Extract personal information from the child/teen by winning his confidence.</a:t>
            </a:r>
          </a:p>
          <a:p>
            <a:pPr marL="514350" indent="-514350">
              <a:buFont typeface="+mj-lt"/>
              <a:buAutoNum type="arabicPeriod"/>
            </a:pPr>
            <a:r>
              <a:rPr lang="en-US" sz="2000" dirty="0"/>
              <a:t>Gets the e-mail address of the child/teen and starts making contacts on the victims e-mail address as well.</a:t>
            </a:r>
          </a:p>
          <a:p>
            <a:pPr marL="514350" indent="-514350">
              <a:buFont typeface="+mj-lt"/>
              <a:buAutoNum type="arabicPeriod"/>
            </a:pPr>
            <a:r>
              <a:rPr lang="en-US" sz="2000" dirty="0"/>
              <a:t>Starts sending pornographic images/text to the victim including child pornographic images in order to help child/teen shed his inhibitions so that a feeling is created in the mind of the victim that what is being fed to him is normal and that everybody does it.</a:t>
            </a:r>
          </a:p>
          <a:p>
            <a:pPr marL="514350" indent="-514350">
              <a:buFont typeface="+mj-lt"/>
              <a:buAutoNum type="arabicPeriod"/>
            </a:pPr>
            <a:r>
              <a:rPr lang="en-US" sz="2000" dirty="0"/>
              <a:t>Extract personal information from child/teen</a:t>
            </a:r>
          </a:p>
          <a:p>
            <a:pPr marL="514350" indent="-514350">
              <a:buFont typeface="+mj-lt"/>
              <a:buAutoNum type="arabicPeriod"/>
            </a:pPr>
            <a:r>
              <a:rPr lang="en-US" sz="2000" dirty="0"/>
              <a:t>At the end of it, the pedophile set up a meeting with the child/teen out of the house and then drag him into the net to further sexually assault him or to use him as a sex object.</a:t>
            </a:r>
          </a:p>
          <a:p>
            <a:pPr marL="514350" indent="-514350">
              <a:buFont typeface="+mj-lt"/>
              <a:buAutoNum type="arabicPeriod"/>
            </a:pPr>
            <a:endParaRPr lang="en-US" sz="2000" dirty="0"/>
          </a:p>
        </p:txBody>
      </p:sp>
    </p:spTree>
    <p:extLst>
      <p:ext uri="{BB962C8B-B14F-4D97-AF65-F5344CB8AC3E}">
        <p14:creationId xmlns:p14="http://schemas.microsoft.com/office/powerpoint/2010/main" val="33803212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sniffing</a:t>
            </a:r>
          </a:p>
        </p:txBody>
      </p:sp>
      <p:sp>
        <p:nvSpPr>
          <p:cNvPr id="3" name="Content Placeholder 2"/>
          <p:cNvSpPr>
            <a:spLocks noGrp="1"/>
          </p:cNvSpPr>
          <p:nvPr>
            <p:ph idx="1"/>
          </p:nvPr>
        </p:nvSpPr>
        <p:spPr/>
        <p:txBody>
          <a:bodyPr/>
          <a:lstStyle/>
          <a:p>
            <a:r>
              <a:rPr lang="en-US" dirty="0"/>
              <a:t>Password sniffers are programs that monitor and record the name and password of network users as they login at a site.</a:t>
            </a:r>
          </a:p>
          <a:p>
            <a:r>
              <a:rPr lang="en-US" dirty="0"/>
              <a:t>through  sniffers installed, anyone can impersonate an authorized user and login to access restricted documents.</a:t>
            </a:r>
          </a:p>
          <a:p>
            <a:endParaRPr lang="en-US" dirty="0"/>
          </a:p>
        </p:txBody>
      </p:sp>
      <p:sp>
        <p:nvSpPr>
          <p:cNvPr id="11266" name="AutoShape 2" descr="Image result for images for password sniff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Image result for images for password sniff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0" name="AutoShape 6" descr="Image result for images for password sniff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72" name="Picture 8" descr="Image result for images for cyber crime"/>
          <p:cNvPicPr>
            <a:picLocks noChangeAspect="1" noChangeArrowheads="1"/>
          </p:cNvPicPr>
          <p:nvPr/>
        </p:nvPicPr>
        <p:blipFill>
          <a:blip r:embed="rId2"/>
          <a:srcRect/>
          <a:stretch>
            <a:fillRect/>
          </a:stretch>
        </p:blipFill>
        <p:spPr bwMode="auto">
          <a:xfrm>
            <a:off x="5943600" y="4724400"/>
            <a:ext cx="3206228" cy="2133600"/>
          </a:xfrm>
          <a:prstGeom prst="rect">
            <a:avLst/>
          </a:prstGeom>
          <a:noFill/>
        </p:spPr>
      </p:pic>
    </p:spTree>
    <p:extLst>
      <p:ext uri="{BB962C8B-B14F-4D97-AF65-F5344CB8AC3E}">
        <p14:creationId xmlns:p14="http://schemas.microsoft.com/office/powerpoint/2010/main" val="1386512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1: Learning Objectives</a:t>
            </a:r>
          </a:p>
        </p:txBody>
      </p:sp>
      <p:sp>
        <p:nvSpPr>
          <p:cNvPr id="3" name="Content Placeholder 2"/>
          <p:cNvSpPr>
            <a:spLocks noGrp="1"/>
          </p:cNvSpPr>
          <p:nvPr>
            <p:ph idx="1"/>
          </p:nvPr>
        </p:nvSpPr>
        <p:spPr/>
        <p:txBody>
          <a:bodyPr>
            <a:normAutofit fontScale="92500"/>
          </a:bodyPr>
          <a:lstStyle/>
          <a:p>
            <a:pPr algn="just">
              <a:buNone/>
            </a:pPr>
            <a:r>
              <a:rPr lang="en-US" dirty="0"/>
              <a:t>End of this unit, you will be able to:</a:t>
            </a:r>
          </a:p>
          <a:p>
            <a:pPr algn="just"/>
            <a:r>
              <a:rPr lang="en-US" dirty="0"/>
              <a:t>Learn what cybercrime is and appreciate the importance of cybercrime as a topic.</a:t>
            </a:r>
          </a:p>
          <a:p>
            <a:pPr algn="just"/>
            <a:r>
              <a:rPr lang="en-US" dirty="0"/>
              <a:t>Understand the different types cybercrime.</a:t>
            </a:r>
          </a:p>
          <a:p>
            <a:pPr algn="just"/>
            <a:r>
              <a:rPr lang="en-US" dirty="0"/>
              <a:t>Understand the difference between cybercrime and cyber fraud.</a:t>
            </a:r>
          </a:p>
          <a:p>
            <a:pPr algn="just"/>
            <a:r>
              <a:rPr lang="en-US" dirty="0"/>
              <a:t>Learn about different types of cybercriminals and the motives behind them</a:t>
            </a:r>
          </a:p>
          <a:p>
            <a:pPr algn="just"/>
            <a:r>
              <a:rPr lang="en-US" dirty="0"/>
              <a:t>Get an overview of cybercrime scenario in India and global</a:t>
            </a:r>
          </a:p>
          <a:p>
            <a:pPr algn="just"/>
            <a:r>
              <a:rPr lang="en-US" dirty="0"/>
              <a:t>Understand legal perspective on cybercrime.</a:t>
            </a:r>
          </a:p>
          <a:p>
            <a:pPr algn="just"/>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dirty="0"/>
              <a:t>2.Cybercrime against property</a:t>
            </a:r>
            <a:endParaRPr lang="en-US" dirty="0"/>
          </a:p>
        </p:txBody>
      </p:sp>
      <p:sp>
        <p:nvSpPr>
          <p:cNvPr id="3" name="Content Placeholder 2"/>
          <p:cNvSpPr>
            <a:spLocks noGrp="1"/>
          </p:cNvSpPr>
          <p:nvPr>
            <p:ph idx="1"/>
          </p:nvPr>
        </p:nvSpPr>
        <p:spPr/>
        <p:txBody>
          <a:bodyPr/>
          <a:lstStyle/>
          <a:p>
            <a:r>
              <a:rPr lang="en-US" dirty="0"/>
              <a:t>Credit card frauds</a:t>
            </a:r>
          </a:p>
          <a:p>
            <a:r>
              <a:rPr lang="en-US" dirty="0"/>
              <a:t>Intellectual property( IP) crimes</a:t>
            </a:r>
          </a:p>
          <a:p>
            <a:r>
              <a:rPr lang="en-US" dirty="0"/>
              <a:t>Internet time theft</a:t>
            </a:r>
          </a:p>
        </p:txBody>
      </p:sp>
    </p:spTree>
    <p:extLst>
      <p:ext uri="{BB962C8B-B14F-4D97-AF65-F5344CB8AC3E}">
        <p14:creationId xmlns:p14="http://schemas.microsoft.com/office/powerpoint/2010/main" val="2417071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 card frauds</a:t>
            </a:r>
          </a:p>
        </p:txBody>
      </p:sp>
      <p:sp>
        <p:nvSpPr>
          <p:cNvPr id="3" name="Content Placeholder 2"/>
          <p:cNvSpPr>
            <a:spLocks noGrp="1"/>
          </p:cNvSpPr>
          <p:nvPr>
            <p:ph idx="1"/>
          </p:nvPr>
        </p:nvSpPr>
        <p:spPr/>
        <p:txBody>
          <a:bodyPr/>
          <a:lstStyle/>
          <a:p>
            <a:pPr algn="just"/>
            <a:r>
              <a:rPr lang="en-US" b="1" dirty="0"/>
              <a:t>Credit card fraud</a:t>
            </a:r>
            <a:r>
              <a:rPr lang="en-US" dirty="0"/>
              <a:t> is a wide-ranging term for </a:t>
            </a:r>
            <a:r>
              <a:rPr lang="en-US" u="sng" dirty="0">
                <a:hlinkClick r:id="rId2" tooltip="Theft"/>
              </a:rPr>
              <a:t>theft</a:t>
            </a:r>
            <a:r>
              <a:rPr lang="en-US" dirty="0"/>
              <a:t> and </a:t>
            </a:r>
            <a:r>
              <a:rPr lang="en-US" dirty="0">
                <a:hlinkClick r:id="rId3" tooltip="Fraud"/>
              </a:rPr>
              <a:t>fraud</a:t>
            </a:r>
            <a:r>
              <a:rPr lang="en-US" dirty="0"/>
              <a:t> committed using or involving a </a:t>
            </a:r>
            <a:r>
              <a:rPr lang="en-US" dirty="0">
                <a:hlinkClick r:id="rId4" tooltip="Payment card"/>
              </a:rPr>
              <a:t>payment card</a:t>
            </a:r>
            <a:r>
              <a:rPr lang="en-US" dirty="0"/>
              <a:t>, such as a </a:t>
            </a:r>
            <a:r>
              <a:rPr lang="en-US" dirty="0">
                <a:hlinkClick r:id="rId5" tooltip="Credit card"/>
              </a:rPr>
              <a:t>credit card</a:t>
            </a:r>
            <a:r>
              <a:rPr lang="en-US" dirty="0"/>
              <a:t> or </a:t>
            </a:r>
            <a:r>
              <a:rPr lang="en-US" dirty="0">
                <a:hlinkClick r:id="rId6" tooltip="Debit card"/>
              </a:rPr>
              <a:t>debit card</a:t>
            </a:r>
            <a:r>
              <a:rPr lang="en-US" dirty="0"/>
              <a:t>, as a fraudulent source of funds in a transaction. </a:t>
            </a:r>
          </a:p>
          <a:p>
            <a:pPr algn="just"/>
            <a:r>
              <a:rPr lang="en-US" dirty="0"/>
              <a:t>The purpose may be to obtain goods without paying, or to obtain unauthorized funds from an account. </a:t>
            </a:r>
          </a:p>
          <a:p>
            <a:pPr algn="just"/>
            <a:r>
              <a:rPr lang="en-US" dirty="0"/>
              <a:t>Credit card fraud is also an adjunct to </a:t>
            </a:r>
            <a:r>
              <a:rPr lang="en-US" dirty="0">
                <a:hlinkClick r:id="rId7" tooltip="Identity theft"/>
              </a:rPr>
              <a:t>identity theft</a:t>
            </a:r>
            <a:r>
              <a:rPr lang="en-US" dirty="0"/>
              <a:t>. </a:t>
            </a:r>
          </a:p>
        </p:txBody>
      </p:sp>
      <p:pic>
        <p:nvPicPr>
          <p:cNvPr id="10242" name="Picture 2" descr="https://encrypted-tbn3.gstatic.com/images?q=tbn:ANd9GcSFv57LaDYidHcbgjblTXwxItJRHaPGHa1S1sAG3vlAtxfrTq7N"/>
          <p:cNvPicPr>
            <a:picLocks noChangeAspect="1" noChangeArrowheads="1"/>
          </p:cNvPicPr>
          <p:nvPr/>
        </p:nvPicPr>
        <p:blipFill>
          <a:blip r:embed="rId8"/>
          <a:srcRect/>
          <a:stretch>
            <a:fillRect/>
          </a:stretch>
        </p:blipFill>
        <p:spPr bwMode="auto">
          <a:xfrm>
            <a:off x="7089775" y="10162"/>
            <a:ext cx="2054225" cy="2047238"/>
          </a:xfrm>
          <a:prstGeom prst="rect">
            <a:avLst/>
          </a:prstGeom>
          <a:noFill/>
        </p:spPr>
      </p:pic>
    </p:spTree>
    <p:extLst>
      <p:ext uri="{BB962C8B-B14F-4D97-AF65-F5344CB8AC3E}">
        <p14:creationId xmlns:p14="http://schemas.microsoft.com/office/powerpoint/2010/main" val="15759483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229600" cy="1143000"/>
          </a:xfrm>
        </p:spPr>
        <p:txBody>
          <a:bodyPr/>
          <a:lstStyle/>
          <a:p>
            <a:r>
              <a:rPr lang="en-US" dirty="0"/>
              <a:t>Internet Time Theft</a:t>
            </a:r>
          </a:p>
        </p:txBody>
      </p:sp>
      <p:sp>
        <p:nvSpPr>
          <p:cNvPr id="3" name="Content Placeholder 2"/>
          <p:cNvSpPr>
            <a:spLocks noGrp="1"/>
          </p:cNvSpPr>
          <p:nvPr>
            <p:ph idx="1"/>
          </p:nvPr>
        </p:nvSpPr>
        <p:spPr/>
        <p:txBody>
          <a:bodyPr>
            <a:normAutofit fontScale="92500"/>
          </a:bodyPr>
          <a:lstStyle/>
          <a:p>
            <a:r>
              <a:rPr lang="en-US" dirty="0"/>
              <a:t>Occurs when an unauthorized person uses </a:t>
            </a:r>
          </a:p>
          <a:p>
            <a:pPr>
              <a:buNone/>
            </a:pPr>
            <a:r>
              <a:rPr lang="en-US" dirty="0"/>
              <a:t>    the Internet hours paid for by another person</a:t>
            </a:r>
          </a:p>
          <a:p>
            <a:r>
              <a:rPr lang="en-US" dirty="0"/>
              <a:t>Comes under hacking</a:t>
            </a:r>
          </a:p>
          <a:p>
            <a:r>
              <a:rPr lang="en-US" dirty="0"/>
              <a:t>The person get access to someone else’s  user ID and password, either by hacking or by gaining access to it by illegal means</a:t>
            </a:r>
          </a:p>
          <a:p>
            <a:r>
              <a:rPr lang="en-US" dirty="0"/>
              <a:t>And uses the internet without the other person’s knowledge</a:t>
            </a:r>
          </a:p>
          <a:p>
            <a:r>
              <a:rPr lang="en-US" dirty="0"/>
              <a:t>This theft can be identified when Internet time is recharged often, despite infrequent usage.</a:t>
            </a:r>
          </a:p>
          <a:p>
            <a:r>
              <a:rPr lang="en-US" dirty="0"/>
              <a:t>This comes under “identity theft”</a:t>
            </a:r>
          </a:p>
          <a:p>
            <a:endParaRPr lang="en-US" dirty="0"/>
          </a:p>
        </p:txBody>
      </p:sp>
      <p:pic>
        <p:nvPicPr>
          <p:cNvPr id="61442" name="Picture 2" descr="http://www.pensoftblog.com/wp-content/uploads/2013/07/January-2013-PAYTECH-Publication.jpg"/>
          <p:cNvPicPr>
            <a:picLocks noChangeAspect="1" noChangeArrowheads="1"/>
          </p:cNvPicPr>
          <p:nvPr/>
        </p:nvPicPr>
        <p:blipFill>
          <a:blip r:embed="rId2"/>
          <a:srcRect/>
          <a:stretch>
            <a:fillRect/>
          </a:stretch>
        </p:blipFill>
        <p:spPr bwMode="auto">
          <a:xfrm>
            <a:off x="7362825" y="0"/>
            <a:ext cx="1781175" cy="2381250"/>
          </a:xfrm>
          <a:prstGeom prst="rect">
            <a:avLst/>
          </a:prstGeom>
          <a:noFill/>
        </p:spPr>
      </p:pic>
    </p:spTree>
    <p:extLst>
      <p:ext uri="{BB962C8B-B14F-4D97-AF65-F5344CB8AC3E}">
        <p14:creationId xmlns:p14="http://schemas.microsoft.com/office/powerpoint/2010/main" val="13836006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686800" cy="1143000"/>
          </a:xfrm>
        </p:spPr>
        <p:txBody>
          <a:bodyPr>
            <a:noAutofit/>
          </a:bodyPr>
          <a:lstStyle/>
          <a:p>
            <a:r>
              <a:rPr lang="en-US" sz="4800" dirty="0"/>
              <a:t>3.Cybercrime against organization</a:t>
            </a:r>
            <a:br>
              <a:rPr lang="en-US" sz="4800" dirty="0"/>
            </a:br>
            <a:endParaRPr lang="en-US" sz="4400" dirty="0"/>
          </a:p>
        </p:txBody>
      </p:sp>
      <p:sp>
        <p:nvSpPr>
          <p:cNvPr id="3" name="Content Placeholder 2"/>
          <p:cNvSpPr>
            <a:spLocks noGrp="1"/>
          </p:cNvSpPr>
          <p:nvPr>
            <p:ph idx="1"/>
          </p:nvPr>
        </p:nvSpPr>
        <p:spPr>
          <a:xfrm>
            <a:off x="457200" y="1371600"/>
            <a:ext cx="8229600" cy="4953000"/>
          </a:xfrm>
        </p:spPr>
        <p:txBody>
          <a:bodyPr>
            <a:normAutofit lnSpcReduction="10000"/>
          </a:bodyPr>
          <a:lstStyle/>
          <a:p>
            <a:r>
              <a:rPr lang="en-US" dirty="0"/>
              <a:t>Unauthorized accessing of computer</a:t>
            </a:r>
          </a:p>
          <a:p>
            <a:r>
              <a:rPr lang="en-US" dirty="0"/>
              <a:t>Password sniffing</a:t>
            </a:r>
          </a:p>
          <a:p>
            <a:r>
              <a:rPr lang="en-US" dirty="0"/>
              <a:t>Denial-of-service attacks</a:t>
            </a:r>
          </a:p>
          <a:p>
            <a:r>
              <a:rPr lang="en-US" dirty="0"/>
              <a:t>Virus attack/dissemination of viruses</a:t>
            </a:r>
          </a:p>
          <a:p>
            <a:r>
              <a:rPr lang="en-US" dirty="0"/>
              <a:t>E-Mail bombing/mail bombs</a:t>
            </a:r>
          </a:p>
          <a:p>
            <a:r>
              <a:rPr lang="en-US" dirty="0"/>
              <a:t>Salami attack/ Salami technique</a:t>
            </a:r>
          </a:p>
          <a:p>
            <a:r>
              <a:rPr lang="en-US" dirty="0"/>
              <a:t>Trojan Horse</a:t>
            </a:r>
          </a:p>
          <a:p>
            <a:r>
              <a:rPr lang="en-US" dirty="0"/>
              <a:t>Data diddling</a:t>
            </a:r>
          </a:p>
          <a:p>
            <a:r>
              <a:rPr lang="en-US" dirty="0"/>
              <a:t>Industrial spying</a:t>
            </a:r>
          </a:p>
          <a:p>
            <a:r>
              <a:rPr lang="en-US" dirty="0"/>
              <a:t>Computer network intrusions</a:t>
            </a:r>
          </a:p>
          <a:p>
            <a:r>
              <a:rPr lang="en-US" dirty="0"/>
              <a:t>Software piracy</a:t>
            </a:r>
          </a:p>
          <a:p>
            <a:pPr>
              <a:buNone/>
            </a:pPr>
            <a:endParaRPr lang="en-US" dirty="0"/>
          </a:p>
        </p:txBody>
      </p:sp>
    </p:spTree>
    <p:extLst>
      <p:ext uri="{BB962C8B-B14F-4D97-AF65-F5344CB8AC3E}">
        <p14:creationId xmlns:p14="http://schemas.microsoft.com/office/powerpoint/2010/main" val="27535681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Password sniffing</a:t>
            </a:r>
          </a:p>
        </p:txBody>
      </p:sp>
      <p:sp>
        <p:nvSpPr>
          <p:cNvPr id="3" name="Content Placeholder 2"/>
          <p:cNvSpPr>
            <a:spLocks noGrp="1"/>
          </p:cNvSpPr>
          <p:nvPr>
            <p:ph idx="1"/>
          </p:nvPr>
        </p:nvSpPr>
        <p:spPr/>
        <p:txBody>
          <a:bodyPr/>
          <a:lstStyle/>
          <a:p>
            <a:r>
              <a:rPr lang="en-US" dirty="0"/>
              <a:t>Password sniffers are programs that monitor and record the name and password of network users as they login at a site.</a:t>
            </a:r>
          </a:p>
          <a:p>
            <a:r>
              <a:rPr lang="en-US" dirty="0"/>
              <a:t>through  sniffers installed, anyone can impersonate an authorized user and login to access restricted documents.</a:t>
            </a:r>
          </a:p>
          <a:p>
            <a:endParaRPr lang="en-US" dirty="0"/>
          </a:p>
        </p:txBody>
      </p:sp>
      <p:sp>
        <p:nvSpPr>
          <p:cNvPr id="11266" name="AutoShape 2" descr="Image result for images for password sniff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Image result for images for password sniff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70" name="AutoShape 6" descr="Image result for images for password sniff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1272" name="Picture 8" descr="Image result for images for cyber crime"/>
          <p:cNvPicPr>
            <a:picLocks noChangeAspect="1" noChangeArrowheads="1"/>
          </p:cNvPicPr>
          <p:nvPr/>
        </p:nvPicPr>
        <p:blipFill>
          <a:blip r:embed="rId2"/>
          <a:srcRect/>
          <a:stretch>
            <a:fillRect/>
          </a:stretch>
        </p:blipFill>
        <p:spPr bwMode="auto">
          <a:xfrm>
            <a:off x="5943600" y="4724400"/>
            <a:ext cx="3206228" cy="2133600"/>
          </a:xfrm>
          <a:prstGeom prst="rect">
            <a:avLst/>
          </a:prstGeom>
          <a:noFill/>
        </p:spPr>
      </p:pic>
    </p:spTree>
    <p:extLst>
      <p:ext uri="{BB962C8B-B14F-4D97-AF65-F5344CB8AC3E}">
        <p14:creationId xmlns:p14="http://schemas.microsoft.com/office/powerpoint/2010/main" val="660761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45" dirty="0"/>
              <a:t>Denial </a:t>
            </a:r>
            <a:r>
              <a:rPr lang="en-US" spc="-25" dirty="0"/>
              <a:t>of</a:t>
            </a:r>
            <a:r>
              <a:rPr lang="en-US" spc="-190" dirty="0"/>
              <a:t> </a:t>
            </a:r>
            <a:r>
              <a:rPr lang="en-US" spc="-45" dirty="0"/>
              <a:t>Service(DOS)</a:t>
            </a:r>
            <a:endParaRPr lang="en-US" dirty="0"/>
          </a:p>
        </p:txBody>
      </p:sp>
      <p:sp>
        <p:nvSpPr>
          <p:cNvPr id="3" name="Content Placeholder 2"/>
          <p:cNvSpPr>
            <a:spLocks noGrp="1"/>
          </p:cNvSpPr>
          <p:nvPr>
            <p:ph idx="1"/>
          </p:nvPr>
        </p:nvSpPr>
        <p:spPr/>
        <p:txBody>
          <a:bodyPr/>
          <a:lstStyle/>
          <a:p>
            <a:pPr marL="104139" marR="5080" indent="-92075" algn="just">
              <a:lnSpc>
                <a:spcPts val="2590"/>
              </a:lnSpc>
              <a:spcBef>
                <a:spcPts val="425"/>
              </a:spcBef>
              <a:buClr>
                <a:srgbClr val="E38312"/>
              </a:buClr>
              <a:buFont typeface="Arial"/>
              <a:buChar char="•"/>
              <a:tabLst>
                <a:tab pos="188595" algn="l"/>
              </a:tabLst>
            </a:pPr>
            <a:r>
              <a:rPr lang="en-US" sz="2800" dirty="0">
                <a:solidFill>
                  <a:srgbClr val="404040"/>
                </a:solidFill>
                <a:latin typeface="Times New Roman" pitchFamily="18" charset="0"/>
                <a:cs typeface="Times New Roman" pitchFamily="18" charset="0"/>
              </a:rPr>
              <a:t>Act </a:t>
            </a:r>
            <a:r>
              <a:rPr lang="en-US" sz="2800" spc="-10" dirty="0">
                <a:solidFill>
                  <a:srgbClr val="404040"/>
                </a:solidFill>
                <a:latin typeface="Times New Roman" pitchFamily="18" charset="0"/>
                <a:cs typeface="Times New Roman" pitchFamily="18" charset="0"/>
              </a:rPr>
              <a:t>by </a:t>
            </a:r>
            <a:r>
              <a:rPr lang="en-US" sz="2800" dirty="0">
                <a:solidFill>
                  <a:srgbClr val="404040"/>
                </a:solidFill>
                <a:latin typeface="Times New Roman" pitchFamily="18" charset="0"/>
                <a:cs typeface="Times New Roman" pitchFamily="18" charset="0"/>
              </a:rPr>
              <a:t>the criminal, who </a:t>
            </a:r>
            <a:r>
              <a:rPr lang="en-US" sz="2800" spc="-10" dirty="0">
                <a:solidFill>
                  <a:srgbClr val="404040"/>
                </a:solidFill>
                <a:latin typeface="Times New Roman" pitchFamily="18" charset="0"/>
                <a:cs typeface="Times New Roman" pitchFamily="18" charset="0"/>
              </a:rPr>
              <a:t>floods </a:t>
            </a:r>
            <a:r>
              <a:rPr lang="en-US" sz="2800" dirty="0">
                <a:solidFill>
                  <a:srgbClr val="404040"/>
                </a:solidFill>
                <a:latin typeface="Times New Roman" pitchFamily="18" charset="0"/>
                <a:cs typeface="Times New Roman" pitchFamily="18" charset="0"/>
              </a:rPr>
              <a:t>the </a:t>
            </a:r>
            <a:r>
              <a:rPr lang="en-US" sz="2800" spc="-5" dirty="0">
                <a:solidFill>
                  <a:srgbClr val="404040"/>
                </a:solidFill>
                <a:latin typeface="Times New Roman" pitchFamily="18" charset="0"/>
                <a:cs typeface="Times New Roman" pitchFamily="18" charset="0"/>
              </a:rPr>
              <a:t>bandwidth of </a:t>
            </a:r>
            <a:r>
              <a:rPr lang="en-US" sz="2800" dirty="0">
                <a:solidFill>
                  <a:srgbClr val="404040"/>
                </a:solidFill>
                <a:latin typeface="Times New Roman" pitchFamily="18" charset="0"/>
                <a:cs typeface="Times New Roman" pitchFamily="18" charset="0"/>
              </a:rPr>
              <a:t>the victims </a:t>
            </a:r>
            <a:r>
              <a:rPr lang="en-US" sz="2800" spc="-10" dirty="0">
                <a:solidFill>
                  <a:srgbClr val="404040"/>
                </a:solidFill>
                <a:latin typeface="Times New Roman" pitchFamily="18" charset="0"/>
                <a:cs typeface="Times New Roman" pitchFamily="18" charset="0"/>
              </a:rPr>
              <a:t>network </a:t>
            </a:r>
            <a:r>
              <a:rPr lang="en-US" sz="2800" spc="-5" dirty="0">
                <a:solidFill>
                  <a:srgbClr val="404040"/>
                </a:solidFill>
                <a:latin typeface="Times New Roman" pitchFamily="18" charset="0"/>
                <a:cs typeface="Times New Roman" pitchFamily="18" charset="0"/>
              </a:rPr>
              <a:t>or  </a:t>
            </a:r>
            <a:r>
              <a:rPr lang="en-US" sz="2800" spc="-10" dirty="0">
                <a:solidFill>
                  <a:srgbClr val="404040"/>
                </a:solidFill>
                <a:latin typeface="Times New Roman" pitchFamily="18" charset="0"/>
                <a:cs typeface="Times New Roman" pitchFamily="18" charset="0"/>
              </a:rPr>
              <a:t>Internet </a:t>
            </a:r>
            <a:r>
              <a:rPr lang="en-US" sz="2800" spc="-5" dirty="0">
                <a:solidFill>
                  <a:srgbClr val="404040"/>
                </a:solidFill>
                <a:latin typeface="Times New Roman" pitchFamily="18" charset="0"/>
                <a:cs typeface="Times New Roman" pitchFamily="18" charset="0"/>
              </a:rPr>
              <a:t>server </a:t>
            </a:r>
            <a:r>
              <a:rPr lang="en-US" sz="2800" dirty="0">
                <a:solidFill>
                  <a:srgbClr val="404040"/>
                </a:solidFill>
                <a:latin typeface="Times New Roman" pitchFamily="18" charset="0"/>
                <a:cs typeface="Times New Roman" pitchFamily="18" charset="0"/>
              </a:rPr>
              <a:t>is </a:t>
            </a:r>
            <a:r>
              <a:rPr lang="en-US" sz="2800" spc="-5" dirty="0">
                <a:solidFill>
                  <a:srgbClr val="404040"/>
                </a:solidFill>
                <a:latin typeface="Times New Roman" pitchFamily="18" charset="0"/>
                <a:cs typeface="Times New Roman" pitchFamily="18" charset="0"/>
              </a:rPr>
              <a:t>flooded </a:t>
            </a:r>
            <a:r>
              <a:rPr lang="en-US" sz="2800" dirty="0">
                <a:solidFill>
                  <a:srgbClr val="404040"/>
                </a:solidFill>
                <a:latin typeface="Times New Roman" pitchFamily="18" charset="0"/>
                <a:cs typeface="Times New Roman" pitchFamily="18" charset="0"/>
              </a:rPr>
              <a:t>with </a:t>
            </a:r>
            <a:r>
              <a:rPr lang="en-US" sz="2800" spc="-10" dirty="0">
                <a:solidFill>
                  <a:srgbClr val="404040"/>
                </a:solidFill>
                <a:latin typeface="Times New Roman" pitchFamily="18" charset="0"/>
                <a:cs typeface="Times New Roman" pitchFamily="18" charset="0"/>
              </a:rPr>
              <a:t>continuous requests </a:t>
            </a:r>
            <a:r>
              <a:rPr lang="en-US" sz="2800" spc="-5" dirty="0">
                <a:solidFill>
                  <a:srgbClr val="404040"/>
                </a:solidFill>
                <a:latin typeface="Times New Roman" pitchFamily="18" charset="0"/>
                <a:cs typeface="Times New Roman" pitchFamily="18" charset="0"/>
              </a:rPr>
              <a:t>so </a:t>
            </a:r>
            <a:r>
              <a:rPr lang="en-US" sz="2800" dirty="0">
                <a:solidFill>
                  <a:srgbClr val="404040"/>
                </a:solidFill>
                <a:latin typeface="Times New Roman" pitchFamily="18" charset="0"/>
                <a:cs typeface="Times New Roman" pitchFamily="18" charset="0"/>
              </a:rPr>
              <a:t>as </a:t>
            </a:r>
            <a:r>
              <a:rPr lang="en-US" sz="2800" spc="-15" dirty="0">
                <a:solidFill>
                  <a:srgbClr val="404040"/>
                </a:solidFill>
                <a:latin typeface="Times New Roman" pitchFamily="18" charset="0"/>
                <a:cs typeface="Times New Roman" pitchFamily="18" charset="0"/>
              </a:rPr>
              <a:t>to </a:t>
            </a:r>
            <a:r>
              <a:rPr lang="en-US" sz="2800" spc="-10" dirty="0">
                <a:solidFill>
                  <a:srgbClr val="404040"/>
                </a:solidFill>
                <a:latin typeface="Times New Roman" pitchFamily="18" charset="0"/>
                <a:cs typeface="Times New Roman" pitchFamily="18" charset="0"/>
              </a:rPr>
              <a:t>crash </a:t>
            </a:r>
            <a:r>
              <a:rPr lang="en-US" sz="2800" dirty="0">
                <a:solidFill>
                  <a:srgbClr val="404040"/>
                </a:solidFill>
                <a:latin typeface="Times New Roman" pitchFamily="18" charset="0"/>
                <a:cs typeface="Times New Roman" pitchFamily="18" charset="0"/>
              </a:rPr>
              <a:t>the</a:t>
            </a:r>
            <a:r>
              <a:rPr lang="en-US" sz="2800" spc="15" dirty="0">
                <a:solidFill>
                  <a:srgbClr val="404040"/>
                </a:solidFill>
                <a:latin typeface="Times New Roman" pitchFamily="18" charset="0"/>
                <a:cs typeface="Times New Roman" pitchFamily="18" charset="0"/>
              </a:rPr>
              <a:t> </a:t>
            </a:r>
            <a:r>
              <a:rPr lang="en-US" sz="2800" spc="-5" dirty="0">
                <a:solidFill>
                  <a:srgbClr val="404040"/>
                </a:solidFill>
                <a:latin typeface="Times New Roman" pitchFamily="18" charset="0"/>
                <a:cs typeface="Times New Roman" pitchFamily="18" charset="0"/>
              </a:rPr>
              <a:t>server</a:t>
            </a:r>
            <a:endParaRPr lang="en-US" sz="2800" dirty="0">
              <a:latin typeface="Times New Roman" pitchFamily="18" charset="0"/>
              <a:cs typeface="Times New Roman" pitchFamily="18" charset="0"/>
            </a:endParaRPr>
          </a:p>
          <a:p>
            <a:pPr marL="104139" marR="412115" indent="-92075" algn="just">
              <a:lnSpc>
                <a:spcPts val="2590"/>
              </a:lnSpc>
              <a:spcBef>
                <a:spcPts val="1410"/>
              </a:spcBef>
              <a:buClr>
                <a:srgbClr val="E38312"/>
              </a:buClr>
              <a:buFont typeface="Arial"/>
              <a:buChar char="•"/>
              <a:tabLst>
                <a:tab pos="188595" algn="l"/>
              </a:tabLst>
            </a:pPr>
            <a:r>
              <a:rPr lang="en-US" sz="2800" dirty="0">
                <a:solidFill>
                  <a:srgbClr val="404040"/>
                </a:solidFill>
                <a:latin typeface="Times New Roman" pitchFamily="18" charset="0"/>
                <a:cs typeface="Times New Roman" pitchFamily="18" charset="0"/>
              </a:rPr>
              <a:t>Its an </a:t>
            </a:r>
            <a:r>
              <a:rPr lang="en-US" sz="2800" spc="-15" dirty="0">
                <a:solidFill>
                  <a:srgbClr val="404040"/>
                </a:solidFill>
                <a:latin typeface="Times New Roman" pitchFamily="18" charset="0"/>
                <a:cs typeface="Times New Roman" pitchFamily="18" charset="0"/>
              </a:rPr>
              <a:t>attempt to </a:t>
            </a:r>
            <a:r>
              <a:rPr lang="en-US" sz="2800" spc="-20" dirty="0">
                <a:solidFill>
                  <a:srgbClr val="404040"/>
                </a:solidFill>
                <a:latin typeface="Times New Roman" pitchFamily="18" charset="0"/>
                <a:cs typeface="Times New Roman" pitchFamily="18" charset="0"/>
              </a:rPr>
              <a:t>make </a:t>
            </a:r>
            <a:r>
              <a:rPr lang="en-US" sz="2800" dirty="0">
                <a:solidFill>
                  <a:srgbClr val="404040"/>
                </a:solidFill>
                <a:latin typeface="Times New Roman" pitchFamily="18" charset="0"/>
                <a:cs typeface="Times New Roman" pitchFamily="18" charset="0"/>
              </a:rPr>
              <a:t>a </a:t>
            </a:r>
            <a:r>
              <a:rPr lang="en-US" sz="2800" spc="-5" dirty="0">
                <a:solidFill>
                  <a:srgbClr val="404040"/>
                </a:solidFill>
                <a:latin typeface="Times New Roman" pitchFamily="18" charset="0"/>
                <a:cs typeface="Times New Roman" pitchFamily="18" charset="0"/>
              </a:rPr>
              <a:t>machine or </a:t>
            </a:r>
            <a:r>
              <a:rPr lang="en-US" sz="2800" spc="-10" dirty="0">
                <a:solidFill>
                  <a:srgbClr val="404040"/>
                </a:solidFill>
                <a:latin typeface="Times New Roman" pitchFamily="18" charset="0"/>
                <a:cs typeface="Times New Roman" pitchFamily="18" charset="0"/>
              </a:rPr>
              <a:t>network resource unavailable </a:t>
            </a:r>
            <a:r>
              <a:rPr lang="en-US" sz="2800" spc="-15" dirty="0">
                <a:solidFill>
                  <a:srgbClr val="404040"/>
                </a:solidFill>
                <a:latin typeface="Times New Roman" pitchFamily="18" charset="0"/>
                <a:cs typeface="Times New Roman" pitchFamily="18" charset="0"/>
              </a:rPr>
              <a:t>to </a:t>
            </a:r>
            <a:r>
              <a:rPr lang="en-US" sz="2800" dirty="0">
                <a:solidFill>
                  <a:srgbClr val="404040"/>
                </a:solidFill>
                <a:latin typeface="Times New Roman" pitchFamily="18" charset="0"/>
                <a:cs typeface="Times New Roman" pitchFamily="18" charset="0"/>
              </a:rPr>
              <a:t>its  </a:t>
            </a:r>
            <a:r>
              <a:rPr lang="en-US" sz="2800" spc="-10" dirty="0">
                <a:solidFill>
                  <a:srgbClr val="404040"/>
                </a:solidFill>
                <a:latin typeface="Times New Roman" pitchFamily="18" charset="0"/>
                <a:cs typeface="Times New Roman" pitchFamily="18" charset="0"/>
              </a:rPr>
              <a:t>intended users</a:t>
            </a:r>
            <a:endParaRPr lang="en-US" sz="2800"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object 5"/>
          <p:cNvSpPr/>
          <p:nvPr/>
        </p:nvSpPr>
        <p:spPr>
          <a:xfrm>
            <a:off x="5334000" y="3810000"/>
            <a:ext cx="2389886" cy="285864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38" name="Picture 26" descr="http://telecharger.logiciel.net/wp-content/uploads/2011/12/Mail-Bomber.jpg"/>
          <p:cNvPicPr>
            <a:picLocks noChangeAspect="1" noChangeArrowheads="1"/>
          </p:cNvPicPr>
          <p:nvPr/>
        </p:nvPicPr>
        <p:blipFill>
          <a:blip r:embed="rId2"/>
          <a:srcRect/>
          <a:stretch>
            <a:fillRect/>
          </a:stretch>
        </p:blipFill>
        <p:spPr bwMode="auto">
          <a:xfrm>
            <a:off x="0" y="0"/>
            <a:ext cx="1905000" cy="1733551"/>
          </a:xfrm>
          <a:prstGeom prst="rect">
            <a:avLst/>
          </a:prstGeom>
          <a:noFill/>
        </p:spPr>
      </p:pic>
      <p:pic>
        <p:nvPicPr>
          <p:cNvPr id="13318" name="Picture 6" descr="Image result for images for E-mail bomb"/>
          <p:cNvPicPr>
            <a:picLocks noChangeAspect="1" noChangeArrowheads="1"/>
          </p:cNvPicPr>
          <p:nvPr/>
        </p:nvPicPr>
        <p:blipFill>
          <a:blip r:embed="rId3"/>
          <a:srcRect/>
          <a:stretch>
            <a:fillRect/>
          </a:stretch>
        </p:blipFill>
        <p:spPr bwMode="auto">
          <a:xfrm>
            <a:off x="6819900" y="5105400"/>
            <a:ext cx="2324100" cy="1752600"/>
          </a:xfrm>
          <a:prstGeom prst="rect">
            <a:avLst/>
          </a:prstGeom>
          <a:noFill/>
        </p:spPr>
      </p:pic>
      <p:sp>
        <p:nvSpPr>
          <p:cNvPr id="2" name="Title 1"/>
          <p:cNvSpPr>
            <a:spLocks noGrp="1"/>
          </p:cNvSpPr>
          <p:nvPr>
            <p:ph type="title"/>
          </p:nvPr>
        </p:nvSpPr>
        <p:spPr/>
        <p:txBody>
          <a:bodyPr/>
          <a:lstStyle/>
          <a:p>
            <a:r>
              <a:rPr lang="en-US" dirty="0"/>
              <a:t>	E-mail bombing/mail bombs</a:t>
            </a:r>
          </a:p>
        </p:txBody>
      </p:sp>
      <p:sp>
        <p:nvSpPr>
          <p:cNvPr id="3" name="Content Placeholder 2"/>
          <p:cNvSpPr>
            <a:spLocks noGrp="1"/>
          </p:cNvSpPr>
          <p:nvPr>
            <p:ph idx="1"/>
          </p:nvPr>
        </p:nvSpPr>
        <p:spPr/>
        <p:txBody>
          <a:bodyPr/>
          <a:lstStyle/>
          <a:p>
            <a:pPr algn="just"/>
            <a:r>
              <a:rPr lang="en-US" dirty="0"/>
              <a:t>In Internet usage, an </a:t>
            </a:r>
            <a:r>
              <a:rPr lang="en-US" i="1" dirty="0"/>
              <a:t>email bomb</a:t>
            </a:r>
            <a:r>
              <a:rPr lang="en-US" dirty="0"/>
              <a:t> is a form of net abuse consisting of sending huge volumes of </a:t>
            </a:r>
            <a:r>
              <a:rPr lang="en-US" i="1" dirty="0"/>
              <a:t>email</a:t>
            </a:r>
            <a:r>
              <a:rPr lang="en-US" dirty="0"/>
              <a:t> to an address in an attempt to overflow the mailbox or overwhelm the server where the </a:t>
            </a:r>
            <a:r>
              <a:rPr lang="en-US" i="1" dirty="0"/>
              <a:t>email</a:t>
            </a:r>
            <a:r>
              <a:rPr lang="en-US" dirty="0"/>
              <a:t> address is hosted in a denial-of-service attack.</a:t>
            </a:r>
          </a:p>
          <a:p>
            <a:pPr algn="just"/>
            <a:r>
              <a:rPr lang="en-US" dirty="0"/>
              <a:t>Construct a computer to repeatedly send E-mail to a specified person’s E-mail address.</a:t>
            </a:r>
          </a:p>
        </p:txBody>
      </p:sp>
      <p:sp>
        <p:nvSpPr>
          <p:cNvPr id="13314" name="AutoShape 2" descr="Image result for images for E-mail bom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16" name="AutoShape 4" descr="data:image/jpeg;base64,/9j/4AAQSkZJRgABAQAAAQABAAD/2wCEAAkGBhQSERQUExQWFRUWGR8YGRgYGBocIBoeHh8cIBsbGx0cHCYeHx8kHhgaHzEgIycpLCwsHCAxNTAqNSYsLCkBCQoKDgwOGg8PGiwlHyUqLywtLSwpLCwxNCwuLCwsLSwqLCwvLCwqLCwsLCksLCksLCwsKSksLCwsLCwsLCwsKf/AABEIAPAAuQMBIgACEQEDEQH/xAAcAAACAwEBAQEAAAAAAAAAAAAFBgAEBwMCAQj/xABQEAACAQIEBAQDBAUHCAYLAAABAgMEEQASITEFBhNBIjJRYQdxgRQjQpFSYoKhsRUzQ3LB0fAkU2OSlLLT4RYXk6LC8SVEVWRzg6Ozw9Li/8QAGwEAAgMBAQEAAAAAAAAAAAAABAUAAgYDAQf/xAAyEQABAwIFAgMIAQUBAAAAAAABAAIDBBEFEiExQRNRImFxBhQygZGhsfDBI0LR4fEV/9oADAMBAAIRAxEAPwDcMTExMRRTExMTEUUx8Zrb4hNsJnPPP/2RlggQS1TrnCk2VFuRnkINwLg2A1Nu2Ioj/HuOw0qB5Wtc2VQCWc75UUasbX9hudBhBl5n4jK2ZXSlT8MYiEr27F5GbLm9Qot/HCGvMMzzSSS1nVmbRhFAZMoH4V8JAUH0A1udcdW4vIx/naz6Uq/8LFg1x2C8uE2yS1hJP8oVQv2Aht8haPQY89Ws/wDaNX/9H/hYVE4rJ/nKz/ZV/wCFj2eOSfp1f+yD/hY96buxUzBNGerO/Eav6GIfvEV8V/5Mc+arrWv/AO9TD9wIH7sLx49KPx1P1ox/w8eW4/N2lqP9i/8A5x5kd2UuExNwYnQ1NZ/tcx/8WK0/KcTqVaSoZTurVEpB+YJwDHMEw3qCB+tRuP7cejzWw3qYP2qeQfwfHhaRwpcIhByJSRkFBIjDYrKykfUNfB3gvMUnDHGeSSaiY2fOxd6cn+kVjq0Z/Eu43F9iof8ATVhtUUf1Wcf+LHen5nnkNg9DID+ESSgt7WYnEII3Xt1+gaepV1DIQysAQRsQRcEHvocdcZb8JeZHVmoahchXM9OM2YdO+sQb8RQsLabE+lsaiDjxRfcTExMRRTExMTEUUxMTExFFMTExMRRTExMTEUXx9jjA+cpTJW15Jys9RFSgj9EBBcHsSHN7aaDTG+PtjBOcoilfUAixPEIHHuGWIg/uxeO2cXXh2KNUtMsShEGVVFgB/j9+PCVas7oGu6AFlubi+309xf6Y7jA3jHD1YGXN0pIlJWUa2AGoYbFfY41Thlb4QElaczrOXeTisYkMRPiC527BV922HqMdaPiMcl+nIjgblWvb572+eE1IHnpVll0asqI1ewtaMHKij28JP5YM8WhEU9M8YymTPEwGxXpkqD8iNMDickZraf5XZ0LQbconNxeMQ9bOCm2YC41YKP3nHyKrMYjWeReo5Kgi9mO4+VxhZ4lIE4InvHHb55gf78F+P0zSUiyJ54gkyga3KgHLb3Bx71SeOLqFmw80Qm4rlqIoLEs6s7EHyKvc99dsDF5wRmtHDUOpNuosd199b+uOHD5VmnqqoG6LCqR22GZM7C/qGNj88deT6WVKeAmUGMx5ggjsRc3899dTfUYo2Rzjpz5cLoY2tFymDKDuPoQMVZ+EQPcPDG19/ALn674uY+Wwd02kahB5j3SaGaEzZWN6KVJYmJuyrYOwv3GW66+ut8founlDAMNmAI+RAIx+cOMj7ziVv8yv+6f7hj9FcM/mo/6i/wC6MZOYZZHAd07YbtBVrExMTHJWUxMTExFFMTExMRRTExMTEUUxMTExFF8OMJ+IUn/pSZfSpoz+aL/+uN2Y6Yw/4jUZXikrX88lE9vkWT+KnF4/jC8OxRPHCrpllRo3uVYWNjY2+eLB019NThXouFxzRCqmdlll8aSZ8vSH4VW5tb1HfGpe8gAAX+yTxtvdyOVvCUli6JGRRYqUNihXylT6i2KcHCGMiS1E/VyA5PAIwtxZmYXNyf7cD8iVdU8ZkJihiWxiewLsScxy6XFtPkMUK6miqqOaeTM00KPGTmIGZLgNb1OjfX2wM57TqB6fJd2ggWV2DliOVOkarqwJfJGpXwXva5BOovhkplUKEUg5QFIuCdBbUYq8F4ZFFHGY40Qsq5io30Hf5m+E1a9oHkqFBJqjMoFrgOr5UA/O+JnbCAbbquUyOIvsnKh4VFHE0cSgI5Y2Gu+h1/gO2BkPKtIrJGxeQhLqkkjEWBAuF0AsSMdOTqcxpLAxJaKZl97EKQb+92OBUr3nauuSsUwgHoI7FHY/tOLYhc3K02/5yo1rrlt03mRVyKbLm0Uethew+QGOl/7f3b/wwD43UWraIHt1m/KNv7ceuTHzUcbH8Rka595GwSya78n7x/lcnR2bmKC8XFzxPuSqAf8AYjH6K4f/ADUY7hF/gMfnirltNWe8sCf6yxqf44/RqjGZn1kd6lNmfCPResTExMcVdTExMTEUUxMTExFFMTEOBfEOZKanOWaohiNr2eRFNvkWv+7EURTHnNhKr/jBw6NSUn67fhjhVmdj6AWA+pOAR5qqeIgr99RxbsqxsshGmjSuABve0a/t4iib+Yef6SiOSeVRIbWjUF317lV1A1G9r4yLmnic1VWzTxwOEZoOn1Sqm0JJOmY+Ym+/fB/ilFSRQyQXSNplOgDPI58wchbySMGGa5uD664Cx1hRA1QjQk6XcMqt6NmsQLixysQRoNd8etJBuF4ddFah5hR3EbpJAznKvUAsx9mUkX9Ad8KPGUiFL0ZIpTUQLkU5XK5Vbz3HhykXwc43LG1NKcy2yMVOYeYC6lTfe43GLtJzFTvDGZJUu6DMpIJvbUMACR382muG0M3vAIeQCEI5gi1aEOhMVDO0wjZKeaNCuQFgHGuX5kHQ49rw1l4fU5lIebqSlO4zDwi1t8oX88MsLKygrYqQCpBBHtbHu2GTacD97oQzE8LjSKenGBe4RdPcKN8CeWeHf5NF1UAdGkdcw2JdiDg7if4/x+eOpiFxfgWVOppbugHiiq6khWKywiRSB+JBltf8j9cUqPk5Wo1DNKJClyvUewffy3tvY/PDZj4dcc+g0nX9urCZ3CWZaCWZ6KbKQRFIHB0szRka/Mn9+B3LHFan7MsUUMaiLMjSSs1ibkkKFANxf1OGjjtYYqeZ76hDa53Oyj8yB9cB+E0dRHDHGtHNcADMxRVzfiYkvfU66i+FlW8wuGQ6ouC0jfENEI4jQVCZ5DLHeaVD01Q+OQEGNBc33UXN9sbFw7nepjH+V06P3LUrFivsY5LMT7oW+QwpcG5XZZBPUsryC/TRdUivuQTqzfrbenY4Y8KSSTco0C2iauBc301YCaeUOV8y2IZf6yHxC3ywZBxk3MHAvtCExkR1AsI5hmDJr2ZCG+h0wMfmbi1I0EP2yOctdiXhuVRdyWuMwvoLa++PFFtuJjJ/+sniKsCYqWVBuq9SJiPYs7KD8wcaDyxzFHWw9WO41yujaNG48yMOxB+YIsQcRRF8TExMRRI3xD5peHpU1O2SafMxk0JjjXdgD+Jicov7ntjPKPhUcZuq3Y6s5uXYncsx8RJOvp/EsfxJjMfEoJCPBLTmJW/XSRnKn5hgR62PpgOTbX07/LEUV/keUmiRT/Rs8Q+SOwW/0tg/gJydT5aSM6nqFpfkHYsP3EYtcQ47HEwTWSVvLDEM8jfJRsP1jYe+IoiF8UuJcXjhFmOZ28sakF3J0AC729zoO5xXqeHSM+Wrqfs19qWkHVqHB2LuoJAIv5VsP0ha+EaOrkoK+VjGQHZl6VTJZ1W4EbdRrswtcmxsdRfHoBOgXhNt1ocHCoQwdYI1k3BESBr/AItQL74yLmOgtVzRxSf5MGzsQRlUk3ZSRoWB0sNcMVdxmoqLiSXLGdo4SVFu15POw9tN/TTA8cNQZbCwXyr+EH9K2xPucFx0ztyh3ztGyKco10jpIkUTPIZS+VrqkYbbO5va9ictiTg/V8i9ZGaeV5ZQLx5QVjja3hyoDc2PdiSfbADgvGlo6gSNmMUi9OQKCxzDWNrDc5iV9fF7YZeJ8wtLIkFNPBBIVLOau8WT8KrZwG6lzcWB2xeaZ48BOyOo46fpmQ7rnyfwKPi0plnTNSwqF6ZzAPOygvex2iBC/NsUOLcQpqRrUlV9qiVsrQeIyx2NvA2S0ii1sra+57PHAqibhlNHC9G8kMdgZaaTrEliS8jIypJqxJIVW30v2zrgPEImQqGAfqynIbBxd2IBVtdjhdVYhLB/WaLlWo6KOpd0nGwVoczK18kU7n06TLf6tYDA6p5mnjWfPEiMqK8YDFvM2TxHuQWB0wSquKxRmzyqp/RJufqBrhb5nrUl6fSGZnzRnMrDQ2IIJAuQVvpfHOnxqqqJQC2zT2CLqsHpYInOD7uVGm4czVkKzFWWV1d5n0NxqVLHy3IsPW+NlJ/88ZVFGSpWQKxHe2jDsSCDrixFLIn83NKgsBZXNgBtYNmA+Qw1lpXO1B+qQsqGtNiE0cxcZko3Rw4lSZwggZlUqbWzRvoFXykiTQnuL2BCLmSLMI5c9PKb2jqFyE2/RY+Fv2TbGZ17GaVXqKrqZARlbITY+ZbC1yflf0w/y0U9PwaA1kqMq5R9kmgSQlWfLGisGEgcI2bS5AFuxwG9mTdFNcHbJiwo8VQ/bpdD4oYip9g0gNvXU9vXB2k5OZ4ln4TUlYWJH2erV2UZWKMFJvJHqp0t+WKHHeWOIS5JEox1oza61EbK6EjMjBrMAbZhpocUVlQw0fCnMKquH4MsJNtup95m/ay5Lj5YBU3JPFZjl6cFKDbxvL1CNdQFUWJt2Nh7jGncq8rx0MPTQlmY5pJDvI53Y+nsOwsMRRGcTExMRRDOPcvxVkLwzAlWG4NmUjZlO4I9fn64zjjHwmqyhihqYpEIteZXVwvcZ0urX2uVGNax8y4iizmL4fVkoC1FWkEY06dIjAkdrSynMPSwXsNdThm4LyvS8PjbooE0JeRjd27kvIdT622wwZcJ/wATq0pQyRqbPUEQJt+M2k09BGG/PFXEAXKs1pcQAkrh3NNZmSpLU7SNCEI6TAEMQ4DZJN1JYDT8R01xV514lPxJY0ioEklhcNmSXqFQfOjK0SgBh+Et2GhtjxVVqQhL3GYhEVVJJPYADUnYaYb/AIZ1cTUrxR69GZ1ItawY5hcEA7Na5F7qcKaKqnkcXE6cafym2KQQU8YyDxc6/wALMIXuNrW0ttlI3W3bKbrb2x7wwfESihhrM8TXMpBqEFz03awjc6eHqWsRfcA2sTheXbGwgl6jLrIyMynTZfHjBBB2O+Nl5Y42ldRZpQrsgKTIwBGdRc6G4IYWYezflhdNxYyMFVMtzYNIwUG2hsbHNqO2GXg1PVQmb78RrKFV1iF7hdjmddDYstwNjhZX1tPGPE7VNaCgqZD4RomKl52i4VwylQJmnlHVMI0EYlYyMWKghQqsbDchfQXF/wCL9fSJQv1BCZ5FHRLqC5GdMxVrXFlN98IkfBouoYwgWONDHa27SL4jf8VlyC/61sNfIFXNUSTyz3BiWOjjsQARGt5G+ZYqfrbtgKmnbUOLB+3R9RSOpgH/ALovnw/534fCtT1KiNXkn8Is12RUjVDYKdLhvywv838xCvrDKjEwRAxwb2bbPKL+p8I02XDhz5xzoUxjVrSz3RR+iv8ASSfsqSB7suM5iiCgKLWGgt6AW/x74a01MGegSmrlLrnkr1iYr1lcseXNfxNlFsSoqSEzJZy2i2/ET5bYPdI1t7nZLg06dl94Tw/qVayIAn2chs4VTeXcCxFiBufe2GCLiMckzJnMkoFyzkudNxna50J1UaC+OHCeASiNVlkyAXJSIbk753OtzftbbHXjVIsMcUsagCnbYf5ttH+Z2OvvjBVlYKmctzb7AbD1Tel9oaKnlip4hmubOcRoPROHw2rik9RTm2VwKiMf9yXt+l02Ov48aOq6YxFOJmmaKqTXote1/NG1lk/7puB6hcNUvxWElZTQUqdSKSVY3lcMPMSB0x32vmOhvphlRTZ4hm3Gib19I5sziwEjfRaIFx6x4V8e8HpUpiYmJiKKYmJiYiimMu+JNXKa2JDDM0EUZkVkgeQGVrqTdQfKnr3Jv2xp7PbCxzHIKmT7CjHxjNU5SbpCQfCTY2aU+ADfLmI20o9ge0tPK6RSGN4eNwlrlLl0zUstXa0sqH7NnUfdgeKJ/m0ipIfZV+vfj+SunijjCxjoR1HWAZagI7PZI3BHTUBddTq9gu5w3/y3AhKRkyslwUiXPly2upy+FSL+UkG3bTGfwVPRnjMgaJo53hCSWztT1RDwNZb3yTAxgAnLqDY6YtCxsYDQNAvJXulcXO3KYP5Dh6L0+QdNwQygkls2hYkkszXsQxN7jGVVdI8EskEvnj2Y6511CuB72P1vjRuJcWmapenp2ROkgaV2QyWZ/IoGdVvkDNfXdfkBvFeV2qTGZqmQvECAUSJT4rZhYIbi4H5fmwZIGHReGjfM3QJM4JIM8kDgMjXkjvYjcZ0ttuQ31xf/AJNeM3gksP8ANSXZP2T5l/hgvNyOqIXjkledPFGZCMt+4yqLeIXX6j0xWpqkOisNmF/7/wAjpjKYq10M3UZ8LuPNarDmHoiOX4m8+SFcv1JAMUoKTlndgdn1OoPewsPphi4BPJHUlIgjGpBP3kjKA8SkgiyPcst9gDZMLVRxSKWem6cisVkdSAddUYbHe5A29sG6TglVVL16cxosMivDnXWV421IP4VFimoIN22GoHikMEwmf4Qd77b2XOtdGaZzL3I0H0umSs+HgqZutVzuxC5BHD92gXcqL5nuW1zBhfQWFsJfNnA1pKt4oriMokiBixtoVYXN76pffvhy5j+IyQQqqJaqY26EgYZLeZ2I8yX0VlJDE6HeybzXzWtZHSsI8lUC0RQXIOe2VkNtVzLcjcXO++NHTVBEguVkzSTvjMmU22uu3K3B+utRINCPu4iRsynOzj5MEsfVfbBSflhJTFUxDoyjx5SD0yxBDBk7G/dT8wcF6cR0lMqlrJCoUm1yToL+pJJ/PHGilmu4WDKjSlg0pCWDWLEqMz36mdhoBYjUdiZLPuHDdOW0sfREThcEaoRJUyxtaWCQAfjjHUU/LL4/zXHNOKwSsYQ4ZiCGQhgbd9GUYZPsspHjmsNbiNAgHvmYu4I3uG+mEqokIaWqiiaWaWywJ4nZkH4rbnN5zYaAjbGbq8LhjGdlwSdB5rH4rgFNTAPiLg4mzRflLzU5jdomuWiNhck+E+Ui+2mn0xa4bVdKogkuPu5Y2N/Z1v8Auwag+HNW0E1RM2SUAuFOVnfKC1mIbKg0sB4jpsMLRAdfZh+44s4OicHOX1rBpRV0JpiQXtZZxG17ft1+mktcY64Ufhrx81NFHnN5IvunN9yo8LftLY/PN6YbsOQbi6wT2GNxY7caKYmJiY9VVMTExMRRV60Plbp5c9jlzXtm7XtrbGZ8N4HU0rTPxBaiq6kgkZ6WW6Wy2GaJck5C6DKM400A76VxCqWJGkdsqIpZm9AASSR7DXGfc3859alSGESwzVVhaSNkZYrXd1O17WUG+52G+KOkaz4lZjC8ho3QThXONR1HlpXVaUuRDTtCoTpgAKQFyshJLNcE9tO2LXMnNkM9PN16MLMImCToUkMZF2RgzBJRaQhrBd/W+Feu4r0SIY4wcqjdrADZRYb4oUvE2apiNSzmBDmtGgsWGqBhe5AI7k4VwVMz33JAadr9lppMLZ0QWsJO1x3WhcsU7iASTW60560thYXa1hbbRQq6enzwP4lWTNUyrFM0YjVEy5UZCzAsbhlOwK9++LK870dszTdMHs6OD21Fl1098C+C3ZXmbQzyNLbUWDWC76+VVOCsSqujBmjOpKy/tFWOoaQNjJDrgBdoqmtG9TGfS9Oo/g2OHJnLrz1RpzIJIIz1Z2yZdWNxCCGI8RuSNwLgG+oIUlK9RL0IjZrXkfLcRKdiR+k2oVdz5tANdEoOGx0lOY4lsqKSNrsbeZiPMSfxbm3ywJRdeoGefbgW+6VYTV18oMkzzY6Ad0s8q8lUtRw5FnhRgXmKkABlUzSMmVlAYWBGxtivWiXhEPiy1FHGLJ4ljmjX8KHOQko7XBDextrc5f5TlkpKcTVtR0+kh6cOSEeJQbFlHUNr75hfA/m6Ki4ZHmSnjmq5NIzNeVyV/pGaXM2VPa1zlX3B9RTQzsyyi43TmMPc4NZuVl8vF2qmaoc3dzsNlA2QbWAHtqbnvjmwB39b+/tY9vpj27sSxZizMSzMTcksbkn545SyZVJAudgPUnQD8zhSdX+D5L6rTRNp6MNlAsBr2R6Dm6QU0kNTeUFSElI1BtoJPUAgeL31xpDNmJI1BJsR3/x64WKf4ZwU4T7d1WR1BeZJWQRObZkkCmwjvoJNgQc1tDgzwzkzhTwNJBUTGGIspZauUIuTza3AAA9NLYfwuc1tnar5/PXw9QmFpA8yufF4Hn6dKjZWnuHb9GJf51x7m4jHoXBvphq4XwGCnXLDGEFgCbEsbbXY3Y2t3OFbh/AqMTdT/wBIRKQESpeeQI4YjRWLFlBIUgsEB09rla/lamjIzVNaXbyqKqYu5G+VQbm2l+w72xSRpebpPVOdO+6Ymi30/dv8/wCGMQl5QZa2WmaeCmjjIIlmlQXja5TIhKlmsLEaAHvqMaBwmkqIeIhGklMT0zv0nlMpQiSNULO34rF9BoNrtvgXz3UwzTw9P7yaIsrlQGRUJ8Ss/aQEXAW5GoIF8CygNF3C9l3w6WeGYshJGbQ27I9yovDKBT0quneRwBJI1RGS9ttA1gB2AGGzhPGoalS8EiyIDlLKbi/cX+oxkIAtoB+Qw2/Cma/25dLLOpFveJL/AMMcaOu94cWhtrI6voDTt6jnXJKf8TExMM0pXN3sLnCbU/FrhykWmLje6RuwH1tglz7WGLhtWwFz0mUa284yX+me/wBMYVw2kV5Yo2cQxk2aQ/hH9hPludBe5wNPOIgLJpQUAqGPleSA3sLrWm5gTi2UQZvsiG8pePL1XUgpEA2uUEZ2Nv0R3IBLinB4qlCky5lvcalSp7MrDVWHqMVZOJwUaJBGjOwX7uCFS7sL2vYbC+7sQL3ud8co0rqnSyUUZ+Uk++4H81Hp65zjFyitxKfqxjI0fCTohC+OLdZdzTSCnrZos7PYR5S1ixzKLCw83pfFes4VPCoaeCSJSbAuABc7A2JsT6G2NeWioqAmaSRFlYeKed1MklgL6trbXyoANBpoMUOK/ESlKssaPUBhqMtozcbMzi9j7K2NdDQPlAaAXOsNk4oceqxkihjuBvpqfnwskqomKkD1FwdLjuL++2G7g3FmqrRQQP1SPCCfAANMxa+iDbWxPbtgFLw5M7uEFiSViBORPQKCb2+f7tsHOQahURlqK00byP4rJlaRRbKvXe6KgGbwqFILXzHYGTYEWRAzgntbj1Vfaehjrsk00bg4edwPXhaVwyGDh0SRO+aaUljYEvM5HiKouttLDsBYXxx6c3EYgVdqWlkW3ht1pBexufLENCLDM/8AV2wW4LwuniXNAqeMAmQHO0g7FpCSz/Mk+3pihyohheqpzYLHMZI//hTXddSe0glX9jHoAAsFn2gAWCucV4hHRU4ZlLBcsUca+Z2NljjW53Jtqfc6Wwi8b4HTGWGbiSxPLKHzkliAwClIowCCQuwUasbnc4+8b411ammrmErQJM0VOiAkyARTZ5go8xdgqoewXNoGvgzQULyOKipAz7xxaMIFIsVBvYyMvnb10XS9wpoJ6mZsbCQwC5I39P5V2uaBdLMXw0ikZnBmpkNgkSurMB6sXDWJ7KNh37CjPyutLXUiwmStcOZHpx0wwCi8bO1gqrnynxbgHBaD7bO1SslWYlSV4bRwoDlyqVYOdRdXUg2xd4dwuWCMxw1TxJ3yRQAsbaszdK7N+sdThh0I2iwFyOTumDHVbmWDjlPGbRHouWJapR/KTq4vf7NEWWEbWznzykEX8XhvawwO5h5a6NT9rsXozlapplGmaPyVGUaOEspaOw8ubxEWxTP2mOSFzXVLjrwqyP0crBpY1YHLGp2bthuq+ZFDGOFetKDYgGyIbf0j6hfQqLsLjw645ySNiaXPNh5oJ8TmHKUSaeOSG4KtG63vupUjc9iCPXTChy4sETS1NCwqIJHKylczyIVC2WNm1aNc1+nqRm8N9sduGcsCJCruZFLFhEb9KPMblUQk+G+2a9u1u3AcLL100ZqZokkjSYpEyrnIvG93ILgALGPAR21wopcYhqpzDFr5rx0ZaLlLPPnHlavb78rEaeIKEYr1c7OwFh43Gg8vrrcaYEz1jwmFTTSxrJYKWUIMtwt8nmVQWRfEALkDvjWBwqloY3lWJIzqSwW8jsx2zm7uzMbC5NyRhb534fKnDaieS7zyPAxUW8CiaPLCp0uq63J8zEk2vYGzUjZjd1z2CNpq50ADWADXU8lLRwz/AAqcZ68/6aP/AO0uAkHLNXILsYqe99GvK49LqpCfTOfrtjvLyh9lVqiOedpY3Sa7PZbIy5gY0yoR0ww1Fx6nA2GYdNC4vkFtEbitfFOwMYb6rVlOPuOcDAi42P8Agfux0w2SFI/xdrDHwuXLclmjQAd7uNP3Yy5OX16WaV3BC5nswAXuRqPQ2+mHLnbjAqqoQoxMVKbyWIs8x8q//LFyfc2tpfAiokUKxc2WxzH2Om3fCLEKkiVsbN+Vp8Kic2BzydCufL3KlfOadqeSSCKPWOecJmMZFwioBnkj7hXYLck2GNBfik9LpVoGjABFTEpyk636sQzNHt5gWT+ra2AvA6SpkpoI55XhiRMvTRiskgBOXquAGTw5R0xY6atrYXYY56Ni1Pmmp7eKmJ8aH9KB3Jvvcxucvow2w8bTnINFmZssjj/Cz7m/ghHEZZ89+uBJC/hdStgGCk7ZTpodQw2wKqZ5YwWISQe11Y+lhtjQuYeW4aynFVw9rdIs7QqCFOh6idM6xS7eHS5FyO+EXMGIOYZVAY303Hh3/P8ALGjw1zTDlBs4ef3Wqwd7HU+Rrsrgf0rzHXEi7xSR/Nb/AML4q1dqkdNGIUau3uPKuo+uGLhnAKmp1ggZl/Tb7tD7hmF2/ZBwRl+H86zQRSVCKJeoXEKklURL5g7jU5ii2yDcY71FbEBke/MObDVFVWIQsb05JMw5AGv12Stw6qqKVi0LsgOrdE2v3JaNrodPQDDPyvVVHFZ5madOl0o6eoyoUZ1zyvlAuVBOZlJFjY6AHXBTk3kilno6aeZXleWIMweRrXPfKtgO35nDrw7g8NOuWGKOMaeRQL22uQLk+5ucZ6sq4nn+k23qsnX1kEmkLLev+kM49TgSUVh5JSq20y3ie1vTwoRbb2wGHPtIXZI2eVk0YRxk5T6G9v3YN83SrHCkzsFWGaNyTsAzdJmPplExa/6uM44twEPK9ekTRwTFfErMJF9ZmX8KPfUa20YgXNhmyPZCXMGoQtIGyODXnQq8OOSCpmljpjknCE9WUIQyKVLBQG0KiPTQ6b4qcc43VGLwSiNiyqvTW3mYAjM7Mdr7W2xwDTRCzDrqO6izjtqmzfMW+WOY4gkskKxsCQWdgfMuVSozL28TjQ4RmuqXPzAi3Nlr46WGOPKb/NF/tLVVJUU8gvPGuYW8PUVWzRvcbXK2I7H5jD5wNIvs0JgVUiZFZAugAYX/ALcZzNGQVkjsJU1QsdD6o3qjDQ/Q7jDHyVR1NRSqEmWngVpEsoEk4AdwEYt93EVXKB4WJAB0vgOuifi0DBGbOB1vtbultfF7u4E7Jsqq5I1LSOqKO7sFH5k2OFritLUVc1PLQ5lyCRWmYtEpWQAgDTqMA6q1gADbza4ZKbkalDh5EaocG4edjKRp2VvAv0GD7rtjthuAso3iVzruHbb/AGlL5c2iz/hFRVPFR1NQftcQi6hMSAPHKVsXZAfvAv3iAqAVubhjqDfMtStXwyq+zuj3iexB2ZRmAPdWFvKRcHfHnlriCx/bYnKqKaocknRQkv8AlCknYACUr9BhI5052pWaT7CrGoIKNOngjIIseppafTYEG3ZhjQlwbqSqxRPmdkYCSvHCPisrqpqIHS4vnjIkB07iykbe9sFqrnyiaOwcSNJ4BCboXzArlJYBFU31YmwF/rltPHlRVvewtfHQoCNbW9/4nAgxN4OW1wtm72XYY87Hlpsv0PyzDPHSwpUsrzKtnZb2JB9SBfw21sLnBLrD1/jjIPhVy1KzLViWSKnUsEjV2AlOoLlL5Al/bUg9hrrPTP63+sf7sFtdmF7LGTsbFIWBwNuQk9vhPTKD0pKiIklriUuLk3bSQEG/c2vgHwjg/Rr5I6iRmaK704eMJ1Et4pbgkMy3yaWy6sQL6ao2M+5j4iK9hFF4Y4ZTmqdmWRCPDBrcEG6s50sGAzXJEEbMwcWi66RyTOHTa4o1f62v+fofTXTCZS821klU9O1KtP01zszCSo8BNgyrGUJX3F9cXYOYnp5RBUAzM4vC0QJkcDS0yCwU2Hn0U67agfeJUk1S8b9U0piJaLp5WcMRlOdjdSLaFF0PduwNc+40VGU0hJaBsrdBwCCafO3EH67oVaOELTNIva6Eddgo0DMxIGxx25V+FVNRuzkNM2YlOr5YxfwhV18YGmc6n2wR5e4ylbG9PUohnisJ4ioZWv5ZEVrho23B7HQgHE4ny7BTwSPArxMASiwytGGc6IirmMa5nKqAF3IwLchUuW3CZUYAb4zHnfmWQ1c8dObBIBE8w/oizFpFXsZCqxa/hs3e1qvGeLSnJHT11SzoctRIGUx5lADpFeO7EvcX2X52GBUtIOkyLZbqyjfci1yd9TqTqThXWV7YfA3f8JrQYc6YdR48P5WickRdPh1GrHUQJ+9QcHgcZFDxeuCRQmqYtYLHHTxxozBABbMwNxYbnLbf2LFwjlJ2RjWyy1DybqZZMkf6oylQx9WI+QtgmFonOZh072SeeifEfGRc8XTNzPQtNR1CLu0Thbg2vlNr/W2FLmWv+1U9LEh1rnTPbtEB1Jzrrt4fpbFofDzh2/2OM+/jP1838ccuAUwarmdUyQUq/ZKcDbQ5piD6BgqfIfPDGKEx6Hlc2syBBuKcLNJMEuTBJrExJORu8TH96n08PzpVPDo5DmIsw2dTlbY/iGv0OHXmuISU7QCxee0cQ00ffP7CMKZC3YL62GFOopngmenlN5F1VrW6sZJyyaaX7Edj8xjPYrSmF/WhPqtRhda2UdCXfhUODVbOrhzmaORo81rZstrG3yIwe5b4x9kqM7MVgkIE1/KLeSX6eVvYg/g1WFp3FRP05ShYJJlyhlN7qSQdb3TsRjv16lP5yKOQHT7prG39V7X/ADwAwmOYSMI1todEwlY2WExSDa+u+q3tZARcG4OumI2M2+GPNZ6poZVkUomeDOpBEemaMnY5SQFO2XS5IxpBf2ONO05hcLHvYWOLSkLnDlOCqr1SdGImgJQhyMskLjULsSVm3sdF9L4SKrkWSGdUnmCUx/8AWshIH6rAXEbfrscn8MPPxB5vpoljKVERqYZVdIwwYm945VIXW/TlewuDcLbDRKBY+h0sf4EEY4StBIvqF7FXTUlzE6191g3GuEmmnkhzF1Uho3J88bC6tcaHuLjTTBflLkJ+IB3cmOnAKhtjI21h6Ip3I81iPcNfMHwtp5gz05NNIRoUF0O9rp233W2vY7G1U80ycPpEikpeiyhYo5M2enB0AZ5POiruQy3OwJ1xzjgaX5k6lx98tI2nbobWcUxcicVNRQQs2kir05FtlKvGcjAr+E3W+XS1xhgwE5T4cscJcTfaGmbqvKCuV2IAJQL4QvhAABO2pJucGOgPU/mcGpCuddULHG7uQqopZmOwC6knTsBf6YyDiPPFFT1LGGYS0895CIwxMUtxm0IHgfzd/Fm7HDZ8YONmn4ZIFNnmIhXfZtX2/UVsfniFGYhVBJOygEkn0Cjc+ww9wrC21bXTSOytaV51zC67d061PP8AGlT1qWBlEmk6yEASWvZgBcqwBOuaxva2l8PvL/MkNZHmiOo8yEjOvsR6frbHCRyz8IKmfxVF6ePfUXkPtk/CfdvyOGKfgXDKCXoj7SKrp5xLGHZwP0gf5qx7g3XsbbY54icPhGWncXOG54XeCulz2cL34AR2r4bmZZUcxTR+SVQLgd1YfiQ9109iu+OjfEOFnggqbwzBy0qBSwPTF1K+ElkdsrKRZgV18uq1Sc1VRUBqeMNbztLlvbZjGFYi4sbZu++PZ4pUEg54kIGW8cVzbsLuzXH0GM9LXU7N3Jy+gdUeJosrnNEIkmM9HTTBjcyhgkazDbMqs+bqgDRgvivY62OBUMoYAjVTsfT2I3BG2K3E6tgoDTTSOTcIJCgNv0ggWyj/AJYFcOganH3ZzXuWUnQkndfQj9/78CPw5+JRmenbt30v6JpQwTQeDdv49FYoqF4KlpWqp1jkXK7xZM8YvcFgyG6DvlsRvbD3ByZEbMZ6uXNYhjVSWbTQ+BgpB3uMK0fE0aMyZrIpOYsLEEHysPXArhnxBek+0xGMiMozU4NyUYrcA22QnXL+E+muCcIknlzRuYfD5JNitLHGeow77/8AUzcu8pUlV16iSnDq8zLCGLtaOPwA6tclmVibn0wX4zzXRcNjCXUFR4YYgC3sLbLf9bffvjMqj4iTLTxU1KOhEkapmOsjaeI32UE3sBc2+eCXwu5JNXP9pnUmCJrrfXqyD1J3Ve/qbD1xp5KN0EHXm0HA5Kz5eFpnK1FJKftdSmSV1yxRk36MWht/Xc2ZvkBoBbF7mnl4VUQXNkkU5o3tfK3oR3UjQi+22owZt+eIR64y7jmJLuVwEpDszd1iTzFapFdcjkPDIp3Dr4xf1UqCVYaEEHBfhtJJUyGOAAZTZ5WGZE0vlFiM8n6gIt+Ir3a+buRI62aCbqPDJGbMybtHrdddAdTZu1ze+mLtTPHSRx09NEGkIIhgU2vY+JmJ1VAdWkPc/iJsQ/conPDjxwnv/symLIz4juUB4HRT0VUKOJYDJOGl+2SZ2eRF3R40FlZC1gxYIRbTMbY5c9cgvlWoerqp1QhpA4WRVsbiUQBQjqn4owLldQbrZmLkVozCKqRgamoF52cgFWQspiUaZURgygD0ublr4OVPMVKnnqIE/rSxj+LYatGUBL7k7pFpeJwxRNFVU8EUEyi1VTKogkB8rNlXNEddCbgH8Q0xY43wmoSmM0XEqlgmQ6dAApmUMbrHqchJBvrpjzxHilLRgvSVNO8RJaSnFRFpc3ZoPHuSSTEfC1zYqd6sfB45qZ5OHy9KKdWvHYmB82jXjPiQ/rR2t6G2LmLNqz6LiWchMNfwWKKMvPV1JRN2eoKD65Mt/kNTcDvjOuOcbE75YUnipycrus0pnddfIry5FBFvPc67dsNa8pNNTZK2X7RN0youLJG2XKpRRbW41drnTYdkOnclBfRhow9GGjA/I4Y4fh7J3ESHVOsHw+Gse5sh1A0WqcjcX4bDAlPSyLGL36crFXLNufH5ibfhuMOHW9v3f88fn2ZSVsFzsbBUtfM1/Ctvc2GHL/qTg/X/ANYf3YtV0LKd+XP9l0r8NZSyZM/2S18d+KZ6yGAEWhiLkd80h1+fhjT8zjOaGqeJ1kjZkdTdWUkEH10x+nuN8JoWDSVUVMQbBpJVjHyBka1vlfGfcT+HvDJ9aOKrNzf7jSI7jR5xkt3ut8H4fjMNNTe7yx3bz53SF8dze6PfD3nwV8RWQBaiMDOBazDs6+nuOx+YwZ5j5eWrjsPBKlzFKBqje/qrfiXZh7gHGc8C+EFXHKJvtKU7I2aMBesw1Oj2yIdNDa4sTjS+DcXLjpyhUqFH3kYNxvYOl9TG3Y+um4xnq4U4lJp7lp4PHkuQcWnMDqs3gkJuCMrKSrKSfCy6Ea76i4PcEYHce5jjphZrl229PmT2Hy1w68/cLEQNYthYBZgSBmW9lcXIuybaakEjWwsvZh7bb+392MhPA2nlzOF2n5LeUVY6sg8Js8bpYj4kpOfxuzbsI2t8h6D2/vx3atX0b/Vb+7BGq4PG12UdNv00sPfxAaEfP88Coqs53W4kCi/UjDFQBa5a1wtswubke+PomDYzDOwQgZOwtojo6h0JyyOAv5LksqSyDKGIF73DAEgaXG1x6/8ALAbmoffL/UH+8+GGOQJ1BfTNmt/WAtb1uQQPpixxj4ZVszxMpjN0GfOwXpakhNPE1gdTbfD6nqYqWQOfa5NzYeVknxl7fdMhPic6+nks9tjR/hl8RkpFFLUsRCWvG4GkZY+LPbXKSSc34flsHm+GkyVCwSVNHGWjzqzyOqt4suVSUF2uRpjtN8HOJrc9GNgNssqeL3AJGCsQrcOr4uk99jwbbLGBjgt/RwbEag6gjv7jHq+Ma5D43X0EppZ6ad4FF3AXO0GlwQVJBFtelvY3Udm1an43BJCZ0lQxAFjJfQAatf0IG4Oox86qKcxPLQQRwRsquYQufHeLpTRNK9zawRBu7sbKi+5J/t2GAXKNY4rJkqgvXqFEiOuq5EsDTqf9ExLfrBySNMLi8bmmrGqKmLLBGqpFm3gEwLCVlFwC6gIzXul1vYE4N8WpJGVXiNpom6sOumdbjK3qrAsp9mO9sdI4srdd00pqQOiLv7lb45yJRS8QpmemiOfryykr/OEBAC2v6Ul8F6zlfh1PGXalo440F2ZoogAPcsp/87YD1vOsAqKSViQDTTNlAJbOZIE6SpuXzqy5fVT6HHKoz1RWSoUArqsV8yx+hPZ5P1+1yF7lrgXUhgMhsEh82c6pIskdDAKWAggPHGiPKSDa+VQUU66eY31I2Ok8Bq0kpoHjACNGpUCwsLDSw0FtrdsZ9zPye0RaaBSYzdnjH9H3LJ3K73HbcYGcE50qKSPpRiJo3csM+YlS2py5XAtfX5/PFI5+jIRJsdk4lw1ssLTTi5GjgfytjB74zbm2mSOsPTZbSqWdQwJWQeZmA2zix9yDgHxnmGqqVyyTuPZDkHyOW1wfQ4nAommJSnpmJQDMECXAvvqwLDTfXDXDqyJ8ubNlt35RNLhkuHzCWZwaPL8Jt+H/AAMz1XVNjHTkMB3MhHh7bKCW+YX3xqvRHq35/wDPAD4b8HenoEEqGOV2d5FNrgljlGmnkCafPDL0B6DAtZMZ5S9JK+o96ndIduPRJHGeVulWGuWP7XcAPHJ43iAuc1NmOX5xAXP4SDoTvC+IJURiWM5lOg0NwRurA6hgbgqdQQdMHSg9MK3HuAvG7VlGCZwPvIA2VKgW1DDYS2AtJv4QDcHAT2XS57Lq3xeeZIZGp0EkwUlEY5Qx9L/4voLi98Z9wxqmsjNQkcrV8d0ztNFEsD/5roE+RtM2YEuO+gtonC+IpURLLGbq3qLFSNGVhurKbgqdQRihxjlxZm6kTmnqQLCePzHbwyDaRNB4WvbtbHNrspsVxjcG6FAEo69wJKygjqZFJKo1TEsUd9sqENc2/G+ZvQ4FcN5JrFkgimeGJJC4AjJkdVUMwALL07hcq3sbjDlRc5hJxSVjxxzkAqVcZJddMoJzIx08D/slhri9WQ5uIU+pyxwTN+0zRKL9/KzWFsXkiZIBmF0wimfFrGbXVGj+HFGpBkRqhhYgztnFxfZNEG/6OPPE1Ar1UbJSnTsM8oC2A9o2FvbHbiXN4DmKlCzSKSrtf7uI/wCkYak6+Rbna5TfCvScWWGrqHqqkM8kcOUNYHzz+CJEGYqCRZbM3i1JwRC0NItso5sjxnNyvUXw9p1rBUrmAHi6I8mYHwsB2A3C7A20w0A4F/8ASSn/AEn/AOxqD/8AixUh53pnBMQqJgpykxU8zgEdjZND7YOzNG5XFwdu4LuaCOXiJSaNJFekNldQwJWUX0PcZxgBzFJTcOmSCinejmkIZgHZokT8RaFg4Z2GyLYk6kgbleGcR+0cTgdIahESCZWaWF4gCzRFQC4F/KcM3EeX6epAM0SORYhiLMvcZWFnXXXQjXCyVwEl+EO9+VyXOGcVpYY8kPVe5zM3RmZnY+Z3Yxi7Nrr72FhYYDcegiDPUGCsEbFXqIhCAk7Ibxs2Zxls1ixG4Av6k5xWnegQyLWAxbCKqu2tx4YpU+9v6KVkP8RxpOZYZ4slSj0vVXLlnAUG43Vj4Sd7BrMbbYLY9jwuzfFqAr/DaVz9oM8QTqyeQsrnJ0oksxUkalGNvf3wBSsFDUJSSMOlJYUzFrsmg+6cb5eyN3AsTfXBem4oY6XxC80f3GWxu0q+ECx1sRZ7n8JDba4qR8EQxyLMBK02sz2tnOmgv4gq6BR+Gwtri7yMqOo43l2YLxS8sQx1MtSATJJ67JfzZR+sbkn3PbF2vr44EMkrZU7sf3AevywCHGZKS1PMjzMdKdl1Mw18L/ougtc7EAthY+IPL9UQKh5esg8yqCFi9MovYrbQk6kgk6Gw9p42SSNa82BO6Okk6bCY26r7xfno1ReOImOPbXRpB766Lr5R9fQAHp1ZwCNEGg7a6f2YX3OoI7bHFscUkt+G9gL21NsF4n7NVbX54Dmafsi8PxylZFlnbZ3JHP79EZWC3luvy2xzbijU7rKrqkkZujroynvpqCCNCuxBIxqXJfw/oJ4IqjNLVB12kcKqm1nUrGBqDpYk/Pa5mi5fppaspFDEtPSWDZFUCScaqGI1YQjs1/HJfddM1HSujPiOq7V2OwzMLIo9D3On0RnkTj71lFHNLC0Dm4ZSCASPxLfXKb3H1Fza5YceY9sesGrKofPx2FWKl/EDlKgMTc+oAOlrm+1gTsDijLzdTAHNJYi4tlbUhQTlNrHzCx7k23xbk4FEzmQqc5IJYMwJIuBsdrEi21jjn/0ZgvmyWI0FmbQaab7aA/TEUS1xicJerpXCO4vNTvcLN6kkD7qRQP50X0WxBAFvVTHIzMtbViAZbmGmzLYeLR6gqXZrEaIE12Bwynl2C7HJ5gQfEx0IINgTYXBO3rjpVcEilvnXNfe5P0O+47H5Y8yhVyhA+C8CoJIpoYIIzE3hl8B+8zKCCWbxN5r73U+hxUj5En6zK9XI9I0axlSAJmVS5ERlG8Z6jXIs5AAJ7lsoeGpFfILXtfUnYWB1O9gB9Bi5j1WWc8T5dXhuaWK4o2N5I9xAdB1IwNRHvnHuGHfFlbeYAXIHiAGo7X9sO1VEGBVgCrAgg7EHQg+2FWl+HccegqqvpjRI+qoCDsoITOQBoLsTi7XcI2CqyNs4aKvqcCuKcGN3ngZoarKQsiNYMfwrKCCrITuG2vca4ZIPh5ShszPUyE/p1MxH5BwMev8Aq44eGD/ZY2YbF8z/ALnYg/XHmZdZKxjhYtQLhvN0ggjnqEElO6g/aYFYhGHhdZYtXTKwYZlLL8sdqznAyKrUUbzRMbPU5GaKIDdsujzEbZVsPfth0o+HJEmSJEjQbKihQLkk6KANycdY4MoAWwA2AFrewAtbHLIEo6Tb3Spw7lSiqI2kYrXGVcpncq5I/RjK6RgHUBLEHXACSB6eX7JUjqRPdYZmsRKttYpBpaQDS/4wLi2uG2r5WsxkpX+yyk3bIM0ch79WIkIxI/EMrXtqbaieZOKqYTDxOB403FRDmeNWBBV8wHVhZSb3ZbCxGZu/RpsioZDEbj5oLwvlKGCUyR9TYqqM7Osd9ygbUXAC77YtV3MFPDfqzxIRuGdcwv8Aq3zfkMVqX+T3RS01dxG9x4UnZDc2NxEiJoRbX+zBem4Non2bhdNT2UZXqBFcengiDuxt2Z1Pvi2eyMFYGfA1LPFfiLTRIGXqSh7hGWNgjkbhXaym3e17YT+KfFKokBEccUSkW1u57ggk2Xv6Y17hfICimnp6p1qIpX6gQRCJIid+koZst2ObQ7k6akY7cK+GXDoLZaWJiBa8g6hPzz3BP0GC6aogjuZWFx9bBCy1Mr9jZfmqngMrBIlZ2OyoCxPr4Vufy0wWouSq+YkR0dQbb5kKf7+XH6fo+FxQqVijjjX0RFUfkoti0q4cu9pajLlja0AepQXRHJWM/Dj4b1iSn7ZHJHTshIRahlIkzLY5Y3FiVDC+u4xrXBeCRUsfThXKuYsdSSWY3ZiSSSSe+L+JjOzSumeZHbldQLaKYmJiY5L1f//Z"/>
          <p:cNvSpPr>
            <a:spLocks noChangeAspect="1" noChangeArrowheads="1"/>
          </p:cNvSpPr>
          <p:nvPr/>
        </p:nvSpPr>
        <p:spPr bwMode="auto">
          <a:xfrm>
            <a:off x="155575" y="-1371600"/>
            <a:ext cx="2209800" cy="28575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0" name="AutoShape 8" descr="Image result for images for E-mail bom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2" name="AutoShape 10" descr="Image result for images for E-mail bom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4" name="AutoShape 12" descr="Image result for images for E-mail bom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6" name="AutoShape 14" descr="Image result for images for E-mail bom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28" name="AutoShape 16" descr="Image result for images for E-mail bom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30" name="AutoShape 18" descr="Image result for images for E-mail bom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32" name="AutoShape 20" descr="Image result for images for E-mail bomb"/>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34" name="AutoShape 22" descr="data:image/jpeg;base64,/9j/4AAQSkZJRgABAQAAAQABAAD/2wCEAAkGBxQTEhUUEBMVFhQVGBQWGBYYFxoXFxQXGBIXGBgYFxkYHCghGBolHBgUITIiJiksLi4uFx8zODMsNygtLisBCgoKDg0OGxAQGzclHyI2Li4vLCw0NC40LTU0LCwtLS8vNywtNy4rLzM0NzQwMDcwNC8wNys3Liw3LjQsLSw4NP/AABEIAOAA4QMBIgACEQEDEQH/xAAcAAEAAgIDAQAAAAAAAAAAAAAABQYEBwIDCAH/xABHEAABAwIDBQQGBwUHAgcAAAABAAIDBBEFITEGEkFRYRMicYEHMlKRobEUI0JygpLBM1NiouEIQ3ODstHwY6MVFiQ0VJPC/8QAGgEBAAIDAQAAAAAAAAAAAAAAAAMEAQUGAv/EAC4RAQACAQIDBgUEAwAAAAAAAAABAhEDBBIhMQVBUWHh8BMiccHRMpGhsSNigf/aAAwDAQACEQMRAD8A3iiIgIiICIiAiIgIiICIiAiIgIiICIiAte7abcxtc6ngibK5hO8937Njm3uABm4jQ5gcM81eMTq+yic/kMhzJyHxWr8Rw4BkjmtHaSXsLDU5lzuufHndantLf10ZjS77f023Ze3pe3HqdI6fX0bH2YqDJSQSON3PjY5xyF3Fo3shpndd1TMXu7KM/fcPsA8B/EfhqtS4VtZV0UHZARub3twOu5zbm53d05tub2PNbQ2cpJo6cdu4Omdd7ho1rnZ7txmbcSbk58LBXdDXrq1+VDvtlbQtNpxiZnDOp3EOLBHuxsDbO4OPIDkBx6rskYBd4aC8NIByBtru73AXsuum3mtAkcHyZk2FhmdAOAGmeeS41L5AWbrA+7rO726GNtrpmVLnFc29/spY+bEe/wB2RETYb1r2F7aX42vwXNfHnI2Fzy59F1Uu/u/W7odybcgdLnXxsPBe/J5x3u5ERZYEREBERAREQEREBERAREQEREBERAREQEREENtSLxNbzf8AJrj+gVKqKbs4nl7i65vvakXAH6ALZFVBvDTMadFWdqaB7ouzYGd7NzneqwDkLEudy0A1uub7W2epfVnVz8uIbXYbmK4p5qHU4C2YGQyFoa2xFr3zJ55ZH5KTq9vquONrfqd+wAIa9zncLnvAX8szwWQCIGFpdckWyyVdqsPDz2zN4EEWIdkHNIt619OnJUNlvdSkzHFire8FNaM6sZiOmWy8DiqIoe0qi+apkF+yFmtjvozKzQRxefC54zeHulMYM7WNkN7tY4uaBc2zIFza1+t1RtlsbxSpOTacxtNjI8FpNuQY7M/hAVtmkjYQKiqAJ4F7Yh5Wsfiur0rxMcWeXdn3zc1utK1bzWYjP+vd5eTJnxONkgjLu8fc3K/ePBYdbhxne1zppA1jg5rY7sBseLvtcslIUsMYG9G1uee8Bm7rfU+KyF7nT4/1zn6cvvz98laL8M5ry9/wIiKVGIiICIiAiIgIiICIiAiIgIiICIiAiIgLorKkRtLj5dSu9VHaPEt54aPUGV/188li04ZiMs3BcZLpXMlPrZx8PFv+3gpqri3hla//ADRa1midUzMgjJHeF3D7JGZdf+HXxWxKyhL2gNlkY4Cwc12Z+8Dkfn4KG0cdJrjKTERaOeFL2ma8OPqv17vEdNbXVPpMXldII2QSS2cSYe8SRkCO63eYB0yF1esSwatF7NjqBzDuzkv91+X86x8Apaps4IpnwkgtdI8Rlu7rY7rySLgaLmtLaatNb/JpTjP19HRaW5066HWJmI8cev3WPApXFoH0J1PlbMxgW6Fji73gLlLs9E6QSPZvEEOALyRcEG5BGenHmpN0TnMLXPs4i28wWt1bvXXcF0s6NL44q5x0zjk56dW0WmazjPhn7uipphIAHtuBn6xHysu5gsLAWAXyGTeHqluZFjr8Day+xyBwuDdTcsopz0ckRFlgREQEREBERAREQEREBERAREQEREBERBHY7XCKInicsuXE/wDOao+IVQDC7Uu08T/sp7aKo3pC2/q2FvL+pVdwvDfpNWGXtEwFzhzAIuByuSB4BRXnMpaxiMrNsHg4ih7V1y+XO51az7I8/W8xyVnXwC2QX1SRGIwjmczkREWWBERAREQEREBERAREQEREBERAREQEREBERARFA0G0Yl3ixt2hzgM9Wg5OHQjPognlwmfutJ5An4KNbtBDvBj3hryLhpI3iL2uBe5GRztwXzGqxphO44G+WRzH/MkkhU8SddzpL2IvnztzUp6OqQiF8rh3nut+Fv8AUu9wVYxidzI7OBNyBca2GeY8gtjYDR9jTxxnUNufvHvO+JKirzsltyqz0RFKiEREBERAREQEREBERAREQEREBERAREQEUDtFtjR0WVTO0P1ETe/IeXcbcgdTYdVQ6/0wOebUlMAOD5jc/wD1sNh+dBtpFpZu2NdMe9OWg8GNa0DzA3vipShmmf680rvGRx+ZQXra+v7KmcGnvyfVt8XXufJu8fcsLZylEUJd0sFS8EnkqZi2XIxOI3M7tvzuczlr0V5xmXs4wwcvigrWObOwYiHNqWDuBxbK3J8fgdCOhBCh9jqQwCaJ1UZwSzs2uLt5gG9vDdcTb7Pqm2XBWTFJ+wpD7UnyH9fktY3Ln363SYyROF0xaUCRgdoLE+G9n8AtjYdjEcwG6bE8DkfLmtXYdK5wAk74/izI/Fqpl9S0MLBcX0vmB5jMe7gq2tOpp0m2nXinw9+qanDe0RacQ2Qi1tS7R1lGN6eIz0183Nc3fYP4d4gu+6R5hbCoqpssbJYySyRrXtJBBLXAEGxzGRGql0tTjrnGJ8JNbR+HOMxMeMO9ERSIRERAREQEREBERAREQEREBEVX2922gwyDtJe9K64ihBs6Qj/SwZXd8zYIJfHscgo4jNVStjYOJ1cfZa0Zud0C0Ltn6ZKmqJjod6mg03su3eOrhlH+E3y9ZUHanaipxCbtqt+8cw1gyZGPZY3gNOptmSo2IoJSnNyScyTck5kk6knieqnaBV+lcpyhegt2FjRXXBgMlQsNm0VvwqqtZBaazZwyltRSPEVWwZOIvHKP3czRq08xmMuQUQcbMlSyCtjNNUE5MeRuS9YJNJG9PWHEKboMUsNV0bQPhqYjFURtkYfsuF7HmDq09RmgqvpAxLefuNPdZ3R5Ks4bDcrqx7Z6eEl1JMZWD+5mN3AcmScRwAPvKwMM2shjduVTJIHjW7S4fAX+CC/0Edhdd1KzfesGkxeCRv1M0b+jXgnzGoVgwOCwL3aNBcfJM4jMkRMziGBtRGZ5aagZ/euHaW4MA3nnoQwG3Wy2axgAAAsAAABoANAvP8fpEbSYsZpY+0jc10biPXja5zTvM4E93TiOIW+cOr454mTQPD45AHNc3Qj9DwtqCLKvt4zE3nrbn+FvdzFZjSjpXl/3v/lkoiKwqCIiAiIgIiICIiAiIgIi+PcACSQAMyTkABxKCD2z2oiw6lfUTZ27rGXsZZCDusHuuTwAJXkzaPHpq2ofUVL957/JrG8GMHBo5eZuSSrD6VNsjiVYXMP/AKeG7IRzFxvSHq4i/gGjgqWgLtjK6lyaUEjTvUtSSqBies+nlQW2hqVYKKusqNT1YGpUzSTOIu1rj4An5ILzBifVcpcU6qn/AE0t9a48cvmjsQ6oJqtr78VWsWc2QWe0OHUaeHJfJ61RdTUoIauwpoN4yR0OY9+qwu3mYN0SPDeTXm3uBUjUTKPmegycJwR9QHFpzHDiVdPRnttLhM/Y1W8aSV3eGZ7Jxy7Ro/1AajmQFAbDYkIphfQnPwKvu2OzTJYu0jGRF8lq9XfTo7j4d/0z0ls9vs669OU/N3fhvmKQOAc0gtcAQQbggi4II1C5LTvoN2scL4ZUu70YLqdxObmDN0efFuo6X0DQtxLZxOYzDXXrNLTW3WBERZeRERAREQEREBERAWsfT1tR9FoRTxm0tXvMPSEW7Q+d2s8HO5LZy8p+mPHfpeKT2N2QH6Oz/LJD/G8hkN+VkFIREQEX0Dkpqhw0MzkALvZ1Dfvc3dNB10AdWF4Q+WziRHH7TtT9xozdxzyGWZCtmG4VTMt9WZXe1K4hvlHGQB4Oc9YcLr6qRjma0XcQAOJNh8UFgw6qczKIMiHKKNkfxY0Eq4YKZHkb0kh8XuP6rVR2tgjPd3nn+EWHvdb4LPofSqYj3KUED2pbfAMQb4iwklubiehN/mqhtDg0OfaQRO67u4787LFVuj9PWglocubJ7n3OjHzXKo9J1HU6l8Ljwkbl+ZpIHnZBB4ps3C+/YSmF/Bk3ejPQStG8z8TT4qk4zRy079ydhY4i44te32mOHde3qCVfq2YOzaQQcwQbgjmCNVgTVALDFMwSwk3Mbst0+3G7WN/UeYIyQa4llWM9yl9o8H7Ah0bi+CS/ZvtYgjVkgHqyNuLjQggjIqEJQd1JNuuBW3dkseEkPZPPDJabU1gOKGNwBK1/aG0jXp5wvbLcfDviei2Y9G+CZlTTm0sLxI09Wm9jbUHQjiCvRmzuLsq6aGpi9WVjX213T9pptxa67T1BXnGpxEPbnxCv39nrG7x1NE4/sX9rGP4HmzgOgcAf8xetja3Bw27lntWKWtXVr39W4URFeagREQEREBERAREQYOO4gKemnnOkMUknjuMLrfBeLJZC4lzjckkknUkm5JXqv0zVZjweqLdXCNnk+ZjXfyly8pICIs3C6cOcXPF44xvuGm9mA1l+G84tHS5PBBl0EHZgPP7Rwu0ew06O+8eHIZ8QRlwlYjpS5xc43JNz49BwHTgsylAs57/UjG87rnZrQebnEDoLngUH2rxERDm46D9T0UDVVT5Dd7ieXIeA4LjUzl7i52p5aDkB0AyWdhGEGY3c7cjGr7XJPssbcbx8wBxIuLhGgqboNmK2YXipZi06O3C1p/E6w+KtmFmOC30aNrD+8dZ8x675Hc/AG+aznVjnm73OcebiXH3lBVBsHiH/AMf/ALsV/dvqPxPZ2spxeemmY0faLCWfnHd+Ktkm0VO126ZRfiQHOA82g38rqVgxOSM3ikc37rsj42yIQazw3FpIDeN2R1Yc2u8Rz6jNW2lxNszN5uR0c06tP6jkePvC7toqGGqY9wjZHUtBcHxgMbPYFzmyMb3Q8i5DmgXORGdxR8NrDE8HgcnDmP6a+SC3SOa5ropP2clgcr7jhfckA9ppJ8QXN+0qVUwFj3Md6zSWnxBsrTK9QWMt74dzAH5QB8t1BHoiIMptc4C11cvQriphxeC5ymD4Xdd5t2j87WKhqS2aquyrKaT93NC/8srT+ixFYjo9TaZ5S9ooiLLyIiICIiAiIgIiINc+nx1sIf1lhH81/wBF5iXqL07Q72DzH2HwO/7zW/8A6Xl1AUuG7kEbeMpMrvutJjjHvEx82qIU3jQ3Zdz92yKP8sTd7+bePmgx2FZWOHs4IIuMg+kP00JLIW+TA54/xysBzsj4FZ+2rR9OmjYMonNgaB/0WNhAH5EEXQ0u+c8mi1z46AdTn7irJC+wAGQAsByCjmtDAGD7Op5u+0fC+Q6ALuZIglY5lBYzjRfdkZszQni7+nzXzFqkhoaPta+A/r8lExRlxDWglziAABckk2AAGpQZuB0IllAd6je+/wC6CMvEktaOrgri+o/4NFG08AgZ2QILyQ6UggjfAsGAjUMuRcauLtQGlDMgyaifI56AnwsFR1YMXqt2O32n5eDQcz5nL8yr6CxNG6xgPsMPvYD+qwsSzjvyc34td/sFI4szck3DqxkLHdHMgja8eTg4KOrf2JPN7LeTH3/1N96CKREQF9BXxd9DT9pIyMavc1n5nAfqg9ttOS+oiAiIgIiICIiAiIgrfpHw/t8MrI7XJhe4Dm6Mdo3zu0LyAvcT2ggg5g5EcwvGu1GDmlq56cg/VSPYL8W3ux3m0tPmgh1O7Rf+6n/xHfPL4KDIU5jx3pGyfvooZPPswx387HoI8OtmeGfuU7tDARita4/3c1VKPzuMZ/M5hUAQrXjz2uqIqhzg2OvpWAvPqsmawRPv0EsYJ5ByCuscu1r101MLo3FkjS1w4H5jmORGRXyIkmzQSToBmT4AIJiv2XqJBHKxrBA6KIiV0jGRtuwGQOc5wsRIZARrlpovlOIqYEQO7SUjddPYta0EWc2AGzs8wZCASMgAM3R74WsN5iGH2QA6T8oPd/ER5rsmqGlrAxu7kSTe7iToCbC9gBpYXccuJDs7RfRIMy42AFyeg5dTkB1IWJvrHrp+6GjjmfAaD33PuQY1XUF7i48dBwAGQA8ApDZijbJO0yC8UQM0vEGOMbxb+I2YOrwolWiqp/olMIHZVE+5JOOMUQ70MLuTnEiRw4WjvxQR9TUue5z3nvPc57j/ABOcXOPvJXRixsGR8Wjfd0c+xt5MEYI5grIpwGtMsgBa02a0/wB7JqG24tGRd0sNXBRMshc4ucbucSSeZJuSg4IiICsvo2oO3xSjj/6zHnwjPaO+DCq0tuf2c8G7SsmqXDuwR7jTb+8lNrg9GNePxBB6HREQEREBERAREQEREBaH/tBbN7s8VaxvdmAikI/eMF2E9SwEf5QW+FEbV4EyupJaaTISN7rvYeDvMePBwB6i44oPHckSlYPraUt+3TEuA5wyEb1vuvsfCQ8l2Yphb4ZHxSt3ZI3Frm8nA2NuY4g8QQVh0kzoZGyMtccDmHNIs5rhxaRcHxQYysWBsFXTuoXH60OdNSE8ZC20kFzoJA1pGg32Dmo3E6JoAlguYHmwvmYn8Yn9RwP2hnzWA1xBBBIIsQRkQRoQeBQc4sUqIgY99wDSR2bxvBpBzG48ENN+i4T4tM4WMrt05FrTutP4W2Css0sOJAds9kFcBbtnd2GrsLDtSMopv4/VdxsVWsVwqameY6iN0b+ThqObTo4dRcIMJTc8W+3toxdlhv2zMTrWIeODSQSHaEHmCFCLtpql8bt6NzmOHFpIPvCDLDlJ0ZoXsAqmVDJG3HaQdm4SAuJG+yQizhe1wcwBllngHGi79rFDIfaLNx3m6EsJ87r63EGOIDKSMuJAA35zcnQACS90E1DiVHTEGhglkn+xNVbh7J3Axwsu1z+RcTY2yUbURbpMlY52+4lxjveaRxzJeT+zBJzLu9yHEY8+LzNLmtDYCO65sbBG4EHMOd6/kSoslB31tY6QgusABZrW5NY3k0e88ySSbkrHREBF9AXNsaDgAvVnoe2c+hYbEHi0s318gOoLwN1pB0IYGAjndaQ9E2x/0+tb2jb08G7LNfR2fcjP3iDfo1y9SoCIiAiIgIiICIiAiIgIiINZel7Yvt2/TIG3lY20rRrJGNHgcXNHvb90BaPnpF69Wo/SLsBuF1TSN+rNzJGB+zPFzR7HMfZ8NA0zSyvhJLQC1w3XscLskbycPkdRwXKTC2y50hO9qYHH6xv+GdJm+He5hSs9D0WBNRdEEG9pBIcCCMiCLEdCDopfDtpZ4mdkSyaD9xOwSxj7odmz8JCyX1byAJ2tmaMh2gO+B/DI0h495HRYz6Sndp20J/DMwefcd80HaanDpf2tJPAedPMHsJ+5O24/OuH0HDDmKitb0NNG4+8T2XS7Co/s1Uf4mTM+THD4rh/4W0etUw26CZx9wiQZgbhbMwyumI4OdDAx3iW77gPBc/8AzS6MbtBBFSA5b0YL6hwPDt5Lu19nd4LB+jU7dZJZOjIxGPzSEn+RDXltxTsbDf7QJdKR/iOzH4Q1Bh466V0t6gl0pa3eLjd+Qs0SHXf3Q3XO1r53UfurLEC5inQYQYuxsSzmUq746RBHsgUlhWEyTyshhYXySODWtHE9TwAFyTwAJWbQYU+R7WRsL3uIDWtFy49F6B9G+wjMPZ2ktnVUgs52ojbr2bPhc8SBwAQS+w2y8eHUrYGWc/1pX2/aSHU+AyAHAAKwJdEBERAREQEREBERB//Z"/>
          <p:cNvSpPr>
            <a:spLocks noChangeAspect="1" noChangeArrowheads="1"/>
          </p:cNvSpPr>
          <p:nvPr/>
        </p:nvSpPr>
        <p:spPr bwMode="auto">
          <a:xfrm>
            <a:off x="155575" y="-2674938"/>
            <a:ext cx="5610225" cy="55816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336" name="AutoShape 24" descr="data:image/jpeg;base64,/9j/4AAQSkZJRgABAQAAAQABAAD/2wCEAAkGBxQTEhUUEBMVFhQVGBQWGBYYFxoXFxQXGBIXGBgYFxkYHCghGBolHBgUITIiJiksLi4uFx8zODMsNygtLisBCgoKDg0OGxAQGzclHyI2Li4vLCw0NC40LTU0LCwtLS8vNywtNy4rLzM0NzQwMDcwNC8wNys3Liw3LjQsLSw4NP/AABEIAOAA4QMBIgACEQEDEQH/xAAcAAEAAgIDAQAAAAAAAAAAAAAABQYEBwIDCAH/xABHEAABAwIDBQQGBwUHAgcAAAABAAIDBBEFITEGEkFRYRMicYEHMlKRobEUI0JygpLBM1NiouEIQ3ODstHwY6MVFiQ0VJPC/8QAGgEBAAIDAQAAAAAAAAAAAAAAAAMEAQUGAv/EAC4RAQACAQIDBgUEAwAAAAAAAAABAhEDBBIhMQVBUWHh8BMiccHRMpGhsSNigf/aAAwDAQACEQMRAD8A3iiIgIiICIiAiIgIiICIiAiIgIiICIiAte7abcxtc6ngibK5hO8937Njm3uABm4jQ5gcM81eMTq+yic/kMhzJyHxWr8Rw4BkjmtHaSXsLDU5lzuufHndantLf10ZjS77f023Ze3pe3HqdI6fX0bH2YqDJSQSON3PjY5xyF3Fo3shpndd1TMXu7KM/fcPsA8B/EfhqtS4VtZV0UHZARub3twOu5zbm53d05tub2PNbQ2cpJo6cdu4Omdd7ho1rnZ7txmbcSbk58LBXdDXrq1+VDvtlbQtNpxiZnDOp3EOLBHuxsDbO4OPIDkBx6rskYBd4aC8NIByBtru73AXsuum3mtAkcHyZk2FhmdAOAGmeeS41L5AWbrA+7rO726GNtrpmVLnFc29/spY+bEe/wB2RETYb1r2F7aX42vwXNfHnI2Fzy59F1Uu/u/W7odybcgdLnXxsPBe/J5x3u5ERZYEREBERAREQEREBERAREQEREBERAREQEREENtSLxNbzf8AJrj+gVKqKbs4nl7i65vvakXAH6ALZFVBvDTMadFWdqaB7ouzYGd7NzneqwDkLEudy0A1uub7W2epfVnVz8uIbXYbmK4p5qHU4C2YGQyFoa2xFr3zJ55ZH5KTq9vquONrfqd+wAIa9zncLnvAX8szwWQCIGFpdckWyyVdqsPDz2zN4EEWIdkHNIt619OnJUNlvdSkzHFire8FNaM6sZiOmWy8DiqIoe0qi+apkF+yFmtjvozKzQRxefC54zeHulMYM7WNkN7tY4uaBc2zIFza1+t1RtlsbxSpOTacxtNjI8FpNuQY7M/hAVtmkjYQKiqAJ4F7Yh5Wsfiur0rxMcWeXdn3zc1utK1bzWYjP+vd5eTJnxONkgjLu8fc3K/ePBYdbhxne1zppA1jg5rY7sBseLvtcslIUsMYG9G1uee8Bm7rfU+KyF7nT4/1zn6cvvz98laL8M5ry9/wIiKVGIiICIiAiIgIiICIiAiIgIiICIiAiIgLorKkRtLj5dSu9VHaPEt54aPUGV/188li04ZiMs3BcZLpXMlPrZx8PFv+3gpqri3hla//ADRa1midUzMgjJHeF3D7JGZdf+HXxWxKyhL2gNlkY4Cwc12Z+8Dkfn4KG0cdJrjKTERaOeFL2ma8OPqv17vEdNbXVPpMXldII2QSS2cSYe8SRkCO63eYB0yF1esSwatF7NjqBzDuzkv91+X86x8Apaps4IpnwkgtdI8Rlu7rY7rySLgaLmtLaatNb/JpTjP19HRaW5066HWJmI8cev3WPApXFoH0J1PlbMxgW6Fji73gLlLs9E6QSPZvEEOALyRcEG5BGenHmpN0TnMLXPs4i28wWt1bvXXcF0s6NL44q5x0zjk56dW0WmazjPhn7uipphIAHtuBn6xHysu5gsLAWAXyGTeHqluZFjr8Day+xyBwuDdTcsopz0ckRFlgREQEREBERAREQEREBERAREQEREBERBHY7XCKInicsuXE/wDOao+IVQDC7Uu08T/sp7aKo3pC2/q2FvL+pVdwvDfpNWGXtEwFzhzAIuByuSB4BRXnMpaxiMrNsHg4ih7V1y+XO51az7I8/W8xyVnXwC2QX1SRGIwjmczkREWWBERAREQEREBERAREQEREBERAREQEREBERARFA0G0Yl3ixt2hzgM9Wg5OHQjPognlwmfutJ5An4KNbtBDvBj3hryLhpI3iL2uBe5GRztwXzGqxphO44G+WRzH/MkkhU8SddzpL2IvnztzUp6OqQiF8rh3nut+Fv8AUu9wVYxidzI7OBNyBca2GeY8gtjYDR9jTxxnUNufvHvO+JKirzsltyqz0RFKiEREBERAREQEREBERAREQEREBERAREQEUDtFtjR0WVTO0P1ETe/IeXcbcgdTYdVQ6/0wOebUlMAOD5jc/wD1sNh+dBtpFpZu2NdMe9OWg8GNa0DzA3vipShmmf680rvGRx+ZQXra+v7KmcGnvyfVt8XXufJu8fcsLZylEUJd0sFS8EnkqZi2XIxOI3M7tvzuczlr0V5xmXs4wwcvigrWObOwYiHNqWDuBxbK3J8fgdCOhBCh9jqQwCaJ1UZwSzs2uLt5gG9vDdcTb7Pqm2XBWTFJ+wpD7UnyH9fktY3Ln363SYyROF0xaUCRgdoLE+G9n8AtjYdjEcwG6bE8DkfLmtXYdK5wAk74/izI/Fqpl9S0MLBcX0vmB5jMe7gq2tOpp0m2nXinw9+qanDe0RacQ2Qi1tS7R1lGN6eIz0183Nc3fYP4d4gu+6R5hbCoqpssbJYySyRrXtJBBLXAEGxzGRGql0tTjrnGJ8JNbR+HOMxMeMO9ERSIRERAREQEREBERAREQEREBEVX2922gwyDtJe9K64ihBs6Qj/SwZXd8zYIJfHscgo4jNVStjYOJ1cfZa0Zud0C0Ltn6ZKmqJjod6mg03su3eOrhlH+E3y9ZUHanaipxCbtqt+8cw1gyZGPZY3gNOptmSo2IoJSnNyScyTck5kk6knieqnaBV+lcpyhegt2FjRXXBgMlQsNm0VvwqqtZBaazZwyltRSPEVWwZOIvHKP3czRq08xmMuQUQcbMlSyCtjNNUE5MeRuS9YJNJG9PWHEKboMUsNV0bQPhqYjFURtkYfsuF7HmDq09RmgqvpAxLefuNPdZ3R5Ks4bDcrqx7Z6eEl1JMZWD+5mN3AcmScRwAPvKwMM2shjduVTJIHjW7S4fAX+CC/0Edhdd1KzfesGkxeCRv1M0b+jXgnzGoVgwOCwL3aNBcfJM4jMkRMziGBtRGZ5aagZ/euHaW4MA3nnoQwG3Wy2axgAAAsAAABoANAvP8fpEbSYsZpY+0jc10biPXja5zTvM4E93TiOIW+cOr454mTQPD45AHNc3Qj9DwtqCLKvt4zE3nrbn+FvdzFZjSjpXl/3v/lkoiKwqCIiAiIgIiICIiAiIgIi+PcACSQAMyTkABxKCD2z2oiw6lfUTZ27rGXsZZCDusHuuTwAJXkzaPHpq2ofUVL957/JrG8GMHBo5eZuSSrD6VNsjiVYXMP/AKeG7IRzFxvSHq4i/gGjgqWgLtjK6lyaUEjTvUtSSqBies+nlQW2hqVYKKusqNT1YGpUzSTOIu1rj4An5ILzBifVcpcU6qn/AE0t9a48cvmjsQ6oJqtr78VWsWc2QWe0OHUaeHJfJ61RdTUoIauwpoN4yR0OY9+qwu3mYN0SPDeTXm3uBUjUTKPmegycJwR9QHFpzHDiVdPRnttLhM/Y1W8aSV3eGZ7Jxy7Ro/1AajmQFAbDYkIphfQnPwKvu2OzTJYu0jGRF8lq9XfTo7j4d/0z0ls9vs669OU/N3fhvmKQOAc0gtcAQQbggi4II1C5LTvoN2scL4ZUu70YLqdxObmDN0efFuo6X0DQtxLZxOYzDXXrNLTW3WBERZeRERAREQEREBERAWsfT1tR9FoRTxm0tXvMPSEW7Q+d2s8HO5LZy8p+mPHfpeKT2N2QH6Oz/LJD/G8hkN+VkFIREQEX0Dkpqhw0MzkALvZ1Dfvc3dNB10AdWF4Q+WziRHH7TtT9xozdxzyGWZCtmG4VTMt9WZXe1K4hvlHGQB4Oc9YcLr6qRjma0XcQAOJNh8UFgw6qczKIMiHKKNkfxY0Eq4YKZHkb0kh8XuP6rVR2tgjPd3nn+EWHvdb4LPofSqYj3KUED2pbfAMQb4iwklubiehN/mqhtDg0OfaQRO67u4787LFVuj9PWglocubJ7n3OjHzXKo9J1HU6l8Ljwkbl+ZpIHnZBB4ps3C+/YSmF/Bk3ejPQStG8z8TT4qk4zRy079ydhY4i44te32mOHde3qCVfq2YOzaQQcwQbgjmCNVgTVALDFMwSwk3Mbst0+3G7WN/UeYIyQa4llWM9yl9o8H7Ah0bi+CS/ZvtYgjVkgHqyNuLjQggjIqEJQd1JNuuBW3dkseEkPZPPDJabU1gOKGNwBK1/aG0jXp5wvbLcfDviei2Y9G+CZlTTm0sLxI09Wm9jbUHQjiCvRmzuLsq6aGpi9WVjX213T9pptxa67T1BXnGpxEPbnxCv39nrG7x1NE4/sX9rGP4HmzgOgcAf8xetja3Bw27lntWKWtXVr39W4URFeagREQEREBERAREQYOO4gKemnnOkMUknjuMLrfBeLJZC4lzjckkknUkm5JXqv0zVZjweqLdXCNnk+ZjXfyly8pICIs3C6cOcXPF44xvuGm9mA1l+G84tHS5PBBl0EHZgPP7Rwu0ew06O+8eHIZ8QRlwlYjpS5xc43JNz49BwHTgsylAs57/UjG87rnZrQebnEDoLngUH2rxERDm46D9T0UDVVT5Dd7ieXIeA4LjUzl7i52p5aDkB0AyWdhGEGY3c7cjGr7XJPssbcbx8wBxIuLhGgqboNmK2YXipZi06O3C1p/E6w+KtmFmOC30aNrD+8dZ8x675Hc/AG+aznVjnm73OcebiXH3lBVBsHiH/AMf/ALsV/dvqPxPZ2spxeemmY0faLCWfnHd+Ktkm0VO126ZRfiQHOA82g38rqVgxOSM3ikc37rsj42yIQazw3FpIDeN2R1Yc2u8Rz6jNW2lxNszN5uR0c06tP6jkePvC7toqGGqY9wjZHUtBcHxgMbPYFzmyMb3Q8i5DmgXORGdxR8NrDE8HgcnDmP6a+SC3SOa5ropP2clgcr7jhfckA9ppJ8QXN+0qVUwFj3Md6zSWnxBsrTK9QWMt74dzAH5QB8t1BHoiIMptc4C11cvQriphxeC5ymD4Xdd5t2j87WKhqS2aquyrKaT93NC/8srT+ixFYjo9TaZ5S9ooiLLyIiICIiAiIgIiINc+nx1sIf1lhH81/wBF5iXqL07Q72DzH2HwO/7zW/8A6Xl1AUuG7kEbeMpMrvutJjjHvEx82qIU3jQ3Zdz92yKP8sTd7+bePmgx2FZWOHs4IIuMg+kP00JLIW+TA54/xysBzsj4FZ+2rR9OmjYMonNgaB/0WNhAH5EEXQ0u+c8mi1z46AdTn7irJC+wAGQAsByCjmtDAGD7Op5u+0fC+Q6ALuZIglY5lBYzjRfdkZszQni7+nzXzFqkhoaPta+A/r8lExRlxDWglziAABckk2AAGpQZuB0IllAd6je+/wC6CMvEktaOrgri+o/4NFG08AgZ2QILyQ6UggjfAsGAjUMuRcauLtQGlDMgyaifI56AnwsFR1YMXqt2O32n5eDQcz5nL8yr6CxNG6xgPsMPvYD+qwsSzjvyc34td/sFI4szck3DqxkLHdHMgja8eTg4KOrf2JPN7LeTH3/1N96CKREQF9BXxd9DT9pIyMavc1n5nAfqg9ttOS+oiAiIgIiICIiAiIgrfpHw/t8MrI7XJhe4Dm6Mdo3zu0LyAvcT2ggg5g5EcwvGu1GDmlq56cg/VSPYL8W3ux3m0tPmgh1O7Rf+6n/xHfPL4KDIU5jx3pGyfvooZPPswx387HoI8OtmeGfuU7tDARita4/3c1VKPzuMZ/M5hUAQrXjz2uqIqhzg2OvpWAvPqsmawRPv0EsYJ5ByCuscu1r101MLo3FkjS1w4H5jmORGRXyIkmzQSToBmT4AIJiv2XqJBHKxrBA6KIiV0jGRtuwGQOc5wsRIZARrlpovlOIqYEQO7SUjddPYta0EWc2AGzs8wZCASMgAM3R74WsN5iGH2QA6T8oPd/ER5rsmqGlrAxu7kSTe7iToCbC9gBpYXccuJDs7RfRIMy42AFyeg5dTkB1IWJvrHrp+6GjjmfAaD33PuQY1XUF7i48dBwAGQA8ApDZijbJO0yC8UQM0vEGOMbxb+I2YOrwolWiqp/olMIHZVE+5JOOMUQ70MLuTnEiRw4WjvxQR9TUue5z3nvPc57j/ABOcXOPvJXRixsGR8Wjfd0c+xt5MEYI5grIpwGtMsgBa02a0/wB7JqG24tGRd0sNXBRMshc4ucbucSSeZJuSg4IiICsvo2oO3xSjj/6zHnwjPaO+DCq0tuf2c8G7SsmqXDuwR7jTb+8lNrg9GNePxBB6HREQEREBERAREQEREBaH/tBbN7s8VaxvdmAikI/eMF2E9SwEf5QW+FEbV4EyupJaaTISN7rvYeDvMePBwB6i44oPHckSlYPraUt+3TEuA5wyEb1vuvsfCQ8l2Yphb4ZHxSt3ZI3Frm8nA2NuY4g8QQVh0kzoZGyMtccDmHNIs5rhxaRcHxQYysWBsFXTuoXH60OdNSE8ZC20kFzoJA1pGg32Dmo3E6JoAlguYHmwvmYn8Yn9RwP2hnzWA1xBBBIIsQRkQRoQeBQc4sUqIgY99wDSR2bxvBpBzG48ENN+i4T4tM4WMrt05FrTutP4W2Css0sOJAds9kFcBbtnd2GrsLDtSMopv4/VdxsVWsVwqameY6iN0b+ThqObTo4dRcIMJTc8W+3toxdlhv2zMTrWIeODSQSHaEHmCFCLtpql8bt6NzmOHFpIPvCDLDlJ0ZoXsAqmVDJG3HaQdm4SAuJG+yQizhe1wcwBllngHGi79rFDIfaLNx3m6EsJ87r63EGOIDKSMuJAA35zcnQACS90E1DiVHTEGhglkn+xNVbh7J3Axwsu1z+RcTY2yUbURbpMlY52+4lxjveaRxzJeT+zBJzLu9yHEY8+LzNLmtDYCO65sbBG4EHMOd6/kSoslB31tY6QgusABZrW5NY3k0e88ySSbkrHREBF9AXNsaDgAvVnoe2c+hYbEHi0s318gOoLwN1pB0IYGAjndaQ9E2x/0+tb2jb08G7LNfR2fcjP3iDfo1y9SoCIiAiIgIiICIiAiIgIiINZel7Yvt2/TIG3lY20rRrJGNHgcXNHvb90BaPnpF69Wo/SLsBuF1TSN+rNzJGB+zPFzR7HMfZ8NA0zSyvhJLQC1w3XscLskbycPkdRwXKTC2y50hO9qYHH6xv+GdJm+He5hSs9D0WBNRdEEG9pBIcCCMiCLEdCDopfDtpZ4mdkSyaD9xOwSxj7odmz8JCyX1byAJ2tmaMh2gO+B/DI0h495HRYz6Sndp20J/DMwefcd80HaanDpf2tJPAedPMHsJ+5O24/OuH0HDDmKitb0NNG4+8T2XS7Co/s1Uf4mTM+THD4rh/4W0etUw26CZx9wiQZgbhbMwyumI4OdDAx3iW77gPBc/8AzS6MbtBBFSA5b0YL6hwPDt5Lu19nd4LB+jU7dZJZOjIxGPzSEn+RDXltxTsbDf7QJdKR/iOzH4Q1Bh466V0t6gl0pa3eLjd+Qs0SHXf3Q3XO1r53UfurLEC5inQYQYuxsSzmUq746RBHsgUlhWEyTyshhYXySODWtHE9TwAFyTwAJWbQYU+R7WRsL3uIDWtFy49F6B9G+wjMPZ2ktnVUgs52ojbr2bPhc8SBwAQS+w2y8eHUrYGWc/1pX2/aSHU+AyAHAAKwJdEBERAREQEREBERB//Z"/>
          <p:cNvSpPr>
            <a:spLocks noChangeAspect="1" noChangeArrowheads="1"/>
          </p:cNvSpPr>
          <p:nvPr/>
        </p:nvSpPr>
        <p:spPr bwMode="auto">
          <a:xfrm>
            <a:off x="155575" y="-2674938"/>
            <a:ext cx="5610225" cy="558165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487405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Salami attack/ salami technique</a:t>
            </a:r>
          </a:p>
        </p:txBody>
      </p:sp>
      <p:sp>
        <p:nvSpPr>
          <p:cNvPr id="3" name="Content Placeholder 2"/>
          <p:cNvSpPr>
            <a:spLocks noGrp="1"/>
          </p:cNvSpPr>
          <p:nvPr>
            <p:ph idx="1"/>
          </p:nvPr>
        </p:nvSpPr>
        <p:spPr/>
        <p:txBody>
          <a:bodyPr/>
          <a:lstStyle/>
          <a:p>
            <a:r>
              <a:rPr lang="en-US" dirty="0"/>
              <a:t>Are  used for committing financial crimes.</a:t>
            </a:r>
          </a:p>
          <a:p>
            <a:r>
              <a:rPr lang="en-US" dirty="0"/>
              <a:t>The alterations made are so insignificant that in a single case it would go completely unnoticed.</a:t>
            </a:r>
          </a:p>
          <a:p>
            <a:r>
              <a:rPr lang="en-US" dirty="0"/>
              <a:t>Example: a bank employee inserts a program, into the bank’s serve, that deduces a small amount from the account of every customer every month, </a:t>
            </a:r>
          </a:p>
          <a:p>
            <a:r>
              <a:rPr lang="en-US" dirty="0"/>
              <a:t>The </a:t>
            </a:r>
            <a:r>
              <a:rPr lang="en-US" dirty="0" err="1"/>
              <a:t>unauthorised</a:t>
            </a:r>
            <a:r>
              <a:rPr lang="en-US" dirty="0"/>
              <a:t> debit goes unnoticed by the customers, but the employee will make a sizable amount  every month.</a:t>
            </a:r>
          </a:p>
          <a:p>
            <a:r>
              <a:rPr lang="en-US" dirty="0"/>
              <a:t>One more example is The petrol pump fraud</a:t>
            </a:r>
          </a:p>
          <a:p>
            <a:endParaRPr lang="en-US" dirty="0"/>
          </a:p>
        </p:txBody>
      </p:sp>
    </p:spTree>
    <p:extLst>
      <p:ext uri="{BB962C8B-B14F-4D97-AF65-F5344CB8AC3E}">
        <p14:creationId xmlns:p14="http://schemas.microsoft.com/office/powerpoint/2010/main" val="3701182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a:bodyPr>
          <a:lstStyle/>
          <a:p>
            <a:endParaRPr lang="en-US" sz="3600" dirty="0"/>
          </a:p>
        </p:txBody>
      </p:sp>
      <p:sp>
        <p:nvSpPr>
          <p:cNvPr id="3" name="Content Placeholder 2"/>
          <p:cNvSpPr>
            <a:spLocks noGrp="1"/>
          </p:cNvSpPr>
          <p:nvPr>
            <p:ph idx="1"/>
          </p:nvPr>
        </p:nvSpPr>
        <p:spPr>
          <a:xfrm>
            <a:off x="381000" y="1295400"/>
            <a:ext cx="8458200" cy="4389120"/>
          </a:xfrm>
        </p:spPr>
        <p:txBody>
          <a:bodyPr>
            <a:noAutofit/>
          </a:bodyPr>
          <a:lstStyle/>
          <a:p>
            <a:pPr algn="just">
              <a:buNone/>
            </a:pPr>
            <a:r>
              <a:rPr lang="en-US" sz="2800" b="1" spc="-80" dirty="0"/>
              <a:t>Website</a:t>
            </a:r>
            <a:r>
              <a:rPr lang="en-US" sz="2800" b="1" spc="-180" dirty="0"/>
              <a:t> </a:t>
            </a:r>
            <a:r>
              <a:rPr lang="en-US" sz="2800" b="1" spc="-45" dirty="0"/>
              <a:t>Hacking:</a:t>
            </a:r>
          </a:p>
          <a:p>
            <a:pPr marL="104139" marR="15240" indent="-92075" algn="just">
              <a:spcBef>
                <a:spcPts val="375"/>
              </a:spcBef>
              <a:buClr>
                <a:srgbClr val="E38312"/>
              </a:buClr>
              <a:buFont typeface="Arial"/>
              <a:buChar char="•"/>
              <a:tabLst>
                <a:tab pos="104775" algn="l"/>
              </a:tabLst>
            </a:pPr>
            <a:r>
              <a:rPr lang="en-US" sz="2800" spc="-20" dirty="0">
                <a:solidFill>
                  <a:srgbClr val="404040"/>
                </a:solidFill>
              </a:rPr>
              <a:t>Website </a:t>
            </a:r>
            <a:r>
              <a:rPr lang="en-US" sz="2800" spc="-5" dirty="0">
                <a:solidFill>
                  <a:srgbClr val="404040"/>
                </a:solidFill>
              </a:rPr>
              <a:t>Hacking </a:t>
            </a:r>
            <a:r>
              <a:rPr lang="en-US" sz="2800" dirty="0">
                <a:solidFill>
                  <a:srgbClr val="404040"/>
                </a:solidFill>
              </a:rPr>
              <a:t>means </a:t>
            </a:r>
            <a:r>
              <a:rPr lang="en-US" sz="2800" spc="-5" dirty="0">
                <a:solidFill>
                  <a:srgbClr val="404040"/>
                </a:solidFill>
              </a:rPr>
              <a:t>taking </a:t>
            </a:r>
            <a:r>
              <a:rPr lang="en-US" sz="2800" spc="-15" dirty="0">
                <a:solidFill>
                  <a:srgbClr val="404040"/>
                </a:solidFill>
              </a:rPr>
              <a:t>control from </a:t>
            </a:r>
            <a:r>
              <a:rPr lang="en-US" sz="2800" dirty="0">
                <a:solidFill>
                  <a:srgbClr val="404040"/>
                </a:solidFill>
              </a:rPr>
              <a:t>the </a:t>
            </a:r>
            <a:r>
              <a:rPr lang="en-US" sz="2800" spc="-10" dirty="0">
                <a:solidFill>
                  <a:srgbClr val="404040"/>
                </a:solidFill>
              </a:rPr>
              <a:t>website </a:t>
            </a:r>
            <a:r>
              <a:rPr lang="en-US" sz="2800" spc="-5" dirty="0">
                <a:solidFill>
                  <a:srgbClr val="404040"/>
                </a:solidFill>
              </a:rPr>
              <a:t>owner </a:t>
            </a:r>
            <a:r>
              <a:rPr lang="en-US" sz="2800" spc="-15" dirty="0">
                <a:solidFill>
                  <a:srgbClr val="404040"/>
                </a:solidFill>
              </a:rPr>
              <a:t>to </a:t>
            </a:r>
            <a:r>
              <a:rPr lang="en-US" sz="2800" dirty="0">
                <a:solidFill>
                  <a:srgbClr val="404040"/>
                </a:solidFill>
              </a:rPr>
              <a:t>a </a:t>
            </a:r>
            <a:r>
              <a:rPr lang="en-US" sz="2800" spc="-10" dirty="0">
                <a:solidFill>
                  <a:srgbClr val="404040"/>
                </a:solidFill>
              </a:rPr>
              <a:t>person </a:t>
            </a:r>
            <a:r>
              <a:rPr lang="en-US" sz="2800" dirty="0">
                <a:solidFill>
                  <a:srgbClr val="404040"/>
                </a:solidFill>
              </a:rPr>
              <a:t>who </a:t>
            </a:r>
            <a:r>
              <a:rPr lang="en-US" sz="2800" spc="-5" dirty="0">
                <a:solidFill>
                  <a:srgbClr val="404040"/>
                </a:solidFill>
              </a:rPr>
              <a:t>hacks </a:t>
            </a:r>
            <a:r>
              <a:rPr lang="en-US" sz="2800" dirty="0">
                <a:solidFill>
                  <a:srgbClr val="404040"/>
                </a:solidFill>
              </a:rPr>
              <a:t>the  </a:t>
            </a:r>
            <a:r>
              <a:rPr lang="en-US" sz="2800" spc="-10" dirty="0">
                <a:solidFill>
                  <a:srgbClr val="404040"/>
                </a:solidFill>
              </a:rPr>
              <a:t>website.</a:t>
            </a:r>
            <a:endParaRPr lang="en-US" sz="2800" dirty="0"/>
          </a:p>
          <a:p>
            <a:pPr marL="104139" indent="-92075" algn="just">
              <a:spcBef>
                <a:spcPts val="1130"/>
              </a:spcBef>
              <a:buClr>
                <a:srgbClr val="E38312"/>
              </a:buClr>
              <a:buFont typeface="Arial"/>
              <a:buChar char="•"/>
              <a:tabLst>
                <a:tab pos="104775" algn="l"/>
              </a:tabLst>
            </a:pPr>
            <a:r>
              <a:rPr lang="en-US" sz="2800" spc="-10" dirty="0">
                <a:solidFill>
                  <a:srgbClr val="404040"/>
                </a:solidFill>
              </a:rPr>
              <a:t>Nowadays most </a:t>
            </a:r>
            <a:r>
              <a:rPr lang="en-US" sz="2800" dirty="0">
                <a:solidFill>
                  <a:srgbClr val="404040"/>
                </a:solidFill>
              </a:rPr>
              <a:t>of the </a:t>
            </a:r>
            <a:r>
              <a:rPr lang="en-US" sz="2800" spc="-10" dirty="0">
                <a:solidFill>
                  <a:srgbClr val="404040"/>
                </a:solidFill>
              </a:rPr>
              <a:t>government websites are </a:t>
            </a:r>
            <a:r>
              <a:rPr lang="en-US" sz="2800" spc="-15" dirty="0">
                <a:solidFill>
                  <a:srgbClr val="404040"/>
                </a:solidFill>
              </a:rPr>
              <a:t>attacked </a:t>
            </a:r>
            <a:r>
              <a:rPr lang="en-US" sz="2800" spc="-5" dirty="0">
                <a:solidFill>
                  <a:srgbClr val="404040"/>
                </a:solidFill>
              </a:rPr>
              <a:t>by </a:t>
            </a:r>
            <a:r>
              <a:rPr lang="en-US" sz="2800" spc="-15" dirty="0">
                <a:solidFill>
                  <a:srgbClr val="404040"/>
                </a:solidFill>
              </a:rPr>
              <a:t>hackers. </a:t>
            </a:r>
            <a:r>
              <a:rPr lang="en-US" sz="2800" spc="-10" dirty="0">
                <a:solidFill>
                  <a:srgbClr val="404040"/>
                </a:solidFill>
              </a:rPr>
              <a:t>Many</a:t>
            </a:r>
            <a:r>
              <a:rPr lang="en-US" sz="2800" spc="30" dirty="0">
                <a:solidFill>
                  <a:srgbClr val="404040"/>
                </a:solidFill>
              </a:rPr>
              <a:t> </a:t>
            </a:r>
            <a:r>
              <a:rPr lang="en-US" sz="2800" spc="-10" dirty="0">
                <a:solidFill>
                  <a:srgbClr val="404040"/>
                </a:solidFill>
              </a:rPr>
              <a:t>governmental websites </a:t>
            </a:r>
            <a:r>
              <a:rPr lang="en-US" sz="2800" dirty="0">
                <a:solidFill>
                  <a:srgbClr val="404040"/>
                </a:solidFill>
              </a:rPr>
              <a:t>including the </a:t>
            </a:r>
            <a:r>
              <a:rPr lang="en-US" sz="2800" spc="-10" dirty="0">
                <a:solidFill>
                  <a:srgbClr val="404040"/>
                </a:solidFill>
              </a:rPr>
              <a:t>president’s website </a:t>
            </a:r>
            <a:r>
              <a:rPr lang="en-US" sz="2800" spc="-15" dirty="0">
                <a:solidFill>
                  <a:srgbClr val="404040"/>
                </a:solidFill>
              </a:rPr>
              <a:t>were</a:t>
            </a:r>
            <a:r>
              <a:rPr lang="en-US" sz="2800" spc="30" dirty="0">
                <a:solidFill>
                  <a:srgbClr val="404040"/>
                </a:solidFill>
              </a:rPr>
              <a:t> </a:t>
            </a:r>
            <a:r>
              <a:rPr lang="en-US" sz="2800" spc="-10" dirty="0">
                <a:solidFill>
                  <a:srgbClr val="404040"/>
                </a:solidFill>
              </a:rPr>
              <a:t>hacked.</a:t>
            </a:r>
            <a:endParaRPr lang="en-US" sz="2800" dirty="0"/>
          </a:p>
          <a:p>
            <a:pPr algn="just"/>
            <a:endParaRPr lang="en-US" sz="2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0" dirty="0"/>
              <a:t>Computer</a:t>
            </a:r>
            <a:r>
              <a:rPr lang="en-US" spc="-160" dirty="0"/>
              <a:t> </a:t>
            </a:r>
            <a:r>
              <a:rPr lang="en-US" spc="-80" dirty="0"/>
              <a:t>Vandalism</a:t>
            </a:r>
            <a:endParaRPr lang="en-US" dirty="0"/>
          </a:p>
        </p:txBody>
      </p:sp>
      <p:sp>
        <p:nvSpPr>
          <p:cNvPr id="3" name="Content Placeholder 2"/>
          <p:cNvSpPr>
            <a:spLocks noGrp="1"/>
          </p:cNvSpPr>
          <p:nvPr>
            <p:ph idx="1"/>
          </p:nvPr>
        </p:nvSpPr>
        <p:spPr/>
        <p:txBody>
          <a:bodyPr>
            <a:normAutofit lnSpcReduction="10000"/>
          </a:bodyPr>
          <a:lstStyle/>
          <a:p>
            <a:pPr marL="187960" indent="-175895" algn="just">
              <a:lnSpc>
                <a:spcPct val="100000"/>
              </a:lnSpc>
              <a:spcBef>
                <a:spcPts val="1215"/>
              </a:spcBef>
              <a:buClr>
                <a:srgbClr val="E38312"/>
              </a:buClr>
              <a:buFont typeface="Arial"/>
              <a:buChar char="•"/>
              <a:tabLst>
                <a:tab pos="188595" algn="l"/>
              </a:tabLst>
            </a:pPr>
            <a:r>
              <a:rPr lang="en-US" sz="2800" spc="-5" dirty="0">
                <a:solidFill>
                  <a:srgbClr val="404040"/>
                </a:solidFill>
              </a:rPr>
              <a:t>Damaging or </a:t>
            </a:r>
            <a:r>
              <a:rPr lang="en-US" sz="2800" spc="-10" dirty="0">
                <a:solidFill>
                  <a:srgbClr val="404040"/>
                </a:solidFill>
              </a:rPr>
              <a:t>destroying </a:t>
            </a:r>
            <a:r>
              <a:rPr lang="en-US" sz="2800" spc="-15" dirty="0">
                <a:solidFill>
                  <a:srgbClr val="404040"/>
                </a:solidFill>
              </a:rPr>
              <a:t>data rather </a:t>
            </a:r>
            <a:r>
              <a:rPr lang="en-US" sz="2800" dirty="0">
                <a:solidFill>
                  <a:srgbClr val="404040"/>
                </a:solidFill>
              </a:rPr>
              <a:t>than</a:t>
            </a:r>
            <a:r>
              <a:rPr lang="en-US" sz="2800" spc="-40" dirty="0">
                <a:solidFill>
                  <a:srgbClr val="404040"/>
                </a:solidFill>
              </a:rPr>
              <a:t> </a:t>
            </a:r>
            <a:r>
              <a:rPr lang="en-US" sz="2800" spc="-10" dirty="0">
                <a:solidFill>
                  <a:srgbClr val="404040"/>
                </a:solidFill>
              </a:rPr>
              <a:t>stealing.</a:t>
            </a:r>
            <a:endParaRPr lang="en-US" sz="2800" dirty="0"/>
          </a:p>
          <a:p>
            <a:pPr marL="187960" indent="-175895" algn="just">
              <a:lnSpc>
                <a:spcPct val="100000"/>
              </a:lnSpc>
              <a:spcBef>
                <a:spcPts val="1115"/>
              </a:spcBef>
              <a:buClr>
                <a:srgbClr val="E38312"/>
              </a:buClr>
              <a:buFont typeface="Arial"/>
              <a:buChar char="•"/>
              <a:tabLst>
                <a:tab pos="188595" algn="l"/>
              </a:tabLst>
            </a:pPr>
            <a:r>
              <a:rPr lang="en-US" sz="2800" spc="-20" dirty="0">
                <a:solidFill>
                  <a:srgbClr val="404040"/>
                </a:solidFill>
              </a:rPr>
              <a:t>Transmitting </a:t>
            </a:r>
            <a:r>
              <a:rPr lang="en-US" sz="2800" dirty="0">
                <a:solidFill>
                  <a:srgbClr val="404040"/>
                </a:solidFill>
              </a:rPr>
              <a:t>virus </a:t>
            </a:r>
            <a:r>
              <a:rPr lang="en-US" sz="2800" spc="-15" dirty="0">
                <a:solidFill>
                  <a:srgbClr val="404040"/>
                </a:solidFill>
              </a:rPr>
              <a:t>to destroy </a:t>
            </a:r>
            <a:r>
              <a:rPr lang="en-US" sz="2800" spc="-25" dirty="0">
                <a:solidFill>
                  <a:srgbClr val="404040"/>
                </a:solidFill>
              </a:rPr>
              <a:t>system</a:t>
            </a:r>
            <a:r>
              <a:rPr lang="en-US" sz="2800" spc="-35" dirty="0">
                <a:solidFill>
                  <a:srgbClr val="404040"/>
                </a:solidFill>
              </a:rPr>
              <a:t> </a:t>
            </a:r>
            <a:r>
              <a:rPr lang="en-US" sz="2800" spc="-5" dirty="0">
                <a:solidFill>
                  <a:srgbClr val="404040"/>
                </a:solidFill>
              </a:rPr>
              <a:t>files.</a:t>
            </a:r>
            <a:endParaRPr lang="en-US" sz="2800" dirty="0"/>
          </a:p>
          <a:p>
            <a:pPr algn="just">
              <a:buNone/>
            </a:pPr>
            <a:r>
              <a:rPr lang="en-US" sz="4400" b="1" spc="-65" dirty="0" err="1"/>
              <a:t>Ransomware</a:t>
            </a:r>
            <a:endParaRPr lang="en-US" sz="4400" b="1" spc="-65" dirty="0"/>
          </a:p>
          <a:p>
            <a:pPr algn="just"/>
            <a:r>
              <a:rPr lang="en-US" sz="2800" b="1" spc="-10" dirty="0" err="1">
                <a:solidFill>
                  <a:srgbClr val="404040"/>
                </a:solidFill>
              </a:rPr>
              <a:t>Ransomware</a:t>
            </a:r>
            <a:r>
              <a:rPr lang="en-US" sz="2800" b="1" spc="-10" dirty="0">
                <a:solidFill>
                  <a:srgbClr val="404040"/>
                </a:solidFill>
              </a:rPr>
              <a:t> </a:t>
            </a:r>
            <a:r>
              <a:rPr lang="en-US" sz="2800" dirty="0"/>
              <a:t>is malicious software that infects your computer and displays messages demanding a fee to be paid in order for your system to work again. This class of malware is a criminal moneymaking scheme that can be installed through deceptive links in an email message, instant message or website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2: Learning Objectives</a:t>
            </a:r>
          </a:p>
        </p:txBody>
      </p:sp>
      <p:sp>
        <p:nvSpPr>
          <p:cNvPr id="3" name="Content Placeholder 2"/>
          <p:cNvSpPr>
            <a:spLocks noGrp="1"/>
          </p:cNvSpPr>
          <p:nvPr>
            <p:ph idx="1"/>
          </p:nvPr>
        </p:nvSpPr>
        <p:spPr/>
        <p:txBody>
          <a:bodyPr>
            <a:normAutofit lnSpcReduction="10000"/>
          </a:bodyPr>
          <a:lstStyle/>
          <a:p>
            <a:pPr algn="just"/>
            <a:r>
              <a:rPr lang="en-US" dirty="0"/>
              <a:t>Understand different types of </a:t>
            </a:r>
            <a:r>
              <a:rPr lang="en-US" dirty="0" err="1"/>
              <a:t>cyberattacks</a:t>
            </a:r>
            <a:r>
              <a:rPr lang="en-US" dirty="0"/>
              <a:t>.</a:t>
            </a:r>
          </a:p>
          <a:p>
            <a:pPr algn="just"/>
            <a:r>
              <a:rPr lang="en-US" dirty="0"/>
              <a:t>Get an overview of the steps involved in planning cybercrime</a:t>
            </a:r>
          </a:p>
          <a:p>
            <a:pPr algn="just"/>
            <a:r>
              <a:rPr lang="en-US" dirty="0"/>
              <a:t>Understand tools used for gathering information about the target</a:t>
            </a:r>
          </a:p>
          <a:p>
            <a:pPr algn="just"/>
            <a:r>
              <a:rPr lang="en-US" dirty="0"/>
              <a:t>Get an overview on social engineering</a:t>
            </a:r>
          </a:p>
          <a:p>
            <a:pPr algn="just"/>
            <a:r>
              <a:rPr lang="en-US" dirty="0"/>
              <a:t>Learn about the role of </a:t>
            </a:r>
            <a:r>
              <a:rPr lang="en-US" dirty="0" err="1"/>
              <a:t>cybercafe</a:t>
            </a:r>
            <a:r>
              <a:rPr lang="en-US" dirty="0"/>
              <a:t> in cybercrime</a:t>
            </a:r>
          </a:p>
          <a:p>
            <a:pPr algn="just"/>
            <a:r>
              <a:rPr lang="en-US" dirty="0"/>
              <a:t>Understand what is </a:t>
            </a:r>
            <a:r>
              <a:rPr lang="en-US" dirty="0" err="1"/>
              <a:t>cyberstalking</a:t>
            </a:r>
            <a:endParaRPr lang="en-US" dirty="0"/>
          </a:p>
          <a:p>
            <a:pPr algn="just"/>
            <a:r>
              <a:rPr lang="en-US" dirty="0"/>
              <a:t>Learn about </a:t>
            </a:r>
            <a:r>
              <a:rPr lang="en-US" dirty="0" err="1"/>
              <a:t>botnet</a:t>
            </a:r>
            <a:r>
              <a:rPr lang="en-US" dirty="0"/>
              <a:t> and attack vector</a:t>
            </a:r>
          </a:p>
          <a:p>
            <a:pPr algn="just"/>
            <a:r>
              <a:rPr lang="en-US" dirty="0"/>
              <a:t>Get an overview of cloud computing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lstStyle/>
          <a:p>
            <a:r>
              <a:rPr lang="en-US" dirty="0"/>
              <a:t>Spamming </a:t>
            </a:r>
          </a:p>
        </p:txBody>
      </p:sp>
      <p:sp>
        <p:nvSpPr>
          <p:cNvPr id="3" name="Content Placeholder 2"/>
          <p:cNvSpPr>
            <a:spLocks noGrp="1"/>
          </p:cNvSpPr>
          <p:nvPr>
            <p:ph idx="1"/>
          </p:nvPr>
        </p:nvSpPr>
        <p:spPr/>
        <p:txBody>
          <a:bodyPr/>
          <a:lstStyle/>
          <a:p>
            <a:r>
              <a:rPr lang="en-US" dirty="0"/>
              <a:t>Spamming is difficult to control</a:t>
            </a:r>
          </a:p>
          <a:p>
            <a:r>
              <a:rPr lang="en-US" dirty="0"/>
              <a:t>Advertisers have no operating costs beyond the management of their mailing lists</a:t>
            </a:r>
          </a:p>
          <a:p>
            <a:r>
              <a:rPr lang="en-US" dirty="0"/>
              <a:t>It is difficult to hold senders accountable for their mass mailings</a:t>
            </a:r>
          </a:p>
          <a:p>
            <a:r>
              <a:rPr lang="en-US" dirty="0"/>
              <a:t>Spammers are numerous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lstStyle/>
          <a:p>
            <a:r>
              <a:rPr lang="en-US" dirty="0"/>
              <a:t>Trojan Horse </a:t>
            </a:r>
          </a:p>
        </p:txBody>
      </p:sp>
      <p:sp>
        <p:nvSpPr>
          <p:cNvPr id="3" name="Content Placeholder 2"/>
          <p:cNvSpPr>
            <a:spLocks noGrp="1"/>
          </p:cNvSpPr>
          <p:nvPr>
            <p:ph idx="1"/>
          </p:nvPr>
        </p:nvSpPr>
        <p:spPr/>
        <p:txBody>
          <a:bodyPr/>
          <a:lstStyle/>
          <a:p>
            <a:r>
              <a:rPr lang="en-US" dirty="0"/>
              <a:t>A Trojan Horse Virus is a type of malware that downloads onto a computer disguised as a legitimate program.</a:t>
            </a:r>
          </a:p>
          <a:p>
            <a:r>
              <a:rPr lang="en-US" dirty="0"/>
              <a:t> The delivery method typically sees an attacker use social engineering to hide malicious code within legitimate software to try and gain users' system access with their software.</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8789" y="228600"/>
            <a:ext cx="23241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4343400"/>
            <a:ext cx="3388248" cy="1905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69890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Data diddling</a:t>
            </a:r>
          </a:p>
        </p:txBody>
      </p:sp>
      <p:sp>
        <p:nvSpPr>
          <p:cNvPr id="3" name="Content Placeholder 2"/>
          <p:cNvSpPr>
            <a:spLocks noGrp="1"/>
          </p:cNvSpPr>
          <p:nvPr>
            <p:ph idx="1"/>
          </p:nvPr>
        </p:nvSpPr>
        <p:spPr>
          <a:xfrm>
            <a:off x="457200" y="1706880"/>
            <a:ext cx="8229600" cy="4389120"/>
          </a:xfrm>
        </p:spPr>
        <p:txBody>
          <a:bodyPr>
            <a:noAutofit/>
          </a:bodyPr>
          <a:lstStyle/>
          <a:p>
            <a:pPr algn="just"/>
            <a:r>
              <a:rPr lang="en-US" sz="2400" dirty="0"/>
              <a:t>Data diddling involves changing data input in a computer.</a:t>
            </a:r>
          </a:p>
          <a:p>
            <a:pPr algn="just"/>
            <a:r>
              <a:rPr lang="en-US" sz="2400" dirty="0"/>
              <a:t> In other words, information is changed from the way it should be entered by a person typing in the data.</a:t>
            </a:r>
          </a:p>
          <a:p>
            <a:pPr algn="just"/>
            <a:r>
              <a:rPr lang="en-US" sz="2400" dirty="0"/>
              <a:t> Usually, a virus that changes data or a programmer of the database or application has pre-programmed it to be changed. </a:t>
            </a:r>
          </a:p>
          <a:p>
            <a:pPr algn="just"/>
            <a:r>
              <a:rPr lang="en-US" sz="2400" dirty="0"/>
              <a:t> For example, a person entering accounting may change data to show their account, or that or a friend or family member, is paid in full. By changing or failing to enter the information, they are able to steal from the company.</a:t>
            </a:r>
          </a:p>
          <a:p>
            <a:pPr algn="just"/>
            <a:endParaRPr 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800" dirty="0"/>
              <a:t>To deal with this type of crime, a company must implement </a:t>
            </a:r>
            <a:r>
              <a:rPr lang="en-US" sz="2800" dirty="0">
                <a:hlinkClick r:id="rId2"/>
              </a:rPr>
              <a:t>policies</a:t>
            </a:r>
            <a:r>
              <a:rPr lang="en-US" sz="2800" dirty="0"/>
              <a:t> and internal controls.</a:t>
            </a:r>
          </a:p>
          <a:p>
            <a:r>
              <a:rPr lang="en-US" sz="2800" dirty="0"/>
              <a:t> This may include performing regular audits, using software with built-in features to combat such problems, and supervising </a:t>
            </a:r>
            <a:r>
              <a:rPr lang="en-US" sz="2800" dirty="0">
                <a:hlinkClick r:id="rId3"/>
              </a:rPr>
              <a:t>employees</a:t>
            </a:r>
            <a:r>
              <a:rPr lang="en-US" sz="2800" dirty="0"/>
              <a:t>.</a:t>
            </a:r>
          </a:p>
          <a:p>
            <a:pPr>
              <a:buNone/>
            </a:pPr>
            <a:endParaRPr lang="en-US" sz="2800" dirty="0"/>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Industrial spying/ Industrial Espionage</a:t>
            </a:r>
          </a:p>
        </p:txBody>
      </p:sp>
      <p:sp>
        <p:nvSpPr>
          <p:cNvPr id="3" name="Content Placeholder 2"/>
          <p:cNvSpPr>
            <a:spLocks noGrp="1"/>
          </p:cNvSpPr>
          <p:nvPr>
            <p:ph idx="1"/>
          </p:nvPr>
        </p:nvSpPr>
        <p:spPr/>
        <p:txBody>
          <a:bodyPr/>
          <a:lstStyle/>
          <a:p>
            <a:r>
              <a:rPr lang="en-US" dirty="0"/>
              <a:t>Industrial espionage is the covert and sometimes illegal practice of investigating competitors to gain a business advantage. </a:t>
            </a:r>
          </a:p>
          <a:p>
            <a:r>
              <a:rPr lang="en-US" dirty="0"/>
              <a:t>The target of investigation might be a trade secret such as a proprietary product specification or formula, or information about business plans.</a:t>
            </a:r>
          </a:p>
          <a:p>
            <a:r>
              <a:rPr lang="en-US" dirty="0"/>
              <a:t> In many cases, industrial spies are simply seeking any data that their organization can exploit to its advantage.</a:t>
            </a:r>
          </a:p>
        </p:txBody>
      </p:sp>
    </p:spTree>
    <p:extLst>
      <p:ext uri="{BB962C8B-B14F-4D97-AF65-F5344CB8AC3E}">
        <p14:creationId xmlns:p14="http://schemas.microsoft.com/office/powerpoint/2010/main" val="16427639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t>Real life case</a:t>
            </a:r>
          </a:p>
        </p:txBody>
      </p:sp>
      <p:sp>
        <p:nvSpPr>
          <p:cNvPr id="3" name="Content Placeholder 2"/>
          <p:cNvSpPr>
            <a:spLocks noGrp="1"/>
          </p:cNvSpPr>
          <p:nvPr>
            <p:ph idx="1"/>
          </p:nvPr>
        </p:nvSpPr>
        <p:spPr>
          <a:xfrm>
            <a:off x="533400" y="1447800"/>
            <a:ext cx="8229600" cy="4389120"/>
          </a:xfrm>
        </p:spPr>
        <p:txBody>
          <a:bodyPr>
            <a:normAutofit fontScale="77500" lnSpcReduction="20000"/>
          </a:bodyPr>
          <a:lstStyle/>
          <a:p>
            <a:r>
              <a:rPr lang="en-US" dirty="0"/>
              <a:t>A Chinese Trojan horse email campaign targeted some 140 senior Israeli defense corporation employees (2013) involved in highly classified, sensitive security projects.</a:t>
            </a:r>
          </a:p>
          <a:p>
            <a:r>
              <a:rPr lang="en-US" dirty="0"/>
              <a:t>The email was made to appear as if it came from a known German company that regularly works with the Israeli defense industry.</a:t>
            </a:r>
          </a:p>
          <a:p>
            <a:r>
              <a:rPr lang="en-US" dirty="0"/>
              <a:t>However, it turned out to contain a Trojan horse, which, according to the report, attempted to funnel information from the recipients' computers. </a:t>
            </a:r>
          </a:p>
          <a:p>
            <a:r>
              <a:rPr lang="en-US" dirty="0"/>
              <a:t>The Trojan horse was noticed by computer defense systems and shut down.</a:t>
            </a:r>
            <a:br>
              <a:rPr lang="en-US" dirty="0"/>
            </a:br>
            <a:endParaRPr lang="en-US" dirty="0"/>
          </a:p>
          <a:p>
            <a:r>
              <a:rPr lang="en-US" dirty="0"/>
              <a:t>The defense establishment then realized how many Israelis received the email, and reportedly tracked the malicious program down to Chinese defense industries.</a:t>
            </a:r>
          </a:p>
          <a:p>
            <a:r>
              <a:rPr lang="en-US" dirty="0"/>
              <a:t>The incident led security companies to reiterate to employees computer security guidelines. </a:t>
            </a:r>
          </a:p>
          <a:p>
            <a:endParaRPr lang="en-US" dirty="0"/>
          </a:p>
        </p:txBody>
      </p:sp>
    </p:spTree>
    <p:extLst>
      <p:ext uri="{BB962C8B-B14F-4D97-AF65-F5344CB8AC3E}">
        <p14:creationId xmlns:p14="http://schemas.microsoft.com/office/powerpoint/2010/main" val="22732537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Image result for images for computer network intrusion"/>
          <p:cNvPicPr>
            <a:picLocks noChangeAspect="1" noChangeArrowheads="1"/>
          </p:cNvPicPr>
          <p:nvPr/>
        </p:nvPicPr>
        <p:blipFill>
          <a:blip r:embed="rId2"/>
          <a:srcRect/>
          <a:stretch>
            <a:fillRect/>
          </a:stretch>
        </p:blipFill>
        <p:spPr bwMode="auto">
          <a:xfrm>
            <a:off x="5829300" y="0"/>
            <a:ext cx="3314700" cy="1381126"/>
          </a:xfrm>
          <a:prstGeom prst="rect">
            <a:avLst/>
          </a:prstGeom>
          <a:noFill/>
        </p:spPr>
      </p:pic>
      <p:sp>
        <p:nvSpPr>
          <p:cNvPr id="2" name="Title 1"/>
          <p:cNvSpPr>
            <a:spLocks noGrp="1"/>
          </p:cNvSpPr>
          <p:nvPr>
            <p:ph type="title"/>
          </p:nvPr>
        </p:nvSpPr>
        <p:spPr/>
        <p:txBody>
          <a:bodyPr/>
          <a:lstStyle/>
          <a:p>
            <a:r>
              <a:rPr lang="en-US" dirty="0"/>
              <a:t>Computer network intrusions</a:t>
            </a:r>
          </a:p>
        </p:txBody>
      </p:sp>
      <p:sp>
        <p:nvSpPr>
          <p:cNvPr id="3" name="Content Placeholder 2"/>
          <p:cNvSpPr>
            <a:spLocks noGrp="1"/>
          </p:cNvSpPr>
          <p:nvPr>
            <p:ph idx="1"/>
          </p:nvPr>
        </p:nvSpPr>
        <p:spPr/>
        <p:txBody>
          <a:bodyPr>
            <a:normAutofit/>
          </a:bodyPr>
          <a:lstStyle/>
          <a:p>
            <a:pPr algn="just"/>
            <a:r>
              <a:rPr lang="en-US" dirty="0"/>
              <a:t>An intrusion to computer network from any where in the world and steal data, plant viruses, create backdoors, insert </a:t>
            </a:r>
            <a:r>
              <a:rPr lang="en-US" dirty="0" err="1"/>
              <a:t>trojan</a:t>
            </a:r>
            <a:r>
              <a:rPr lang="en-US" dirty="0"/>
              <a:t> horse or change passwords and user names.</a:t>
            </a:r>
          </a:p>
          <a:p>
            <a:pPr algn="just"/>
            <a:r>
              <a:rPr lang="en-US" dirty="0"/>
              <a:t>An intrusion detection system (IDS) inspects all inbound and outbound network activity and identifies suspicious patterns that may indicate a network or system attack from someone attempting to break into or compromise a system.</a:t>
            </a:r>
          </a:p>
          <a:p>
            <a:pPr algn="just"/>
            <a:r>
              <a:rPr lang="en-US" dirty="0"/>
              <a:t>The practice of strong password</a:t>
            </a:r>
          </a:p>
        </p:txBody>
      </p:sp>
      <p:sp>
        <p:nvSpPr>
          <p:cNvPr id="12290" name="AutoShape 2" descr="Image result for images for computer network intrus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5308014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Software piracy</a:t>
            </a:r>
          </a:p>
        </p:txBody>
      </p:sp>
      <p:sp>
        <p:nvSpPr>
          <p:cNvPr id="3" name="Content Placeholder 2"/>
          <p:cNvSpPr>
            <a:spLocks noGrp="1"/>
          </p:cNvSpPr>
          <p:nvPr>
            <p:ph idx="1"/>
          </p:nvPr>
        </p:nvSpPr>
        <p:spPr>
          <a:xfrm>
            <a:off x="457200" y="1752600"/>
            <a:ext cx="8229600" cy="4572000"/>
          </a:xfrm>
        </p:spPr>
        <p:txBody>
          <a:bodyPr/>
          <a:lstStyle/>
          <a:p>
            <a:pPr algn="just"/>
            <a:r>
              <a:rPr lang="en-US" dirty="0"/>
              <a:t>Theft of software through the illegal copying of genuine programs or the counterfeiting and distribution of products intended to pass for the original.</a:t>
            </a:r>
          </a:p>
          <a:p>
            <a:pPr algn="just"/>
            <a:r>
              <a:rPr lang="en-US" dirty="0"/>
              <a:t>End-user copying</a:t>
            </a:r>
          </a:p>
          <a:p>
            <a:pPr algn="just"/>
            <a:r>
              <a:rPr lang="en-US" dirty="0"/>
              <a:t>Hard disk loading with illicit means</a:t>
            </a:r>
          </a:p>
          <a:p>
            <a:pPr algn="just"/>
            <a:r>
              <a:rPr lang="en-US" dirty="0"/>
              <a:t>Counterfeiting</a:t>
            </a:r>
          </a:p>
          <a:p>
            <a:pPr algn="just"/>
            <a:r>
              <a:rPr lang="en-US" dirty="0"/>
              <a:t>Illegal downloads from internet</a:t>
            </a:r>
          </a:p>
          <a:p>
            <a:pPr algn="just">
              <a:buNone/>
            </a:pPr>
            <a:endParaRPr lang="en-US" dirty="0"/>
          </a:p>
          <a:p>
            <a:pPr algn="just"/>
            <a:endParaRPr lang="en-US" dirty="0"/>
          </a:p>
        </p:txBody>
      </p:sp>
      <p:sp>
        <p:nvSpPr>
          <p:cNvPr id="23554" name="AutoShape 2" descr="Image result for images for software pirac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3555" name="Picture 3" descr="D:\Documents and Settings\user.IS-7D62F3111AC9\Desktop\index.jpeg"/>
          <p:cNvPicPr>
            <a:picLocks noChangeAspect="1" noChangeArrowheads="1"/>
          </p:cNvPicPr>
          <p:nvPr/>
        </p:nvPicPr>
        <p:blipFill>
          <a:blip r:embed="rId2"/>
          <a:srcRect/>
          <a:stretch>
            <a:fillRect/>
          </a:stretch>
        </p:blipFill>
        <p:spPr bwMode="auto">
          <a:xfrm>
            <a:off x="5810250" y="4953000"/>
            <a:ext cx="3333750" cy="1905000"/>
          </a:xfrm>
          <a:prstGeom prst="rect">
            <a:avLst/>
          </a:prstGeom>
          <a:noFill/>
        </p:spPr>
      </p:pic>
    </p:spTree>
    <p:extLst>
      <p:ext uri="{BB962C8B-B14F-4D97-AF65-F5344CB8AC3E}">
        <p14:creationId xmlns:p14="http://schemas.microsoft.com/office/powerpoint/2010/main" val="38595209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Buying Pirated software have a lot to lose:</a:t>
            </a:r>
          </a:p>
        </p:txBody>
      </p:sp>
      <p:sp>
        <p:nvSpPr>
          <p:cNvPr id="3" name="Content Placeholder 2"/>
          <p:cNvSpPr>
            <a:spLocks noGrp="1"/>
          </p:cNvSpPr>
          <p:nvPr>
            <p:ph idx="1"/>
          </p:nvPr>
        </p:nvSpPr>
        <p:spPr/>
        <p:txBody>
          <a:bodyPr/>
          <a:lstStyle/>
          <a:p>
            <a:r>
              <a:rPr lang="en-US" dirty="0"/>
              <a:t>Getting untested software that may have been copied thousands of times.</a:t>
            </a:r>
          </a:p>
          <a:p>
            <a:r>
              <a:rPr lang="en-US" dirty="0"/>
              <a:t>Potentially contain hard-ware infecting viruses</a:t>
            </a:r>
          </a:p>
          <a:p>
            <a:r>
              <a:rPr lang="en-US" dirty="0"/>
              <a:t>No technical support in case of software failure</a:t>
            </a:r>
          </a:p>
          <a:p>
            <a:r>
              <a:rPr lang="en-US" dirty="0"/>
              <a:t>No warranty protection</a:t>
            </a:r>
          </a:p>
          <a:p>
            <a:r>
              <a:rPr lang="en-US" dirty="0"/>
              <a:t>No legal right to use the product</a:t>
            </a:r>
          </a:p>
          <a:p>
            <a:pPr>
              <a:buNone/>
            </a:pPr>
            <a:endParaRPr lang="en-US" dirty="0"/>
          </a:p>
        </p:txBody>
      </p:sp>
    </p:spTree>
    <p:extLst>
      <p:ext uri="{BB962C8B-B14F-4D97-AF65-F5344CB8AC3E}">
        <p14:creationId xmlns:p14="http://schemas.microsoft.com/office/powerpoint/2010/main" val="9316322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normAutofit fontScale="90000"/>
          </a:bodyPr>
          <a:lstStyle/>
          <a:p>
            <a:r>
              <a:rPr lang="en-US" sz="5400" dirty="0"/>
              <a:t>4.Cybercrime against Society</a:t>
            </a:r>
            <a:br>
              <a:rPr lang="en-US" sz="5400" dirty="0"/>
            </a:br>
            <a:endParaRPr lang="en-US" dirty="0"/>
          </a:p>
        </p:txBody>
      </p:sp>
      <p:sp>
        <p:nvSpPr>
          <p:cNvPr id="3" name="Content Placeholder 2"/>
          <p:cNvSpPr>
            <a:spLocks noGrp="1"/>
          </p:cNvSpPr>
          <p:nvPr>
            <p:ph idx="1"/>
          </p:nvPr>
        </p:nvSpPr>
        <p:spPr/>
        <p:txBody>
          <a:bodyPr>
            <a:normAutofit/>
          </a:bodyPr>
          <a:lstStyle/>
          <a:p>
            <a:r>
              <a:rPr lang="en-US" sz="3200" dirty="0"/>
              <a:t>Forgery</a:t>
            </a:r>
          </a:p>
          <a:p>
            <a:r>
              <a:rPr lang="en-US" sz="3200" dirty="0"/>
              <a:t>Cyber terrorism</a:t>
            </a:r>
          </a:p>
          <a:p>
            <a:r>
              <a:rPr lang="en-US" sz="3200" dirty="0"/>
              <a:t>Web jacking</a:t>
            </a:r>
          </a:p>
        </p:txBody>
      </p:sp>
    </p:spTree>
    <p:extLst>
      <p:ext uri="{BB962C8B-B14F-4D97-AF65-F5344CB8AC3E}">
        <p14:creationId xmlns:p14="http://schemas.microsoft.com/office/powerpoint/2010/main" val="3272612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3: Learning Objectives</a:t>
            </a:r>
          </a:p>
        </p:txBody>
      </p:sp>
      <p:sp>
        <p:nvSpPr>
          <p:cNvPr id="3" name="Content Placeholder 2"/>
          <p:cNvSpPr>
            <a:spLocks noGrp="1"/>
          </p:cNvSpPr>
          <p:nvPr>
            <p:ph idx="1"/>
          </p:nvPr>
        </p:nvSpPr>
        <p:spPr/>
        <p:txBody>
          <a:bodyPr/>
          <a:lstStyle/>
          <a:p>
            <a:pPr algn="just"/>
            <a:r>
              <a:rPr lang="en-US" dirty="0"/>
              <a:t>Understand the security challenges presented by mobile devices and information systems  access in the cybercrime world.</a:t>
            </a:r>
          </a:p>
          <a:p>
            <a:pPr algn="just"/>
            <a:r>
              <a:rPr lang="en-US" dirty="0"/>
              <a:t>Understand challenges faced by the mobile workforce and implication under the cybercrime era.</a:t>
            </a:r>
          </a:p>
          <a:p>
            <a:pPr algn="just"/>
            <a:r>
              <a:rPr lang="en-US" dirty="0"/>
              <a:t>Mitigation strategy – credit card users.</a:t>
            </a:r>
          </a:p>
          <a:p>
            <a:pPr algn="just"/>
            <a:r>
              <a:rPr lang="en-US" dirty="0"/>
              <a:t>Security issues due to use of media players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Forgery </a:t>
            </a:r>
          </a:p>
        </p:txBody>
      </p:sp>
      <p:sp>
        <p:nvSpPr>
          <p:cNvPr id="3" name="Content Placeholder 2"/>
          <p:cNvSpPr>
            <a:spLocks noGrp="1"/>
          </p:cNvSpPr>
          <p:nvPr>
            <p:ph idx="1"/>
          </p:nvPr>
        </p:nvSpPr>
        <p:spPr/>
        <p:txBody>
          <a:bodyPr/>
          <a:lstStyle/>
          <a:p>
            <a:pPr algn="just"/>
            <a:r>
              <a:rPr lang="en-US" dirty="0"/>
              <a:t>The act of forging something, especially the unlawful act of counterfeiting a document or object for the purposes of fraud or deception.</a:t>
            </a:r>
          </a:p>
          <a:p>
            <a:pPr algn="just"/>
            <a:r>
              <a:rPr lang="en-US" dirty="0"/>
              <a:t>Something that has been forged, especially a document that has been copied or remade to look like the original.</a:t>
            </a:r>
          </a:p>
          <a:p>
            <a:pPr algn="just"/>
            <a:r>
              <a:rPr lang="en-US" dirty="0"/>
              <a:t>Counterfeit currency notes, postage, revenue stamps, </a:t>
            </a:r>
            <a:r>
              <a:rPr lang="en-US" dirty="0" err="1"/>
              <a:t>marksheets</a:t>
            </a:r>
            <a:r>
              <a:rPr lang="en-US" dirty="0"/>
              <a:t>, etc., can be forged using sophisticated computers, printers and scanners.</a:t>
            </a:r>
          </a:p>
          <a:p>
            <a:pPr algn="just">
              <a:buNone/>
            </a:pPr>
            <a:endParaRPr lang="en-US" dirty="0"/>
          </a:p>
          <a:p>
            <a:pPr algn="just"/>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458200" cy="1429512"/>
          </a:xfrm>
        </p:spPr>
        <p:txBody>
          <a:bodyPr>
            <a:normAutofit fontScale="90000"/>
          </a:bodyPr>
          <a:lstStyle/>
          <a:p>
            <a:r>
              <a:rPr lang="en-US" b="1" dirty="0"/>
              <a:t>Real life case:</a:t>
            </a:r>
            <a:br>
              <a:rPr lang="en-US" b="1" dirty="0"/>
            </a:br>
            <a:endParaRPr lang="en-US" dirty="0"/>
          </a:p>
        </p:txBody>
      </p:sp>
      <p:sp>
        <p:nvSpPr>
          <p:cNvPr id="3" name="Content Placeholder 2"/>
          <p:cNvSpPr>
            <a:spLocks noGrp="1"/>
          </p:cNvSpPr>
          <p:nvPr>
            <p:ph idx="1"/>
          </p:nvPr>
        </p:nvSpPr>
        <p:spPr>
          <a:xfrm>
            <a:off x="0" y="1371600"/>
            <a:ext cx="8686800" cy="4389120"/>
          </a:xfrm>
        </p:spPr>
        <p:txBody>
          <a:bodyPr>
            <a:normAutofit fontScale="85000" lnSpcReduction="20000"/>
          </a:bodyPr>
          <a:lstStyle/>
          <a:p>
            <a:r>
              <a:rPr lang="en-US" b="1" dirty="0"/>
              <a:t>Stamp Paper Scam – a racket that flourished on loopholes in the system </a:t>
            </a:r>
          </a:p>
          <a:p>
            <a:pPr algn="just"/>
            <a:r>
              <a:rPr lang="en-US" dirty="0" err="1"/>
              <a:t>Telgi</a:t>
            </a:r>
            <a:r>
              <a:rPr lang="en-US" dirty="0"/>
              <a:t>, the mastermind of the multi-</a:t>
            </a:r>
            <a:r>
              <a:rPr lang="en-US" dirty="0" err="1"/>
              <a:t>crore</a:t>
            </a:r>
            <a:r>
              <a:rPr lang="en-US" dirty="0"/>
              <a:t> counterfeiting, printed fake stamp papers worth thousands of </a:t>
            </a:r>
            <a:r>
              <a:rPr lang="en-US" dirty="0" err="1"/>
              <a:t>crores</a:t>
            </a:r>
            <a:r>
              <a:rPr lang="en-US" dirty="0"/>
              <a:t> of rupees using printing machines purchased illegally with the help of some conniving officials of the Central Govt.’s Security Printing Press (India Security Press) located in Nasik. These fake stamp papers penetrated in more than 12 states through a widespread network of vendors who sold the counterfeits without any fear and earned hefty commissions.</a:t>
            </a:r>
          </a:p>
          <a:p>
            <a:pPr algn="just"/>
            <a:r>
              <a:rPr lang="en-US" b="1" dirty="0"/>
              <a:t>counterfeit: </a:t>
            </a:r>
            <a:r>
              <a:rPr lang="en-US" dirty="0"/>
              <a:t>to imitate something authentic, with the intent to steal, destroy, or replace the original, for use in illegal transactions, or otherwise to deceive individuals into believing that the fake is of equal or greater value than the real thing.</a:t>
            </a:r>
          </a:p>
          <a:p>
            <a:r>
              <a:rPr lang="en-US" b="1" dirty="0"/>
              <a:t>Amount swindled </a:t>
            </a:r>
            <a:r>
              <a:rPr lang="en-US" dirty="0"/>
              <a:t>Rs. 172 </a:t>
            </a:r>
            <a:r>
              <a:rPr lang="en-US" dirty="0" err="1"/>
              <a:t>crores</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http://www.lakeshorebranding.com/wp-content/uploads/2012/01/page-jackers.png"/>
          <p:cNvPicPr>
            <a:picLocks noChangeAspect="1" noChangeArrowheads="1"/>
          </p:cNvPicPr>
          <p:nvPr/>
        </p:nvPicPr>
        <p:blipFill>
          <a:blip r:embed="rId2"/>
          <a:srcRect/>
          <a:stretch>
            <a:fillRect/>
          </a:stretch>
        </p:blipFill>
        <p:spPr bwMode="auto">
          <a:xfrm>
            <a:off x="6629400" y="0"/>
            <a:ext cx="2514600" cy="2277046"/>
          </a:xfrm>
          <a:prstGeom prst="rect">
            <a:avLst/>
          </a:prstGeom>
          <a:noFill/>
        </p:spPr>
      </p:pic>
      <p:sp>
        <p:nvSpPr>
          <p:cNvPr id="2" name="Title 1"/>
          <p:cNvSpPr>
            <a:spLocks noGrp="1"/>
          </p:cNvSpPr>
          <p:nvPr>
            <p:ph type="title"/>
          </p:nvPr>
        </p:nvSpPr>
        <p:spPr/>
        <p:txBody>
          <a:bodyPr/>
          <a:lstStyle/>
          <a:p>
            <a:r>
              <a:rPr lang="en-US" dirty="0"/>
              <a:t>Web jacking</a:t>
            </a:r>
          </a:p>
        </p:txBody>
      </p:sp>
      <p:sp>
        <p:nvSpPr>
          <p:cNvPr id="3" name="Content Placeholder 2"/>
          <p:cNvSpPr>
            <a:spLocks noGrp="1"/>
          </p:cNvSpPr>
          <p:nvPr>
            <p:ph idx="1"/>
          </p:nvPr>
        </p:nvSpPr>
        <p:spPr/>
        <p:txBody>
          <a:bodyPr>
            <a:normAutofit/>
          </a:bodyPr>
          <a:lstStyle/>
          <a:p>
            <a:pPr algn="just"/>
            <a:r>
              <a:rPr lang="en-US" dirty="0"/>
              <a:t>This term is derived from the term hi jacking.</a:t>
            </a:r>
          </a:p>
          <a:p>
            <a:pPr algn="just"/>
            <a:r>
              <a:rPr lang="en-US" dirty="0"/>
              <a:t> In these kinds of offences the hacker gains access and control over the web site of another. </a:t>
            </a:r>
          </a:p>
          <a:p>
            <a:pPr algn="just"/>
            <a:r>
              <a:rPr lang="en-US" dirty="0"/>
              <a:t>He may even change the information on the site.</a:t>
            </a:r>
          </a:p>
          <a:p>
            <a:pPr algn="just"/>
            <a:r>
              <a:rPr lang="en-US" dirty="0"/>
              <a:t>The first stage of this crime involves “password sniffing”.</a:t>
            </a:r>
          </a:p>
          <a:p>
            <a:pPr algn="just"/>
            <a:r>
              <a:rPr lang="en-US" dirty="0"/>
              <a:t>The actual owner of the website does not have any more control over what appears on that website  </a:t>
            </a:r>
          </a:p>
          <a:p>
            <a:pPr algn="just"/>
            <a:r>
              <a:rPr lang="en-US" dirty="0"/>
              <a:t>This may be done for fulfilling political objectives or for money</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life examples</a:t>
            </a:r>
          </a:p>
        </p:txBody>
      </p:sp>
      <p:sp>
        <p:nvSpPr>
          <p:cNvPr id="3" name="Content Placeholder 2"/>
          <p:cNvSpPr>
            <a:spLocks noGrp="1"/>
          </p:cNvSpPr>
          <p:nvPr>
            <p:ph idx="1"/>
          </p:nvPr>
        </p:nvSpPr>
        <p:spPr/>
        <p:txBody>
          <a:bodyPr/>
          <a:lstStyle/>
          <a:p>
            <a:pPr algn="just"/>
            <a:r>
              <a:rPr lang="en-US" dirty="0"/>
              <a:t> Recently the site of MIT (Ministry of Information Technology) was hacked by the Pakistani hackers and some obscene matter was placed therein.</a:t>
            </a:r>
          </a:p>
          <a:p>
            <a:pPr algn="just"/>
            <a:r>
              <a:rPr lang="en-US" dirty="0"/>
              <a:t> Further the site of Bombay crime branch was also web jacked.</a:t>
            </a:r>
          </a:p>
          <a:p>
            <a:pPr algn="just">
              <a:buNone/>
            </a:pP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Hacking</a:t>
            </a:r>
          </a:p>
        </p:txBody>
      </p:sp>
      <p:sp>
        <p:nvSpPr>
          <p:cNvPr id="3" name="Content Placeholder 2"/>
          <p:cNvSpPr>
            <a:spLocks noGrp="1"/>
          </p:cNvSpPr>
          <p:nvPr>
            <p:ph idx="1"/>
          </p:nvPr>
        </p:nvSpPr>
        <p:spPr>
          <a:xfrm>
            <a:off x="457200" y="1935480"/>
            <a:ext cx="8686800" cy="4389120"/>
          </a:xfrm>
        </p:spPr>
        <p:txBody>
          <a:bodyPr>
            <a:normAutofit fontScale="92500" lnSpcReduction="10000"/>
          </a:bodyPr>
          <a:lstStyle/>
          <a:p>
            <a:pPr marL="12700" marR="5080" algn="just">
              <a:lnSpc>
                <a:spcPts val="2590"/>
              </a:lnSpc>
              <a:spcBef>
                <a:spcPts val="425"/>
              </a:spcBef>
            </a:pPr>
            <a:r>
              <a:rPr lang="en-US" sz="2800" spc="-5" dirty="0">
                <a:solidFill>
                  <a:srgbClr val="404040"/>
                </a:solidFill>
                <a:latin typeface="Times New Roman" pitchFamily="18" charset="0"/>
                <a:cs typeface="Times New Roman" pitchFamily="18" charset="0"/>
              </a:rPr>
              <a:t>Hacking </a:t>
            </a:r>
            <a:r>
              <a:rPr lang="en-US" sz="2800" dirty="0">
                <a:solidFill>
                  <a:srgbClr val="404040"/>
                </a:solidFill>
                <a:latin typeface="Times New Roman" pitchFamily="18" charset="0"/>
                <a:cs typeface="Times New Roman" pitchFamily="18" charset="0"/>
              </a:rPr>
              <a:t>in </a:t>
            </a:r>
            <a:r>
              <a:rPr lang="en-US" sz="2800" spc="-5" dirty="0">
                <a:solidFill>
                  <a:srgbClr val="404040"/>
                </a:solidFill>
                <a:latin typeface="Times New Roman" pitchFamily="18" charset="0"/>
                <a:cs typeface="Times New Roman" pitchFamily="18" charset="0"/>
              </a:rPr>
              <a:t>simple terms </a:t>
            </a:r>
            <a:r>
              <a:rPr lang="en-US" sz="2800" dirty="0">
                <a:solidFill>
                  <a:srgbClr val="404040"/>
                </a:solidFill>
                <a:latin typeface="Times New Roman" pitchFamily="18" charset="0"/>
                <a:cs typeface="Times New Roman" pitchFamily="18" charset="0"/>
              </a:rPr>
              <a:t>means an </a:t>
            </a:r>
            <a:r>
              <a:rPr lang="en-US" sz="2800" spc="-10" dirty="0">
                <a:solidFill>
                  <a:srgbClr val="404040"/>
                </a:solidFill>
                <a:latin typeface="Times New Roman" pitchFamily="18" charset="0"/>
                <a:cs typeface="Times New Roman" pitchFamily="18" charset="0"/>
              </a:rPr>
              <a:t>illegal </a:t>
            </a:r>
            <a:r>
              <a:rPr lang="en-US" sz="2800" spc="-5" dirty="0">
                <a:solidFill>
                  <a:srgbClr val="404040"/>
                </a:solidFill>
                <a:latin typeface="Times New Roman" pitchFamily="18" charset="0"/>
                <a:cs typeface="Times New Roman" pitchFamily="18" charset="0"/>
              </a:rPr>
              <a:t>intrusion or </a:t>
            </a:r>
            <a:r>
              <a:rPr lang="en-US" sz="2800" spc="-10" dirty="0">
                <a:solidFill>
                  <a:srgbClr val="404040"/>
                </a:solidFill>
                <a:latin typeface="Times New Roman" pitchFamily="18" charset="0"/>
                <a:cs typeface="Times New Roman" pitchFamily="18" charset="0"/>
              </a:rPr>
              <a:t>unauthorized </a:t>
            </a:r>
            <a:r>
              <a:rPr lang="en-US" sz="2800" dirty="0">
                <a:solidFill>
                  <a:srgbClr val="404040"/>
                </a:solidFill>
                <a:latin typeface="Times New Roman" pitchFamily="18" charset="0"/>
                <a:cs typeface="Times New Roman" pitchFamily="18" charset="0"/>
              </a:rPr>
              <a:t>access </a:t>
            </a:r>
            <a:r>
              <a:rPr lang="en-US" sz="2800" spc="-15" dirty="0">
                <a:solidFill>
                  <a:srgbClr val="404040"/>
                </a:solidFill>
                <a:latin typeface="Times New Roman" pitchFamily="18" charset="0"/>
                <a:cs typeface="Times New Roman" pitchFamily="18" charset="0"/>
              </a:rPr>
              <a:t>to </a:t>
            </a:r>
            <a:r>
              <a:rPr lang="en-US" sz="2800" spc="-5" dirty="0">
                <a:solidFill>
                  <a:srgbClr val="404040"/>
                </a:solidFill>
                <a:latin typeface="Times New Roman" pitchFamily="18" charset="0"/>
                <a:cs typeface="Times New Roman" pitchFamily="18" charset="0"/>
              </a:rPr>
              <a:t>or  </a:t>
            </a:r>
            <a:r>
              <a:rPr lang="en-US" sz="2800" spc="-15" dirty="0">
                <a:solidFill>
                  <a:srgbClr val="404040"/>
                </a:solidFill>
                <a:latin typeface="Times New Roman" pitchFamily="18" charset="0"/>
                <a:cs typeface="Times New Roman" pitchFamily="18" charset="0"/>
              </a:rPr>
              <a:t>control over </a:t>
            </a:r>
            <a:r>
              <a:rPr lang="en-US" sz="2800" dirty="0">
                <a:solidFill>
                  <a:srgbClr val="404040"/>
                </a:solidFill>
                <a:latin typeface="Times New Roman" pitchFamily="18" charset="0"/>
                <a:cs typeface="Times New Roman" pitchFamily="18" charset="0"/>
              </a:rPr>
              <a:t>a </a:t>
            </a:r>
            <a:r>
              <a:rPr lang="en-US" sz="2800" spc="-10" dirty="0">
                <a:solidFill>
                  <a:srgbClr val="404040"/>
                </a:solidFill>
                <a:latin typeface="Times New Roman" pitchFamily="18" charset="0"/>
                <a:cs typeface="Times New Roman" pitchFamily="18" charset="0"/>
              </a:rPr>
              <a:t>computer </a:t>
            </a:r>
            <a:r>
              <a:rPr lang="en-US" sz="2800" spc="-25" dirty="0">
                <a:solidFill>
                  <a:srgbClr val="404040"/>
                </a:solidFill>
                <a:latin typeface="Times New Roman" pitchFamily="18" charset="0"/>
                <a:cs typeface="Times New Roman" pitchFamily="18" charset="0"/>
              </a:rPr>
              <a:t>system </a:t>
            </a:r>
            <a:r>
              <a:rPr lang="en-US" sz="2800" spc="-10" dirty="0">
                <a:solidFill>
                  <a:srgbClr val="404040"/>
                </a:solidFill>
                <a:latin typeface="Times New Roman" pitchFamily="18" charset="0"/>
                <a:cs typeface="Times New Roman" pitchFamily="18" charset="0"/>
              </a:rPr>
              <a:t>and/or</a:t>
            </a:r>
            <a:r>
              <a:rPr lang="en-US" sz="2800" spc="10" dirty="0">
                <a:solidFill>
                  <a:srgbClr val="404040"/>
                </a:solidFill>
                <a:latin typeface="Times New Roman" pitchFamily="18" charset="0"/>
                <a:cs typeface="Times New Roman" pitchFamily="18" charset="0"/>
              </a:rPr>
              <a:t> </a:t>
            </a:r>
            <a:r>
              <a:rPr lang="en-US" sz="2800" spc="-10" dirty="0">
                <a:solidFill>
                  <a:srgbClr val="404040"/>
                </a:solidFill>
                <a:latin typeface="Times New Roman" pitchFamily="18" charset="0"/>
                <a:cs typeface="Times New Roman" pitchFamily="18" charset="0"/>
              </a:rPr>
              <a:t>network.</a:t>
            </a:r>
            <a:endParaRPr lang="en-US" sz="2800" dirty="0">
              <a:latin typeface="Times New Roman" pitchFamily="18" charset="0"/>
              <a:cs typeface="Times New Roman" pitchFamily="18" charset="0"/>
            </a:endParaRPr>
          </a:p>
          <a:p>
            <a:pPr algn="just">
              <a:buNone/>
            </a:pPr>
            <a:r>
              <a:rPr lang="en-US" dirty="0">
                <a:latin typeface="Times New Roman" pitchFamily="18" charset="0"/>
                <a:cs typeface="Times New Roman" pitchFamily="18" charset="0"/>
              </a:rPr>
              <a:t>Purpose</a:t>
            </a:r>
          </a:p>
          <a:p>
            <a:pPr algn="just"/>
            <a:r>
              <a:rPr lang="en-US" dirty="0">
                <a:latin typeface="Times New Roman" pitchFamily="18" charset="0"/>
                <a:cs typeface="Times New Roman" pitchFamily="18" charset="0"/>
              </a:rPr>
              <a:t>Greed</a:t>
            </a:r>
          </a:p>
          <a:p>
            <a:pPr algn="just"/>
            <a:r>
              <a:rPr lang="en-US" dirty="0">
                <a:latin typeface="Times New Roman" pitchFamily="18" charset="0"/>
                <a:cs typeface="Times New Roman" pitchFamily="18" charset="0"/>
              </a:rPr>
              <a:t>Power</a:t>
            </a:r>
          </a:p>
          <a:p>
            <a:pPr algn="just"/>
            <a:r>
              <a:rPr lang="en-US" dirty="0">
                <a:latin typeface="Times New Roman" pitchFamily="18" charset="0"/>
                <a:cs typeface="Times New Roman" pitchFamily="18" charset="0"/>
              </a:rPr>
              <a:t>Publicity</a:t>
            </a:r>
          </a:p>
          <a:p>
            <a:pPr algn="just"/>
            <a:r>
              <a:rPr lang="en-US" dirty="0">
                <a:latin typeface="Times New Roman" pitchFamily="18" charset="0"/>
                <a:cs typeface="Times New Roman" pitchFamily="18" charset="0"/>
              </a:rPr>
              <a:t>Revenge</a:t>
            </a:r>
          </a:p>
          <a:p>
            <a:pPr algn="just"/>
            <a:r>
              <a:rPr lang="en-US" dirty="0">
                <a:latin typeface="Times New Roman" pitchFamily="18" charset="0"/>
                <a:cs typeface="Times New Roman" pitchFamily="18" charset="0"/>
              </a:rPr>
              <a:t>Adventure</a:t>
            </a:r>
          </a:p>
          <a:p>
            <a:pPr algn="just"/>
            <a:r>
              <a:rPr lang="en-US" dirty="0">
                <a:latin typeface="Times New Roman" pitchFamily="18" charset="0"/>
                <a:cs typeface="Times New Roman" pitchFamily="18" charset="0"/>
              </a:rPr>
              <a:t>Desire to access forbidden information</a:t>
            </a:r>
          </a:p>
          <a:p>
            <a:pPr algn="just"/>
            <a:r>
              <a:rPr lang="en-US" dirty="0">
                <a:latin typeface="Times New Roman" pitchFamily="18" charset="0"/>
                <a:cs typeface="Times New Roman" pitchFamily="18" charset="0"/>
              </a:rPr>
              <a:t>Destructive mindset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b="1" dirty="0"/>
              <a:t>Hacking vs. Cracking</a:t>
            </a:r>
            <a:endParaRPr lang="en-US" dirty="0"/>
          </a:p>
        </p:txBody>
      </p:sp>
      <p:sp>
        <p:nvSpPr>
          <p:cNvPr id="3" name="Content Placeholder 2"/>
          <p:cNvSpPr>
            <a:spLocks noGrp="1"/>
          </p:cNvSpPr>
          <p:nvPr>
            <p:ph idx="1"/>
          </p:nvPr>
        </p:nvSpPr>
        <p:spPr>
          <a:xfrm>
            <a:off x="457200" y="1447800"/>
            <a:ext cx="8229600" cy="4389120"/>
          </a:xfrm>
        </p:spPr>
        <p:txBody>
          <a:bodyPr/>
          <a:lstStyle/>
          <a:p>
            <a:pPr algn="just"/>
            <a:r>
              <a:rPr lang="en-US" dirty="0"/>
              <a:t>Malicious attacks on computer networks are officially known as </a:t>
            </a:r>
            <a:r>
              <a:rPr lang="en-US" i="1" dirty="0"/>
              <a:t>cracking</a:t>
            </a:r>
            <a:r>
              <a:rPr lang="en-US" dirty="0"/>
              <a:t> , </a:t>
            </a:r>
          </a:p>
          <a:p>
            <a:pPr algn="just"/>
            <a:r>
              <a:rPr lang="en-US" dirty="0"/>
              <a:t>while </a:t>
            </a:r>
            <a:r>
              <a:rPr lang="en-US" i="1" dirty="0"/>
              <a:t>hacking</a:t>
            </a:r>
            <a:r>
              <a:rPr lang="en-US" dirty="0"/>
              <a:t> truly applies only to activities having good intentions. </a:t>
            </a:r>
          </a:p>
          <a:p>
            <a:pPr algn="just"/>
            <a:r>
              <a:rPr lang="en-US" dirty="0"/>
              <a:t>Most non-technical people fail to make this distinction, however.</a:t>
            </a:r>
          </a:p>
          <a:p>
            <a:pPr algn="just"/>
            <a:r>
              <a:rPr lang="en-US" dirty="0"/>
              <a:t>Outside of academia, its extremely common to see the term "hack" misused and be applied to cracks as well. </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There are 3 types of modern hackers</a:t>
            </a:r>
            <a:endParaRPr lang="en-US" dirty="0"/>
          </a:p>
        </p:txBody>
      </p:sp>
      <p:sp>
        <p:nvSpPr>
          <p:cNvPr id="3" name="Content Placeholder 2"/>
          <p:cNvSpPr>
            <a:spLocks noGrp="1"/>
          </p:cNvSpPr>
          <p:nvPr>
            <p:ph idx="1"/>
          </p:nvPr>
        </p:nvSpPr>
        <p:spPr/>
        <p:txBody>
          <a:bodyPr>
            <a:normAutofit/>
          </a:bodyPr>
          <a:lstStyle/>
          <a:p>
            <a:r>
              <a:rPr lang="en-US" b="1" dirty="0"/>
              <a:t>Black Hats:</a:t>
            </a:r>
            <a:r>
              <a:rPr lang="en-US" dirty="0"/>
              <a:t> Criminal Hackers. </a:t>
            </a:r>
          </a:p>
          <a:p>
            <a:pPr lvl="1"/>
            <a:r>
              <a:rPr lang="en-US" dirty="0"/>
              <a:t>Possess desire to destruction</a:t>
            </a:r>
          </a:p>
          <a:p>
            <a:pPr lvl="1"/>
            <a:r>
              <a:rPr lang="en-US" dirty="0"/>
              <a:t>Hack for personal monetary gains : Stealing credit card information, transferring money from various bank accounts to their own account, extort money from corporate giant by threatening. </a:t>
            </a:r>
          </a:p>
          <a:p>
            <a:r>
              <a:rPr lang="en-US" b="1" dirty="0"/>
              <a:t>White Hats:</a:t>
            </a:r>
            <a:r>
              <a:rPr lang="en-US" dirty="0"/>
              <a:t> Ethical Hackers. </a:t>
            </a:r>
          </a:p>
          <a:p>
            <a:pPr lvl="1"/>
            <a:r>
              <a:rPr lang="en-US" dirty="0"/>
              <a:t>Network Security Specialist.</a:t>
            </a:r>
          </a:p>
          <a:p>
            <a:r>
              <a:rPr lang="en-US" b="1" dirty="0"/>
              <a:t>Grey Hats:</a:t>
            </a:r>
            <a:r>
              <a:rPr lang="en-US" dirty="0"/>
              <a:t> Deals in both of the above (jack of all trades, master of none).</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3600" dirty="0"/>
              <a:t>Real life Case: Dec 2009</a:t>
            </a:r>
            <a:br>
              <a:rPr lang="en-US" sz="3600" dirty="0"/>
            </a:br>
            <a:r>
              <a:rPr lang="en-US" sz="3600" dirty="0"/>
              <a:t>NASA site hacked via SQL Injection </a:t>
            </a:r>
            <a:endParaRPr lang="en-US" dirty="0"/>
          </a:p>
        </p:txBody>
      </p:sp>
      <p:sp>
        <p:nvSpPr>
          <p:cNvPr id="3" name="Content Placeholder 2"/>
          <p:cNvSpPr>
            <a:spLocks noGrp="1"/>
          </p:cNvSpPr>
          <p:nvPr>
            <p:ph idx="1"/>
          </p:nvPr>
        </p:nvSpPr>
        <p:spPr>
          <a:xfrm>
            <a:off x="457200" y="1447800"/>
            <a:ext cx="8229600" cy="4389120"/>
          </a:xfrm>
        </p:spPr>
        <p:txBody>
          <a:bodyPr>
            <a:noAutofit/>
          </a:bodyPr>
          <a:lstStyle/>
          <a:p>
            <a:pPr algn="just"/>
            <a:r>
              <a:rPr lang="en-US" sz="1800" dirty="0"/>
              <a:t>Two NASA sites recently were hacked by an individual wanting to demonstrate that the sites are susceptible to </a:t>
            </a:r>
            <a:r>
              <a:rPr lang="en-US" sz="1800" dirty="0">
                <a:hlinkClick r:id="rId2"/>
              </a:rPr>
              <a:t>SQL injection</a:t>
            </a:r>
            <a:r>
              <a:rPr lang="en-US" sz="1800" dirty="0"/>
              <a:t>.</a:t>
            </a:r>
          </a:p>
          <a:p>
            <a:pPr algn="just"/>
            <a:r>
              <a:rPr lang="en-US" sz="1800" dirty="0"/>
              <a:t>The websites for NASA's Instrument Systems and Technology Division and Software Engineering Division were  accessed by a researcher, who </a:t>
            </a:r>
            <a:r>
              <a:rPr lang="en-US" sz="1800" dirty="0">
                <a:hlinkClick r:id="rId3"/>
              </a:rPr>
              <a:t>posted</a:t>
            </a:r>
            <a:r>
              <a:rPr lang="en-US" sz="1800" dirty="0"/>
              <a:t> to his blog screen shots taken during the hack.</a:t>
            </a:r>
          </a:p>
          <a:p>
            <a:pPr algn="just"/>
            <a:r>
              <a:rPr lang="en-US" sz="1800" dirty="0"/>
              <a:t>The researcher, using the alias "c0de.breaker," used </a:t>
            </a:r>
            <a:r>
              <a:rPr lang="en-US" sz="1800" dirty="0">
                <a:hlinkClick r:id="rId2"/>
              </a:rPr>
              <a:t>SQL injection</a:t>
            </a:r>
            <a:r>
              <a:rPr lang="en-US" sz="1800" dirty="0"/>
              <a:t> to hijack the sites.</a:t>
            </a:r>
          </a:p>
          <a:p>
            <a:pPr algn="just"/>
            <a:r>
              <a:rPr lang="en-US" sz="1800" dirty="0"/>
              <a:t>SQL injection is an attack process where a hacker adds additional SQL code commands to a page request and the web server then tries to execute those commands within the backend database</a:t>
            </a:r>
          </a:p>
          <a:p>
            <a:pPr algn="just"/>
            <a:r>
              <a:rPr lang="en-US" sz="1800" dirty="0"/>
              <a:t>The NASA hack yielded the credentials of some 25 administrator accounts.</a:t>
            </a:r>
          </a:p>
          <a:p>
            <a:r>
              <a:rPr lang="en-US" sz="1800" dirty="0"/>
              <a:t>The researcher also gained access to a web portal used for managing and editing those websites. </a:t>
            </a:r>
          </a:p>
          <a:p>
            <a:r>
              <a:rPr lang="en-US" sz="1800" dirty="0"/>
              <a:t>In this particular case, the researcher found the vulnerabilities, made NASA aware of them, then published findings after the websites had been fixed.</a:t>
            </a:r>
          </a:p>
          <a:p>
            <a:r>
              <a:rPr lang="en-US" sz="1800" dirty="0"/>
              <a:t> An attacker, however, could have tried to use that web server as an entry point into other systems NASA might control or edit the content of the sites and use them for drive-by downloads.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9" name="Picture 5" descr="D:\Documents and Settings\user.IS-7D62F3111AC9\Desktop\index.jpeg"/>
          <p:cNvPicPr>
            <a:picLocks noChangeAspect="1" noChangeArrowheads="1"/>
          </p:cNvPicPr>
          <p:nvPr/>
        </p:nvPicPr>
        <p:blipFill>
          <a:blip r:embed="rId2"/>
          <a:srcRect/>
          <a:stretch>
            <a:fillRect/>
          </a:stretch>
        </p:blipFill>
        <p:spPr bwMode="auto">
          <a:xfrm>
            <a:off x="6858000" y="0"/>
            <a:ext cx="2286000" cy="1524000"/>
          </a:xfrm>
          <a:prstGeom prst="rect">
            <a:avLst/>
          </a:prstGeom>
          <a:noFill/>
        </p:spPr>
      </p:pic>
      <p:sp>
        <p:nvSpPr>
          <p:cNvPr id="2" name="Title 1"/>
          <p:cNvSpPr>
            <a:spLocks noGrp="1"/>
          </p:cNvSpPr>
          <p:nvPr>
            <p:ph type="title"/>
          </p:nvPr>
        </p:nvSpPr>
        <p:spPr>
          <a:xfrm>
            <a:off x="457200" y="-152400"/>
            <a:ext cx="8229600" cy="1143000"/>
          </a:xfrm>
        </p:spPr>
        <p:txBody>
          <a:bodyPr/>
          <a:lstStyle/>
          <a:p>
            <a:r>
              <a:rPr lang="en-US" dirty="0"/>
              <a:t>Online frauds </a:t>
            </a:r>
          </a:p>
        </p:txBody>
      </p:sp>
      <p:sp>
        <p:nvSpPr>
          <p:cNvPr id="3" name="Content Placeholder 2"/>
          <p:cNvSpPr>
            <a:spLocks noGrp="1"/>
          </p:cNvSpPr>
          <p:nvPr>
            <p:ph idx="1"/>
          </p:nvPr>
        </p:nvSpPr>
        <p:spPr>
          <a:xfrm>
            <a:off x="304800" y="1447800"/>
            <a:ext cx="8229600" cy="4724400"/>
          </a:xfrm>
        </p:spPr>
        <p:txBody>
          <a:bodyPr>
            <a:noAutofit/>
          </a:bodyPr>
          <a:lstStyle/>
          <a:p>
            <a:pPr algn="just"/>
            <a:r>
              <a:rPr lang="en-US" sz="2000" dirty="0"/>
              <a:t>Fraud that is committed using the internet is “online fraud.”  Online fraud can involve financial fraud and identity theft. </a:t>
            </a:r>
          </a:p>
          <a:p>
            <a:pPr algn="just"/>
            <a:r>
              <a:rPr lang="en-US" sz="2000" dirty="0"/>
              <a:t>Online fraud comes in many forms. </a:t>
            </a:r>
          </a:p>
          <a:p>
            <a:pPr lvl="1" algn="just"/>
            <a:r>
              <a:rPr lang="en-US" sz="1800" dirty="0"/>
              <a:t>  viruses that attack computers with the goal of retrieving personal information, to email schemes that lure victims into wiring money to fraudulent sources,</a:t>
            </a:r>
          </a:p>
          <a:p>
            <a:pPr lvl="1" algn="just"/>
            <a:r>
              <a:rPr lang="en-US" sz="1800" dirty="0"/>
              <a:t> “phishing” emails that purport to be from official entities (such as banks or the Internal Revenue Service) that solicit personal information from victims to be used to commit identity theft,</a:t>
            </a:r>
          </a:p>
          <a:p>
            <a:pPr lvl="1" algn="just"/>
            <a:r>
              <a:rPr lang="en-US" sz="1800" dirty="0"/>
              <a:t> to fraud on online auction sites (such as </a:t>
            </a:r>
            <a:r>
              <a:rPr lang="en-US" sz="1800" dirty="0" err="1"/>
              <a:t>Ebay</a:t>
            </a:r>
            <a:r>
              <a:rPr lang="en-US" sz="1800" dirty="0"/>
              <a:t>) where perpetrators sell fictional goods. </a:t>
            </a:r>
          </a:p>
          <a:p>
            <a:pPr lvl="1" algn="just"/>
            <a:r>
              <a:rPr lang="en-US" sz="1800" dirty="0"/>
              <a:t>E-Mail spoofing to make the user to enter the personal information : financial fraud</a:t>
            </a:r>
          </a:p>
          <a:p>
            <a:pPr lvl="1" algn="just"/>
            <a:r>
              <a:rPr lang="en-US" sz="1800" dirty="0"/>
              <a:t>Illegal intrusion: log-in to a computer illegally by having previously obtained actual password. Creates a new identity fooling the computer that the hacker is the genuine operator. Hacker commits  innumerable number of frauds.</a:t>
            </a:r>
            <a:endParaRPr lang="en-US" sz="2000" dirty="0"/>
          </a:p>
          <a:p>
            <a:pPr algn="just"/>
            <a:endParaRPr lang="en-US" sz="2000" dirty="0"/>
          </a:p>
        </p:txBody>
      </p:sp>
      <p:sp>
        <p:nvSpPr>
          <p:cNvPr id="26626" name="AutoShape 2" descr="Image result for images for online fraud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6628" name="AutoShape 4" descr="Image result for images for online fraud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Identity theft</a:t>
            </a:r>
          </a:p>
        </p:txBody>
      </p:sp>
      <p:sp>
        <p:nvSpPr>
          <p:cNvPr id="3" name="Content Placeholder 2"/>
          <p:cNvSpPr>
            <a:spLocks noGrp="1"/>
          </p:cNvSpPr>
          <p:nvPr>
            <p:ph idx="1"/>
          </p:nvPr>
        </p:nvSpPr>
        <p:spPr/>
        <p:txBody>
          <a:bodyPr>
            <a:normAutofit fontScale="92500" lnSpcReduction="20000"/>
          </a:bodyPr>
          <a:lstStyle/>
          <a:p>
            <a:r>
              <a:rPr lang="en-US" dirty="0"/>
              <a:t>Identity theft is a fraud involving another person’s identity for an illicit purpose.</a:t>
            </a:r>
          </a:p>
          <a:p>
            <a:r>
              <a:rPr lang="en-US" dirty="0"/>
              <a:t>The criminal uses someone else’s identity for his/ her own illegal purposes. </a:t>
            </a:r>
          </a:p>
          <a:p>
            <a:r>
              <a:rPr lang="en-US" dirty="0"/>
              <a:t>Phishing and identity theft are related offenses</a:t>
            </a:r>
          </a:p>
          <a:p>
            <a:r>
              <a:rPr lang="en-US" dirty="0"/>
              <a:t>Examples:</a:t>
            </a:r>
          </a:p>
          <a:p>
            <a:pPr lvl="1"/>
            <a:r>
              <a:rPr lang="en-US" dirty="0"/>
              <a:t>Fraudulently obtaining credit</a:t>
            </a:r>
          </a:p>
          <a:p>
            <a:pPr lvl="1"/>
            <a:r>
              <a:rPr lang="en-US" dirty="0"/>
              <a:t>Stealing money from victim’s bank account</a:t>
            </a:r>
          </a:p>
          <a:p>
            <a:pPr lvl="1"/>
            <a:r>
              <a:rPr lang="en-US" dirty="0"/>
              <a:t>Using victim’s credit card number</a:t>
            </a:r>
          </a:p>
          <a:p>
            <a:pPr lvl="1"/>
            <a:r>
              <a:rPr lang="en-US" dirty="0"/>
              <a:t>Establishing accounts with utility companies</a:t>
            </a:r>
          </a:p>
          <a:p>
            <a:pPr lvl="1"/>
            <a:r>
              <a:rPr lang="en-US" dirty="0"/>
              <a:t>Renting an apartment </a:t>
            </a:r>
          </a:p>
          <a:p>
            <a:pPr lvl="1"/>
            <a:r>
              <a:rPr lang="en-US" dirty="0"/>
              <a:t>Filing bankruptcy using the victim’s name </a:t>
            </a:r>
          </a:p>
        </p:txBody>
      </p:sp>
      <p:sp>
        <p:nvSpPr>
          <p:cNvPr id="9218" name="AutoShape 2" descr="data:image/jpeg;base64,/9j/4AAQSkZJRgABAQAAAQABAAD/2wCEAAkGBhQRERUTEhIWFRMVGBoXGRgYGBkaHhgeGBkbGyAYGxsXHiYeGxokGxoeIi8gIycrLCw4GB4xNzAqNSYrLCkBCQoKDgwOGg8PGiwkHyUyLS8qLi81KiwsKSwsNC0tLTAsLCwyKiosLTU0KiwtLC8sLSwsLCwuLCosNC8sLCwsLP/AABEIAJUBUQMBIgACEQEDEQH/xAAbAAEAAgMBAQAAAAAAAAAAAAAABAUDBgcCAf/EAEcQAAIBAgQDBQUFAwoFBAMAAAECEQADBBIhMQVBUQYTImFxBxQygZEjQqGxwXLR8DM0Q1JTYoKisuEVFiSS8TVzwtIlk7P/xAAbAQACAwEBAQAAAAAAAAAAAAAAAwECBAUGB//EADcRAAEDAgQDBQYGAQUAAAAAAAEAAhEDIQQSMUFRYXETgZGh8BQiM7HB0QUjMlLh8SQ0QkNicv/aAAwDAQACEQMRAD8A7jSlKEJSlKELBfxOVlETm5yBG3Xes9QcbbJuW9JXWdJ6b6afXrU6lsJLnSruAACV4v3cqlomBNY8XiSgBClvSsXvedXGRhC8x1G3ry+Rq5OyovN/HnuTcTKSNxm0iddTGsdYrPhcTmRGaAzKDG246EmqviBy4Q6SWYAyCd3AzEKDmiOehjXSa9IcosZVnwABSYOw/Tkehqr3ZKYchgzPjkrmseIw63FKuJU7isVziNpTla4oImQSNIAOvTQivicUtFsouoW0EZhuSRHrKnTyq5bIghQHQbFa5e4faXvVaxc7zM2TKGIj7sHaOs+dbThlIRQRBAEgctNqp1u3rLXAO6Kl2cZrkET10qdxCGsyY+6eoEkagxtrvFcrCsZSzOaIPCI477roV3OflBPnPDbZTqh2uI5rzWu7cFROY5cpHh2hp1nmB8LdKr8Uha/YUOygAE5XIBK6wVGhBG8+W0GfuFQjH3SQNbehAI08GhOcg+sD8K67RaeS5hcZgcVd0rCuMUqXnwjnBqNxG+Tam2VA5sWK5YOkQpkzpB9KWXBNg6qVib2RS0THKY3Mc6923kA9RNVFpW7i4HIZ8wDEEtr4eTABfIDTY1a4f4F9B+VAMqFkpSlWQlKUoQlKUoQlKUoQlKUoQlKUoQlKUoQlKUoQlKUoQlKUoQlKUoQlKUoQlKUoQlKUoQqzGcPYuX94ZFlTlmAIiRuND+p30ipv8PW14LmMYRbUCc2i/DPxHfKAZ0+etXnFj4NJmRtWC5ZV78MFeVggqpgbwSdYnWPOoFYhxaeSq6kMuYKtyW80++kQwA3GUmdN41npG01lw620ZWuYg3RkZcrBjIZlMkEnQQOU67xFS8VhrS3BmtoEClyTbWBAPizcoAFU3Z/tRw/G3ms2rIDhTGe0oDrOuXfTWYMHyprXdoHEA210SnAMIBIk6aq3u4uzfttYtXArNosCPuh5WRB8JnTz6GM9m/bAUFyWtjISM4kwNxJmdNya1nCcaNlHY2rBui7iQseEhLBKx4LegACrmMACJJJis+D7Uk4h1a3Nt8rqSAAoOGW4bSkDx3WMmDyDGdhUVKTzZsRz9BTTrM1dryVziLeFYszjUwWPjExoPlPKsuGwFhz4U/k2HUagltucMx35k1VYHtWps3L160Etpat3pU5pFwHwgMFJIgANEGd9DWHh/a+3j8NfOHV0dIzKQA0MfiGUmZAb6GkvFem1z3XDeH9prHUXuDBqVnxXCGl2NgXCWuCZEsH1VtdisR86ucUpFgAkAwoJEaGRMaj5VVY29hjhwqMJUTbCk5gx2gbzNWOKvDu1S4Ydgs+Gdd9R5kEaa1yqIpsz5SLgaERfnA8+vFdCoXHLmnU7H7lRLtn/AKqwVBPg1ItgjQMBLfd30+e/L5hSBjL2uY5N8y6Rl8OUQRE7nXbyr33iG5bfvFJRYP2Zk6HY/dGsxrty1qV75ZDFwPGRE5TJEA9OYA9co6CuqMRTy/qGnFc/sXzpusCT3BOs5p5HpMa6fXSpGLI938UnRP7pmRBnZYaD5RWEKvctlJIzTJkbkHlrAnnNZMa7LZCqpYkAeFQwA0nRvKYn50hplxI4Jxs2DxWDClsrgqXfOA5zg8lIIZQsQI0gfrUn3u4oAFnloAenKoNrBXSgFl2tgFgQ6ou+XZbYjkROhBaZ0g+wbmFD3cRfHcKCzTJjRYjSdwdB12k00UnOEh0crfZK7QN1b3qfbxFyQDb0JMmdojWPOfwqXVDwbjOGx+drF1mynxDVSsqQDBExuQdpB86z8Ut2rFpr124ypbEk7xoVgCJk5oA84q4Y9pymSeaM7XDMIhWly6FBJOgEn0ryMUsA5gJE6mNK1rs32mw+Mt3jYa4HVQGW4AGA8UMCpMyZ59NqmcT4phsLYS9iTlnwDQsx38IA1mCZ6VLm1A7KBfgqtqMLc024q7S6G2IPoZrFiL7qRlTMNJMx1/d+NUeJxtq5gjewzg23K+KG0AIWPDDoQRuNRrsdR54g4BUlzAtAhLjOh56q3N+WsnbU1nxL3UqWZ1jPrUH5Sn0WipUyjSPXqVeYXFMxIZMsCd+p0HrpP061KrXbl9Wde/Z0tmypTMxXXnJES4/gVjwqvcbDrdL627kiSCwB0mDO0VlbjY92J/sC9ra24hPOH30/om3HS/BbNStVwJIXDXM7lmulDLMZUFhEExyr5ausWlnC3u9g+Ny0ZvhFsCCsfKoH4iIEt158gfG/8qfZLmD6uPCy2ulatir2l4s7jEBz3ahmmJGXKo0II30rJiLRdsUWZpRVKgMwAbJMwD1FScfwb5/+jfgfd0Uey8T5dNOIvqtlpWr3r7Myd6wCmypUs7ICxGplRq3lVrgrNxrSHvTOXfKdd9dYMxGvl506hixWcWgevXVLqUDTaHEqzpUH3K5H8sZ/ZHWpVq+GkqZgxWwFZ1kpSlShKUpQhKUpQhKUpQhKUpQhKUpQhQuKpKfPz/GKru0XaD3VrQPdorzmuXJAEMihRH3octqdkaJ5TONXoVVOUBidWJgQP7utUPabGnNhh3sKyXSYxJwysVNuDnHiYgE+HYyTyqKLQaxngq1nRTsVcYUm+Ee5aKi5ZXOpnw51JKmY2kjXX01rX+xfZ7h1rEO+ExHfXVBGUurZFJ1IgCembX8ascXxRu5a0Iy+6lpzPcJJtsRFwiHGnxbnU1zb2Un/APIp+w/+mtdGiQyoQY3WStWHaUwRO0rszcKsk5jZtli2cnIs5ojNMfFGk71VX+0nD7LZGvWFZSNBl0KiB8OxAEeVa57W+0r2baYa0xU3QWcgwcg0y6f1jM+Skc61nsb7PUxVj3jE3TZskkJBUFoMFiWkATpEawfnZlEFmeoYGyrUxBFTs6bZO63Xtk2HbhWIfDd0UfKS1rLDHvFkkrufXWta9jhacXkALRZ3/auT+FVfa/sm/Dkz2LzXMLiAEbbl4lDRo20hgBsRz1uPYp8eK/ZtfncpzmAYd2UyD47LO15OKZmbBHhut/TDupLdzbzSTmhQYk7kHp/BqPi+2WBRsr4m1mGhg5o8vDMVovtZ7VubvudtiqKAbsH4iwkIf7oUgxzzeVTOzfsltNYR8U1zvHUNlUhQk6gbGWjfl+dY6WDp0qeZ5N9rLbUxdSpULKYFtSt94dxTD4gE2Llu4BvlIMeoGo+dSmw6kglRI28q4b2j4Nd4PjFNm60EZ7b8yJgowGh8xsQRXWsPxcYrhxvrpnsMSB91gpBE+TA1ath2tAc24KKOJLyWuEOCkYDjOFxRdLN5LhWCwRtdDodNxI3FQuJdpMEimw2KtKwgQWzRlIMMBy0gg1xTs4t9rwtYZsty8DakGPC0FtdwIWSRrANb9jfY2q2GNu+7XlUkAhQjECYgaidpk01+Eo03e8dfFIp4ytVZLG6eC3zgQtm3ms3FuIx+JIIJAAJJB1YkST51Qe1LiFtcBdtG4gutkKpmGZgLiyQu5Gh+laB7LeMPaxyWwT3d+VZeUhSytHUER6E1tPtT7JWzbuY4O4uAIpXTKfEFnaRoevKhtBtKsGk22QcQa2Hc5ovcFU3sk4rZsXMQb123aDKkZ2CzBbbMdd/xrp/GsLZv4a4t5h3DLLNmAAA8QcNtpAM+Vcb7B9kU4g91blx0FsKfDGuYnqD0rf8Atlhks8FuWrJbJbW0gLSCR3ibyBuD0q+Ja01gAbkhUwr3DDkuFgD3rN2J7P4K3bvHB3zeLwrvmErEkLChYGs+da37XMXbNuxZS6jvbZgyhgSvhEZhJI+dRvY/iRbfFMZyi2hMAk6M3IVB9oXZmzh8mIsu5GIuXGho01mRpMEnnrVm0wMT7xuqPqF2F90ADfldXvYLG224d7v39pLzXSVVrmRt1IiDmEnoK3m9xnDYbu7N28iOQAqs2vQHxaxOkmuZdiOwdjF4cYi9cuAC4VKpEGI5wSN+VffbBworiUv7peTL6MnL5qR9Gqr2U6lYsnj4q7KtSlQFQt4eC67ft5lIBgkaHp51VcUxgwyZ72KW2pIUFgN94HOSB+dYuw3GPesDZuEy4XI/XMnhJPrE/Oude1zjHe4tbC6iyuoH9d4O3M5cv1NZqeHz1Mh71qrYgMpdoN9O9ddw2IV7aujB1IzBhBBEbiK1vg3aS5dxAVguV5gAfDoSNee1MIW4bgcPZyZmywxkwGbxN/mYx6Vr+AxZs3FuASV5H0I/WsFd4a8BpsFqZJbJ1XSHMCelahwLjl18Qod5V5kaQNCdOm1X3CeKHEWmZkyxI8jpuK07gmJW3eR2MKsk/wDaarUfdpBsrBbc9/FTAtJEnUxoNddH15RtOshYE4jisYdO6SQJ3gEydJzE7ROnnPKqzEds7hPgtqF/vST+BAqz4H2kF85GXK+4jZvTofKntrsJgJZYeJWbCX8Tn+0RBbJmdPCMi6aMfv5uv61I4V8LSCPGd/QajyqVfuqqlmICgSSelarc7VwcuHsqBykb/wCFYoqVACCVLWwttpWp2u2FxWi7aHyBU/Rpq+biqmwb1sZwBMDfTkekVDajXaK0Kv7T8bezlS3ozCSYmBtpOn/iqnCvjnUXEZyp2Mrr8j+6q/i3FDiHDlQsDLA15k/rVxwHtEw7uz3cgaSDr6xWbOHvuTGylSOO8bvWRbUZQ5UM5iddoHlM1dcLxZu2UciCw19dq0fjPFTiHDFcuUZYmeZOvnVr2e7QMDbsd3I2kEyJMzHSrMq++b2RC22lKVrVUpSlCEpSlCFW8YukZArCQZy58hMefMeXOfKqXjecpYM3GtZbmY2TaL5hly+K/EoFDyRuQpOk1Z8Wwx7xWENOgU2w50HKSNPU/nVZxt/FhmtsO9KXEANjOmR2tqxKG4mQ58ijxfeIIIkgo/ES6v6F4xhuBYu5e8OCIfKywGFts2VRsCemhjyrn3sq/wDUbf7D/wCmt/t2FNu3bsksvuOVJJDOO7IUss5enINJ6A1onsnw7HiAIUwiPm0+GREHoZ5etdGl8N/T7rm1QTVp9fspHtitkY6233TYUA+Ye5I/EfWt27PYlf8Ag9jLJm2E8O4YGDryOYb8jXz2j9kWxthWtCb9mSo2zqYzJrpOgInpHOub9ne22J4ZmtFJSZNq6CpU9RzWeYIj8alo7aiA3UbIcewruc7R26332jMF4QAdCTaCgkTIIJGmhOUHbzql9inx4r9m1+dyqrjVzH8VtPiblvJh7CllUAgNtJWdXMbtsADG5q39ilozing5SLSg8iR3hInqAR9RUluTDuBN/wClUPz4prgLRbmtT9oQI4liZ/rA/IopH4VudvslxggEcQWCAR9rc/8ApUj2m9h3xBGJw65rgGV0G7AbMvVhtHMRG0Gi4D7UbuDtjD4iwXNsZVJJRwBsrAjWNp02571YOdUpN7OCRqFXI2lWd2pIB0IUniPs24hfKnE4y04SYLO5ygxMSg6DnyrdcHwhcHw44cOGK2bhnbMWDMSBO0mubcU45jeNOLVq0RZkeBZyD+9cuEQY6fQE10WzwZrGHXDKxdkw5QnbMcrgaE7TsOVZ8QXta0OI10Gy04YMLnOYD1O65h7L1niVnyFz/wDm1dqHEUYlVzE+ITkbLImfFEcutca9leHY8SSFP2auX0+HwldehzGIrqWEvjvyomSz+HvGMTnklNhqP861n/FKxZWYAReBv5J34XTDqDiQbSuPez//ANSw37Z/0NXSe38/8NxM/wBokfEf6Vdp0+Q2/Cue9gsE44pZQqc1t2ziPhyqwM9NdPmK6n2q4G97A4m2qy7eNQCdSrBgNeZj8a04v/U03bBZsE0nC1G73WnexX+VxP7Fv83rYO3AH/CcRAgFkjWf6S3XNey/au5w27cItglhlZHlSCDI8wRrp51uuI4vfx/BsUzYcWyGUrkUgOqujFgDvAB1G8UyvSd24qbSPol0KrThzS3gqm9lp0xuhb7EaAAnUtyJAP1qb7TmJweDJJJzPvryHMEg+oMHesPsmwrMMYwTMptqo6FvEQs6a7c9JG1W3tG4LducPsMttibLS6wCQrAjNCADcCYGk67GrPIGI7/ooY0nCW4H5rL7OSP+FkGNbzRJifhq87d8D96wDqBL2wLieqDUD1WR865f2W9oV3A2Ws27aOGYspadCQBEDcafnXZez2PuX8Nbu3rfdXHWWTXTXeDqARrB61lrUX0qxrcdFrw9VlagKPK65r7JO0K2feLVwwgQ3wemQQ/+XKf8Jqp7GYNuIcUF24JAdsQ/lBlV/wC4qI6A9Kr+2HCTgsbetpKo0skaeC5Ph05DVf8ADXRfZFwXusK19h4r7afsJIH1OY/MVtqlrGOqt/3QsFEOqPbRdo2ZW6+8Bi6wfCNyNDI5Vo3Zv+c2vU/6TW4YYfaXdp02855SQPlWndnWjE2p01P4qR+deeqn3mrvhbdfxbjEd3p3fdEnrmkwBrpoCY1mOUa6XwjCi7etodidfQCf0rb7tlvei+WV7uM0Rl30nNrJ8unnWr9m/wCc2vU/6TVsQAXNVGbrc7WV89oooVREDaDPKBFaTwjw4m3HJwPxitzwQBu3G100+vyk7VpvDv50n/uj/VSSScpPEpzhBWwds8SRbRB94kn/AAxp9SPpUHs1xCxZVjcaLjGPhYwo8wDzn8Knds8MTbRx9wkH0aNfqB9ai9lsNYuqyuim4DOu5B/cf0q7p7WypsvfaDi2Hv2iFabggr4WHPUSR0/SvnYq8ZuL92A3odR+P6VaYvhmFtKWe2gA/HyHU157O4+3cDi1a7sKRO2szG3PSrZT2gJIlRsqTtkPt1/YH+pq2PgA/wCmtfs1rvbP+XX/ANsf6mrYuAfza1+zRT+K5B0WvdtP5ZP2P/kav+zg/wCmt+h/M1Q9tB9qn7H6mrzs5cHu1vUaAj/MaGfFKNlaUpStKhKVzCxxHF8Yxd5LOJbD4Wyd0mSJIUyCCS2UneBH1tOC2uIYPHJh7jvisLcB+1IJyQCZLGSpkAQSQZ01rQaEakTrCytxGa4aY0n1st7pXLOO8ZxjcZuYXD3ymcLaUEnKga0rs4XbMPEZ3rYMFhcTwuxiL2JxZxNtElFaZzcvExJAJIG53mh1CAL3MQOqluIzE2MCZPRbbicItwDNOmoKsVI+akGtR7X3bJe1YzWk7tXYu63XKEZCqRadW8fxEkme7GkkVR8CwuK4jaOJvcTawWLd2ltsoEGJKhhpIgDeBMmas+wfbC65xGHxbB3wwZu8H3lQlWmNDBiDzBqwo9mS4XI1VDWFSGkQDpz+y2TgWCzJaxGtsvat/ZLlyJ4B4RCyQJ01iq7H9rDZ4pZwS2ly3VzM8wZOeNtD8HPr5a6t2ebHcYuXL3vb4ayjQq250MTlgETAIkmZn6Q7IxC8dw6Ypg9y3CBwIzrkdlYjr4oPpz3LBREuzESAbcEs1zlaWggEi/H7LoV7jl8Y9MMMKxsMmY39YBgnpG4AiZ1monGO1i2uIWMGbAfvQD3hI8OYsBAjXVddRvVPjeNXhx+1ZF1hZKwbc+EzaZpI2nMAZ30rXe1PCb3/ABm1b96YvcKslzLraDO8KADqFg9N6hlFpIzftndFSu4A5f3Rsuq4rvA0h0VdgDzJjT10P1rHluLChrakjbaepAj9++tVXGMM1rDYdbl03WS4ua4wgto2pipGNxCtjbAVgYDTBmJBrhVcV2b3M4Fo11zFdmnQztDuTj0hWWGxOU5LlxC/IAifodaYgzdVCiMpUkkkZtOinUjzrXLlgLbuMBbvWcxLTKXAZ6/xPzqw7wNi8OwBANqQDvqG3pLca4wCIu3wJjWII6HwTjhmi4vY+IHiO9ZsXxK4jRbW13cwGLqJIGoiRrOkfwMV7F4kQ7WbaxGpZOe/iLaD5feiDEmDw/Ao2HxLsoLBrkE8oUER01NeWIK4PvT9lrM7SNp/jrQPxJ+WSwXAIueOW/jKqcE0ugONjfThNvkrfAYq47QyIgdWOZGXMYKgHQncE9Yy761jwd896PExBZ0E3ATKhtWXLoNOvMdaiqlsY5RZKjwNOWIDQeQ06aVnw16LozOzEF5ItgZozwpMyRCkgf3R5UHEGq8EwIdFiIMRxvvspFEU2kTMib678F9s4rE5wGGHUkAOeYJbQRmk+HafXyrFd4lissBsPJXQg/eJIBgvttv5n+7WW7hMOzl3tszFg2pkA5ANIaIIHzPWNMVrhuHYkGy5DKoILMQMxIMy09NTrBHKuz2jFy8j/R/hTeJY5UKnIjeBnLGNlA+E8ySRXy1xK53V0uqC5bXNpMarmAIOsjnUfFI4dLa4QPbScssDMRBk/D6Hf5Vnw9l8l7PZChzOQEGZEMSU1M1yDUqPrOa0mLgWIAtxiNdL+S6QY1tMFwE9Qd+v0WW3xRVBHdlSCBHgHxLmneP1oOOKQWCPlCC4T4dAwJAiZJ0jSsZysZNh50M+Ia5Y0jyMRtvNAFVSFsHKRkMzqo8jsIY/j0p0V5/UI9Rt4pc0o0WbA3A9y5NsKVy8hOonUgmaoOM+0/DYa+9h0us1vQlVWJiYEsDzq81torWLRY3GXNLGQvJjm3gRpWucU4AuKbvL3DlZ4GZszIWOg1KNMAA7zyFdDCtgfnX13524LFiXH/ht1B/lc34hibvFuIeEENdYKo3yIOZ8gJY+pru+Bwa2bSWkEJbUIo8lECte4Rw33QkWMAluWylg8nKNiWILGenLerjA4u6SxvWxbUIraGddcwnyEcutaK9TOAG2AWfDUuzJLruOuq9YSe9uTmO0Egee0D861/ivZQrmdbii3qfFPh8tAZq6tYxVuM2c5Wnw5TuBP9UGdDz1qT75bueA65tCpU8xMHTpXOe0PbG+y3jW61bgdyzZcu9+SQVhVfn1JGtYuEizZvB2vAqsxCPJkRrppvVn2iwNq2Laqip3jAFo+EaSfx/OrEdmMPljJ88xn13/ANq5DfbC8025Pdj92/eugWYUNDjmv02UjhuMtXcxtGdp+Ifg1UFrgq2sUC10QGzAAMW1MgGBA+tZuCYnu7OICZJtZocjRomC2XUjT6Gsi4tmIuZo0TOFcAGTAyqykt0mRPKtTKxfh2VXRM3jTed+XFJfSaKzqd1c4pwSLbKGVwQZI29OdUGJ7HENms3I6BpkejCrrFmLtrfn92fxG1fMExF24NYJkaQBr+Zma2vylwBCzNEglUQ7I3nP2t4H5sx/zRWxcO4clhMiDzJO5PU1KpV202tuFWVRdoOz7YhldGAIGUgztMyI9atsDhe6tqkzlAE9az0qwYAZUKq47wP3gLDZXWYPIg8j9Ko07F3SfE6AeUn8IFbjSqOpNcZKmVS/8sD+2u/91fKu6VPZt4Ilck7NcRHBcZiLOKVltXYyXACQQhbKwjcFW1iYIiK2DAduLuNx9u3g0JwiT3rsm+h5n4eUDc66QK3i7ZVxDKGHQgH86+27QUQoAHQCPyra6s13vFt/LrCxsoOYMod7s9/SVzHuz/zPseu3L3SJ9J0mt67WcJOKwd6yvxOvh5eJSGAJ5AkAVZ90M2aBmiJjWOk9K91R9XMWkbAeSYyiGhwO5J8Vxzsxf4ZatG1xGwExNtmBLo5LAmR8OxExr0BraOxYs4kYr3fBDD4Z07tbuua5IIO/Ib6Hp8tu4kEADOiNBjxAGPSQa+e/nvDbVBCkKSXAOoB0WNRr+FWqYgOnWTzt4KlPDlkCRA5X7yuZ9ie068KN7CY1WtnPnDBSdYCnTcqQoII0OtY7XFGxPHcPeNtraPBtBhBZAjgOR5kMfSPWunYmznvKCAQADqqnrsSJn0qNZx6L3112L925XVBKSQMqnmJqPa2kuOW5kG/yUeyODWtzWFxb5rTMep/5ls6fdn5dw+vpWHt/iRh+MYXEXARaCoZA/qu+aOpAYGPMVvqccsm4uhlvCtwpAM8gx8/lVZisV3+J7pjcW2IgBAdZ+JgwPh8zptUe1tBBibQh2GJBE6mVNwXaPDYzDtdUF7QbIcyESRH9bSNRrsPKK+pfsoykWQqqjXA0CV1g7bz1EzpX3EcZsAFAHyIYLW1OVSD1WvOLbDW1tlpKuHAIJIYN4jMHWSR8zXMxDS5+anl79demi6VJwayHz3aL7cfDNNw2QWBg6LoYzSTOXbz/ABr2eJ28+cqNMoRoAMOubUsQB/ArA2Nw+VWfvRLlfFmBBygGddojb99eEx2HEoFuqwyjJD5mAXKIHMZevrSctQG2UfXgm9pTOsq4S1bW2YUKjSzCN8w1kVWY+4rIi2mTIu6OhysDtrlMQefnUrDcUsdxnBi0nhII2iBljnuKx2uJ2XdEa26E6pnTKDGulOq087cogW9XG3zSmVMrpMqLw/CsbhvAIMiEJbQGJMnUkDX94r1ZDeEr8TOpZu6ylS6tm3G+g9J1JmvvDOKk4m7bhskgKMkZYGubTSfOvtrGg4cucQwCu0uVAPOFAG+pBpVPDNgX4k9fH1tCu7EEkmEvYm8pcLOnemck5iioV+pJr02MvCQZjOAWyxANsN0IjNpMHpvULCYm45W37xcRjqM9vKWGuizoY32kxBmicQZHg4i44tNDItrcKBJJ10zZtdNCOayWmhuKp8/BKFf/AKfJSeIksLBupccFTnW2rjWBBOxHPQ66+VfbV1bds90ty1LAHvAZOh27ya98Qx1m4ltzeuIrTHd5hO0zAOo/fXjhl1Ml1nuObKsCLl1iuka6mIAP6Vkj/ILGkEne06eI9cVrn8nMZjy18Cs13CYli0XwFYaQACsjeYP0+c6a+XwWKOnfqB4pgakEaa5QZH6VlxDszgoXKQAptlYzBiGzT5QNejc6j3RiIeM+aLk7Zd/Bk84/Wa6/aEbLm5Ad1O4VZuqpF580EBTpJAAknzLT8gvOah/9YGMZCMzxmjQaZQApB6iSZ11FebyXkztmfKGeJI+HupB//ZSyt5gINwKe7kkiZ8WciPuxl/So7W+iMlolO/xpEhLYIgRsCeZ+KSOY2+e9TbrXwDCo3kfy310qNcS8GIGc6nWRlyZDH+LNHnvyrzZs3wVJZzramSI1H2n8cuVUqHPa46KzBl59VnC3W/o7UdY5Hpr9f1r0Ld4SQluYGw58+fnUbDJeBtSG+FQRoAN5Omh5SCJ6GvFtb+XUvPgzgRPxeLIZ6dNOmtKyc3JmfkFKxnD/AHmzFzwsCSCOUEgSJ6biaqh2cxEZfePB+023p+k1KbgRvW8rsyRcdhMGQTpIHOKjP2JEaXdfNf8AeuZisO978wol1tc2UnqF0MPWa1sGpHLLMKa3DVw2FuqpYkqZYaEkiBGhj9OdQ7d1otElVhVy5jazbxlM67zMdABrXjhFlVw2IU5sy5g6zp4Qdo5Hn6V6sKmVCJ+FCWVRAiPhzsW2hgddtJmtAcHYNhYMt9AdNfXVZyCMS7MZtqrfFwb1sSJEmM0H6Trt+dZcFbIa4SIBMjfXfr/G9esVfKsgBADGDIJ6aCNj61i4Yfj3jNpLZtK32L+n2Wa4b1U6lKU5USlKUISlKUISlKUISlKUISlKUIUHi4OQQTvyIHI669P3VDu3guIIItMSyxIOddFEaIR56nnU3ilpmUKqgydZAMDrqw/D8Kr8TdX3jLqDnX78Embf3Y2+E765G85U/VSp7fzgbfD19f4+flVFcw7dxjBlaTdkaHXxgyOule+0fELtq/8AYq0qttv5MkPmuFWGYKxJCDYZcsySZgV3EuIYq4L1vxn7RShW2wChcXbUA+FWByEkiWDBWYMBpV24YnU6z5pdSuBtorri1g91hQFOly3MDbTn0rNYtH366YIBtDWNPu8/kfpVJxLjOLRXRTcLob+RhZ/lO7FsoCQpEnORCqM2U+JYM5BxTGXLsAsiNf7ofZTCe6Le7wFh/ayknTUjU1f2c6z6Cr2w0gqRgcQbFh7D2nNzxAQpIfNsQRyoOHunuSspJVmLc8skNB/jlUbA8cxjmyWXIWTDkobbAP3ig3D8BIZTOmYZYGbQ197O4y/dxVprxuT7tc7xTaZFt3DctTbBIhogxuYkyQaj2YgXOiO2BMQrftDZLPh4UmLomBMbb0Syffy2Ux3W8abjnWftBhw1hz3ZuMil1UFtSAY+AyfQb1Wdjbsi5C+EZfGFuoGYFwQFusToAraH+kjdajspBcrF8ODVhsi4mHvlbZJ747rOmniAO8V9uAtesOpvXFD6s6kAExoBAgaGTHTWr68z5zldQBAg7zoY9SD+I064rbXYBa4gECYg8xOsR5fPnvWfKNJTbqDhr3dYy9mVvtMgUhSQdI3HL91V9nAXDhNEJKXi5WNWA0MDn/5q9DXBAN1JjTziB9N/nHpUnD55OZgRyjUgxzgCasGg26+aLhU+Kv8AvV2x3aOBbfOzMpWIg5deelZuDWSHxUqRLmJG++3Xf8ahdlcJeLLfe/3ivbIjPcOngyyjABWJDuSRINzLstTOAYzwXcxclXJIZiSFIEEFo8MCR9edONKDMpTakxZQOHXGSxYts5sqxuFmiDIOiy2izJPyr5xS4Lli4j3syrcGS4UDj4STmEgMFXMZkbSNQKuMZjAzWV8IS5LEuAZyx4Rykz+FVfFGL2LtvKty2l1JKWRcyr8UraghnUwNAY3gxFYKNsSBm3jy0iYjfTVbKl8ObbfXp3ar1wR/sbZlw7XT3gaLcMYMZEZlGkczuZ1NXGAIz3Y2mdQRzYc+Uj86qeFo3dWyUIHesQe77tmDPOd7emVmMk6AneBMVb4B5e6DEhtYgdR1PICtdX4o6n5LPS+Ge5eb2MJR4ERoDodJjb9IrI+PW0iG6wXNAk9Yn9KiIoFu6NvFrBMmT11g17v5XsCMrMFlA4nxAQNJBmdNIopOkAuKmoIJyrBfxaEmMUFE7DWNV8+pUD186+HFgkC3iVZmcrA11+U7H61g+0t5v+jR9QZUZc0sCTBBghhm3M6c69l2QyuBEqWIII35kQpif19aucMw6T4/yliu/wBBTRi395ZNcgt5h4NJkc+fp69KyYfHHuy7akcgpXkNIJJqBgwPfnPhDd2CRs2uXccwP61ZsOg7q4QNSY0PIRG/r+horEtFuCmlc34rJxPv3RDhyFJ1MxMRpuKrDhsefvj6r+6pXFcdctWrSWz9pcIUEwf9uY1qtRMYbjW+98agNE7g9NK4OKqNNWPzCbTlMCYmOq6+HaQyfci+ovqrngHCGsKxcgu5kxrt5nc617v4Qm9mNlHAy5WJAKx8tddag8Bxnd23e/fg58hDtGVhyljufKptprrSO81IBXSREbmBpJBgVvw7GOw7IBA20PjMhZKz3NrOkye9ZscfHbE/emPQj6+n7oP3h9nKX0gFtNIrBYW4wJW6CBpqOg8x85/OpeGtOCS7ZpAA+U67eY+nyrWwSc3FZ3G0KRSlKcqJSlKEJSlKEJSlKEJSlKEJSlKEKDjbkXbepA1neOgmKw37C2ouXMQ8AxJFvX+7ok6+VZsav2tskGBmPkNOdU3EsUEw/gZFJuSp1YGFk+Rnoeo6UmmM1Qjn9ArVDDAVMZXW7caXAa4AWChiE7sHw+E6ZtNj9ZNfRjrwGqtmK248B/tCGJ00OSCQdpqZxEKMru4UCRtOrRqPMRWJ7TAx3rlmHh3AmN5Gm+sUpzy1xH1G/qyuGSAVHbE3wCRmJIu6ZPhy3AFI0kkqSYO8VK4TOa6SWILCCy5SRkXWIH5Vk9wb+2b+Dvv8v96x4jD3wU7u54VVswIHiYlcup1AAzU2mHF1xCo6ALXWQ8OOpFxhqx3MeLyn1+tQUdTveciBHxT6+U+XSvD4jFyFmz3mUNlBieuhJOWdNOm/KsmfEsblvKinK2RwNJkZDqTruSI00pxpcwldpyKj8a4rbs4Z82IKd7mVbjZhlY2y4EjUaDSNdRGtYOx2Llbrd7auBQoFuzfOIywXMliAczAhYjXuwZkmJ99cSRlNu06lNQdiTygnUDn6adK+Wzi5Iy29XU6QMqgLmHPczB3g8tAGgQzLulmc+ZZblxCxLWWJJGokz4Rr8pP41jz2pH2L5o25xMdfP8B0FZLL4olc4tgSMwXeJHVo2J+nyqXcF3McuWJETvEaj6/r5VgfhuYPcFsbWnY+JUexgbbggIyQQAZM6QZ108qkWQls92oIJ12MHfnt/wCa8hr/AETbz3+u2kfPyrEyt3y7BsozamNJmB+XzqzKbWQQL9FVzy5a72SwD28SS+HS2TbJJTDLbCz3fh7wDxHOHGWdQitsRVtwZSti6SgHiaDlAzLAMyAucSTrz11qo7J4JLV9la5bDEOAjI9u5dzC2GdhcjNPd5iVzAlyZ67NgOEi1bdAdGJOgCxKheXPTf8AKt1U6rJRFgo1yD3NkqjBsxOYckOoUf1teukHeq3i1vNaaxkswt9BlOYW3DahXCg/jpMb7GdxkKltbZtd7Cs+piAkSQRrOvKoWLw6nDXLb2VVVdfCto4mZE5isGf2uUVyaTv8uPvw00jnrOy6NRv+NP2466zy0Uvs9wm5bXJcSyttWL2xadyFkk5ArKAFA6HroNqtcPhirMZENrtHM/vqu7I2MmHjuwgzvA7oWZGbRu7Hwkjrqd6uq6NRoL5WSmYZCrr+FKpcOac3TTn+JgxFLy/yPxDb66b/AJ/I1MxNjOpXkajXsIxNuMuVI6zoRO3oD8qzVGQ2Gj1Kc10ukqViL2RS0THLrUQ4ks1vXLmEwIPyM8vTWpGOnu2AEyI2nfTYVHSy2a14dFUgxpGm0NrFWqzty+ahmqiW3nGuJIItwBoQfh8XxaemXqalNhylhwxB5/gN4idan5RMxrX2mvGcRyhLZ7plUXFMC7WbL2hL2iGA67bfMCsGNvXUe3iRZMlCjpqY1kbaj/apPam7cVEKMyrm8TLuOm3L/arW3jEYSrqR5EVyHUWvrPYHFpGU7ajQgeR2XRFRzabXEAi/HTgfmtYTvRZvXCrK964uUBGaCDMlQJjlrofnVza/lLf9YWwCJ1mDprr9TOo86s1YHYzX2t9OgGUm0wZgzPHdZH1M1QvI1tHBVeEb7G6Z/rb8vCOm45/OpPCyO7EEHfYyBGkCvWBsFVMzJJOsHp05VJqaVMiCeCHuBkBKUpWhKSlKUISlKUISlKUISlKUISlKUISqPH4O6bBVA2bNMSJiORmN+Z157irylAsZUESIUPiROTSZkbCf4FfLik3UOWQBufPpHPTnUq7ZVtGUMN9QD+de6SaZc6Ty8k0OAEdUpSlOS1Vm1mxYYT4UgmJEmdJAhWAjczB21qZiMGHIJJBAI0jY+oomAtq5uC2ouNu8DMdAN99gPpUipdBVWiFDPCk8x6HfbfrtPzJrNhsKLYIE6mdfQD9KzUqsBWSoHFOE99B7x0IVllTBhipOvI+AfjU+lWBhQQDYqm/5c3i/dAJc/FsXk8o0k7elWS4QZlaSWC5ZMa+e2+vKs9KCSdVAaG6KqXsvhwP5IFsyPnYszkowdSbjEuYYbT5Va0pQSTqpDQNFgxGCRypYSVmNSNxBGm4PSqninZ6bBt2VV5dWZbztldV+4xAYkRsIjQTOxvaUsMYH54E8VYucW5JsqXszgL1hGt3EsomYsgtXHYKGJOQB0XKoG0HroBpV1SlMcZMqjW5RCUpSoVkpSlCErzcuBQWYwAJJ6AV6qFxr+b3f2G/Kl1XZGF3AFWY3M4BYcfw+3i0UhzlEkFefLnVeOxls/wBI3+X91SOCfzH/AA3PzavvZL+bD9pvzrkinQxL2GpTBLmzPSPuuhnq0WuDHWaY+f2UrhPBlw4YKzHNEzHL0qwpSutTptpNDGCAFge9z3ZnGSlKUpiolKUoQlKUoQlKUoQlKUoQlKUoQlKUoQlKUoQlKUoQlKUoQlKUoQlKUoQlKUoQlKUoQlKUoQlKUoQlKUoQlKUoQlKUoQlYMdh+8tukxmUiekilKq9oc0gqQYMhc8a6yyoZoEiJIH0ryl9gIDMB5EilK+ZOc4OsdF7UAELb+ySt3RZnLZjoDrEevWr2lK+hfh4jDU+gXksWfzndUpSlbVmSlKUISlKUISlKUISlKUIX/9k="/>
          <p:cNvSpPr>
            <a:spLocks noChangeAspect="1" noChangeArrowheads="1"/>
          </p:cNvSpPr>
          <p:nvPr/>
        </p:nvSpPr>
        <p:spPr bwMode="auto">
          <a:xfrm>
            <a:off x="155575" y="-1485900"/>
            <a:ext cx="6991350" cy="31051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0" name="AutoShape 4" descr="data:image/jpeg;base64,/9j/4AAQSkZJRgABAQAAAQABAAD/2wCEAAkGBhQRERUTEhIWFRMVGBoXGRgYGBkaHhgeGBkbGyAYGxsXHiYeGxokGxoeIi8gIycrLCw4GB4xNzAqNSYrLCkBCQoKDgwOGg8PGiwkHyUyLS8qLi81KiwsKSwsNC0tLTAsLCwyKiosLTU0KiwtLC8sLSwsLCwuLCosNC8sLCwsLP/AABEIAJUBUQMBIgACEQEDEQH/xAAbAAEAAgMBAQAAAAAAAAAAAAAABAUDBgcCAf/EAEcQAAIBAgQDBQUFAwoFBAMAAAECEQADBBIhMQVBUQYTImFxBxQygZEjQqGxwXLR8DM0Q1JTYoKisuEVFiSS8TVzwtIlk7P/xAAbAQACAwEBAQAAAAAAAAAAAAAAAwECBAUGB//EADcRAAEDAgQDBQYGAQUAAAAAAAEAAhEDIQQSMUFRYXETgZGh8BQiM7HB0QUjMlLh8SQ0QkNicv/aAAwDAQACEQMRAD8A7jSlKEJSlKELBfxOVlETm5yBG3Xes9QcbbJuW9JXWdJ6b6afXrU6lsJLnSruAACV4v3cqlomBNY8XiSgBClvSsXvedXGRhC8x1G3ry+Rq5OyovN/HnuTcTKSNxm0iddTGsdYrPhcTmRGaAzKDG246EmqviBy4Q6SWYAyCd3AzEKDmiOehjXSa9IcosZVnwABSYOw/Tkehqr3ZKYchgzPjkrmseIw63FKuJU7isVziNpTla4oImQSNIAOvTQivicUtFsouoW0EZhuSRHrKnTyq5bIghQHQbFa5e4faXvVaxc7zM2TKGIj7sHaOs+dbThlIRQRBAEgctNqp1u3rLXAO6Kl2cZrkET10qdxCGsyY+6eoEkagxtrvFcrCsZSzOaIPCI477roV3OflBPnPDbZTqh2uI5rzWu7cFROY5cpHh2hp1nmB8LdKr8Uha/YUOygAE5XIBK6wVGhBG8+W0GfuFQjH3SQNbehAI08GhOcg+sD8K67RaeS5hcZgcVd0rCuMUqXnwjnBqNxG+Tam2VA5sWK5YOkQpkzpB9KWXBNg6qVib2RS0THKY3Mc6923kA9RNVFpW7i4HIZ8wDEEtr4eTABfIDTY1a4f4F9B+VAMqFkpSlWQlKUoQlKUoQlKUoQlKUoQlKUoQlKUoQlKUoQlKUoQlKUoQlKUoQlKUoQlKUoQlKUoQqzGcPYuX94ZFlTlmAIiRuND+p30ipv8PW14LmMYRbUCc2i/DPxHfKAZ0+etXnFj4NJmRtWC5ZV78MFeVggqpgbwSdYnWPOoFYhxaeSq6kMuYKtyW80++kQwA3GUmdN41npG01lw620ZWuYg3RkZcrBjIZlMkEnQQOU67xFS8VhrS3BmtoEClyTbWBAPizcoAFU3Z/tRw/G3ms2rIDhTGe0oDrOuXfTWYMHyprXdoHEA210SnAMIBIk6aq3u4uzfttYtXArNosCPuh5WRB8JnTz6GM9m/bAUFyWtjISM4kwNxJmdNya1nCcaNlHY2rBui7iQseEhLBKx4LegACrmMACJJJis+D7Uk4h1a3Nt8rqSAAoOGW4bSkDx3WMmDyDGdhUVKTzZsRz9BTTrM1dryVziLeFYszjUwWPjExoPlPKsuGwFhz4U/k2HUagltucMx35k1VYHtWps3L160Etpat3pU5pFwHwgMFJIgANEGd9DWHh/a+3j8NfOHV0dIzKQA0MfiGUmZAb6GkvFem1z3XDeH9prHUXuDBqVnxXCGl2NgXCWuCZEsH1VtdisR86ucUpFgAkAwoJEaGRMaj5VVY29hjhwqMJUTbCk5gx2gbzNWOKvDu1S4Ydgs+Gdd9R5kEaa1yqIpsz5SLgaERfnA8+vFdCoXHLmnU7H7lRLtn/AKqwVBPg1ItgjQMBLfd30+e/L5hSBjL2uY5N8y6Rl8OUQRE7nXbyr33iG5bfvFJRYP2Zk6HY/dGsxrty1qV75ZDFwPGRE5TJEA9OYA9co6CuqMRTy/qGnFc/sXzpusCT3BOs5p5HpMa6fXSpGLI938UnRP7pmRBnZYaD5RWEKvctlJIzTJkbkHlrAnnNZMa7LZCqpYkAeFQwA0nRvKYn50hplxI4Jxs2DxWDClsrgqXfOA5zg8lIIZQsQI0gfrUn3u4oAFnloAenKoNrBXSgFl2tgFgQ6ou+XZbYjkROhBaZ0g+wbmFD3cRfHcKCzTJjRYjSdwdB12k00UnOEh0crfZK7QN1b3qfbxFyQDb0JMmdojWPOfwqXVDwbjOGx+drF1mynxDVSsqQDBExuQdpB86z8Ut2rFpr124ypbEk7xoVgCJk5oA84q4Y9pymSeaM7XDMIhWly6FBJOgEn0ryMUsA5gJE6mNK1rs32mw+Mt3jYa4HVQGW4AGA8UMCpMyZ59NqmcT4phsLYS9iTlnwDQsx38IA1mCZ6VLm1A7KBfgqtqMLc024q7S6G2IPoZrFiL7qRlTMNJMx1/d+NUeJxtq5gjewzg23K+KG0AIWPDDoQRuNRrsdR54g4BUlzAtAhLjOh56q3N+WsnbU1nxL3UqWZ1jPrUH5Sn0WipUyjSPXqVeYXFMxIZMsCd+p0HrpP061KrXbl9Wde/Z0tmypTMxXXnJES4/gVjwqvcbDrdL627kiSCwB0mDO0VlbjY92J/sC9ra24hPOH30/om3HS/BbNStVwJIXDXM7lmulDLMZUFhEExyr5ausWlnC3u9g+Ny0ZvhFsCCsfKoH4iIEt158gfG/8qfZLmD6uPCy2ulatir2l4s7jEBz3ahmmJGXKo0II30rJiLRdsUWZpRVKgMwAbJMwD1FScfwb5/+jfgfd0Uey8T5dNOIvqtlpWr3r7Myd6wCmypUs7ICxGplRq3lVrgrNxrSHvTOXfKdd9dYMxGvl506hixWcWgevXVLqUDTaHEqzpUH3K5H8sZ/ZHWpVq+GkqZgxWwFZ1kpSlShKUpQhKUpQhKUpQhKUpQhKUpQhQuKpKfPz/GKru0XaD3VrQPdorzmuXJAEMihRH3octqdkaJ5TONXoVVOUBidWJgQP7utUPabGnNhh3sKyXSYxJwysVNuDnHiYgE+HYyTyqKLQaxngq1nRTsVcYUm+Ee5aKi5ZXOpnw51JKmY2kjXX01rX+xfZ7h1rEO+ExHfXVBGUurZFJ1IgCembX8ascXxRu5a0Iy+6lpzPcJJtsRFwiHGnxbnU1zb2Un/APIp+w/+mtdGiQyoQY3WStWHaUwRO0rszcKsk5jZtli2cnIs5ojNMfFGk71VX+0nD7LZGvWFZSNBl0KiB8OxAEeVa57W+0r2baYa0xU3QWcgwcg0y6f1jM+Skc61nsb7PUxVj3jE3TZskkJBUFoMFiWkATpEawfnZlEFmeoYGyrUxBFTs6bZO63Xtk2HbhWIfDd0UfKS1rLDHvFkkrufXWta9jhacXkALRZ3/auT+FVfa/sm/Dkz2LzXMLiAEbbl4lDRo20hgBsRz1uPYp8eK/ZtfncpzmAYd2UyD47LO15OKZmbBHhut/TDupLdzbzSTmhQYk7kHp/BqPi+2WBRsr4m1mGhg5o8vDMVovtZ7VubvudtiqKAbsH4iwkIf7oUgxzzeVTOzfsltNYR8U1zvHUNlUhQk6gbGWjfl+dY6WDp0qeZ5N9rLbUxdSpULKYFtSt94dxTD4gE2Llu4BvlIMeoGo+dSmw6kglRI28q4b2j4Nd4PjFNm60EZ7b8yJgowGh8xsQRXWsPxcYrhxvrpnsMSB91gpBE+TA1ath2tAc24KKOJLyWuEOCkYDjOFxRdLN5LhWCwRtdDodNxI3FQuJdpMEimw2KtKwgQWzRlIMMBy0gg1xTs4t9rwtYZsty8DakGPC0FtdwIWSRrANb9jfY2q2GNu+7XlUkAhQjECYgaidpk01+Eo03e8dfFIp4ytVZLG6eC3zgQtm3ms3FuIx+JIIJAAJJB1YkST51Qe1LiFtcBdtG4gutkKpmGZgLiyQu5Gh+laB7LeMPaxyWwT3d+VZeUhSytHUER6E1tPtT7JWzbuY4O4uAIpXTKfEFnaRoevKhtBtKsGk22QcQa2Hc5ovcFU3sk4rZsXMQb123aDKkZ2CzBbbMdd/xrp/GsLZv4a4t5h3DLLNmAAA8QcNtpAM+Vcb7B9kU4g91blx0FsKfDGuYnqD0rf8Atlhks8FuWrJbJbW0gLSCR3ibyBuD0q+Ja01gAbkhUwr3DDkuFgD3rN2J7P4K3bvHB3zeLwrvmErEkLChYGs+da37XMXbNuxZS6jvbZgyhgSvhEZhJI+dRvY/iRbfFMZyi2hMAk6M3IVB9oXZmzh8mIsu5GIuXGho01mRpMEnnrVm0wMT7xuqPqF2F90ADfldXvYLG224d7v39pLzXSVVrmRt1IiDmEnoK3m9xnDYbu7N28iOQAqs2vQHxaxOkmuZdiOwdjF4cYi9cuAC4VKpEGI5wSN+VffbBworiUv7peTL6MnL5qR9Gqr2U6lYsnj4q7KtSlQFQt4eC67ft5lIBgkaHp51VcUxgwyZ72KW2pIUFgN94HOSB+dYuw3GPesDZuEy4XI/XMnhJPrE/Oude1zjHe4tbC6iyuoH9d4O3M5cv1NZqeHz1Mh71qrYgMpdoN9O9ddw2IV7aujB1IzBhBBEbiK1vg3aS5dxAVguV5gAfDoSNee1MIW4bgcPZyZmywxkwGbxN/mYx6Vr+AxZs3FuASV5H0I/WsFd4a8BpsFqZJbJ1XSHMCelahwLjl18Qod5V5kaQNCdOm1X3CeKHEWmZkyxI8jpuK07gmJW3eR2MKsk/wDaarUfdpBsrBbc9/FTAtJEnUxoNddH15RtOshYE4jisYdO6SQJ3gEydJzE7ROnnPKqzEds7hPgtqF/vST+BAqz4H2kF85GXK+4jZvTofKntrsJgJZYeJWbCX8Tn+0RBbJmdPCMi6aMfv5uv61I4V8LSCPGd/QajyqVfuqqlmICgSSelarc7VwcuHsqBykb/wCFYoqVACCVLWwttpWp2u2FxWi7aHyBU/Rpq+biqmwb1sZwBMDfTkekVDajXaK0Kv7T8bezlS3ozCSYmBtpOn/iqnCvjnUXEZyp2Mrr8j+6q/i3FDiHDlQsDLA15k/rVxwHtEw7uz3cgaSDr6xWbOHvuTGylSOO8bvWRbUZQ5UM5iddoHlM1dcLxZu2UciCw19dq0fjPFTiHDFcuUZYmeZOvnVr2e7QMDbsd3I2kEyJMzHSrMq++b2RC22lKVrVUpSlCEpSlCFW8YukZArCQZy58hMefMeXOfKqXjecpYM3GtZbmY2TaL5hly+K/EoFDyRuQpOk1Z8Wwx7xWENOgU2w50HKSNPU/nVZxt/FhmtsO9KXEANjOmR2tqxKG4mQ58ijxfeIIIkgo/ES6v6F4xhuBYu5e8OCIfKywGFts2VRsCemhjyrn3sq/wDUbf7D/wCmt/t2FNu3bsksvuOVJJDOO7IUss5enINJ6A1onsnw7HiAIUwiPm0+GREHoZ5etdGl8N/T7rm1QTVp9fspHtitkY6233TYUA+Ye5I/EfWt27PYlf8Ag9jLJm2E8O4YGDryOYb8jXz2j9kWxthWtCb9mSo2zqYzJrpOgInpHOub9ne22J4ZmtFJSZNq6CpU9RzWeYIj8alo7aiA3UbIcewruc7R26332jMF4QAdCTaCgkTIIJGmhOUHbzql9inx4r9m1+dyqrjVzH8VtPiblvJh7CllUAgNtJWdXMbtsADG5q39ilozing5SLSg8iR3hInqAR9RUluTDuBN/wClUPz4prgLRbmtT9oQI4liZ/rA/IopH4VudvslxggEcQWCAR9rc/8ApUj2m9h3xBGJw65rgGV0G7AbMvVhtHMRG0Gi4D7UbuDtjD4iwXNsZVJJRwBsrAjWNp02571YOdUpN7OCRqFXI2lWd2pIB0IUniPs24hfKnE4y04SYLO5ygxMSg6DnyrdcHwhcHw44cOGK2bhnbMWDMSBO0mubcU45jeNOLVq0RZkeBZyD+9cuEQY6fQE10WzwZrGHXDKxdkw5QnbMcrgaE7TsOVZ8QXta0OI10Gy04YMLnOYD1O65h7L1niVnyFz/wDm1dqHEUYlVzE+ITkbLImfFEcutca9leHY8SSFP2auX0+HwldehzGIrqWEvjvyomSz+HvGMTnklNhqP861n/FKxZWYAReBv5J34XTDqDiQbSuPez//ANSw37Z/0NXSe38/8NxM/wBokfEf6Vdp0+Q2/Cue9gsE44pZQqc1t2ziPhyqwM9NdPmK6n2q4G97A4m2qy7eNQCdSrBgNeZj8a04v/U03bBZsE0nC1G73WnexX+VxP7Fv83rYO3AH/CcRAgFkjWf6S3XNey/au5w27cItglhlZHlSCDI8wRrp51uuI4vfx/BsUzYcWyGUrkUgOqujFgDvAB1G8UyvSd24qbSPol0KrThzS3gqm9lp0xuhb7EaAAnUtyJAP1qb7TmJweDJJJzPvryHMEg+oMHesPsmwrMMYwTMptqo6FvEQs6a7c9JG1W3tG4LducPsMttibLS6wCQrAjNCADcCYGk67GrPIGI7/ooY0nCW4H5rL7OSP+FkGNbzRJifhq87d8D96wDqBL2wLieqDUD1WR865f2W9oV3A2Ws27aOGYspadCQBEDcafnXZez2PuX8Nbu3rfdXHWWTXTXeDqARrB61lrUX0qxrcdFrw9VlagKPK65r7JO0K2feLVwwgQ3wemQQ/+XKf8Jqp7GYNuIcUF24JAdsQ/lBlV/wC4qI6A9Kr+2HCTgsbetpKo0skaeC5Ph05DVf8ADXRfZFwXusK19h4r7afsJIH1OY/MVtqlrGOqt/3QsFEOqPbRdo2ZW6+8Bi6wfCNyNDI5Vo3Zv+c2vU/6TW4YYfaXdp02855SQPlWndnWjE2p01P4qR+deeqn3mrvhbdfxbjEd3p3fdEnrmkwBrpoCY1mOUa6XwjCi7etodidfQCf0rb7tlvei+WV7uM0Rl30nNrJ8unnWr9m/wCc2vU/6TVsQAXNVGbrc7WV89oooVREDaDPKBFaTwjw4m3HJwPxitzwQBu3G100+vyk7VpvDv50n/uj/VSSScpPEpzhBWwds8SRbRB94kn/AAxp9SPpUHs1xCxZVjcaLjGPhYwo8wDzn8Knds8MTbRx9wkH0aNfqB9ai9lsNYuqyuim4DOu5B/cf0q7p7WypsvfaDi2Hv2iFabggr4WHPUSR0/SvnYq8ZuL92A3odR+P6VaYvhmFtKWe2gA/HyHU157O4+3cDi1a7sKRO2szG3PSrZT2gJIlRsqTtkPt1/YH+pq2PgA/wCmtfs1rvbP+XX/ANsf6mrYuAfza1+zRT+K5B0WvdtP5ZP2P/kav+zg/wCmt+h/M1Q9tB9qn7H6mrzs5cHu1vUaAj/MaGfFKNlaUpStKhKVzCxxHF8Yxd5LOJbD4Wyd0mSJIUyCCS2UneBH1tOC2uIYPHJh7jvisLcB+1IJyQCZLGSpkAQSQZ01rQaEakTrCytxGa4aY0n1st7pXLOO8ZxjcZuYXD3ymcLaUEnKga0rs4XbMPEZ3rYMFhcTwuxiL2JxZxNtElFaZzcvExJAJIG53mh1CAL3MQOqluIzE2MCZPRbbicItwDNOmoKsVI+akGtR7X3bJe1YzWk7tXYu63XKEZCqRadW8fxEkme7GkkVR8CwuK4jaOJvcTawWLd2ltsoEGJKhhpIgDeBMmas+wfbC65xGHxbB3wwZu8H3lQlWmNDBiDzBqwo9mS4XI1VDWFSGkQDpz+y2TgWCzJaxGtsvat/ZLlyJ4B4RCyQJ01iq7H9rDZ4pZwS2ly3VzM8wZOeNtD8HPr5a6t2ebHcYuXL3vb4ayjQq250MTlgETAIkmZn6Q7IxC8dw6Ypg9y3CBwIzrkdlYjr4oPpz3LBREuzESAbcEs1zlaWggEi/H7LoV7jl8Y9MMMKxsMmY39YBgnpG4AiZ1monGO1i2uIWMGbAfvQD3hI8OYsBAjXVddRvVPjeNXhx+1ZF1hZKwbc+EzaZpI2nMAZ30rXe1PCb3/ABm1b96YvcKslzLraDO8KADqFg9N6hlFpIzftndFSu4A5f3Rsuq4rvA0h0VdgDzJjT10P1rHluLChrakjbaepAj9++tVXGMM1rDYdbl03WS4ua4wgto2pipGNxCtjbAVgYDTBmJBrhVcV2b3M4Fo11zFdmnQztDuTj0hWWGxOU5LlxC/IAifodaYgzdVCiMpUkkkZtOinUjzrXLlgLbuMBbvWcxLTKXAZ6/xPzqw7wNi8OwBANqQDvqG3pLca4wCIu3wJjWII6HwTjhmi4vY+IHiO9ZsXxK4jRbW13cwGLqJIGoiRrOkfwMV7F4kQ7WbaxGpZOe/iLaD5feiDEmDw/Ao2HxLsoLBrkE8oUER01NeWIK4PvT9lrM7SNp/jrQPxJ+WSwXAIueOW/jKqcE0ugONjfThNvkrfAYq47QyIgdWOZGXMYKgHQncE9Yy761jwd896PExBZ0E3ATKhtWXLoNOvMdaiqlsY5RZKjwNOWIDQeQ06aVnw16LozOzEF5ItgZozwpMyRCkgf3R5UHEGq8EwIdFiIMRxvvspFEU2kTMib678F9s4rE5wGGHUkAOeYJbQRmk+HafXyrFd4lissBsPJXQg/eJIBgvttv5n+7WW7hMOzl3tszFg2pkA5ANIaIIHzPWNMVrhuHYkGy5DKoILMQMxIMy09NTrBHKuz2jFy8j/R/hTeJY5UKnIjeBnLGNlA+E8ySRXy1xK53V0uqC5bXNpMarmAIOsjnUfFI4dLa4QPbScssDMRBk/D6Hf5Vnw9l8l7PZChzOQEGZEMSU1M1yDUqPrOa0mLgWIAtxiNdL+S6QY1tMFwE9Qd+v0WW3xRVBHdlSCBHgHxLmneP1oOOKQWCPlCC4T4dAwJAiZJ0jSsZysZNh50M+Ia5Y0jyMRtvNAFVSFsHKRkMzqo8jsIY/j0p0V5/UI9Rt4pc0o0WbA3A9y5NsKVy8hOonUgmaoOM+0/DYa+9h0us1vQlVWJiYEsDzq81torWLRY3GXNLGQvJjm3gRpWucU4AuKbvL3DlZ4GZszIWOg1KNMAA7zyFdDCtgfnX13524LFiXH/ht1B/lc34hibvFuIeEENdYKo3yIOZ8gJY+pru+Bwa2bSWkEJbUIo8lECte4Rw33QkWMAluWylg8nKNiWILGenLerjA4u6SxvWxbUIraGddcwnyEcutaK9TOAG2AWfDUuzJLruOuq9YSe9uTmO0Egee0D861/ivZQrmdbii3qfFPh8tAZq6tYxVuM2c5Wnw5TuBP9UGdDz1qT75bueA65tCpU8xMHTpXOe0PbG+y3jW61bgdyzZcu9+SQVhVfn1JGtYuEizZvB2vAqsxCPJkRrppvVn2iwNq2Laqip3jAFo+EaSfx/OrEdmMPljJ88xn13/ANq5DfbC8025Pdj92/eugWYUNDjmv02UjhuMtXcxtGdp+Ifg1UFrgq2sUC10QGzAAMW1MgGBA+tZuCYnu7OICZJtZocjRomC2XUjT6Gsi4tmIuZo0TOFcAGTAyqykt0mRPKtTKxfh2VXRM3jTed+XFJfSaKzqd1c4pwSLbKGVwQZI29OdUGJ7HENms3I6BpkejCrrFmLtrfn92fxG1fMExF24NYJkaQBr+Zma2vylwBCzNEglUQ7I3nP2t4H5sx/zRWxcO4clhMiDzJO5PU1KpV202tuFWVRdoOz7YhldGAIGUgztMyI9atsDhe6tqkzlAE9az0qwYAZUKq47wP3gLDZXWYPIg8j9Ko07F3SfE6AeUn8IFbjSqOpNcZKmVS/8sD+2u/91fKu6VPZt4Ilck7NcRHBcZiLOKVltXYyXACQQhbKwjcFW1iYIiK2DAduLuNx9u3g0JwiT3rsm+h5n4eUDc66QK3i7ZVxDKGHQgH86+27QUQoAHQCPyra6s13vFt/LrCxsoOYMod7s9/SVzHuz/zPseu3L3SJ9J0mt67WcJOKwd6yvxOvh5eJSGAJ5AkAVZ90M2aBmiJjWOk9K91R9XMWkbAeSYyiGhwO5J8Vxzsxf4ZatG1xGwExNtmBLo5LAmR8OxExr0BraOxYs4kYr3fBDD4Z07tbuua5IIO/Ib6Hp8tu4kEADOiNBjxAGPSQa+e/nvDbVBCkKSXAOoB0WNRr+FWqYgOnWTzt4KlPDlkCRA5X7yuZ9ie068KN7CY1WtnPnDBSdYCnTcqQoII0OtY7XFGxPHcPeNtraPBtBhBZAjgOR5kMfSPWunYmznvKCAQADqqnrsSJn0qNZx6L3112L925XVBKSQMqnmJqPa2kuOW5kG/yUeyODWtzWFxb5rTMep/5ls6fdn5dw+vpWHt/iRh+MYXEXARaCoZA/qu+aOpAYGPMVvqccsm4uhlvCtwpAM8gx8/lVZisV3+J7pjcW2IgBAdZ+JgwPh8zptUe1tBBibQh2GJBE6mVNwXaPDYzDtdUF7QbIcyESRH9bSNRrsPKK+pfsoykWQqqjXA0CV1g7bz1EzpX3EcZsAFAHyIYLW1OVSD1WvOLbDW1tlpKuHAIJIYN4jMHWSR8zXMxDS5+anl79demi6VJwayHz3aL7cfDNNw2QWBg6LoYzSTOXbz/ABr2eJ28+cqNMoRoAMOubUsQB/ArA2Nw+VWfvRLlfFmBBygGddojb99eEx2HEoFuqwyjJD5mAXKIHMZevrSctQG2UfXgm9pTOsq4S1bW2YUKjSzCN8w1kVWY+4rIi2mTIu6OhysDtrlMQefnUrDcUsdxnBi0nhII2iBljnuKx2uJ2XdEa26E6pnTKDGulOq087cogW9XG3zSmVMrpMqLw/CsbhvAIMiEJbQGJMnUkDX94r1ZDeEr8TOpZu6ylS6tm3G+g9J1JmvvDOKk4m7bhskgKMkZYGubTSfOvtrGg4cucQwCu0uVAPOFAG+pBpVPDNgX4k9fH1tCu7EEkmEvYm8pcLOnemck5iioV+pJr02MvCQZjOAWyxANsN0IjNpMHpvULCYm45W37xcRjqM9vKWGuizoY32kxBmicQZHg4i44tNDItrcKBJJ10zZtdNCOayWmhuKp8/BKFf/AKfJSeIksLBupccFTnW2rjWBBOxHPQ66+VfbV1bds90ty1LAHvAZOh27ya98Qx1m4ltzeuIrTHd5hO0zAOo/fXjhl1Ml1nuObKsCLl1iuka6mIAP6Vkj/ILGkEne06eI9cVrn8nMZjy18Cs13CYli0XwFYaQACsjeYP0+c6a+XwWKOnfqB4pgakEaa5QZH6VlxDszgoXKQAptlYzBiGzT5QNejc6j3RiIeM+aLk7Zd/Bk84/Wa6/aEbLm5Ad1O4VZuqpF580EBTpJAAknzLT8gvOah/9YGMZCMzxmjQaZQApB6iSZ11FebyXkztmfKGeJI+HupB//ZSyt5gINwKe7kkiZ8WciPuxl/So7W+iMlolO/xpEhLYIgRsCeZ+KSOY2+e9TbrXwDCo3kfy310qNcS8GIGc6nWRlyZDH+LNHnvyrzZs3wVJZzramSI1H2n8cuVUqHPa46KzBl59VnC3W/o7UdY5Hpr9f1r0Ld4SQluYGw58+fnUbDJeBtSG+FQRoAN5Omh5SCJ6GvFtb+XUvPgzgRPxeLIZ6dNOmtKyc3JmfkFKxnD/AHmzFzwsCSCOUEgSJ6biaqh2cxEZfePB+023p+k1KbgRvW8rsyRcdhMGQTpIHOKjP2JEaXdfNf8AeuZisO978wol1tc2UnqF0MPWa1sGpHLLMKa3DVw2FuqpYkqZYaEkiBGhj9OdQ7d1otElVhVy5jazbxlM67zMdABrXjhFlVw2IU5sy5g6zp4Qdo5Hn6V6sKmVCJ+FCWVRAiPhzsW2hgddtJmtAcHYNhYMt9AdNfXVZyCMS7MZtqrfFwb1sSJEmM0H6Trt+dZcFbIa4SIBMjfXfr/G9esVfKsgBADGDIJ6aCNj61i4Yfj3jNpLZtK32L+n2Wa4b1U6lKU5USlKUISlKUISlKUISlKUISlKUIUHi4OQQTvyIHI669P3VDu3guIIItMSyxIOddFEaIR56nnU3ilpmUKqgydZAMDrqw/D8Kr8TdX3jLqDnX78Embf3Y2+E765G85U/VSp7fzgbfD19f4+flVFcw7dxjBlaTdkaHXxgyOule+0fELtq/8AYq0qttv5MkPmuFWGYKxJCDYZcsySZgV3EuIYq4L1vxn7RShW2wChcXbUA+FWByEkiWDBWYMBpV24YnU6z5pdSuBtorri1g91hQFOly3MDbTn0rNYtH366YIBtDWNPu8/kfpVJxLjOLRXRTcLob+RhZ/lO7FsoCQpEnORCqM2U+JYM5BxTGXLsAsiNf7ofZTCe6Le7wFh/ayknTUjU1f2c6z6Cr2w0gqRgcQbFh7D2nNzxAQpIfNsQRyoOHunuSspJVmLc8skNB/jlUbA8cxjmyWXIWTDkobbAP3ig3D8BIZTOmYZYGbQ197O4y/dxVprxuT7tc7xTaZFt3DctTbBIhogxuYkyQaj2YgXOiO2BMQrftDZLPh4UmLomBMbb0Syffy2Ux3W8abjnWftBhw1hz3ZuMil1UFtSAY+AyfQb1Wdjbsi5C+EZfGFuoGYFwQFusToAraH+kjdajspBcrF8ODVhsi4mHvlbZJ747rOmniAO8V9uAtesOpvXFD6s6kAExoBAgaGTHTWr68z5zldQBAg7zoY9SD+I064rbXYBa4gECYg8xOsR5fPnvWfKNJTbqDhr3dYy9mVvtMgUhSQdI3HL91V9nAXDhNEJKXi5WNWA0MDn/5q9DXBAN1JjTziB9N/nHpUnD55OZgRyjUgxzgCasGg26+aLhU+Kv8AvV2x3aOBbfOzMpWIg5deelZuDWSHxUqRLmJG++3Xf8ahdlcJeLLfe/3ivbIjPcOngyyjABWJDuSRINzLstTOAYzwXcxclXJIZiSFIEEFo8MCR9edONKDMpTakxZQOHXGSxYts5sqxuFmiDIOiy2izJPyr5xS4Lli4j3syrcGS4UDj4STmEgMFXMZkbSNQKuMZjAzWV8IS5LEuAZyx4Rykz+FVfFGL2LtvKty2l1JKWRcyr8UraghnUwNAY3gxFYKNsSBm3jy0iYjfTVbKl8ObbfXp3ar1wR/sbZlw7XT3gaLcMYMZEZlGkczuZ1NXGAIz3Y2mdQRzYc+Uj86qeFo3dWyUIHesQe77tmDPOd7emVmMk6AneBMVb4B5e6DEhtYgdR1PICtdX4o6n5LPS+Ge5eb2MJR4ERoDodJjb9IrI+PW0iG6wXNAk9Yn9KiIoFu6NvFrBMmT11g17v5XsCMrMFlA4nxAQNJBmdNIopOkAuKmoIJyrBfxaEmMUFE7DWNV8+pUD186+HFgkC3iVZmcrA11+U7H61g+0t5v+jR9QZUZc0sCTBBghhm3M6c69l2QyuBEqWIII35kQpif19aucMw6T4/yliu/wBBTRi395ZNcgt5h4NJkc+fp69KyYfHHuy7akcgpXkNIJJqBgwPfnPhDd2CRs2uXccwP61ZsOg7q4QNSY0PIRG/r+horEtFuCmlc34rJxPv3RDhyFJ1MxMRpuKrDhsefvj6r+6pXFcdctWrSWz9pcIUEwf9uY1qtRMYbjW+98agNE7g9NK4OKqNNWPzCbTlMCYmOq6+HaQyfci+ovqrngHCGsKxcgu5kxrt5nc617v4Qm9mNlHAy5WJAKx8tddag8Bxnd23e/fg58hDtGVhyljufKptprrSO81IBXSREbmBpJBgVvw7GOw7IBA20PjMhZKz3NrOkye9ZscfHbE/emPQj6+n7oP3h9nKX0gFtNIrBYW4wJW6CBpqOg8x85/OpeGtOCS7ZpAA+U67eY+nyrWwSc3FZ3G0KRSlKcqJSlKEJSlKEJSlKEJSlKEJSlKEKDjbkXbepA1neOgmKw37C2ouXMQ8AxJFvX+7ok6+VZsav2tskGBmPkNOdU3EsUEw/gZFJuSp1YGFk+Rnoeo6UmmM1Qjn9ArVDDAVMZXW7caXAa4AWChiE7sHw+E6ZtNj9ZNfRjrwGqtmK248B/tCGJ00OSCQdpqZxEKMru4UCRtOrRqPMRWJ7TAx3rlmHh3AmN5Gm+sUpzy1xH1G/qyuGSAVHbE3wCRmJIu6ZPhy3AFI0kkqSYO8VK4TOa6SWILCCy5SRkXWIH5Vk9wb+2b+Dvv8v96x4jD3wU7u54VVswIHiYlcup1AAzU2mHF1xCo6ALXWQ8OOpFxhqx3MeLyn1+tQUdTveciBHxT6+U+XSvD4jFyFmz3mUNlBieuhJOWdNOm/KsmfEsblvKinK2RwNJkZDqTruSI00pxpcwldpyKj8a4rbs4Z82IKd7mVbjZhlY2y4EjUaDSNdRGtYOx2Llbrd7auBQoFuzfOIywXMliAczAhYjXuwZkmJ99cSRlNu06lNQdiTygnUDn6adK+Wzi5Iy29XU6QMqgLmHPczB3g8tAGgQzLulmc+ZZblxCxLWWJJGokz4Rr8pP41jz2pH2L5o25xMdfP8B0FZLL4olc4tgSMwXeJHVo2J+nyqXcF3McuWJETvEaj6/r5VgfhuYPcFsbWnY+JUexgbbggIyQQAZM6QZ108qkWQls92oIJ12MHfnt/wCa8hr/AETbz3+u2kfPyrEyt3y7BsozamNJmB+XzqzKbWQQL9FVzy5a72SwD28SS+HS2TbJJTDLbCz3fh7wDxHOHGWdQitsRVtwZSti6SgHiaDlAzLAMyAucSTrz11qo7J4JLV9la5bDEOAjI9u5dzC2GdhcjNPd5iVzAlyZ67NgOEi1bdAdGJOgCxKheXPTf8AKt1U6rJRFgo1yD3NkqjBsxOYckOoUf1teukHeq3i1vNaaxkswt9BlOYW3DahXCg/jpMb7GdxkKltbZtd7Cs+piAkSQRrOvKoWLw6nDXLb2VVVdfCto4mZE5isGf2uUVyaTv8uPvw00jnrOy6NRv+NP2466zy0Uvs9wm5bXJcSyttWL2xadyFkk5ArKAFA6HroNqtcPhirMZENrtHM/vqu7I2MmHjuwgzvA7oWZGbRu7Hwkjrqd6uq6NRoL5WSmYZCrr+FKpcOac3TTn+JgxFLy/yPxDb66b/AJ/I1MxNjOpXkajXsIxNuMuVI6zoRO3oD8qzVGQ2Gj1Kc10ukqViL2RS0THLrUQ4ks1vXLmEwIPyM8vTWpGOnu2AEyI2nfTYVHSy2a14dFUgxpGm0NrFWqzty+ahmqiW3nGuJIItwBoQfh8XxaemXqalNhylhwxB5/gN4idan5RMxrX2mvGcRyhLZ7plUXFMC7WbL2hL2iGA67bfMCsGNvXUe3iRZMlCjpqY1kbaj/apPam7cVEKMyrm8TLuOm3L/arW3jEYSrqR5EVyHUWvrPYHFpGU7ajQgeR2XRFRzabXEAi/HTgfmtYTvRZvXCrK964uUBGaCDMlQJjlrofnVza/lLf9YWwCJ1mDprr9TOo86s1YHYzX2t9OgGUm0wZgzPHdZH1M1QvI1tHBVeEb7G6Z/rb8vCOm45/OpPCyO7EEHfYyBGkCvWBsFVMzJJOsHp05VJqaVMiCeCHuBkBKUpWhKSlKUISlKUISlKUISlKUISlKUISqPH4O6bBVA2bNMSJiORmN+Z157irylAsZUESIUPiROTSZkbCf4FfLik3UOWQBufPpHPTnUq7ZVtGUMN9QD+de6SaZc6Ty8k0OAEdUpSlOS1Vm1mxYYT4UgmJEmdJAhWAjczB21qZiMGHIJJBAI0jY+oomAtq5uC2ouNu8DMdAN99gPpUipdBVWiFDPCk8x6HfbfrtPzJrNhsKLYIE6mdfQD9KzUqsBWSoHFOE99B7x0IVllTBhipOvI+AfjU+lWBhQQDYqm/5c3i/dAJc/FsXk8o0k7elWS4QZlaSWC5ZMa+e2+vKs9KCSdVAaG6KqXsvhwP5IFsyPnYszkowdSbjEuYYbT5Va0pQSTqpDQNFgxGCRypYSVmNSNxBGm4PSqninZ6bBt2VV5dWZbztldV+4xAYkRsIjQTOxvaUsMYH54E8VYucW5JsqXszgL1hGt3EsomYsgtXHYKGJOQB0XKoG0HroBpV1SlMcZMqjW5RCUpSoVkpSlCErzcuBQWYwAJJ6AV6qFxr+b3f2G/Kl1XZGF3AFWY3M4BYcfw+3i0UhzlEkFefLnVeOxls/wBI3+X91SOCfzH/AA3PzavvZL+bD9pvzrkinQxL2GpTBLmzPSPuuhnq0WuDHWaY+f2UrhPBlw4YKzHNEzHL0qwpSutTptpNDGCAFge9z3ZnGSlKUpiolKUoQlKUoQlKUoQlKUoQlKUoQlKUoQlKUoQlKUoQlKUoQlKUoQlKUoQlKUoQlKUoQlKUoQlKUoQlKUoQlKUoQlKUoQlYMdh+8tukxmUiekilKq9oc0gqQYMhc8a6yyoZoEiJIH0ryl9gIDMB5EilK+ZOc4OsdF7UAELb+ySt3RZnLZjoDrEevWr2lK+hfh4jDU+gXksWfzndUpSlbVmSlKUISlKUISlKUISlKUIX/9k="/>
          <p:cNvSpPr>
            <a:spLocks noChangeAspect="1" noChangeArrowheads="1"/>
          </p:cNvSpPr>
          <p:nvPr/>
        </p:nvSpPr>
        <p:spPr bwMode="auto">
          <a:xfrm>
            <a:off x="155575" y="-1485900"/>
            <a:ext cx="6991350" cy="31051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2" name="AutoShape 6" descr="data:image/jpeg;base64,/9j/4AAQSkZJRgABAQAAAQABAAD/2wCEAAkGBhQRERUTEhIWFRMVGBoXGRgYGBkaHhgeGBkbGyAYGxsXHiYeGxokGxoeIi8gIycrLCw4GB4xNzAqNSYrLCkBCQoKDgwOGg8PGiwkHyUyLS8qLi81KiwsKSwsNC0tLTAsLCwyKiosLTU0KiwtLC8sLSwsLCwuLCosNC8sLCwsLP/AABEIAJUBUQMBIgACEQEDEQH/xAAbAAEAAgMBAQAAAAAAAAAAAAAABAUDBgcCAf/EAEcQAAIBAgQDBQUFAwoFBAMAAAECEQADBBIhMQVBUQYTImFxBxQygZEjQqGxwXLR8DM0Q1JTYoKisuEVFiSS8TVzwtIlk7P/xAAbAQACAwEBAQAAAAAAAAAAAAAAAwECBAUGB//EADcRAAEDAgQDBQYGAQUAAAAAAAEAAhEDIQQSMUFRYXETgZGh8BQiM7HB0QUjMlLh8SQ0QkNicv/aAAwDAQACEQMRAD8A7jSlKEJSlKELBfxOVlETm5yBG3Xes9QcbbJuW9JXWdJ6b6afXrU6lsJLnSruAACV4v3cqlomBNY8XiSgBClvSsXvedXGRhC8x1G3ry+Rq5OyovN/HnuTcTKSNxm0iddTGsdYrPhcTmRGaAzKDG246EmqviBy4Q6SWYAyCd3AzEKDmiOehjXSa9IcosZVnwABSYOw/Tkehqr3ZKYchgzPjkrmseIw63FKuJU7isVziNpTla4oImQSNIAOvTQivicUtFsouoW0EZhuSRHrKnTyq5bIghQHQbFa5e4faXvVaxc7zM2TKGIj7sHaOs+dbThlIRQRBAEgctNqp1u3rLXAO6Kl2cZrkET10qdxCGsyY+6eoEkagxtrvFcrCsZSzOaIPCI477roV3OflBPnPDbZTqh2uI5rzWu7cFROY5cpHh2hp1nmB8LdKr8Uha/YUOygAE5XIBK6wVGhBG8+W0GfuFQjH3SQNbehAI08GhOcg+sD8K67RaeS5hcZgcVd0rCuMUqXnwjnBqNxG+Tam2VA5sWK5YOkQpkzpB9KWXBNg6qVib2RS0THKY3Mc6923kA9RNVFpW7i4HIZ8wDEEtr4eTABfIDTY1a4f4F9B+VAMqFkpSlWQlKUoQlKUoQlKUoQlKUoQlKUoQlKUoQlKUoQlKUoQlKUoQlKUoQlKUoQlKUoQlKUoQqzGcPYuX94ZFlTlmAIiRuND+p30ipv8PW14LmMYRbUCc2i/DPxHfKAZ0+etXnFj4NJmRtWC5ZV78MFeVggqpgbwSdYnWPOoFYhxaeSq6kMuYKtyW80++kQwA3GUmdN41npG01lw620ZWuYg3RkZcrBjIZlMkEnQQOU67xFS8VhrS3BmtoEClyTbWBAPizcoAFU3Z/tRw/G3ms2rIDhTGe0oDrOuXfTWYMHyprXdoHEA210SnAMIBIk6aq3u4uzfttYtXArNosCPuh5WRB8JnTz6GM9m/bAUFyWtjISM4kwNxJmdNya1nCcaNlHY2rBui7iQseEhLBKx4LegACrmMACJJJis+D7Uk4h1a3Nt8rqSAAoOGW4bSkDx3WMmDyDGdhUVKTzZsRz9BTTrM1dryVziLeFYszjUwWPjExoPlPKsuGwFhz4U/k2HUagltucMx35k1VYHtWps3L160Etpat3pU5pFwHwgMFJIgANEGd9DWHh/a+3j8NfOHV0dIzKQA0MfiGUmZAb6GkvFem1z3XDeH9prHUXuDBqVnxXCGl2NgXCWuCZEsH1VtdisR86ucUpFgAkAwoJEaGRMaj5VVY29hjhwqMJUTbCk5gx2gbzNWOKvDu1S4Ydgs+Gdd9R5kEaa1yqIpsz5SLgaERfnA8+vFdCoXHLmnU7H7lRLtn/AKqwVBPg1ItgjQMBLfd30+e/L5hSBjL2uY5N8y6Rl8OUQRE7nXbyr33iG5bfvFJRYP2Zk6HY/dGsxrty1qV75ZDFwPGRE5TJEA9OYA9co6CuqMRTy/qGnFc/sXzpusCT3BOs5p5HpMa6fXSpGLI938UnRP7pmRBnZYaD5RWEKvctlJIzTJkbkHlrAnnNZMa7LZCqpYkAeFQwA0nRvKYn50hplxI4Jxs2DxWDClsrgqXfOA5zg8lIIZQsQI0gfrUn3u4oAFnloAenKoNrBXSgFl2tgFgQ6ou+XZbYjkROhBaZ0g+wbmFD3cRfHcKCzTJjRYjSdwdB12k00UnOEh0crfZK7QN1b3qfbxFyQDb0JMmdojWPOfwqXVDwbjOGx+drF1mynxDVSsqQDBExuQdpB86z8Ut2rFpr124ypbEk7xoVgCJk5oA84q4Y9pymSeaM7XDMIhWly6FBJOgEn0ryMUsA5gJE6mNK1rs32mw+Mt3jYa4HVQGW4AGA8UMCpMyZ59NqmcT4phsLYS9iTlnwDQsx38IA1mCZ6VLm1A7KBfgqtqMLc024q7S6G2IPoZrFiL7qRlTMNJMx1/d+NUeJxtq5gjewzg23K+KG0AIWPDDoQRuNRrsdR54g4BUlzAtAhLjOh56q3N+WsnbU1nxL3UqWZ1jPrUH5Sn0WipUyjSPXqVeYXFMxIZMsCd+p0HrpP061KrXbl9Wde/Z0tmypTMxXXnJES4/gVjwqvcbDrdL627kiSCwB0mDO0VlbjY92J/sC9ra24hPOH30/om3HS/BbNStVwJIXDXM7lmulDLMZUFhEExyr5ausWlnC3u9g+Ny0ZvhFsCCsfKoH4iIEt158gfG/8qfZLmD6uPCy2ulatir2l4s7jEBz3ahmmJGXKo0II30rJiLRdsUWZpRVKgMwAbJMwD1FScfwb5/+jfgfd0Uey8T5dNOIvqtlpWr3r7Myd6wCmypUs7ICxGplRq3lVrgrNxrSHvTOXfKdd9dYMxGvl506hixWcWgevXVLqUDTaHEqzpUH3K5H8sZ/ZHWpVq+GkqZgxWwFZ1kpSlShKUpQhKUpQhKUpQhKUpQhKUpQhQuKpKfPz/GKru0XaD3VrQPdorzmuXJAEMihRH3octqdkaJ5TONXoVVOUBidWJgQP7utUPabGnNhh3sKyXSYxJwysVNuDnHiYgE+HYyTyqKLQaxngq1nRTsVcYUm+Ee5aKi5ZXOpnw51JKmY2kjXX01rX+xfZ7h1rEO+ExHfXVBGUurZFJ1IgCembX8ascXxRu5a0Iy+6lpzPcJJtsRFwiHGnxbnU1zb2Un/APIp+w/+mtdGiQyoQY3WStWHaUwRO0rszcKsk5jZtli2cnIs5ojNMfFGk71VX+0nD7LZGvWFZSNBl0KiB8OxAEeVa57W+0r2baYa0xU3QWcgwcg0y6f1jM+Skc61nsb7PUxVj3jE3TZskkJBUFoMFiWkATpEawfnZlEFmeoYGyrUxBFTs6bZO63Xtk2HbhWIfDd0UfKS1rLDHvFkkrufXWta9jhacXkALRZ3/auT+FVfa/sm/Dkz2LzXMLiAEbbl4lDRo20hgBsRz1uPYp8eK/ZtfncpzmAYd2UyD47LO15OKZmbBHhut/TDupLdzbzSTmhQYk7kHp/BqPi+2WBRsr4m1mGhg5o8vDMVovtZ7VubvudtiqKAbsH4iwkIf7oUgxzzeVTOzfsltNYR8U1zvHUNlUhQk6gbGWjfl+dY6WDp0qeZ5N9rLbUxdSpULKYFtSt94dxTD4gE2Llu4BvlIMeoGo+dSmw6kglRI28q4b2j4Nd4PjFNm60EZ7b8yJgowGh8xsQRXWsPxcYrhxvrpnsMSB91gpBE+TA1ath2tAc24KKOJLyWuEOCkYDjOFxRdLN5LhWCwRtdDodNxI3FQuJdpMEimw2KtKwgQWzRlIMMBy0gg1xTs4t9rwtYZsty8DakGPC0FtdwIWSRrANb9jfY2q2GNu+7XlUkAhQjECYgaidpk01+Eo03e8dfFIp4ytVZLG6eC3zgQtm3ms3FuIx+JIIJAAJJB1YkST51Qe1LiFtcBdtG4gutkKpmGZgLiyQu5Gh+laB7LeMPaxyWwT3d+VZeUhSytHUER6E1tPtT7JWzbuY4O4uAIpXTKfEFnaRoevKhtBtKsGk22QcQa2Hc5ovcFU3sk4rZsXMQb123aDKkZ2CzBbbMdd/xrp/GsLZv4a4t5h3DLLNmAAA8QcNtpAM+Vcb7B9kU4g91blx0FsKfDGuYnqD0rf8Atlhks8FuWrJbJbW0gLSCR3ibyBuD0q+Ja01gAbkhUwr3DDkuFgD3rN2J7P4K3bvHB3zeLwrvmErEkLChYGs+da37XMXbNuxZS6jvbZgyhgSvhEZhJI+dRvY/iRbfFMZyi2hMAk6M3IVB9oXZmzh8mIsu5GIuXGho01mRpMEnnrVm0wMT7xuqPqF2F90ADfldXvYLG224d7v39pLzXSVVrmRt1IiDmEnoK3m9xnDYbu7N28iOQAqs2vQHxaxOkmuZdiOwdjF4cYi9cuAC4VKpEGI5wSN+VffbBworiUv7peTL6MnL5qR9Gqr2U6lYsnj4q7KtSlQFQt4eC67ft5lIBgkaHp51VcUxgwyZ72KW2pIUFgN94HOSB+dYuw3GPesDZuEy4XI/XMnhJPrE/Oude1zjHe4tbC6iyuoH9d4O3M5cv1NZqeHz1Mh71qrYgMpdoN9O9ddw2IV7aujB1IzBhBBEbiK1vg3aS5dxAVguV5gAfDoSNee1MIW4bgcPZyZmywxkwGbxN/mYx6Vr+AxZs3FuASV5H0I/WsFd4a8BpsFqZJbJ1XSHMCelahwLjl18Qod5V5kaQNCdOm1X3CeKHEWmZkyxI8jpuK07gmJW3eR2MKsk/wDaarUfdpBsrBbc9/FTAtJEnUxoNddH15RtOshYE4jisYdO6SQJ3gEydJzE7ROnnPKqzEds7hPgtqF/vST+BAqz4H2kF85GXK+4jZvTofKntrsJgJZYeJWbCX8Tn+0RBbJmdPCMi6aMfv5uv61I4V8LSCPGd/QajyqVfuqqlmICgSSelarc7VwcuHsqBykb/wCFYoqVACCVLWwttpWp2u2FxWi7aHyBU/Rpq+biqmwb1sZwBMDfTkekVDajXaK0Kv7T8bezlS3ozCSYmBtpOn/iqnCvjnUXEZyp2Mrr8j+6q/i3FDiHDlQsDLA15k/rVxwHtEw7uz3cgaSDr6xWbOHvuTGylSOO8bvWRbUZQ5UM5iddoHlM1dcLxZu2UciCw19dq0fjPFTiHDFcuUZYmeZOvnVr2e7QMDbsd3I2kEyJMzHSrMq++b2RC22lKVrVUpSlCEpSlCFW8YukZArCQZy58hMefMeXOfKqXjecpYM3GtZbmY2TaL5hly+K/EoFDyRuQpOk1Z8Wwx7xWENOgU2w50HKSNPU/nVZxt/FhmtsO9KXEANjOmR2tqxKG4mQ58ijxfeIIIkgo/ES6v6F4xhuBYu5e8OCIfKywGFts2VRsCemhjyrn3sq/wDUbf7D/wCmt/t2FNu3bsksvuOVJJDOO7IUss5enINJ6A1onsnw7HiAIUwiPm0+GREHoZ5etdGl8N/T7rm1QTVp9fspHtitkY6233TYUA+Ye5I/EfWt27PYlf8Ag9jLJm2E8O4YGDryOYb8jXz2j9kWxthWtCb9mSo2zqYzJrpOgInpHOub9ne22J4ZmtFJSZNq6CpU9RzWeYIj8alo7aiA3UbIcewruc7R26332jMF4QAdCTaCgkTIIJGmhOUHbzql9inx4r9m1+dyqrjVzH8VtPiblvJh7CllUAgNtJWdXMbtsADG5q39ilozing5SLSg8iR3hInqAR9RUluTDuBN/wClUPz4prgLRbmtT9oQI4liZ/rA/IopH4VudvslxggEcQWCAR9rc/8ApUj2m9h3xBGJw65rgGV0G7AbMvVhtHMRG0Gi4D7UbuDtjD4iwXNsZVJJRwBsrAjWNp02571YOdUpN7OCRqFXI2lWd2pIB0IUniPs24hfKnE4y04SYLO5ygxMSg6DnyrdcHwhcHw44cOGK2bhnbMWDMSBO0mubcU45jeNOLVq0RZkeBZyD+9cuEQY6fQE10WzwZrGHXDKxdkw5QnbMcrgaE7TsOVZ8QXta0OI10Gy04YMLnOYD1O65h7L1niVnyFz/wDm1dqHEUYlVzE+ITkbLImfFEcutca9leHY8SSFP2auX0+HwldehzGIrqWEvjvyomSz+HvGMTnklNhqP861n/FKxZWYAReBv5J34XTDqDiQbSuPez//ANSw37Z/0NXSe38/8NxM/wBokfEf6Vdp0+Q2/Cue9gsE44pZQqc1t2ziPhyqwM9NdPmK6n2q4G97A4m2qy7eNQCdSrBgNeZj8a04v/U03bBZsE0nC1G73WnexX+VxP7Fv83rYO3AH/CcRAgFkjWf6S3XNey/au5w27cItglhlZHlSCDI8wRrp51uuI4vfx/BsUzYcWyGUrkUgOqujFgDvAB1G8UyvSd24qbSPol0KrThzS3gqm9lp0xuhb7EaAAnUtyJAP1qb7TmJweDJJJzPvryHMEg+oMHesPsmwrMMYwTMptqo6FvEQs6a7c9JG1W3tG4LducPsMttibLS6wCQrAjNCADcCYGk67GrPIGI7/ooY0nCW4H5rL7OSP+FkGNbzRJifhq87d8D96wDqBL2wLieqDUD1WR865f2W9oV3A2Ws27aOGYspadCQBEDcafnXZez2PuX8Nbu3rfdXHWWTXTXeDqARrB61lrUX0qxrcdFrw9VlagKPK65r7JO0K2feLVwwgQ3wemQQ/+XKf8Jqp7GYNuIcUF24JAdsQ/lBlV/wC4qI6A9Kr+2HCTgsbetpKo0skaeC5Ph05DVf8ADXRfZFwXusK19h4r7afsJIH1OY/MVtqlrGOqt/3QsFEOqPbRdo2ZW6+8Bi6wfCNyNDI5Vo3Zv+c2vU/6TW4YYfaXdp02855SQPlWndnWjE2p01P4qR+deeqn3mrvhbdfxbjEd3p3fdEnrmkwBrpoCY1mOUa6XwjCi7etodidfQCf0rb7tlvei+WV7uM0Rl30nNrJ8unnWr9m/wCc2vU/6TVsQAXNVGbrc7WV89oooVREDaDPKBFaTwjw4m3HJwPxitzwQBu3G100+vyk7VpvDv50n/uj/VSSScpPEpzhBWwds8SRbRB94kn/AAxp9SPpUHs1xCxZVjcaLjGPhYwo8wDzn8Knds8MTbRx9wkH0aNfqB9ai9lsNYuqyuim4DOu5B/cf0q7p7WypsvfaDi2Hv2iFabggr4WHPUSR0/SvnYq8ZuL92A3odR+P6VaYvhmFtKWe2gA/HyHU157O4+3cDi1a7sKRO2szG3PSrZT2gJIlRsqTtkPt1/YH+pq2PgA/wCmtfs1rvbP+XX/ANsf6mrYuAfza1+zRT+K5B0WvdtP5ZP2P/kav+zg/wCmt+h/M1Q9tB9qn7H6mrzs5cHu1vUaAj/MaGfFKNlaUpStKhKVzCxxHF8Yxd5LOJbD4Wyd0mSJIUyCCS2UneBH1tOC2uIYPHJh7jvisLcB+1IJyQCZLGSpkAQSQZ01rQaEakTrCytxGa4aY0n1st7pXLOO8ZxjcZuYXD3ymcLaUEnKga0rs4XbMPEZ3rYMFhcTwuxiL2JxZxNtElFaZzcvExJAJIG53mh1CAL3MQOqluIzE2MCZPRbbicItwDNOmoKsVI+akGtR7X3bJe1YzWk7tXYu63XKEZCqRadW8fxEkme7GkkVR8CwuK4jaOJvcTawWLd2ltsoEGJKhhpIgDeBMmas+wfbC65xGHxbB3wwZu8H3lQlWmNDBiDzBqwo9mS4XI1VDWFSGkQDpz+y2TgWCzJaxGtsvat/ZLlyJ4B4RCyQJ01iq7H9rDZ4pZwS2ly3VzM8wZOeNtD8HPr5a6t2ebHcYuXL3vb4ayjQq250MTlgETAIkmZn6Q7IxC8dw6Ypg9y3CBwIzrkdlYjr4oPpz3LBREuzESAbcEs1zlaWggEi/H7LoV7jl8Y9MMMKxsMmY39YBgnpG4AiZ1monGO1i2uIWMGbAfvQD3hI8OYsBAjXVddRvVPjeNXhx+1ZF1hZKwbc+EzaZpI2nMAZ30rXe1PCb3/ABm1b96YvcKslzLraDO8KADqFg9N6hlFpIzftndFSu4A5f3Rsuq4rvA0h0VdgDzJjT10P1rHluLChrakjbaepAj9++tVXGMM1rDYdbl03WS4ua4wgto2pipGNxCtjbAVgYDTBmJBrhVcV2b3M4Fo11zFdmnQztDuTj0hWWGxOU5LlxC/IAifodaYgzdVCiMpUkkkZtOinUjzrXLlgLbuMBbvWcxLTKXAZ6/xPzqw7wNi8OwBANqQDvqG3pLca4wCIu3wJjWII6HwTjhmi4vY+IHiO9ZsXxK4jRbW13cwGLqJIGoiRrOkfwMV7F4kQ7WbaxGpZOe/iLaD5feiDEmDw/Ao2HxLsoLBrkE8oUER01NeWIK4PvT9lrM7SNp/jrQPxJ+WSwXAIueOW/jKqcE0ugONjfThNvkrfAYq47QyIgdWOZGXMYKgHQncE9Yy761jwd896PExBZ0E3ATKhtWXLoNOvMdaiqlsY5RZKjwNOWIDQeQ06aVnw16LozOzEF5ItgZozwpMyRCkgf3R5UHEGq8EwIdFiIMRxvvspFEU2kTMib678F9s4rE5wGGHUkAOeYJbQRmk+HafXyrFd4lissBsPJXQg/eJIBgvttv5n+7WW7hMOzl3tszFg2pkA5ANIaIIHzPWNMVrhuHYkGy5DKoILMQMxIMy09NTrBHKuz2jFy8j/R/hTeJY5UKnIjeBnLGNlA+E8ySRXy1xK53V0uqC5bXNpMarmAIOsjnUfFI4dLa4QPbScssDMRBk/D6Hf5Vnw9l8l7PZChzOQEGZEMSU1M1yDUqPrOa0mLgWIAtxiNdL+S6QY1tMFwE9Qd+v0WW3xRVBHdlSCBHgHxLmneP1oOOKQWCPlCC4T4dAwJAiZJ0jSsZysZNh50M+Ia5Y0jyMRtvNAFVSFsHKRkMzqo8jsIY/j0p0V5/UI9Rt4pc0o0WbA3A9y5NsKVy8hOonUgmaoOM+0/DYa+9h0us1vQlVWJiYEsDzq81torWLRY3GXNLGQvJjm3gRpWucU4AuKbvL3DlZ4GZszIWOg1KNMAA7zyFdDCtgfnX13524LFiXH/ht1B/lc34hibvFuIeEENdYKo3yIOZ8gJY+pru+Bwa2bSWkEJbUIo8lECte4Rw33QkWMAluWylg8nKNiWILGenLerjA4u6SxvWxbUIraGddcwnyEcutaK9TOAG2AWfDUuzJLruOuq9YSe9uTmO0Egee0D861/ivZQrmdbii3qfFPh8tAZq6tYxVuM2c5Wnw5TuBP9UGdDz1qT75bueA65tCpU8xMHTpXOe0PbG+y3jW61bgdyzZcu9+SQVhVfn1JGtYuEizZvB2vAqsxCPJkRrppvVn2iwNq2Laqip3jAFo+EaSfx/OrEdmMPljJ88xn13/ANq5DfbC8025Pdj92/eugWYUNDjmv02UjhuMtXcxtGdp+Ifg1UFrgq2sUC10QGzAAMW1MgGBA+tZuCYnu7OICZJtZocjRomC2XUjT6Gsi4tmIuZo0TOFcAGTAyqykt0mRPKtTKxfh2VXRM3jTed+XFJfSaKzqd1c4pwSLbKGVwQZI29OdUGJ7HENms3I6BpkejCrrFmLtrfn92fxG1fMExF24NYJkaQBr+Zma2vylwBCzNEglUQ7I3nP2t4H5sx/zRWxcO4clhMiDzJO5PU1KpV202tuFWVRdoOz7YhldGAIGUgztMyI9atsDhe6tqkzlAE9az0qwYAZUKq47wP3gLDZXWYPIg8j9Ko07F3SfE6AeUn8IFbjSqOpNcZKmVS/8sD+2u/91fKu6VPZt4Ilck7NcRHBcZiLOKVltXYyXACQQhbKwjcFW1iYIiK2DAduLuNx9u3g0JwiT3rsm+h5n4eUDc66QK3i7ZVxDKGHQgH86+27QUQoAHQCPyra6s13vFt/LrCxsoOYMod7s9/SVzHuz/zPseu3L3SJ9J0mt67WcJOKwd6yvxOvh5eJSGAJ5AkAVZ90M2aBmiJjWOk9K91R9XMWkbAeSYyiGhwO5J8Vxzsxf4ZatG1xGwExNtmBLo5LAmR8OxExr0BraOxYs4kYr3fBDD4Z07tbuua5IIO/Ib6Hp8tu4kEADOiNBjxAGPSQa+e/nvDbVBCkKSXAOoB0WNRr+FWqYgOnWTzt4KlPDlkCRA5X7yuZ9ie068KN7CY1WtnPnDBSdYCnTcqQoII0OtY7XFGxPHcPeNtraPBtBhBZAjgOR5kMfSPWunYmznvKCAQADqqnrsSJn0qNZx6L3112L925XVBKSQMqnmJqPa2kuOW5kG/yUeyODWtzWFxb5rTMep/5ls6fdn5dw+vpWHt/iRh+MYXEXARaCoZA/qu+aOpAYGPMVvqccsm4uhlvCtwpAM8gx8/lVZisV3+J7pjcW2IgBAdZ+JgwPh8zptUe1tBBibQh2GJBE6mVNwXaPDYzDtdUF7QbIcyESRH9bSNRrsPKK+pfsoykWQqqjXA0CV1g7bz1EzpX3EcZsAFAHyIYLW1OVSD1WvOLbDW1tlpKuHAIJIYN4jMHWSR8zXMxDS5+anl79demi6VJwayHz3aL7cfDNNw2QWBg6LoYzSTOXbz/ABr2eJ28+cqNMoRoAMOubUsQB/ArA2Nw+VWfvRLlfFmBBygGddojb99eEx2HEoFuqwyjJD5mAXKIHMZevrSctQG2UfXgm9pTOsq4S1bW2YUKjSzCN8w1kVWY+4rIi2mTIu6OhysDtrlMQefnUrDcUsdxnBi0nhII2iBljnuKx2uJ2XdEa26E6pnTKDGulOq087cogW9XG3zSmVMrpMqLw/CsbhvAIMiEJbQGJMnUkDX94r1ZDeEr8TOpZu6ylS6tm3G+g9J1JmvvDOKk4m7bhskgKMkZYGubTSfOvtrGg4cucQwCu0uVAPOFAG+pBpVPDNgX4k9fH1tCu7EEkmEvYm8pcLOnemck5iioV+pJr02MvCQZjOAWyxANsN0IjNpMHpvULCYm45W37xcRjqM9vKWGuizoY32kxBmicQZHg4i44tNDItrcKBJJ10zZtdNCOayWmhuKp8/BKFf/AKfJSeIksLBupccFTnW2rjWBBOxHPQ66+VfbV1bds90ty1LAHvAZOh27ya98Qx1m4ltzeuIrTHd5hO0zAOo/fXjhl1Ml1nuObKsCLl1iuka6mIAP6Vkj/ILGkEne06eI9cVrn8nMZjy18Cs13CYli0XwFYaQACsjeYP0+c6a+XwWKOnfqB4pgakEaa5QZH6VlxDszgoXKQAptlYzBiGzT5QNejc6j3RiIeM+aLk7Zd/Bk84/Wa6/aEbLm5Ad1O4VZuqpF580EBTpJAAknzLT8gvOah/9YGMZCMzxmjQaZQApB6iSZ11FebyXkztmfKGeJI+HupB//ZSyt5gINwKe7kkiZ8WciPuxl/So7W+iMlolO/xpEhLYIgRsCeZ+KSOY2+e9TbrXwDCo3kfy310qNcS8GIGc6nWRlyZDH+LNHnvyrzZs3wVJZzramSI1H2n8cuVUqHPa46KzBl59VnC3W/o7UdY5Hpr9f1r0Ld4SQluYGw58+fnUbDJeBtSG+FQRoAN5Omh5SCJ6GvFtb+XUvPgzgRPxeLIZ6dNOmtKyc3JmfkFKxnD/AHmzFzwsCSCOUEgSJ6biaqh2cxEZfePB+023p+k1KbgRvW8rsyRcdhMGQTpIHOKjP2JEaXdfNf8AeuZisO978wol1tc2UnqF0MPWa1sGpHLLMKa3DVw2FuqpYkqZYaEkiBGhj9OdQ7d1otElVhVy5jazbxlM67zMdABrXjhFlVw2IU5sy5g6zp4Qdo5Hn6V6sKmVCJ+FCWVRAiPhzsW2hgddtJmtAcHYNhYMt9AdNfXVZyCMS7MZtqrfFwb1sSJEmM0H6Trt+dZcFbIa4SIBMjfXfr/G9esVfKsgBADGDIJ6aCNj61i4Yfj3jNpLZtK32L+n2Wa4b1U6lKU5USlKUISlKUISlKUISlKUISlKUIUHi4OQQTvyIHI669P3VDu3guIIItMSyxIOddFEaIR56nnU3ilpmUKqgydZAMDrqw/D8Kr8TdX3jLqDnX78Embf3Y2+E765G85U/VSp7fzgbfD19f4+flVFcw7dxjBlaTdkaHXxgyOule+0fELtq/8AYq0qttv5MkPmuFWGYKxJCDYZcsySZgV3EuIYq4L1vxn7RShW2wChcXbUA+FWByEkiWDBWYMBpV24YnU6z5pdSuBtorri1g91hQFOly3MDbTn0rNYtH366YIBtDWNPu8/kfpVJxLjOLRXRTcLob+RhZ/lO7FsoCQpEnORCqM2U+JYM5BxTGXLsAsiNf7ofZTCe6Le7wFh/ayknTUjU1f2c6z6Cr2w0gqRgcQbFh7D2nNzxAQpIfNsQRyoOHunuSspJVmLc8skNB/jlUbA8cxjmyWXIWTDkobbAP3ig3D8BIZTOmYZYGbQ197O4y/dxVprxuT7tc7xTaZFt3DctTbBIhogxuYkyQaj2YgXOiO2BMQrftDZLPh4UmLomBMbb0Syffy2Ux3W8abjnWftBhw1hz3ZuMil1UFtSAY+AyfQb1Wdjbsi5C+EZfGFuoGYFwQFusToAraH+kjdajspBcrF8ODVhsi4mHvlbZJ747rOmniAO8V9uAtesOpvXFD6s6kAExoBAgaGTHTWr68z5zldQBAg7zoY9SD+I064rbXYBa4gECYg8xOsR5fPnvWfKNJTbqDhr3dYy9mVvtMgUhSQdI3HL91V9nAXDhNEJKXi5WNWA0MDn/5q9DXBAN1JjTziB9N/nHpUnD55OZgRyjUgxzgCasGg26+aLhU+Kv8AvV2x3aOBbfOzMpWIg5deelZuDWSHxUqRLmJG++3Xf8ahdlcJeLLfe/3ivbIjPcOngyyjABWJDuSRINzLstTOAYzwXcxclXJIZiSFIEEFo8MCR9edONKDMpTakxZQOHXGSxYts5sqxuFmiDIOiy2izJPyr5xS4Lli4j3syrcGS4UDj4STmEgMFXMZkbSNQKuMZjAzWV8IS5LEuAZyx4Rykz+FVfFGL2LtvKty2l1JKWRcyr8UraghnUwNAY3gxFYKNsSBm3jy0iYjfTVbKl8ObbfXp3ar1wR/sbZlw7XT3gaLcMYMZEZlGkczuZ1NXGAIz3Y2mdQRzYc+Uj86qeFo3dWyUIHesQe77tmDPOd7emVmMk6AneBMVb4B5e6DEhtYgdR1PICtdX4o6n5LPS+Ge5eb2MJR4ERoDodJjb9IrI+PW0iG6wXNAk9Yn9KiIoFu6NvFrBMmT11g17v5XsCMrMFlA4nxAQNJBmdNIopOkAuKmoIJyrBfxaEmMUFE7DWNV8+pUD186+HFgkC3iVZmcrA11+U7H61g+0t5v+jR9QZUZc0sCTBBghhm3M6c69l2QyuBEqWIII35kQpif19aucMw6T4/yliu/wBBTRi395ZNcgt5h4NJkc+fp69KyYfHHuy7akcgpXkNIJJqBgwPfnPhDd2CRs2uXccwP61ZsOg7q4QNSY0PIRG/r+horEtFuCmlc34rJxPv3RDhyFJ1MxMRpuKrDhsefvj6r+6pXFcdctWrSWz9pcIUEwf9uY1qtRMYbjW+98agNE7g9NK4OKqNNWPzCbTlMCYmOq6+HaQyfci+ovqrngHCGsKxcgu5kxrt5nc617v4Qm9mNlHAy5WJAKx8tddag8Bxnd23e/fg58hDtGVhyljufKptprrSO81IBXSREbmBpJBgVvw7GOw7IBA20PjMhZKz3NrOkye9ZscfHbE/emPQj6+n7oP3h9nKX0gFtNIrBYW4wJW6CBpqOg8x85/OpeGtOCS7ZpAA+U67eY+nyrWwSc3FZ3G0KRSlKcqJSlKEJSlKEJSlKEJSlKEJSlKEKDjbkXbepA1neOgmKw37C2ouXMQ8AxJFvX+7ok6+VZsav2tskGBmPkNOdU3EsUEw/gZFJuSp1YGFk+Rnoeo6UmmM1Qjn9ArVDDAVMZXW7caXAa4AWChiE7sHw+E6ZtNj9ZNfRjrwGqtmK248B/tCGJ00OSCQdpqZxEKMru4UCRtOrRqPMRWJ7TAx3rlmHh3AmN5Gm+sUpzy1xH1G/qyuGSAVHbE3wCRmJIu6ZPhy3AFI0kkqSYO8VK4TOa6SWILCCy5SRkXWIH5Vk9wb+2b+Dvv8v96x4jD3wU7u54VVswIHiYlcup1AAzU2mHF1xCo6ALXWQ8OOpFxhqx3MeLyn1+tQUdTveciBHxT6+U+XSvD4jFyFmz3mUNlBieuhJOWdNOm/KsmfEsblvKinK2RwNJkZDqTruSI00pxpcwldpyKj8a4rbs4Z82IKd7mVbjZhlY2y4EjUaDSNdRGtYOx2Llbrd7auBQoFuzfOIywXMliAczAhYjXuwZkmJ99cSRlNu06lNQdiTygnUDn6adK+Wzi5Iy29XU6QMqgLmHPczB3g8tAGgQzLulmc+ZZblxCxLWWJJGokz4Rr8pP41jz2pH2L5o25xMdfP8B0FZLL4olc4tgSMwXeJHVo2J+nyqXcF3McuWJETvEaj6/r5VgfhuYPcFsbWnY+JUexgbbggIyQQAZM6QZ108qkWQls92oIJ12MHfnt/wCa8hr/AETbz3+u2kfPyrEyt3y7BsozamNJmB+XzqzKbWQQL9FVzy5a72SwD28SS+HS2TbJJTDLbCz3fh7wDxHOHGWdQitsRVtwZSti6SgHiaDlAzLAMyAucSTrz11qo7J4JLV9la5bDEOAjI9u5dzC2GdhcjNPd5iVzAlyZ67NgOEi1bdAdGJOgCxKheXPTf8AKt1U6rJRFgo1yD3NkqjBsxOYckOoUf1teukHeq3i1vNaaxkswt9BlOYW3DahXCg/jpMb7GdxkKltbZtd7Cs+piAkSQRrOvKoWLw6nDXLb2VVVdfCto4mZE5isGf2uUVyaTv8uPvw00jnrOy6NRv+NP2466zy0Uvs9wm5bXJcSyttWL2xadyFkk5ArKAFA6HroNqtcPhirMZENrtHM/vqu7I2MmHjuwgzvA7oWZGbRu7Hwkjrqd6uq6NRoL5WSmYZCrr+FKpcOac3TTn+JgxFLy/yPxDb66b/AJ/I1MxNjOpXkajXsIxNuMuVI6zoRO3oD8qzVGQ2Gj1Kc10ukqViL2RS0THLrUQ4ks1vXLmEwIPyM8vTWpGOnu2AEyI2nfTYVHSy2a14dFUgxpGm0NrFWqzty+ahmqiW3nGuJIItwBoQfh8XxaemXqalNhylhwxB5/gN4idan5RMxrX2mvGcRyhLZ7plUXFMC7WbL2hL2iGA67bfMCsGNvXUe3iRZMlCjpqY1kbaj/apPam7cVEKMyrm8TLuOm3L/arW3jEYSrqR5EVyHUWvrPYHFpGU7ajQgeR2XRFRzabXEAi/HTgfmtYTvRZvXCrK964uUBGaCDMlQJjlrofnVza/lLf9YWwCJ1mDprr9TOo86s1YHYzX2t9OgGUm0wZgzPHdZH1M1QvI1tHBVeEb7G6Z/rb8vCOm45/OpPCyO7EEHfYyBGkCvWBsFVMzJJOsHp05VJqaVMiCeCHuBkBKUpWhKSlKUISlKUISlKUISlKUISlKUISqPH4O6bBVA2bNMSJiORmN+Z157irylAsZUESIUPiROTSZkbCf4FfLik3UOWQBufPpHPTnUq7ZVtGUMN9QD+de6SaZc6Ty8k0OAEdUpSlOS1Vm1mxYYT4UgmJEmdJAhWAjczB21qZiMGHIJJBAI0jY+oomAtq5uC2ouNu8DMdAN99gPpUipdBVWiFDPCk8x6HfbfrtPzJrNhsKLYIE6mdfQD9KzUqsBWSoHFOE99B7x0IVllTBhipOvI+AfjU+lWBhQQDYqm/5c3i/dAJc/FsXk8o0k7elWS4QZlaSWC5ZMa+e2+vKs9KCSdVAaG6KqXsvhwP5IFsyPnYszkowdSbjEuYYbT5Va0pQSTqpDQNFgxGCRypYSVmNSNxBGm4PSqninZ6bBt2VV5dWZbztldV+4xAYkRsIjQTOxvaUsMYH54E8VYucW5JsqXszgL1hGt3EsomYsgtXHYKGJOQB0XKoG0HroBpV1SlMcZMqjW5RCUpSoVkpSlCErzcuBQWYwAJJ6AV6qFxr+b3f2G/Kl1XZGF3AFWY3M4BYcfw+3i0UhzlEkFefLnVeOxls/wBI3+X91SOCfzH/AA3PzavvZL+bD9pvzrkinQxL2GpTBLmzPSPuuhnq0WuDHWaY+f2UrhPBlw4YKzHNEzHL0qwpSutTptpNDGCAFge9z3ZnGSlKUpiolKUoQlKUoQlKUoQlKUoQlKUoQlKUoQlKUoQlKUoQlKUoQlKUoQlKUoQlKUoQlKUoQlKUoQlKUoQlKUoQlKUoQlKUoQlYMdh+8tukxmUiekilKq9oc0gqQYMhc8a6yyoZoEiJIH0ryl9gIDMB5EilK+ZOc4OsdF7UAELb+ySt3RZnLZjoDrEevWr2lK+hfh4jDU+gXksWfzndUpSlbVmSlKUISlKUISlKUISlKUIX/9k="/>
          <p:cNvSpPr>
            <a:spLocks noChangeAspect="1" noChangeArrowheads="1"/>
          </p:cNvSpPr>
          <p:nvPr/>
        </p:nvSpPr>
        <p:spPr bwMode="auto">
          <a:xfrm>
            <a:off x="155575" y="-1485900"/>
            <a:ext cx="6991350" cy="31051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4" name="AutoShape 8" descr="data:image/jpeg;base64,/9j/4AAQSkZJRgABAQAAAQABAAD/2wCEAAkGBhQRERUTEhIWFRMVGBoXGRgYGBkaHhgeGBkbGyAYGxsXHiYeGxokGxoeIi8gIycrLCw4GB4xNzAqNSYrLCkBCQoKDgwOGg8PGiwkHyUyLS8qLi81KiwsKSwsNC0tLTAsLCwyKiosLTU0KiwtLC8sLSwsLCwuLCosNC8sLCwsLP/AABEIAJUBUQMBIgACEQEDEQH/xAAbAAEAAgMBAQAAAAAAAAAAAAAABAUDBgcCAf/EAEcQAAIBAgQDBQUFAwoFBAMAAAECEQADBBIhMQVBUQYTImFxBxQygZEjQqGxwXLR8DM0Q1JTYoKisuEVFiSS8TVzwtIlk7P/xAAbAQACAwEBAQAAAAAAAAAAAAAAAwECBAUGB//EADcRAAEDAgQDBQYGAQUAAAAAAAEAAhEDIQQSMUFRYXETgZGh8BQiM7HB0QUjMlLh8SQ0QkNicv/aAAwDAQACEQMRAD8A7jSlKEJSlKELBfxOVlETm5yBG3Xes9QcbbJuW9JXWdJ6b6afXrU6lsJLnSruAACV4v3cqlomBNY8XiSgBClvSsXvedXGRhC8x1G3ry+Rq5OyovN/HnuTcTKSNxm0iddTGsdYrPhcTmRGaAzKDG246EmqviBy4Q6SWYAyCd3AzEKDmiOehjXSa9IcosZVnwABSYOw/Tkehqr3ZKYchgzPjkrmseIw63FKuJU7isVziNpTla4oImQSNIAOvTQivicUtFsouoW0EZhuSRHrKnTyq5bIghQHQbFa5e4faXvVaxc7zM2TKGIj7sHaOs+dbThlIRQRBAEgctNqp1u3rLXAO6Kl2cZrkET10qdxCGsyY+6eoEkagxtrvFcrCsZSzOaIPCI477roV3OflBPnPDbZTqh2uI5rzWu7cFROY5cpHh2hp1nmB8LdKr8Uha/YUOygAE5XIBK6wVGhBG8+W0GfuFQjH3SQNbehAI08GhOcg+sD8K67RaeS5hcZgcVd0rCuMUqXnwjnBqNxG+Tam2VA5sWK5YOkQpkzpB9KWXBNg6qVib2RS0THKY3Mc6923kA9RNVFpW7i4HIZ8wDEEtr4eTABfIDTY1a4f4F9B+VAMqFkpSlWQlKUoQlKUoQlKUoQlKUoQlKUoQlKUoQlKUoQlKUoQlKUoQlKUoQlKUoQlKUoQlKUoQqzGcPYuX94ZFlTlmAIiRuND+p30ipv8PW14LmMYRbUCc2i/DPxHfKAZ0+etXnFj4NJmRtWC5ZV78MFeVggqpgbwSdYnWPOoFYhxaeSq6kMuYKtyW80++kQwA3GUmdN41npG01lw620ZWuYg3RkZcrBjIZlMkEnQQOU67xFS8VhrS3BmtoEClyTbWBAPizcoAFU3Z/tRw/G3ms2rIDhTGe0oDrOuXfTWYMHyprXdoHEA210SnAMIBIk6aq3u4uzfttYtXArNosCPuh5WRB8JnTz6GM9m/bAUFyWtjISM4kwNxJmdNya1nCcaNlHY2rBui7iQseEhLBKx4LegACrmMACJJJis+D7Uk4h1a3Nt8rqSAAoOGW4bSkDx3WMmDyDGdhUVKTzZsRz9BTTrM1dryVziLeFYszjUwWPjExoPlPKsuGwFhz4U/k2HUagltucMx35k1VYHtWps3L160Etpat3pU5pFwHwgMFJIgANEGd9DWHh/a+3j8NfOHV0dIzKQA0MfiGUmZAb6GkvFem1z3XDeH9prHUXuDBqVnxXCGl2NgXCWuCZEsH1VtdisR86ucUpFgAkAwoJEaGRMaj5VVY29hjhwqMJUTbCk5gx2gbzNWOKvDu1S4Ydgs+Gdd9R5kEaa1yqIpsz5SLgaERfnA8+vFdCoXHLmnU7H7lRLtn/AKqwVBPg1ItgjQMBLfd30+e/L5hSBjL2uY5N8y6Rl8OUQRE7nXbyr33iG5bfvFJRYP2Zk6HY/dGsxrty1qV75ZDFwPGRE5TJEA9OYA9co6CuqMRTy/qGnFc/sXzpusCT3BOs5p5HpMa6fXSpGLI938UnRP7pmRBnZYaD5RWEKvctlJIzTJkbkHlrAnnNZMa7LZCqpYkAeFQwA0nRvKYn50hplxI4Jxs2DxWDClsrgqXfOA5zg8lIIZQsQI0gfrUn3u4oAFnloAenKoNrBXSgFl2tgFgQ6ou+XZbYjkROhBaZ0g+wbmFD3cRfHcKCzTJjRYjSdwdB12k00UnOEh0crfZK7QN1b3qfbxFyQDb0JMmdojWPOfwqXVDwbjOGx+drF1mynxDVSsqQDBExuQdpB86z8Ut2rFpr124ypbEk7xoVgCJk5oA84q4Y9pymSeaM7XDMIhWly6FBJOgEn0ryMUsA5gJE6mNK1rs32mw+Mt3jYa4HVQGW4AGA8UMCpMyZ59NqmcT4phsLYS9iTlnwDQsx38IA1mCZ6VLm1A7KBfgqtqMLc024q7S6G2IPoZrFiL7qRlTMNJMx1/d+NUeJxtq5gjewzg23K+KG0AIWPDDoQRuNRrsdR54g4BUlzAtAhLjOh56q3N+WsnbU1nxL3UqWZ1jPrUH5Sn0WipUyjSPXqVeYXFMxIZMsCd+p0HrpP061KrXbl9Wde/Z0tmypTMxXXnJES4/gVjwqvcbDrdL627kiSCwB0mDO0VlbjY92J/sC9ra24hPOH30/om3HS/BbNStVwJIXDXM7lmulDLMZUFhEExyr5ausWlnC3u9g+Ny0ZvhFsCCsfKoH4iIEt158gfG/8qfZLmD6uPCy2ulatir2l4s7jEBz3ahmmJGXKo0II30rJiLRdsUWZpRVKgMwAbJMwD1FScfwb5/+jfgfd0Uey8T5dNOIvqtlpWr3r7Myd6wCmypUs7ICxGplRq3lVrgrNxrSHvTOXfKdd9dYMxGvl506hixWcWgevXVLqUDTaHEqzpUH3K5H8sZ/ZHWpVq+GkqZgxWwFZ1kpSlShKUpQhKUpQhKUpQhKUpQhKUpQhQuKpKfPz/GKru0XaD3VrQPdorzmuXJAEMihRH3octqdkaJ5TONXoVVOUBidWJgQP7utUPabGnNhh3sKyXSYxJwysVNuDnHiYgE+HYyTyqKLQaxngq1nRTsVcYUm+Ee5aKi5ZXOpnw51JKmY2kjXX01rX+xfZ7h1rEO+ExHfXVBGUurZFJ1IgCembX8ascXxRu5a0Iy+6lpzPcJJtsRFwiHGnxbnU1zb2Un/APIp+w/+mtdGiQyoQY3WStWHaUwRO0rszcKsk5jZtli2cnIs5ojNMfFGk71VX+0nD7LZGvWFZSNBl0KiB8OxAEeVa57W+0r2baYa0xU3QWcgwcg0y6f1jM+Skc61nsb7PUxVj3jE3TZskkJBUFoMFiWkATpEawfnZlEFmeoYGyrUxBFTs6bZO63Xtk2HbhWIfDd0UfKS1rLDHvFkkrufXWta9jhacXkALRZ3/auT+FVfa/sm/Dkz2LzXMLiAEbbl4lDRo20hgBsRz1uPYp8eK/ZtfncpzmAYd2UyD47LO15OKZmbBHhut/TDupLdzbzSTmhQYk7kHp/BqPi+2WBRsr4m1mGhg5o8vDMVovtZ7VubvudtiqKAbsH4iwkIf7oUgxzzeVTOzfsltNYR8U1zvHUNlUhQk6gbGWjfl+dY6WDp0qeZ5N9rLbUxdSpULKYFtSt94dxTD4gE2Llu4BvlIMeoGo+dSmw6kglRI28q4b2j4Nd4PjFNm60EZ7b8yJgowGh8xsQRXWsPxcYrhxvrpnsMSB91gpBE+TA1ath2tAc24KKOJLyWuEOCkYDjOFxRdLN5LhWCwRtdDodNxI3FQuJdpMEimw2KtKwgQWzRlIMMBy0gg1xTs4t9rwtYZsty8DakGPC0FtdwIWSRrANb9jfY2q2GNu+7XlUkAhQjECYgaidpk01+Eo03e8dfFIp4ytVZLG6eC3zgQtm3ms3FuIx+JIIJAAJJB1YkST51Qe1LiFtcBdtG4gutkKpmGZgLiyQu5Gh+laB7LeMPaxyWwT3d+VZeUhSytHUER6E1tPtT7JWzbuY4O4uAIpXTKfEFnaRoevKhtBtKsGk22QcQa2Hc5ovcFU3sk4rZsXMQb123aDKkZ2CzBbbMdd/xrp/GsLZv4a4t5h3DLLNmAAA8QcNtpAM+Vcb7B9kU4g91blx0FsKfDGuYnqD0rf8Atlhks8FuWrJbJbW0gLSCR3ibyBuD0q+Ja01gAbkhUwr3DDkuFgD3rN2J7P4K3bvHB3zeLwrvmErEkLChYGs+da37XMXbNuxZS6jvbZgyhgSvhEZhJI+dRvY/iRbfFMZyi2hMAk6M3IVB9oXZmzh8mIsu5GIuXGho01mRpMEnnrVm0wMT7xuqPqF2F90ADfldXvYLG224d7v39pLzXSVVrmRt1IiDmEnoK3m9xnDYbu7N28iOQAqs2vQHxaxOkmuZdiOwdjF4cYi9cuAC4VKpEGI5wSN+VffbBworiUv7peTL6MnL5qR9Gqr2U6lYsnj4q7KtSlQFQt4eC67ft5lIBgkaHp51VcUxgwyZ72KW2pIUFgN94HOSB+dYuw3GPesDZuEy4XI/XMnhJPrE/Oude1zjHe4tbC6iyuoH9d4O3M5cv1NZqeHz1Mh71qrYgMpdoN9O9ddw2IV7aujB1IzBhBBEbiK1vg3aS5dxAVguV5gAfDoSNee1MIW4bgcPZyZmywxkwGbxN/mYx6Vr+AxZs3FuASV5H0I/WsFd4a8BpsFqZJbJ1XSHMCelahwLjl18Qod5V5kaQNCdOm1X3CeKHEWmZkyxI8jpuK07gmJW3eR2MKsk/wDaarUfdpBsrBbc9/FTAtJEnUxoNddH15RtOshYE4jisYdO6SQJ3gEydJzE7ROnnPKqzEds7hPgtqF/vST+BAqz4H2kF85GXK+4jZvTofKntrsJgJZYeJWbCX8Tn+0RBbJmdPCMi6aMfv5uv61I4V8LSCPGd/QajyqVfuqqlmICgSSelarc7VwcuHsqBykb/wCFYoqVACCVLWwttpWp2u2FxWi7aHyBU/Rpq+biqmwb1sZwBMDfTkekVDajXaK0Kv7T8bezlS3ozCSYmBtpOn/iqnCvjnUXEZyp2Mrr8j+6q/i3FDiHDlQsDLA15k/rVxwHtEw7uz3cgaSDr6xWbOHvuTGylSOO8bvWRbUZQ5UM5iddoHlM1dcLxZu2UciCw19dq0fjPFTiHDFcuUZYmeZOvnVr2e7QMDbsd3I2kEyJMzHSrMq++b2RC22lKVrVUpSlCEpSlCFW8YukZArCQZy58hMefMeXOfKqXjecpYM3GtZbmY2TaL5hly+K/EoFDyRuQpOk1Z8Wwx7xWENOgU2w50HKSNPU/nVZxt/FhmtsO9KXEANjOmR2tqxKG4mQ58ijxfeIIIkgo/ES6v6F4xhuBYu5e8OCIfKywGFts2VRsCemhjyrn3sq/wDUbf7D/wCmt/t2FNu3bsksvuOVJJDOO7IUss5enINJ6A1onsnw7HiAIUwiPm0+GREHoZ5etdGl8N/T7rm1QTVp9fspHtitkY6233TYUA+Ye5I/EfWt27PYlf8Ag9jLJm2E8O4YGDryOYb8jXz2j9kWxthWtCb9mSo2zqYzJrpOgInpHOub9ne22J4ZmtFJSZNq6CpU9RzWeYIj8alo7aiA3UbIcewruc7R26332jMF4QAdCTaCgkTIIJGmhOUHbzql9inx4r9m1+dyqrjVzH8VtPiblvJh7CllUAgNtJWdXMbtsADG5q39ilozing5SLSg8iR3hInqAR9RUluTDuBN/wClUPz4prgLRbmtT9oQI4liZ/rA/IopH4VudvslxggEcQWCAR9rc/8ApUj2m9h3xBGJw65rgGV0G7AbMvVhtHMRG0Gi4D7UbuDtjD4iwXNsZVJJRwBsrAjWNp02571YOdUpN7OCRqFXI2lWd2pIB0IUniPs24hfKnE4y04SYLO5ygxMSg6DnyrdcHwhcHw44cOGK2bhnbMWDMSBO0mubcU45jeNOLVq0RZkeBZyD+9cuEQY6fQE10WzwZrGHXDKxdkw5QnbMcrgaE7TsOVZ8QXta0OI10Gy04YMLnOYD1O65h7L1niVnyFz/wDm1dqHEUYlVzE+ITkbLImfFEcutca9leHY8SSFP2auX0+HwldehzGIrqWEvjvyomSz+HvGMTnklNhqP861n/FKxZWYAReBv5J34XTDqDiQbSuPez//ANSw37Z/0NXSe38/8NxM/wBokfEf6Vdp0+Q2/Cue9gsE44pZQqc1t2ziPhyqwM9NdPmK6n2q4G97A4m2qy7eNQCdSrBgNeZj8a04v/U03bBZsE0nC1G73WnexX+VxP7Fv83rYO3AH/CcRAgFkjWf6S3XNey/au5w27cItglhlZHlSCDI8wRrp51uuI4vfx/BsUzYcWyGUrkUgOqujFgDvAB1G8UyvSd24qbSPol0KrThzS3gqm9lp0xuhb7EaAAnUtyJAP1qb7TmJweDJJJzPvryHMEg+oMHesPsmwrMMYwTMptqo6FvEQs6a7c9JG1W3tG4LducPsMttibLS6wCQrAjNCADcCYGk67GrPIGI7/ooY0nCW4H5rL7OSP+FkGNbzRJifhq87d8D96wDqBL2wLieqDUD1WR865f2W9oV3A2Ws27aOGYspadCQBEDcafnXZez2PuX8Nbu3rfdXHWWTXTXeDqARrB61lrUX0qxrcdFrw9VlagKPK65r7JO0K2feLVwwgQ3wemQQ/+XKf8Jqp7GYNuIcUF24JAdsQ/lBlV/wC4qI6A9Kr+2HCTgsbetpKo0skaeC5Ph05DVf8ADXRfZFwXusK19h4r7afsJIH1OY/MVtqlrGOqt/3QsFEOqPbRdo2ZW6+8Bi6wfCNyNDI5Vo3Zv+c2vU/6TW4YYfaXdp02855SQPlWndnWjE2p01P4qR+deeqn3mrvhbdfxbjEd3p3fdEnrmkwBrpoCY1mOUa6XwjCi7etodidfQCf0rb7tlvei+WV7uM0Rl30nNrJ8unnWr9m/wCc2vU/6TVsQAXNVGbrc7WV89oooVREDaDPKBFaTwjw4m3HJwPxitzwQBu3G100+vyk7VpvDv50n/uj/VSSScpPEpzhBWwds8SRbRB94kn/AAxp9SPpUHs1xCxZVjcaLjGPhYwo8wDzn8Knds8MTbRx9wkH0aNfqB9ai9lsNYuqyuim4DOu5B/cf0q7p7WypsvfaDi2Hv2iFabggr4WHPUSR0/SvnYq8ZuL92A3odR+P6VaYvhmFtKWe2gA/HyHU157O4+3cDi1a7sKRO2szG3PSrZT2gJIlRsqTtkPt1/YH+pq2PgA/wCmtfs1rvbP+XX/ANsf6mrYuAfza1+zRT+K5B0WvdtP5ZP2P/kav+zg/wCmt+h/M1Q9tB9qn7H6mrzs5cHu1vUaAj/MaGfFKNlaUpStKhKVzCxxHF8Yxd5LOJbD4Wyd0mSJIUyCCS2UneBH1tOC2uIYPHJh7jvisLcB+1IJyQCZLGSpkAQSQZ01rQaEakTrCytxGa4aY0n1st7pXLOO8ZxjcZuYXD3ymcLaUEnKga0rs4XbMPEZ3rYMFhcTwuxiL2JxZxNtElFaZzcvExJAJIG53mh1CAL3MQOqluIzE2MCZPRbbicItwDNOmoKsVI+akGtR7X3bJe1YzWk7tXYu63XKEZCqRadW8fxEkme7GkkVR8CwuK4jaOJvcTawWLd2ltsoEGJKhhpIgDeBMmas+wfbC65xGHxbB3wwZu8H3lQlWmNDBiDzBqwo9mS4XI1VDWFSGkQDpz+y2TgWCzJaxGtsvat/ZLlyJ4B4RCyQJ01iq7H9rDZ4pZwS2ly3VzM8wZOeNtD8HPr5a6t2ebHcYuXL3vb4ayjQq250MTlgETAIkmZn6Q7IxC8dw6Ypg9y3CBwIzrkdlYjr4oPpz3LBREuzESAbcEs1zlaWggEi/H7LoV7jl8Y9MMMKxsMmY39YBgnpG4AiZ1monGO1i2uIWMGbAfvQD3hI8OYsBAjXVddRvVPjeNXhx+1ZF1hZKwbc+EzaZpI2nMAZ30rXe1PCb3/ABm1b96YvcKslzLraDO8KADqFg9N6hlFpIzftndFSu4A5f3Rsuq4rvA0h0VdgDzJjT10P1rHluLChrakjbaepAj9++tVXGMM1rDYdbl03WS4ua4wgto2pipGNxCtjbAVgYDTBmJBrhVcV2b3M4Fo11zFdmnQztDuTj0hWWGxOU5LlxC/IAifodaYgzdVCiMpUkkkZtOinUjzrXLlgLbuMBbvWcxLTKXAZ6/xPzqw7wNi8OwBANqQDvqG3pLca4wCIu3wJjWII6HwTjhmi4vY+IHiO9ZsXxK4jRbW13cwGLqJIGoiRrOkfwMV7F4kQ7WbaxGpZOe/iLaD5feiDEmDw/Ao2HxLsoLBrkE8oUER01NeWIK4PvT9lrM7SNp/jrQPxJ+WSwXAIueOW/jKqcE0ugONjfThNvkrfAYq47QyIgdWOZGXMYKgHQncE9Yy761jwd896PExBZ0E3ATKhtWXLoNOvMdaiqlsY5RZKjwNOWIDQeQ06aVnw16LozOzEF5ItgZozwpMyRCkgf3R5UHEGq8EwIdFiIMRxvvspFEU2kTMib678F9s4rE5wGGHUkAOeYJbQRmk+HafXyrFd4lissBsPJXQg/eJIBgvttv5n+7WW7hMOzl3tszFg2pkA5ANIaIIHzPWNMVrhuHYkGy5DKoILMQMxIMy09NTrBHKuz2jFy8j/R/hTeJY5UKnIjeBnLGNlA+E8ySRXy1xK53V0uqC5bXNpMarmAIOsjnUfFI4dLa4QPbScssDMRBk/D6Hf5Vnw9l8l7PZChzOQEGZEMSU1M1yDUqPrOa0mLgWIAtxiNdL+S6QY1tMFwE9Qd+v0WW3xRVBHdlSCBHgHxLmneP1oOOKQWCPlCC4T4dAwJAiZJ0jSsZysZNh50M+Ia5Y0jyMRtvNAFVSFsHKRkMzqo8jsIY/j0p0V5/UI9Rt4pc0o0WbA3A9y5NsKVy8hOonUgmaoOM+0/DYa+9h0us1vQlVWJiYEsDzq81torWLRY3GXNLGQvJjm3gRpWucU4AuKbvL3DlZ4GZszIWOg1KNMAA7zyFdDCtgfnX13524LFiXH/ht1B/lc34hibvFuIeEENdYKo3yIOZ8gJY+pru+Bwa2bSWkEJbUIo8lECte4Rw33QkWMAluWylg8nKNiWILGenLerjA4u6SxvWxbUIraGddcwnyEcutaK9TOAG2AWfDUuzJLruOuq9YSe9uTmO0Egee0D861/ivZQrmdbii3qfFPh8tAZq6tYxVuM2c5Wnw5TuBP9UGdDz1qT75bueA65tCpU8xMHTpXOe0PbG+y3jW61bgdyzZcu9+SQVhVfn1JGtYuEizZvB2vAqsxCPJkRrppvVn2iwNq2Laqip3jAFo+EaSfx/OrEdmMPljJ88xn13/ANq5DfbC8025Pdj92/eugWYUNDjmv02UjhuMtXcxtGdp+Ifg1UFrgq2sUC10QGzAAMW1MgGBA+tZuCYnu7OICZJtZocjRomC2XUjT6Gsi4tmIuZo0TOFcAGTAyqykt0mRPKtTKxfh2VXRM3jTed+XFJfSaKzqd1c4pwSLbKGVwQZI29OdUGJ7HENms3I6BpkejCrrFmLtrfn92fxG1fMExF24NYJkaQBr+Zma2vylwBCzNEglUQ7I3nP2t4H5sx/zRWxcO4clhMiDzJO5PU1KpV202tuFWVRdoOz7YhldGAIGUgztMyI9atsDhe6tqkzlAE9az0qwYAZUKq47wP3gLDZXWYPIg8j9Ko07F3SfE6AeUn8IFbjSqOpNcZKmVS/8sD+2u/91fKu6VPZt4Ilck7NcRHBcZiLOKVltXYyXACQQhbKwjcFW1iYIiK2DAduLuNx9u3g0JwiT3rsm+h5n4eUDc66QK3i7ZVxDKGHQgH86+27QUQoAHQCPyra6s13vFt/LrCxsoOYMod7s9/SVzHuz/zPseu3L3SJ9J0mt67WcJOKwd6yvxOvh5eJSGAJ5AkAVZ90M2aBmiJjWOk9K91R9XMWkbAeSYyiGhwO5J8Vxzsxf4ZatG1xGwExNtmBLo5LAmR8OxExr0BraOxYs4kYr3fBDD4Z07tbuua5IIO/Ib6Hp8tu4kEADOiNBjxAGPSQa+e/nvDbVBCkKSXAOoB0WNRr+FWqYgOnWTzt4KlPDlkCRA5X7yuZ9ie068KN7CY1WtnPnDBSdYCnTcqQoII0OtY7XFGxPHcPeNtraPBtBhBZAjgOR5kMfSPWunYmznvKCAQADqqnrsSJn0qNZx6L3112L925XVBKSQMqnmJqPa2kuOW5kG/yUeyODWtzWFxb5rTMep/5ls6fdn5dw+vpWHt/iRh+MYXEXARaCoZA/qu+aOpAYGPMVvqccsm4uhlvCtwpAM8gx8/lVZisV3+J7pjcW2IgBAdZ+JgwPh8zptUe1tBBibQh2GJBE6mVNwXaPDYzDtdUF7QbIcyESRH9bSNRrsPKK+pfsoykWQqqjXA0CV1g7bz1EzpX3EcZsAFAHyIYLW1OVSD1WvOLbDW1tlpKuHAIJIYN4jMHWSR8zXMxDS5+anl79demi6VJwayHz3aL7cfDNNw2QWBg6LoYzSTOXbz/ABr2eJ28+cqNMoRoAMOubUsQB/ArA2Nw+VWfvRLlfFmBBygGddojb99eEx2HEoFuqwyjJD5mAXKIHMZevrSctQG2UfXgm9pTOsq4S1bW2YUKjSzCN8w1kVWY+4rIi2mTIu6OhysDtrlMQefnUrDcUsdxnBi0nhII2iBljnuKx2uJ2XdEa26E6pnTKDGulOq087cogW9XG3zSmVMrpMqLw/CsbhvAIMiEJbQGJMnUkDX94r1ZDeEr8TOpZu6ylS6tm3G+g9J1JmvvDOKk4m7bhskgKMkZYGubTSfOvtrGg4cucQwCu0uVAPOFAG+pBpVPDNgX4k9fH1tCu7EEkmEvYm8pcLOnemck5iioV+pJr02MvCQZjOAWyxANsN0IjNpMHpvULCYm45W37xcRjqM9vKWGuizoY32kxBmicQZHg4i44tNDItrcKBJJ10zZtdNCOayWmhuKp8/BKFf/AKfJSeIksLBupccFTnW2rjWBBOxHPQ66+VfbV1bds90ty1LAHvAZOh27ya98Qx1m4ltzeuIrTHd5hO0zAOo/fXjhl1Ml1nuObKsCLl1iuka6mIAP6Vkj/ILGkEne06eI9cVrn8nMZjy18Cs13CYli0XwFYaQACsjeYP0+c6a+XwWKOnfqB4pgakEaa5QZH6VlxDszgoXKQAptlYzBiGzT5QNejc6j3RiIeM+aLk7Zd/Bk84/Wa6/aEbLm5Ad1O4VZuqpF580EBTpJAAknzLT8gvOah/9YGMZCMzxmjQaZQApB6iSZ11FebyXkztmfKGeJI+HupB//ZSyt5gINwKe7kkiZ8WciPuxl/So7W+iMlolO/xpEhLYIgRsCeZ+KSOY2+e9TbrXwDCo3kfy310qNcS8GIGc6nWRlyZDH+LNHnvyrzZs3wVJZzramSI1H2n8cuVUqHPa46KzBl59VnC3W/o7UdY5Hpr9f1r0Ld4SQluYGw58+fnUbDJeBtSG+FQRoAN5Omh5SCJ6GvFtb+XUvPgzgRPxeLIZ6dNOmtKyc3JmfkFKxnD/AHmzFzwsCSCOUEgSJ6biaqh2cxEZfePB+023p+k1KbgRvW8rsyRcdhMGQTpIHOKjP2JEaXdfNf8AeuZisO978wol1tc2UnqF0MPWa1sGpHLLMKa3DVw2FuqpYkqZYaEkiBGhj9OdQ7d1otElVhVy5jazbxlM67zMdABrXjhFlVw2IU5sy5g6zp4Qdo5Hn6V6sKmVCJ+FCWVRAiPhzsW2hgddtJmtAcHYNhYMt9AdNfXVZyCMS7MZtqrfFwb1sSJEmM0H6Trt+dZcFbIa4SIBMjfXfr/G9esVfKsgBADGDIJ6aCNj61i4Yfj3jNpLZtK32L+n2Wa4b1U6lKU5USlKUISlKUISlKUISlKUISlKUIUHi4OQQTvyIHI669P3VDu3guIIItMSyxIOddFEaIR56nnU3ilpmUKqgydZAMDrqw/D8Kr8TdX3jLqDnX78Embf3Y2+E765G85U/VSp7fzgbfD19f4+flVFcw7dxjBlaTdkaHXxgyOule+0fELtq/8AYq0qttv5MkPmuFWGYKxJCDYZcsySZgV3EuIYq4L1vxn7RShW2wChcXbUA+FWByEkiWDBWYMBpV24YnU6z5pdSuBtorri1g91hQFOly3MDbTn0rNYtH366YIBtDWNPu8/kfpVJxLjOLRXRTcLob+RhZ/lO7FsoCQpEnORCqM2U+JYM5BxTGXLsAsiNf7ofZTCe6Le7wFh/ayknTUjU1f2c6z6Cr2w0gqRgcQbFh7D2nNzxAQpIfNsQRyoOHunuSspJVmLc8skNB/jlUbA8cxjmyWXIWTDkobbAP3ig3D8BIZTOmYZYGbQ197O4y/dxVprxuT7tc7xTaZFt3DctTbBIhogxuYkyQaj2YgXOiO2BMQrftDZLPh4UmLomBMbb0Syffy2Ux3W8abjnWftBhw1hz3ZuMil1UFtSAY+AyfQb1Wdjbsi5C+EZfGFuoGYFwQFusToAraH+kjdajspBcrF8ODVhsi4mHvlbZJ747rOmniAO8V9uAtesOpvXFD6s6kAExoBAgaGTHTWr68z5zldQBAg7zoY9SD+I064rbXYBa4gECYg8xOsR5fPnvWfKNJTbqDhr3dYy9mVvtMgUhSQdI3HL91V9nAXDhNEJKXi5WNWA0MDn/5q9DXBAN1JjTziB9N/nHpUnD55OZgRyjUgxzgCasGg26+aLhU+Kv8AvV2x3aOBbfOzMpWIg5deelZuDWSHxUqRLmJG++3Xf8ahdlcJeLLfe/3ivbIjPcOngyyjABWJDuSRINzLstTOAYzwXcxclXJIZiSFIEEFo8MCR9edONKDMpTakxZQOHXGSxYts5sqxuFmiDIOiy2izJPyr5xS4Lli4j3syrcGS4UDj4STmEgMFXMZkbSNQKuMZjAzWV8IS5LEuAZyx4Rykz+FVfFGL2LtvKty2l1JKWRcyr8UraghnUwNAY3gxFYKNsSBm3jy0iYjfTVbKl8ObbfXp3ar1wR/sbZlw7XT3gaLcMYMZEZlGkczuZ1NXGAIz3Y2mdQRzYc+Uj86qeFo3dWyUIHesQe77tmDPOd7emVmMk6AneBMVb4B5e6DEhtYgdR1PICtdX4o6n5LPS+Ge5eb2MJR4ERoDodJjb9IrI+PW0iG6wXNAk9Yn9KiIoFu6NvFrBMmT11g17v5XsCMrMFlA4nxAQNJBmdNIopOkAuKmoIJyrBfxaEmMUFE7DWNV8+pUD186+HFgkC3iVZmcrA11+U7H61g+0t5v+jR9QZUZc0sCTBBghhm3M6c69l2QyuBEqWIII35kQpif19aucMw6T4/yliu/wBBTRi395ZNcgt5h4NJkc+fp69KyYfHHuy7akcgpXkNIJJqBgwPfnPhDd2CRs2uXccwP61ZsOg7q4QNSY0PIRG/r+horEtFuCmlc34rJxPv3RDhyFJ1MxMRpuKrDhsefvj6r+6pXFcdctWrSWz9pcIUEwf9uY1qtRMYbjW+98agNE7g9NK4OKqNNWPzCbTlMCYmOq6+HaQyfci+ovqrngHCGsKxcgu5kxrt5nc617v4Qm9mNlHAy5WJAKx8tddag8Bxnd23e/fg58hDtGVhyljufKptprrSO81IBXSREbmBpJBgVvw7GOw7IBA20PjMhZKz3NrOkye9ZscfHbE/emPQj6+n7oP3h9nKX0gFtNIrBYW4wJW6CBpqOg8x85/OpeGtOCS7ZpAA+U67eY+nyrWwSc3FZ3G0KRSlKcqJSlKEJSlKEJSlKEJSlKEJSlKEKDjbkXbepA1neOgmKw37C2ouXMQ8AxJFvX+7ok6+VZsav2tskGBmPkNOdU3EsUEw/gZFJuSp1YGFk+Rnoeo6UmmM1Qjn9ArVDDAVMZXW7caXAa4AWChiE7sHw+E6ZtNj9ZNfRjrwGqtmK248B/tCGJ00OSCQdpqZxEKMru4UCRtOrRqPMRWJ7TAx3rlmHh3AmN5Gm+sUpzy1xH1G/qyuGSAVHbE3wCRmJIu6ZPhy3AFI0kkqSYO8VK4TOa6SWILCCy5SRkXWIH5Vk9wb+2b+Dvv8v96x4jD3wU7u54VVswIHiYlcup1AAzU2mHF1xCo6ALXWQ8OOpFxhqx3MeLyn1+tQUdTveciBHxT6+U+XSvD4jFyFmz3mUNlBieuhJOWdNOm/KsmfEsblvKinK2RwNJkZDqTruSI00pxpcwldpyKj8a4rbs4Z82IKd7mVbjZhlY2y4EjUaDSNdRGtYOx2Llbrd7auBQoFuzfOIywXMliAczAhYjXuwZkmJ99cSRlNu06lNQdiTygnUDn6adK+Wzi5Iy29XU6QMqgLmHPczB3g8tAGgQzLulmc+ZZblxCxLWWJJGokz4Rr8pP41jz2pH2L5o25xMdfP8B0FZLL4olc4tgSMwXeJHVo2J+nyqXcF3McuWJETvEaj6/r5VgfhuYPcFsbWnY+JUexgbbggIyQQAZM6QZ108qkWQls92oIJ12MHfnt/wCa8hr/AETbz3+u2kfPyrEyt3y7BsozamNJmB+XzqzKbWQQL9FVzy5a72SwD28SS+HS2TbJJTDLbCz3fh7wDxHOHGWdQitsRVtwZSti6SgHiaDlAzLAMyAucSTrz11qo7J4JLV9la5bDEOAjI9u5dzC2GdhcjNPd5iVzAlyZ67NgOEi1bdAdGJOgCxKheXPTf8AKt1U6rJRFgo1yD3NkqjBsxOYckOoUf1teukHeq3i1vNaaxkswt9BlOYW3DahXCg/jpMb7GdxkKltbZtd7Cs+piAkSQRrOvKoWLw6nDXLb2VVVdfCto4mZE5isGf2uUVyaTv8uPvw00jnrOy6NRv+NP2466zy0Uvs9wm5bXJcSyttWL2xadyFkk5ArKAFA6HroNqtcPhirMZENrtHM/vqu7I2MmHjuwgzvA7oWZGbRu7Hwkjrqd6uq6NRoL5WSmYZCrr+FKpcOac3TTn+JgxFLy/yPxDb66b/AJ/I1MxNjOpXkajXsIxNuMuVI6zoRO3oD8qzVGQ2Gj1Kc10ukqViL2RS0THLrUQ4ks1vXLmEwIPyM8vTWpGOnu2AEyI2nfTYVHSy2a14dFUgxpGm0NrFWqzty+ahmqiW3nGuJIItwBoQfh8XxaemXqalNhylhwxB5/gN4idan5RMxrX2mvGcRyhLZ7plUXFMC7WbL2hL2iGA67bfMCsGNvXUe3iRZMlCjpqY1kbaj/apPam7cVEKMyrm8TLuOm3L/arW3jEYSrqR5EVyHUWvrPYHFpGU7ajQgeR2XRFRzabXEAi/HTgfmtYTvRZvXCrK964uUBGaCDMlQJjlrofnVza/lLf9YWwCJ1mDprr9TOo86s1YHYzX2t9OgGUm0wZgzPHdZH1M1QvI1tHBVeEb7G6Z/rb8vCOm45/OpPCyO7EEHfYyBGkCvWBsFVMzJJOsHp05VJqaVMiCeCHuBkBKUpWhKSlKUISlKUISlKUISlKUISlKUISqPH4O6bBVA2bNMSJiORmN+Z157irylAsZUESIUPiROTSZkbCf4FfLik3UOWQBufPpHPTnUq7ZVtGUMN9QD+de6SaZc6Ty8k0OAEdUpSlOS1Vm1mxYYT4UgmJEmdJAhWAjczB21qZiMGHIJJBAI0jY+oomAtq5uC2ouNu8DMdAN99gPpUipdBVWiFDPCk8x6HfbfrtPzJrNhsKLYIE6mdfQD9KzUqsBWSoHFOE99B7x0IVllTBhipOvI+AfjU+lWBhQQDYqm/5c3i/dAJc/FsXk8o0k7elWS4QZlaSWC5ZMa+e2+vKs9KCSdVAaG6KqXsvhwP5IFsyPnYszkowdSbjEuYYbT5Va0pQSTqpDQNFgxGCRypYSVmNSNxBGm4PSqninZ6bBt2VV5dWZbztldV+4xAYkRsIjQTOxvaUsMYH54E8VYucW5JsqXszgL1hGt3EsomYsgtXHYKGJOQB0XKoG0HroBpV1SlMcZMqjW5RCUpSoVkpSlCErzcuBQWYwAJJ6AV6qFxr+b3f2G/Kl1XZGF3AFWY3M4BYcfw+3i0UhzlEkFefLnVeOxls/wBI3+X91SOCfzH/AA3PzavvZL+bD9pvzrkinQxL2GpTBLmzPSPuuhnq0WuDHWaY+f2UrhPBlw4YKzHNEzHL0qwpSutTptpNDGCAFge9z3ZnGSlKUpiolKUoQlKUoQlKUoQlKUoQlKUoQlKUoQlKUoQlKUoQlKUoQlKUoQlKUoQlKUoQlKUoQlKUoQlKUoQlKUoQlKUoQlKUoQlYMdh+8tukxmUiekilKq9oc0gqQYMhc8a6yyoZoEiJIH0ryl9gIDMB5EilK+ZOc4OsdF7UAELb+ySt3RZnLZjoDrEevWr2lK+hfh4jDU+gXksWfzndUpSlbVmSlKUISlKUISlKUISlKUIX/9k="/>
          <p:cNvSpPr>
            <a:spLocks noChangeAspect="1" noChangeArrowheads="1"/>
          </p:cNvSpPr>
          <p:nvPr/>
        </p:nvSpPr>
        <p:spPr bwMode="auto">
          <a:xfrm>
            <a:off x="155575" y="-1485900"/>
            <a:ext cx="6991350" cy="31051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8" name="AutoShape 12" descr="Image result for images for identity thef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9230" name="Picture 14" descr="Image result for images for identity theft"/>
          <p:cNvPicPr>
            <a:picLocks noChangeAspect="1" noChangeArrowheads="1"/>
          </p:cNvPicPr>
          <p:nvPr/>
        </p:nvPicPr>
        <p:blipFill>
          <a:blip r:embed="rId2"/>
          <a:srcRect/>
          <a:stretch>
            <a:fillRect/>
          </a:stretch>
        </p:blipFill>
        <p:spPr bwMode="auto">
          <a:xfrm>
            <a:off x="6781800" y="4343400"/>
            <a:ext cx="2143125" cy="214312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4: Learning Objectives</a:t>
            </a:r>
          </a:p>
        </p:txBody>
      </p:sp>
      <p:sp>
        <p:nvSpPr>
          <p:cNvPr id="3" name="Content Placeholder 2"/>
          <p:cNvSpPr>
            <a:spLocks noGrp="1"/>
          </p:cNvSpPr>
          <p:nvPr>
            <p:ph idx="1"/>
          </p:nvPr>
        </p:nvSpPr>
        <p:spPr/>
        <p:txBody>
          <a:bodyPr/>
          <a:lstStyle/>
          <a:p>
            <a:pPr algn="just"/>
            <a:r>
              <a:rPr lang="en-US" dirty="0"/>
              <a:t>Proxy servers and </a:t>
            </a:r>
            <a:r>
              <a:rPr lang="en-US" dirty="0" err="1"/>
              <a:t>anonymizers</a:t>
            </a:r>
            <a:endParaRPr lang="en-US" dirty="0"/>
          </a:p>
          <a:p>
            <a:pPr algn="just"/>
            <a:r>
              <a:rPr lang="en-US" dirty="0"/>
              <a:t>Password cracking</a:t>
            </a:r>
          </a:p>
          <a:p>
            <a:pPr algn="just"/>
            <a:r>
              <a:rPr lang="en-US" dirty="0" err="1"/>
              <a:t>Keyloggers</a:t>
            </a:r>
            <a:r>
              <a:rPr lang="en-US" dirty="0"/>
              <a:t> and spywares</a:t>
            </a:r>
          </a:p>
          <a:p>
            <a:pPr algn="just"/>
            <a:r>
              <a:rPr lang="en-US" dirty="0"/>
              <a:t>Overview of virus and worms</a:t>
            </a:r>
          </a:p>
          <a:p>
            <a:pPr algn="just"/>
            <a:r>
              <a:rPr lang="en-US" dirty="0"/>
              <a:t>Trojan horses and backdoors</a:t>
            </a:r>
          </a:p>
          <a:p>
            <a:pPr algn="just"/>
            <a:r>
              <a:rPr lang="en-US" dirty="0" err="1"/>
              <a:t>Steganography</a:t>
            </a:r>
            <a:endParaRPr lang="en-US" dirty="0"/>
          </a:p>
          <a:p>
            <a:pPr algn="just"/>
            <a:r>
              <a:rPr lang="en-US" dirty="0" err="1"/>
              <a:t>DoS</a:t>
            </a:r>
            <a:r>
              <a:rPr lang="en-US" dirty="0"/>
              <a:t> attacks</a:t>
            </a:r>
          </a:p>
          <a:p>
            <a:pPr algn="just"/>
            <a:r>
              <a:rPr lang="en-US" dirty="0"/>
              <a:t>SQL injection</a:t>
            </a:r>
          </a:p>
          <a:p>
            <a:pPr algn="just"/>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just"/>
            <a:r>
              <a:rPr lang="en-US" dirty="0"/>
              <a:t>Real life cases</a:t>
            </a:r>
          </a:p>
        </p:txBody>
      </p:sp>
      <p:sp>
        <p:nvSpPr>
          <p:cNvPr id="3" name="Content Placeholder 2"/>
          <p:cNvSpPr>
            <a:spLocks noGrp="1"/>
          </p:cNvSpPr>
          <p:nvPr>
            <p:ph idx="1"/>
          </p:nvPr>
        </p:nvSpPr>
        <p:spPr>
          <a:xfrm>
            <a:off x="457200" y="838200"/>
            <a:ext cx="8229600" cy="4389120"/>
          </a:xfrm>
        </p:spPr>
        <p:txBody>
          <a:bodyPr>
            <a:noAutofit/>
          </a:bodyPr>
          <a:lstStyle/>
          <a:p>
            <a:r>
              <a:rPr lang="en-US" sz="2200" b="1" dirty="0"/>
              <a:t>Dr. Gerald Barnes</a:t>
            </a:r>
            <a:br>
              <a:rPr lang="en-US" sz="2200" dirty="0"/>
            </a:br>
            <a:r>
              <a:rPr lang="en-US" sz="2200" dirty="0"/>
              <a:t>Gerald </a:t>
            </a:r>
            <a:r>
              <a:rPr lang="en-US" sz="2200" dirty="0" err="1"/>
              <a:t>Barnbaum</a:t>
            </a:r>
            <a:r>
              <a:rPr lang="en-US" sz="2200" dirty="0"/>
              <a:t> lost his pharmacist license after committing Medicaid fraud. He stole the identity of Dr. Gerald Barnes and practiced medicine under his name. A type 1 diabetic died under his care. “Dr. Barnes” even worked as a staff physician for a center that gave exams to FBI agents. He’s currently serving hard time.</a:t>
            </a:r>
          </a:p>
          <a:p>
            <a:r>
              <a:rPr lang="en-US" sz="2200" b="1" dirty="0"/>
              <a:t>Andrea Harris-Frazier</a:t>
            </a:r>
            <a:br>
              <a:rPr lang="en-US" sz="2200" dirty="0"/>
            </a:br>
            <a:r>
              <a:rPr lang="en-US" sz="2200" dirty="0"/>
              <a:t>Margot Somerville lost her wallet on a trolley. Two years later she was arrested. Andrea Harris-Frazier had defrauded several banks—using Somerville’s identity—out of tens of thousands of dollars. The real crook was caught.</a:t>
            </a:r>
          </a:p>
          <a:p>
            <a:r>
              <a:rPr lang="en-US" sz="2200" b="1" dirty="0"/>
              <a:t>Abraham </a:t>
            </a:r>
            <a:r>
              <a:rPr lang="en-US" sz="2200" b="1" dirty="0" err="1"/>
              <a:t>Abdallah</a:t>
            </a:r>
            <a:br>
              <a:rPr lang="en-US" sz="2200" dirty="0"/>
            </a:br>
            <a:r>
              <a:rPr lang="en-US" sz="2200" dirty="0"/>
              <a:t>A busboy named Abraham </a:t>
            </a:r>
            <a:r>
              <a:rPr lang="en-US" sz="2200" dirty="0" err="1"/>
              <a:t>Abdallah</a:t>
            </a:r>
            <a:r>
              <a:rPr lang="en-US" sz="2200" dirty="0"/>
              <a:t> got into the bank accounts of Steven Spielberg and other famous people after tricking his victims via computer, getting sufficient data to fake being their financial advisors—then calling their banks…and you know the rest.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04089"/>
            <a:ext cx="8915400" cy="1397819"/>
          </a:xfrm>
          <a:prstGeom prst="rect">
            <a:avLst/>
          </a:prstGeom>
        </p:spPr>
        <p:txBody>
          <a:bodyPr vert="horz" wrap="square" lIns="0" tIns="12700" rIns="0" bIns="0" rtlCol="0">
            <a:spAutoFit/>
          </a:bodyPr>
          <a:lstStyle/>
          <a:p>
            <a:pPr marL="169545">
              <a:lnSpc>
                <a:spcPct val="100000"/>
              </a:lnSpc>
              <a:spcBef>
                <a:spcPts val="100"/>
              </a:spcBef>
              <a:tabLst>
                <a:tab pos="10140950" algn="l"/>
              </a:tabLst>
            </a:pPr>
            <a:r>
              <a:rPr sz="4000" spc="-40" dirty="0"/>
              <a:t>How </a:t>
            </a:r>
            <a:r>
              <a:rPr sz="4000" spc="-50" dirty="0"/>
              <a:t>to </a:t>
            </a:r>
            <a:r>
              <a:rPr sz="4000" spc="-60"/>
              <a:t>tackle </a:t>
            </a:r>
            <a:r>
              <a:rPr sz="4000" spc="-40"/>
              <a:t>these</a:t>
            </a:r>
            <a:r>
              <a:rPr lang="en-US" sz="4000" spc="-310" dirty="0"/>
              <a:t>  </a:t>
            </a:r>
            <a:r>
              <a:rPr spc="-50" dirty="0"/>
              <a:t>	</a:t>
            </a:r>
          </a:p>
        </p:txBody>
      </p:sp>
      <p:sp>
        <p:nvSpPr>
          <p:cNvPr id="3" name="object 3"/>
          <p:cNvSpPr txBox="1"/>
          <p:nvPr/>
        </p:nvSpPr>
        <p:spPr>
          <a:xfrm>
            <a:off x="533400" y="1371600"/>
            <a:ext cx="8178165" cy="2839239"/>
          </a:xfrm>
          <a:prstGeom prst="rect">
            <a:avLst/>
          </a:prstGeom>
        </p:spPr>
        <p:txBody>
          <a:bodyPr vert="horz" wrap="square" lIns="0" tIns="160020" rIns="0" bIns="0" rtlCol="0">
            <a:spAutoFit/>
          </a:bodyPr>
          <a:lstStyle/>
          <a:p>
            <a:pPr marL="104139" indent="-92075">
              <a:lnSpc>
                <a:spcPct val="100000"/>
              </a:lnSpc>
              <a:spcBef>
                <a:spcPts val="1260"/>
              </a:spcBef>
              <a:buClr>
                <a:srgbClr val="E38312"/>
              </a:buClr>
              <a:buSzPct val="95000"/>
              <a:buFont typeface="Arial"/>
              <a:buChar char="•"/>
              <a:tabLst>
                <a:tab pos="104775" algn="l"/>
              </a:tabLst>
            </a:pPr>
            <a:r>
              <a:rPr sz="2400" dirty="0">
                <a:latin typeface="Times New Roman" pitchFamily="18" charset="0"/>
                <a:cs typeface="Times New Roman" pitchFamily="18" charset="0"/>
              </a:rPr>
              <a:t>Awareness is the first step in protecting yourself, your family and your business.</a:t>
            </a:r>
            <a:endParaRPr sz="2400">
              <a:latin typeface="Times New Roman" pitchFamily="18" charset="0"/>
              <a:cs typeface="Times New Roman" pitchFamily="18" charset="0"/>
            </a:endParaRPr>
          </a:p>
          <a:p>
            <a:pPr marL="104139" indent="-92075">
              <a:lnSpc>
                <a:spcPct val="100000"/>
              </a:lnSpc>
              <a:spcBef>
                <a:spcPts val="1165"/>
              </a:spcBef>
              <a:buClr>
                <a:srgbClr val="E38312"/>
              </a:buClr>
              <a:buSzPct val="95000"/>
              <a:buFont typeface="Arial"/>
              <a:buChar char="•"/>
              <a:tabLst>
                <a:tab pos="104775" algn="l"/>
              </a:tabLst>
            </a:pPr>
            <a:r>
              <a:rPr sz="2400" dirty="0">
                <a:latin typeface="Times New Roman" pitchFamily="18" charset="0"/>
                <a:cs typeface="Times New Roman" pitchFamily="18" charset="0"/>
              </a:rPr>
              <a:t>Invest in Anti-virus, Firewall, and SPAM blocking software for your PC.</a:t>
            </a:r>
            <a:endParaRPr sz="2400">
              <a:latin typeface="Times New Roman" pitchFamily="18" charset="0"/>
              <a:cs typeface="Times New Roman" pitchFamily="18" charset="0"/>
            </a:endParaRPr>
          </a:p>
          <a:p>
            <a:pPr marL="104139" indent="-92075">
              <a:lnSpc>
                <a:spcPct val="100000"/>
              </a:lnSpc>
              <a:spcBef>
                <a:spcPts val="1155"/>
              </a:spcBef>
              <a:buClr>
                <a:srgbClr val="E38312"/>
              </a:buClr>
              <a:buSzPct val="95000"/>
              <a:buFont typeface="Arial"/>
              <a:buChar char="•"/>
              <a:tabLst>
                <a:tab pos="104775" algn="l"/>
              </a:tabLst>
            </a:pPr>
            <a:r>
              <a:rPr sz="2400" dirty="0">
                <a:latin typeface="Times New Roman" pitchFamily="18" charset="0"/>
                <a:cs typeface="Times New Roman" pitchFamily="18" charset="0"/>
              </a:rPr>
              <a:t>Detect secure websites when conducting transactions online.</a:t>
            </a:r>
            <a:endParaRPr sz="2400">
              <a:latin typeface="Times New Roman" pitchFamily="18" charset="0"/>
              <a:cs typeface="Times New Roman" pitchFamily="18" charset="0"/>
            </a:endParaRPr>
          </a:p>
          <a:p>
            <a:pPr marL="104139" indent="-92075">
              <a:lnSpc>
                <a:spcPct val="100000"/>
              </a:lnSpc>
              <a:spcBef>
                <a:spcPts val="1165"/>
              </a:spcBef>
              <a:buClr>
                <a:srgbClr val="E38312"/>
              </a:buClr>
              <a:buSzPct val="95000"/>
              <a:buFont typeface="Arial"/>
              <a:buChar char="•"/>
              <a:tabLst>
                <a:tab pos="104775" algn="l"/>
              </a:tabLst>
            </a:pPr>
            <a:r>
              <a:rPr sz="2400" dirty="0">
                <a:latin typeface="Times New Roman" pitchFamily="18" charset="0"/>
                <a:cs typeface="Times New Roman" pitchFamily="18" charset="0"/>
              </a:rPr>
              <a:t>Do NOT respond or act on emails sent from unknown sources.</a:t>
            </a:r>
            <a:endParaRPr sz="2400">
              <a:latin typeface="Times New Roman" pitchFamily="18" charset="0"/>
              <a:cs typeface="Times New Roman" pitchFamily="18" charset="0"/>
            </a:endParaRPr>
          </a:p>
        </p:txBody>
      </p:sp>
      <p:sp>
        <p:nvSpPr>
          <p:cNvPr id="5" name="object 5"/>
          <p:cNvSpPr/>
          <p:nvPr/>
        </p:nvSpPr>
        <p:spPr>
          <a:xfrm>
            <a:off x="3581400" y="4572000"/>
            <a:ext cx="2336292" cy="20680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04800"/>
            <a:ext cx="8229600" cy="1551707"/>
          </a:xfrm>
          <a:prstGeom prst="rect">
            <a:avLst/>
          </a:prstGeom>
        </p:spPr>
        <p:txBody>
          <a:bodyPr vert="horz" wrap="square" lIns="0" tIns="12700" rIns="0" bIns="0" rtlCol="0">
            <a:spAutoFit/>
          </a:bodyPr>
          <a:lstStyle/>
          <a:p>
            <a:pPr marL="169545">
              <a:lnSpc>
                <a:spcPct val="100000"/>
              </a:lnSpc>
              <a:spcBef>
                <a:spcPts val="100"/>
              </a:spcBef>
              <a:tabLst>
                <a:tab pos="10140950" algn="l"/>
              </a:tabLst>
            </a:pPr>
            <a:r>
              <a:rPr spc="-75" dirty="0"/>
              <a:t>Safety </a:t>
            </a:r>
            <a:r>
              <a:rPr spc="-45" dirty="0"/>
              <a:t>Tips </a:t>
            </a:r>
            <a:r>
              <a:rPr spc="-50" dirty="0"/>
              <a:t>to </a:t>
            </a:r>
            <a:r>
              <a:rPr spc="-40" dirty="0"/>
              <a:t>Cyber</a:t>
            </a:r>
            <a:r>
              <a:rPr spc="-310" dirty="0"/>
              <a:t> </a:t>
            </a:r>
            <a:r>
              <a:rPr spc="-45" dirty="0"/>
              <a:t>Crime	</a:t>
            </a:r>
          </a:p>
        </p:txBody>
      </p:sp>
      <p:sp>
        <p:nvSpPr>
          <p:cNvPr id="3" name="object 3"/>
          <p:cNvSpPr txBox="1"/>
          <p:nvPr/>
        </p:nvSpPr>
        <p:spPr>
          <a:xfrm>
            <a:off x="813435" y="1691157"/>
            <a:ext cx="4161949" cy="4739374"/>
          </a:xfrm>
          <a:prstGeom prst="rect">
            <a:avLst/>
          </a:prstGeom>
        </p:spPr>
        <p:txBody>
          <a:bodyPr vert="horz" wrap="square" lIns="0" tIns="132715" rIns="0" bIns="0" rtlCol="0">
            <a:spAutoFit/>
          </a:bodyPr>
          <a:lstStyle/>
          <a:p>
            <a:pPr marL="104139" indent="-92075">
              <a:lnSpc>
                <a:spcPct val="100000"/>
              </a:lnSpc>
              <a:spcBef>
                <a:spcPts val="1045"/>
              </a:spcBef>
              <a:buClr>
                <a:srgbClr val="E38312"/>
              </a:buClr>
              <a:buSzPct val="94736"/>
              <a:buFont typeface="Arial"/>
              <a:buChar char="•"/>
              <a:tabLst>
                <a:tab pos="104775" algn="l"/>
              </a:tabLst>
            </a:pPr>
            <a:r>
              <a:rPr sz="1900" spc="-5" dirty="0">
                <a:solidFill>
                  <a:srgbClr val="404040"/>
                </a:solidFill>
                <a:latin typeface="Times New Roman" pitchFamily="18" charset="0"/>
                <a:cs typeface="Times New Roman" pitchFamily="18" charset="0"/>
              </a:rPr>
              <a:t>Use antivirus </a:t>
            </a:r>
            <a:r>
              <a:rPr sz="1900" spc="-15" dirty="0">
                <a:solidFill>
                  <a:srgbClr val="404040"/>
                </a:solidFill>
                <a:latin typeface="Times New Roman" pitchFamily="18" charset="0"/>
                <a:cs typeface="Times New Roman" pitchFamily="18" charset="0"/>
              </a:rPr>
              <a:t>software </a:t>
            </a:r>
            <a:r>
              <a:rPr sz="1900" spc="-5" dirty="0">
                <a:solidFill>
                  <a:srgbClr val="404040"/>
                </a:solidFill>
                <a:latin typeface="Times New Roman" pitchFamily="18" charset="0"/>
                <a:cs typeface="Times New Roman" pitchFamily="18" charset="0"/>
              </a:rPr>
              <a:t>&amp; insert</a:t>
            </a:r>
            <a:r>
              <a:rPr sz="1900" spc="65" dirty="0">
                <a:solidFill>
                  <a:srgbClr val="404040"/>
                </a:solidFill>
                <a:latin typeface="Times New Roman" pitchFamily="18" charset="0"/>
                <a:cs typeface="Times New Roman" pitchFamily="18" charset="0"/>
              </a:rPr>
              <a:t> </a:t>
            </a:r>
            <a:r>
              <a:rPr sz="1900" spc="-15" dirty="0">
                <a:solidFill>
                  <a:srgbClr val="404040"/>
                </a:solidFill>
                <a:latin typeface="Times New Roman" pitchFamily="18" charset="0"/>
                <a:cs typeface="Times New Roman" pitchFamily="18" charset="0"/>
              </a:rPr>
              <a:t>firewalls</a:t>
            </a:r>
            <a:endParaRPr sz="1900">
              <a:latin typeface="Times New Roman" pitchFamily="18" charset="0"/>
              <a:cs typeface="Times New Roman" pitchFamily="18" charset="0"/>
            </a:endParaRPr>
          </a:p>
          <a:p>
            <a:pPr marL="104139" marR="57785" indent="-92075">
              <a:lnSpc>
                <a:spcPts val="1820"/>
              </a:lnSpc>
              <a:spcBef>
                <a:spcPts val="1395"/>
              </a:spcBef>
              <a:buClr>
                <a:srgbClr val="E38312"/>
              </a:buClr>
              <a:buSzPct val="94736"/>
              <a:buFont typeface="Arial"/>
              <a:buChar char="•"/>
              <a:tabLst>
                <a:tab pos="104775" algn="l"/>
              </a:tabLst>
            </a:pPr>
            <a:r>
              <a:rPr sz="1900" spc="-10" dirty="0">
                <a:solidFill>
                  <a:srgbClr val="404040"/>
                </a:solidFill>
                <a:latin typeface="Times New Roman" pitchFamily="18" charset="0"/>
                <a:cs typeface="Times New Roman" pitchFamily="18" charset="0"/>
              </a:rPr>
              <a:t>Read Privacy </a:t>
            </a:r>
            <a:r>
              <a:rPr sz="1900" spc="-5" dirty="0">
                <a:solidFill>
                  <a:srgbClr val="404040"/>
                </a:solidFill>
                <a:latin typeface="Times New Roman" pitchFamily="18" charset="0"/>
                <a:cs typeface="Times New Roman" pitchFamily="18" charset="0"/>
              </a:rPr>
              <a:t>policy </a:t>
            </a:r>
            <a:r>
              <a:rPr sz="1900" spc="-10" dirty="0">
                <a:solidFill>
                  <a:srgbClr val="404040"/>
                </a:solidFill>
                <a:latin typeface="Times New Roman" pitchFamily="18" charset="0"/>
                <a:cs typeface="Times New Roman" pitchFamily="18" charset="0"/>
              </a:rPr>
              <a:t>carefully </a:t>
            </a:r>
            <a:r>
              <a:rPr sz="1900" spc="-5" dirty="0">
                <a:solidFill>
                  <a:srgbClr val="404040"/>
                </a:solidFill>
                <a:latin typeface="Times New Roman" pitchFamily="18" charset="0"/>
                <a:cs typeface="Times New Roman" pitchFamily="18" charset="0"/>
              </a:rPr>
              <a:t>when </a:t>
            </a:r>
            <a:r>
              <a:rPr sz="1900" spc="-15" dirty="0">
                <a:solidFill>
                  <a:srgbClr val="404040"/>
                </a:solidFill>
                <a:latin typeface="Times New Roman" pitchFamily="18" charset="0"/>
                <a:cs typeface="Times New Roman" pitchFamily="18" charset="0"/>
              </a:rPr>
              <a:t>you </a:t>
            </a:r>
            <a:r>
              <a:rPr sz="1900" spc="-10" dirty="0">
                <a:solidFill>
                  <a:srgbClr val="404040"/>
                </a:solidFill>
                <a:latin typeface="Times New Roman" pitchFamily="18" charset="0"/>
                <a:cs typeface="Times New Roman" pitchFamily="18" charset="0"/>
              </a:rPr>
              <a:t>submit </a:t>
            </a:r>
            <a:r>
              <a:rPr sz="1900" spc="-5" dirty="0">
                <a:solidFill>
                  <a:srgbClr val="404040"/>
                </a:solidFill>
                <a:latin typeface="Times New Roman" pitchFamily="18" charset="0"/>
                <a:cs typeface="Times New Roman" pitchFamily="18" charset="0"/>
              </a:rPr>
              <a:t>the </a:t>
            </a:r>
            <a:r>
              <a:rPr sz="1900" spc="-15" dirty="0">
                <a:solidFill>
                  <a:srgbClr val="404040"/>
                </a:solidFill>
                <a:latin typeface="Times New Roman" pitchFamily="18" charset="0"/>
                <a:cs typeface="Times New Roman" pitchFamily="18" charset="0"/>
              </a:rPr>
              <a:t>data  through</a:t>
            </a:r>
            <a:r>
              <a:rPr sz="1900" spc="30" dirty="0">
                <a:solidFill>
                  <a:srgbClr val="404040"/>
                </a:solidFill>
                <a:latin typeface="Times New Roman" pitchFamily="18" charset="0"/>
                <a:cs typeface="Times New Roman" pitchFamily="18" charset="0"/>
              </a:rPr>
              <a:t> </a:t>
            </a:r>
            <a:r>
              <a:rPr sz="1900" spc="-10" dirty="0">
                <a:solidFill>
                  <a:srgbClr val="404040"/>
                </a:solidFill>
                <a:latin typeface="Times New Roman" pitchFamily="18" charset="0"/>
                <a:cs typeface="Times New Roman" pitchFamily="18" charset="0"/>
              </a:rPr>
              <a:t>internet.</a:t>
            </a:r>
            <a:endParaRPr sz="1900">
              <a:latin typeface="Times New Roman" pitchFamily="18" charset="0"/>
              <a:cs typeface="Times New Roman" pitchFamily="18" charset="0"/>
            </a:endParaRPr>
          </a:p>
          <a:p>
            <a:pPr marL="104139" indent="-92075">
              <a:lnSpc>
                <a:spcPct val="100000"/>
              </a:lnSpc>
              <a:spcBef>
                <a:spcPts val="955"/>
              </a:spcBef>
              <a:buClr>
                <a:srgbClr val="E38312"/>
              </a:buClr>
              <a:buSzPct val="94736"/>
              <a:buFont typeface="Arial"/>
              <a:buChar char="•"/>
              <a:tabLst>
                <a:tab pos="104775" algn="l"/>
              </a:tabLst>
            </a:pPr>
            <a:r>
              <a:rPr sz="1900" spc="-10" dirty="0">
                <a:solidFill>
                  <a:srgbClr val="404040"/>
                </a:solidFill>
                <a:latin typeface="Times New Roman" pitchFamily="18" charset="0"/>
                <a:cs typeface="Times New Roman" pitchFamily="18" charset="0"/>
              </a:rPr>
              <a:t>Uninstall </a:t>
            </a:r>
            <a:r>
              <a:rPr sz="1900" spc="-5" dirty="0">
                <a:solidFill>
                  <a:srgbClr val="404040"/>
                </a:solidFill>
                <a:latin typeface="Times New Roman" pitchFamily="18" charset="0"/>
                <a:cs typeface="Times New Roman" pitchFamily="18" charset="0"/>
              </a:rPr>
              <a:t>unnecessary</a:t>
            </a:r>
            <a:r>
              <a:rPr sz="1900" spc="50" dirty="0">
                <a:solidFill>
                  <a:srgbClr val="404040"/>
                </a:solidFill>
                <a:latin typeface="Times New Roman" pitchFamily="18" charset="0"/>
                <a:cs typeface="Times New Roman" pitchFamily="18" charset="0"/>
              </a:rPr>
              <a:t> </a:t>
            </a:r>
            <a:r>
              <a:rPr sz="1900" spc="-15" dirty="0">
                <a:solidFill>
                  <a:srgbClr val="404040"/>
                </a:solidFill>
                <a:latin typeface="Times New Roman" pitchFamily="18" charset="0"/>
                <a:cs typeface="Times New Roman" pitchFamily="18" charset="0"/>
              </a:rPr>
              <a:t>software</a:t>
            </a:r>
            <a:endParaRPr sz="1900">
              <a:latin typeface="Times New Roman" pitchFamily="18" charset="0"/>
              <a:cs typeface="Times New Roman" pitchFamily="18" charset="0"/>
            </a:endParaRPr>
          </a:p>
          <a:p>
            <a:pPr marL="104139" indent="-92075">
              <a:lnSpc>
                <a:spcPct val="100000"/>
              </a:lnSpc>
              <a:spcBef>
                <a:spcPts val="950"/>
              </a:spcBef>
              <a:buClr>
                <a:srgbClr val="E38312"/>
              </a:buClr>
              <a:buSzPct val="94736"/>
              <a:buFont typeface="Arial"/>
              <a:buChar char="•"/>
              <a:tabLst>
                <a:tab pos="104775" algn="l"/>
              </a:tabLst>
            </a:pPr>
            <a:r>
              <a:rPr sz="1900" spc="-10" dirty="0">
                <a:solidFill>
                  <a:srgbClr val="404040"/>
                </a:solidFill>
                <a:latin typeface="Times New Roman" pitchFamily="18" charset="0"/>
                <a:cs typeface="Times New Roman" pitchFamily="18" charset="0"/>
              </a:rPr>
              <a:t>Maintain</a:t>
            </a:r>
            <a:r>
              <a:rPr sz="1900" spc="5" dirty="0">
                <a:solidFill>
                  <a:srgbClr val="404040"/>
                </a:solidFill>
                <a:latin typeface="Times New Roman" pitchFamily="18" charset="0"/>
                <a:cs typeface="Times New Roman" pitchFamily="18" charset="0"/>
              </a:rPr>
              <a:t> </a:t>
            </a:r>
            <a:r>
              <a:rPr sz="1900" spc="-10" dirty="0">
                <a:solidFill>
                  <a:srgbClr val="404040"/>
                </a:solidFill>
                <a:latin typeface="Times New Roman" pitchFamily="18" charset="0"/>
                <a:cs typeface="Times New Roman" pitchFamily="18" charset="0"/>
              </a:rPr>
              <a:t>backup</a:t>
            </a:r>
            <a:endParaRPr sz="1900">
              <a:latin typeface="Times New Roman" pitchFamily="18" charset="0"/>
              <a:cs typeface="Times New Roman" pitchFamily="18" charset="0"/>
            </a:endParaRPr>
          </a:p>
          <a:p>
            <a:pPr marL="104139" indent="-92075">
              <a:lnSpc>
                <a:spcPct val="100000"/>
              </a:lnSpc>
              <a:spcBef>
                <a:spcPts val="950"/>
              </a:spcBef>
              <a:buClr>
                <a:srgbClr val="E38312"/>
              </a:buClr>
              <a:buSzPct val="94736"/>
              <a:buFont typeface="Arial"/>
              <a:buChar char="•"/>
              <a:tabLst>
                <a:tab pos="104775" algn="l"/>
              </a:tabLst>
            </a:pPr>
            <a:r>
              <a:rPr sz="1900" spc="-5" dirty="0">
                <a:solidFill>
                  <a:srgbClr val="404040"/>
                </a:solidFill>
                <a:latin typeface="Times New Roman" pitchFamily="18" charset="0"/>
                <a:cs typeface="Times New Roman" pitchFamily="18" charset="0"/>
              </a:rPr>
              <a:t>Check security</a:t>
            </a:r>
            <a:r>
              <a:rPr sz="1900" spc="10" dirty="0">
                <a:solidFill>
                  <a:srgbClr val="404040"/>
                </a:solidFill>
                <a:latin typeface="Times New Roman" pitchFamily="18" charset="0"/>
                <a:cs typeface="Times New Roman" pitchFamily="18" charset="0"/>
              </a:rPr>
              <a:t> </a:t>
            </a:r>
            <a:r>
              <a:rPr sz="1900" spc="-10" dirty="0">
                <a:solidFill>
                  <a:srgbClr val="404040"/>
                </a:solidFill>
                <a:latin typeface="Times New Roman" pitchFamily="18" charset="0"/>
                <a:cs typeface="Times New Roman" pitchFamily="18" charset="0"/>
              </a:rPr>
              <a:t>settings</a:t>
            </a:r>
            <a:endParaRPr sz="1900">
              <a:latin typeface="Times New Roman" pitchFamily="18" charset="0"/>
              <a:cs typeface="Times New Roman" pitchFamily="18" charset="0"/>
            </a:endParaRPr>
          </a:p>
          <a:p>
            <a:pPr marL="104139" indent="-92075">
              <a:lnSpc>
                <a:spcPct val="100000"/>
              </a:lnSpc>
              <a:spcBef>
                <a:spcPts val="935"/>
              </a:spcBef>
              <a:buClr>
                <a:srgbClr val="E38312"/>
              </a:buClr>
              <a:buSzPct val="94736"/>
              <a:buFont typeface="Arial"/>
              <a:buChar char="•"/>
              <a:tabLst>
                <a:tab pos="104775" algn="l"/>
              </a:tabLst>
            </a:pPr>
            <a:r>
              <a:rPr sz="1900" spc="-10" dirty="0">
                <a:solidFill>
                  <a:srgbClr val="404040"/>
                </a:solidFill>
                <a:latin typeface="Times New Roman" pitchFamily="18" charset="0"/>
                <a:cs typeface="Times New Roman" pitchFamily="18" charset="0"/>
              </a:rPr>
              <a:t>Disable </a:t>
            </a:r>
            <a:r>
              <a:rPr sz="1900" spc="-15" dirty="0">
                <a:solidFill>
                  <a:srgbClr val="404040"/>
                </a:solidFill>
                <a:latin typeface="Times New Roman" pitchFamily="18" charset="0"/>
                <a:cs typeface="Times New Roman" pitchFamily="18" charset="0"/>
              </a:rPr>
              <a:t>Remote</a:t>
            </a:r>
            <a:r>
              <a:rPr sz="1900" spc="35" dirty="0">
                <a:solidFill>
                  <a:srgbClr val="404040"/>
                </a:solidFill>
                <a:latin typeface="Times New Roman" pitchFamily="18" charset="0"/>
                <a:cs typeface="Times New Roman" pitchFamily="18" charset="0"/>
              </a:rPr>
              <a:t> </a:t>
            </a:r>
            <a:r>
              <a:rPr sz="1900" spc="-10" dirty="0">
                <a:solidFill>
                  <a:srgbClr val="404040"/>
                </a:solidFill>
                <a:latin typeface="Times New Roman" pitchFamily="18" charset="0"/>
                <a:cs typeface="Times New Roman" pitchFamily="18" charset="0"/>
              </a:rPr>
              <a:t>Connectivity</a:t>
            </a:r>
            <a:endParaRPr sz="1900">
              <a:latin typeface="Times New Roman" pitchFamily="18" charset="0"/>
              <a:cs typeface="Times New Roman" pitchFamily="18" charset="0"/>
            </a:endParaRPr>
          </a:p>
          <a:p>
            <a:pPr marL="104139" marR="5080" indent="-92075">
              <a:lnSpc>
                <a:spcPct val="80000"/>
              </a:lnSpc>
              <a:spcBef>
                <a:spcPts val="1405"/>
              </a:spcBef>
              <a:buClr>
                <a:srgbClr val="E38312"/>
              </a:buClr>
              <a:buSzPct val="94736"/>
              <a:buFont typeface="Arial"/>
              <a:buChar char="•"/>
              <a:tabLst>
                <a:tab pos="104775" algn="l"/>
              </a:tabLst>
            </a:pPr>
            <a:r>
              <a:rPr sz="1900" spc="-5" dirty="0">
                <a:solidFill>
                  <a:srgbClr val="404040"/>
                </a:solidFill>
                <a:latin typeface="Times New Roman" pitchFamily="18" charset="0"/>
                <a:cs typeface="Times New Roman" pitchFamily="18" charset="0"/>
              </a:rPr>
              <a:t>Use </a:t>
            </a:r>
            <a:r>
              <a:rPr sz="1900" spc="-10" dirty="0">
                <a:solidFill>
                  <a:srgbClr val="404040"/>
                </a:solidFill>
                <a:latin typeface="Times New Roman" pitchFamily="18" charset="0"/>
                <a:cs typeface="Times New Roman" pitchFamily="18" charset="0"/>
              </a:rPr>
              <a:t>hard-to-guess passwords. Don’t use </a:t>
            </a:r>
            <a:r>
              <a:rPr sz="1900" spc="-15" dirty="0">
                <a:solidFill>
                  <a:srgbClr val="404040"/>
                </a:solidFill>
                <a:latin typeface="Times New Roman" pitchFamily="18" charset="0"/>
                <a:cs typeface="Times New Roman" pitchFamily="18" charset="0"/>
              </a:rPr>
              <a:t>words found </a:t>
            </a:r>
            <a:r>
              <a:rPr sz="1900" spc="-5" dirty="0">
                <a:solidFill>
                  <a:srgbClr val="404040"/>
                </a:solidFill>
                <a:latin typeface="Times New Roman" pitchFamily="18" charset="0"/>
                <a:cs typeface="Times New Roman" pitchFamily="18" charset="0"/>
              </a:rPr>
              <a:t>in  a </a:t>
            </a:r>
            <a:r>
              <a:rPr sz="1900" spc="-15" dirty="0">
                <a:solidFill>
                  <a:srgbClr val="404040"/>
                </a:solidFill>
                <a:latin typeface="Times New Roman" pitchFamily="18" charset="0"/>
                <a:cs typeface="Times New Roman" pitchFamily="18" charset="0"/>
              </a:rPr>
              <a:t>dictionary. </a:t>
            </a:r>
            <a:r>
              <a:rPr sz="1900" spc="-10" dirty="0">
                <a:solidFill>
                  <a:srgbClr val="404040"/>
                </a:solidFill>
                <a:latin typeface="Times New Roman" pitchFamily="18" charset="0"/>
                <a:cs typeface="Times New Roman" pitchFamily="18" charset="0"/>
              </a:rPr>
              <a:t>Remember </a:t>
            </a:r>
            <a:r>
              <a:rPr sz="1900" spc="-5" dirty="0">
                <a:solidFill>
                  <a:srgbClr val="404040"/>
                </a:solidFill>
                <a:latin typeface="Times New Roman" pitchFamily="18" charset="0"/>
                <a:cs typeface="Times New Roman" pitchFamily="18" charset="0"/>
              </a:rPr>
              <a:t>that </a:t>
            </a:r>
            <a:r>
              <a:rPr sz="1900" spc="-15" dirty="0">
                <a:solidFill>
                  <a:srgbClr val="404040"/>
                </a:solidFill>
                <a:latin typeface="Times New Roman" pitchFamily="18" charset="0"/>
                <a:cs typeface="Times New Roman" pitchFamily="18" charset="0"/>
              </a:rPr>
              <a:t>password </a:t>
            </a:r>
            <a:r>
              <a:rPr sz="1900" spc="-10" dirty="0">
                <a:solidFill>
                  <a:srgbClr val="404040"/>
                </a:solidFill>
                <a:latin typeface="Times New Roman" pitchFamily="18" charset="0"/>
                <a:cs typeface="Times New Roman" pitchFamily="18" charset="0"/>
              </a:rPr>
              <a:t>cracking tools  </a:t>
            </a:r>
            <a:r>
              <a:rPr sz="1900" spc="-15" dirty="0">
                <a:solidFill>
                  <a:srgbClr val="404040"/>
                </a:solidFill>
                <a:latin typeface="Times New Roman" pitchFamily="18" charset="0"/>
                <a:cs typeface="Times New Roman" pitchFamily="18" charset="0"/>
              </a:rPr>
              <a:t>exist.</a:t>
            </a:r>
            <a:endParaRPr sz="1900">
              <a:latin typeface="Times New Roman" pitchFamily="18" charset="0"/>
              <a:cs typeface="Times New Roman" pitchFamily="18" charset="0"/>
            </a:endParaRPr>
          </a:p>
          <a:p>
            <a:pPr marL="104139" indent="-92075">
              <a:lnSpc>
                <a:spcPct val="100000"/>
              </a:lnSpc>
              <a:spcBef>
                <a:spcPts val="950"/>
              </a:spcBef>
              <a:buClr>
                <a:srgbClr val="E38312"/>
              </a:buClr>
              <a:buSzPct val="94736"/>
              <a:buFont typeface="Arial"/>
              <a:buChar char="•"/>
              <a:tabLst>
                <a:tab pos="104775" algn="l"/>
              </a:tabLst>
            </a:pPr>
            <a:r>
              <a:rPr sz="1900" spc="-10" dirty="0">
                <a:solidFill>
                  <a:srgbClr val="404040"/>
                </a:solidFill>
                <a:latin typeface="Times New Roman" pitchFamily="18" charset="0"/>
                <a:cs typeface="Times New Roman" pitchFamily="18" charset="0"/>
              </a:rPr>
              <a:t>Never </a:t>
            </a:r>
            <a:r>
              <a:rPr sz="1900" spc="-15" dirty="0">
                <a:solidFill>
                  <a:srgbClr val="404040"/>
                </a:solidFill>
                <a:latin typeface="Times New Roman" pitchFamily="18" charset="0"/>
                <a:cs typeface="Times New Roman" pitchFamily="18" charset="0"/>
              </a:rPr>
              <a:t>give </a:t>
            </a:r>
            <a:r>
              <a:rPr sz="1900" spc="-10" dirty="0">
                <a:solidFill>
                  <a:srgbClr val="404040"/>
                </a:solidFill>
                <a:latin typeface="Times New Roman" pitchFamily="18" charset="0"/>
                <a:cs typeface="Times New Roman" pitchFamily="18" charset="0"/>
              </a:rPr>
              <a:t>your full name </a:t>
            </a:r>
            <a:r>
              <a:rPr sz="1900" spc="-5" dirty="0">
                <a:solidFill>
                  <a:srgbClr val="404040"/>
                </a:solidFill>
                <a:latin typeface="Times New Roman" pitchFamily="18" charset="0"/>
                <a:cs typeface="Times New Roman" pitchFamily="18" charset="0"/>
              </a:rPr>
              <a:t>or </a:t>
            </a:r>
            <a:r>
              <a:rPr sz="1900" spc="-10" dirty="0">
                <a:solidFill>
                  <a:srgbClr val="404040"/>
                </a:solidFill>
                <a:latin typeface="Times New Roman" pitchFamily="18" charset="0"/>
                <a:cs typeface="Times New Roman" pitchFamily="18" charset="0"/>
              </a:rPr>
              <a:t>address </a:t>
            </a:r>
            <a:r>
              <a:rPr sz="1900" spc="-15" dirty="0">
                <a:solidFill>
                  <a:srgbClr val="404040"/>
                </a:solidFill>
                <a:latin typeface="Times New Roman" pitchFamily="18" charset="0"/>
                <a:cs typeface="Times New Roman" pitchFamily="18" charset="0"/>
              </a:rPr>
              <a:t>to</a:t>
            </a:r>
            <a:r>
              <a:rPr sz="1900" spc="105" dirty="0">
                <a:solidFill>
                  <a:srgbClr val="404040"/>
                </a:solidFill>
                <a:latin typeface="Times New Roman" pitchFamily="18" charset="0"/>
                <a:cs typeface="Times New Roman" pitchFamily="18" charset="0"/>
              </a:rPr>
              <a:t> </a:t>
            </a:r>
            <a:r>
              <a:rPr sz="1900" spc="-15" dirty="0">
                <a:solidFill>
                  <a:srgbClr val="404040"/>
                </a:solidFill>
                <a:latin typeface="Times New Roman" pitchFamily="18" charset="0"/>
                <a:cs typeface="Times New Roman" pitchFamily="18" charset="0"/>
              </a:rPr>
              <a:t>strangers</a:t>
            </a:r>
            <a:endParaRPr sz="1900">
              <a:latin typeface="Times New Roman" pitchFamily="18" charset="0"/>
              <a:cs typeface="Times New Roman" pitchFamily="18" charset="0"/>
            </a:endParaRPr>
          </a:p>
          <a:p>
            <a:pPr marL="104139" indent="-92075">
              <a:lnSpc>
                <a:spcPct val="100000"/>
              </a:lnSpc>
              <a:spcBef>
                <a:spcPts val="935"/>
              </a:spcBef>
              <a:buClr>
                <a:srgbClr val="E38312"/>
              </a:buClr>
              <a:buSzPct val="94736"/>
              <a:buFont typeface="Arial"/>
              <a:buChar char="•"/>
              <a:tabLst>
                <a:tab pos="104775" algn="l"/>
              </a:tabLst>
            </a:pPr>
            <a:r>
              <a:rPr sz="1900" spc="-5" dirty="0">
                <a:solidFill>
                  <a:srgbClr val="404040"/>
                </a:solidFill>
                <a:latin typeface="Times New Roman" pitchFamily="18" charset="0"/>
                <a:cs typeface="Times New Roman" pitchFamily="18" charset="0"/>
              </a:rPr>
              <a:t>Learn </a:t>
            </a:r>
            <a:r>
              <a:rPr sz="1900" spc="-15" dirty="0">
                <a:solidFill>
                  <a:srgbClr val="404040"/>
                </a:solidFill>
                <a:latin typeface="Times New Roman" pitchFamily="18" charset="0"/>
                <a:cs typeface="Times New Roman" pitchFamily="18" charset="0"/>
              </a:rPr>
              <a:t>more </a:t>
            </a:r>
            <a:r>
              <a:rPr sz="1900" spc="-5" dirty="0">
                <a:solidFill>
                  <a:srgbClr val="404040"/>
                </a:solidFill>
                <a:latin typeface="Times New Roman" pitchFamily="18" charset="0"/>
                <a:cs typeface="Times New Roman" pitchFamily="18" charset="0"/>
              </a:rPr>
              <a:t>about </a:t>
            </a:r>
            <a:r>
              <a:rPr sz="1900" spc="-10" dirty="0">
                <a:solidFill>
                  <a:srgbClr val="404040"/>
                </a:solidFill>
                <a:latin typeface="Times New Roman" pitchFamily="18" charset="0"/>
                <a:cs typeface="Times New Roman" pitchFamily="18" charset="0"/>
              </a:rPr>
              <a:t>Internet</a:t>
            </a:r>
            <a:r>
              <a:rPr sz="1900" spc="30" dirty="0">
                <a:solidFill>
                  <a:srgbClr val="404040"/>
                </a:solidFill>
                <a:latin typeface="Times New Roman" pitchFamily="18" charset="0"/>
                <a:cs typeface="Times New Roman" pitchFamily="18" charset="0"/>
              </a:rPr>
              <a:t> </a:t>
            </a:r>
            <a:r>
              <a:rPr sz="1900" spc="-10" dirty="0">
                <a:solidFill>
                  <a:srgbClr val="404040"/>
                </a:solidFill>
                <a:latin typeface="Times New Roman" pitchFamily="18" charset="0"/>
                <a:cs typeface="Times New Roman" pitchFamily="18" charset="0"/>
              </a:rPr>
              <a:t>privacy</a:t>
            </a:r>
            <a:endParaRPr sz="1900">
              <a:latin typeface="Times New Roman" pitchFamily="18" charset="0"/>
              <a:cs typeface="Times New Roman" pitchFamily="18" charset="0"/>
            </a:endParaRPr>
          </a:p>
        </p:txBody>
      </p:sp>
      <p:sp>
        <p:nvSpPr>
          <p:cNvPr id="4" name="object 4"/>
          <p:cNvSpPr/>
          <p:nvPr/>
        </p:nvSpPr>
        <p:spPr>
          <a:xfrm>
            <a:off x="5071491" y="1997964"/>
            <a:ext cx="3927348" cy="371856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04088"/>
            <a:ext cx="8229600" cy="1551707"/>
          </a:xfrm>
          <a:prstGeom prst="rect">
            <a:avLst/>
          </a:prstGeom>
        </p:spPr>
        <p:txBody>
          <a:bodyPr vert="horz" wrap="square" lIns="0" tIns="12700" rIns="0" bIns="0" rtlCol="0">
            <a:spAutoFit/>
          </a:bodyPr>
          <a:lstStyle/>
          <a:p>
            <a:pPr marL="169545">
              <a:lnSpc>
                <a:spcPct val="100000"/>
              </a:lnSpc>
              <a:spcBef>
                <a:spcPts val="100"/>
              </a:spcBef>
              <a:tabLst>
                <a:tab pos="10140950" algn="l"/>
              </a:tabLst>
            </a:pPr>
            <a:r>
              <a:rPr spc="-40" dirty="0"/>
              <a:t>Cyber</a:t>
            </a:r>
            <a:r>
              <a:rPr spc="-200" dirty="0"/>
              <a:t> </a:t>
            </a:r>
            <a:r>
              <a:rPr spc="-45" dirty="0"/>
              <a:t>Security	</a:t>
            </a:r>
          </a:p>
        </p:txBody>
      </p:sp>
      <p:sp>
        <p:nvSpPr>
          <p:cNvPr id="3" name="object 3"/>
          <p:cNvSpPr txBox="1"/>
          <p:nvPr/>
        </p:nvSpPr>
        <p:spPr>
          <a:xfrm>
            <a:off x="914400" y="2438400"/>
            <a:ext cx="7924800" cy="1546577"/>
          </a:xfrm>
          <a:prstGeom prst="rect">
            <a:avLst/>
          </a:prstGeom>
        </p:spPr>
        <p:txBody>
          <a:bodyPr vert="horz" wrap="square" lIns="0" tIns="160020" rIns="0" bIns="0" rtlCol="0">
            <a:spAutoFit/>
          </a:bodyPr>
          <a:lstStyle/>
          <a:p>
            <a:pPr marL="104139" indent="-92075">
              <a:lnSpc>
                <a:spcPct val="100000"/>
              </a:lnSpc>
              <a:spcBef>
                <a:spcPts val="1260"/>
              </a:spcBef>
              <a:buClr>
                <a:srgbClr val="E38312"/>
              </a:buClr>
              <a:buSzPct val="95000"/>
              <a:buFont typeface="Arial"/>
              <a:buChar char="•"/>
              <a:tabLst>
                <a:tab pos="104775" algn="l"/>
              </a:tabLst>
            </a:pPr>
            <a:r>
              <a:rPr sz="2000" spc="-10" dirty="0">
                <a:solidFill>
                  <a:srgbClr val="404040"/>
                </a:solidFill>
                <a:latin typeface="Times New Roman" pitchFamily="18" charset="0"/>
                <a:cs typeface="Times New Roman" pitchFamily="18" charset="0"/>
              </a:rPr>
              <a:t>Internet </a:t>
            </a:r>
            <a:r>
              <a:rPr sz="2000" spc="-5" dirty="0">
                <a:solidFill>
                  <a:srgbClr val="404040"/>
                </a:solidFill>
                <a:latin typeface="Times New Roman" pitchFamily="18" charset="0"/>
                <a:cs typeface="Times New Roman" pitchFamily="18" charset="0"/>
              </a:rPr>
              <a:t>security </a:t>
            </a:r>
            <a:r>
              <a:rPr sz="2000" dirty="0">
                <a:solidFill>
                  <a:srgbClr val="404040"/>
                </a:solidFill>
                <a:latin typeface="Times New Roman" pitchFamily="18" charset="0"/>
                <a:cs typeface="Times New Roman" pitchFamily="18" charset="0"/>
              </a:rPr>
              <a:t>is a </a:t>
            </a:r>
            <a:r>
              <a:rPr sz="2000" spc="-5" dirty="0">
                <a:solidFill>
                  <a:srgbClr val="404040"/>
                </a:solidFill>
                <a:latin typeface="Times New Roman" pitchFamily="18" charset="0"/>
                <a:cs typeface="Times New Roman" pitchFamily="18" charset="0"/>
              </a:rPr>
              <a:t>branch of computer security specifically </a:t>
            </a:r>
            <a:r>
              <a:rPr sz="2000" spc="-15" dirty="0">
                <a:solidFill>
                  <a:srgbClr val="404040"/>
                </a:solidFill>
                <a:latin typeface="Times New Roman" pitchFamily="18" charset="0"/>
                <a:cs typeface="Times New Roman" pitchFamily="18" charset="0"/>
              </a:rPr>
              <a:t>related to </a:t>
            </a:r>
            <a:r>
              <a:rPr sz="2000" dirty="0">
                <a:solidFill>
                  <a:srgbClr val="404040"/>
                </a:solidFill>
                <a:latin typeface="Times New Roman" pitchFamily="18" charset="0"/>
                <a:cs typeface="Times New Roman" pitchFamily="18" charset="0"/>
              </a:rPr>
              <a:t>the</a:t>
            </a:r>
            <a:r>
              <a:rPr sz="2000" spc="120" dirty="0">
                <a:solidFill>
                  <a:srgbClr val="404040"/>
                </a:solidFill>
                <a:latin typeface="Times New Roman" pitchFamily="18" charset="0"/>
                <a:cs typeface="Times New Roman" pitchFamily="18" charset="0"/>
              </a:rPr>
              <a:t> </a:t>
            </a:r>
            <a:r>
              <a:rPr sz="2000" spc="-10" dirty="0">
                <a:solidFill>
                  <a:srgbClr val="404040"/>
                </a:solidFill>
                <a:latin typeface="Times New Roman" pitchFamily="18" charset="0"/>
                <a:cs typeface="Times New Roman" pitchFamily="18" charset="0"/>
              </a:rPr>
              <a:t>Internet.</a:t>
            </a:r>
            <a:endParaRPr sz="2000">
              <a:latin typeface="Times New Roman" pitchFamily="18" charset="0"/>
              <a:cs typeface="Times New Roman" pitchFamily="18" charset="0"/>
            </a:endParaRPr>
          </a:p>
          <a:p>
            <a:pPr marL="104139" indent="-92075">
              <a:lnSpc>
                <a:spcPct val="100000"/>
              </a:lnSpc>
              <a:spcBef>
                <a:spcPts val="1165"/>
              </a:spcBef>
              <a:buClr>
                <a:srgbClr val="E38312"/>
              </a:buClr>
              <a:buSzPct val="95000"/>
              <a:buFont typeface="Arial"/>
              <a:buChar char="•"/>
              <a:tabLst>
                <a:tab pos="104775" algn="l"/>
              </a:tabLst>
            </a:pPr>
            <a:r>
              <a:rPr sz="2000" dirty="0">
                <a:solidFill>
                  <a:srgbClr val="404040"/>
                </a:solidFill>
                <a:latin typeface="Times New Roman" pitchFamily="18" charset="0"/>
                <a:cs typeface="Times New Roman" pitchFamily="18" charset="0"/>
              </a:rPr>
              <a:t>It's </a:t>
            </a:r>
            <a:r>
              <a:rPr sz="2000" spc="-5" dirty="0">
                <a:solidFill>
                  <a:srgbClr val="404040"/>
                </a:solidFill>
                <a:latin typeface="Times New Roman" pitchFamily="18" charset="0"/>
                <a:cs typeface="Times New Roman" pitchFamily="18" charset="0"/>
              </a:rPr>
              <a:t>objective </a:t>
            </a:r>
            <a:r>
              <a:rPr sz="2000" dirty="0">
                <a:solidFill>
                  <a:srgbClr val="404040"/>
                </a:solidFill>
                <a:latin typeface="Times New Roman" pitchFamily="18" charset="0"/>
                <a:cs typeface="Times New Roman" pitchFamily="18" charset="0"/>
              </a:rPr>
              <a:t>is </a:t>
            </a:r>
            <a:r>
              <a:rPr sz="2000" spc="-15" dirty="0">
                <a:solidFill>
                  <a:srgbClr val="404040"/>
                </a:solidFill>
                <a:latin typeface="Times New Roman" pitchFamily="18" charset="0"/>
                <a:cs typeface="Times New Roman" pitchFamily="18" charset="0"/>
              </a:rPr>
              <a:t>to </a:t>
            </a:r>
            <a:r>
              <a:rPr sz="2000" spc="-10" dirty="0">
                <a:solidFill>
                  <a:srgbClr val="404040"/>
                </a:solidFill>
                <a:latin typeface="Times New Roman" pitchFamily="18" charset="0"/>
                <a:cs typeface="Times New Roman" pitchFamily="18" charset="0"/>
              </a:rPr>
              <a:t>establish </a:t>
            </a:r>
            <a:r>
              <a:rPr sz="2000" spc="-5" dirty="0">
                <a:solidFill>
                  <a:srgbClr val="404040"/>
                </a:solidFill>
                <a:latin typeface="Times New Roman" pitchFamily="18" charset="0"/>
                <a:cs typeface="Times New Roman" pitchFamily="18" charset="0"/>
              </a:rPr>
              <a:t>rules </a:t>
            </a:r>
            <a:r>
              <a:rPr sz="2000" dirty="0">
                <a:solidFill>
                  <a:srgbClr val="404040"/>
                </a:solidFill>
                <a:latin typeface="Times New Roman" pitchFamily="18" charset="0"/>
                <a:cs typeface="Times New Roman" pitchFamily="18" charset="0"/>
              </a:rPr>
              <a:t>and </a:t>
            </a:r>
            <a:r>
              <a:rPr sz="2000" spc="-5" dirty="0">
                <a:solidFill>
                  <a:srgbClr val="404040"/>
                </a:solidFill>
                <a:latin typeface="Times New Roman" pitchFamily="18" charset="0"/>
                <a:cs typeface="Times New Roman" pitchFamily="18" charset="0"/>
              </a:rPr>
              <a:t>measure </a:t>
            </a:r>
            <a:r>
              <a:rPr sz="2000" spc="-15" dirty="0">
                <a:solidFill>
                  <a:srgbClr val="404040"/>
                </a:solidFill>
                <a:latin typeface="Times New Roman" pitchFamily="18" charset="0"/>
                <a:cs typeface="Times New Roman" pitchFamily="18" charset="0"/>
              </a:rPr>
              <a:t>to </a:t>
            </a:r>
            <a:r>
              <a:rPr sz="2000" spc="-5" dirty="0">
                <a:solidFill>
                  <a:srgbClr val="404040"/>
                </a:solidFill>
                <a:latin typeface="Times New Roman" pitchFamily="18" charset="0"/>
                <a:cs typeface="Times New Roman" pitchFamily="18" charset="0"/>
              </a:rPr>
              <a:t>use </a:t>
            </a:r>
            <a:r>
              <a:rPr sz="2000" spc="-10" dirty="0">
                <a:solidFill>
                  <a:srgbClr val="404040"/>
                </a:solidFill>
                <a:latin typeface="Times New Roman" pitchFamily="18" charset="0"/>
                <a:cs typeface="Times New Roman" pitchFamily="18" charset="0"/>
              </a:rPr>
              <a:t>against </a:t>
            </a:r>
            <a:r>
              <a:rPr sz="2000" spc="-15" dirty="0">
                <a:solidFill>
                  <a:srgbClr val="404040"/>
                </a:solidFill>
                <a:latin typeface="Times New Roman" pitchFamily="18" charset="0"/>
                <a:cs typeface="Times New Roman" pitchFamily="18" charset="0"/>
              </a:rPr>
              <a:t>attacks </a:t>
            </a:r>
            <a:r>
              <a:rPr sz="2000" spc="-10" dirty="0">
                <a:solidFill>
                  <a:srgbClr val="404040"/>
                </a:solidFill>
                <a:latin typeface="Times New Roman" pitchFamily="18" charset="0"/>
                <a:cs typeface="Times New Roman" pitchFamily="18" charset="0"/>
              </a:rPr>
              <a:t>over </a:t>
            </a:r>
            <a:r>
              <a:rPr sz="2000" dirty="0">
                <a:solidFill>
                  <a:srgbClr val="404040"/>
                </a:solidFill>
                <a:latin typeface="Times New Roman" pitchFamily="18" charset="0"/>
                <a:cs typeface="Times New Roman" pitchFamily="18" charset="0"/>
              </a:rPr>
              <a:t>the</a:t>
            </a:r>
            <a:r>
              <a:rPr sz="2000" spc="220" dirty="0">
                <a:solidFill>
                  <a:srgbClr val="404040"/>
                </a:solidFill>
                <a:latin typeface="Times New Roman" pitchFamily="18" charset="0"/>
                <a:cs typeface="Times New Roman" pitchFamily="18" charset="0"/>
              </a:rPr>
              <a:t> </a:t>
            </a:r>
            <a:r>
              <a:rPr sz="2000" spc="-10" dirty="0">
                <a:solidFill>
                  <a:srgbClr val="404040"/>
                </a:solidFill>
                <a:latin typeface="Times New Roman" pitchFamily="18" charset="0"/>
                <a:cs typeface="Times New Roman" pitchFamily="18" charset="0"/>
              </a:rPr>
              <a:t>Internet.</a:t>
            </a:r>
            <a:endParaRPr sz="2000">
              <a:latin typeface="Times New Roman" pitchFamily="18" charset="0"/>
              <a:cs typeface="Times New Roman" pitchFamily="18" charset="0"/>
            </a:endParaRPr>
          </a:p>
        </p:txBody>
      </p:sp>
      <p:sp>
        <p:nvSpPr>
          <p:cNvPr id="4" name="object 4"/>
          <p:cNvSpPr/>
          <p:nvPr/>
        </p:nvSpPr>
        <p:spPr>
          <a:xfrm>
            <a:off x="2667000" y="4096512"/>
            <a:ext cx="3521583" cy="276148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04088"/>
            <a:ext cx="8229600" cy="566822"/>
          </a:xfrm>
          <a:prstGeom prst="rect">
            <a:avLst/>
          </a:prstGeom>
        </p:spPr>
        <p:txBody>
          <a:bodyPr vert="horz" wrap="square" lIns="0" tIns="12700" rIns="0" bIns="0" rtlCol="0">
            <a:spAutoFit/>
          </a:bodyPr>
          <a:lstStyle/>
          <a:p>
            <a:pPr marL="169545">
              <a:lnSpc>
                <a:spcPct val="100000"/>
              </a:lnSpc>
              <a:spcBef>
                <a:spcPts val="100"/>
              </a:spcBef>
              <a:tabLst>
                <a:tab pos="10140950" algn="l"/>
              </a:tabLst>
            </a:pPr>
            <a:r>
              <a:rPr sz="3600" spc="-40"/>
              <a:t>Cyber </a:t>
            </a:r>
            <a:r>
              <a:rPr sz="3600" spc="-45"/>
              <a:t>Security</a:t>
            </a:r>
            <a:r>
              <a:rPr lang="en-US" sz="3600" spc="-45" dirty="0"/>
              <a:t> Advantages </a:t>
            </a:r>
            <a:endParaRPr spc="-70" dirty="0"/>
          </a:p>
        </p:txBody>
      </p:sp>
      <p:sp>
        <p:nvSpPr>
          <p:cNvPr id="3" name="object 3"/>
          <p:cNvSpPr txBox="1"/>
          <p:nvPr/>
        </p:nvSpPr>
        <p:spPr>
          <a:xfrm>
            <a:off x="457200" y="2971800"/>
            <a:ext cx="8470468" cy="3354123"/>
          </a:xfrm>
          <a:prstGeom prst="rect">
            <a:avLst/>
          </a:prstGeom>
        </p:spPr>
        <p:txBody>
          <a:bodyPr vert="horz" wrap="square" lIns="0" tIns="47625" rIns="0" bIns="0" rtlCol="0">
            <a:spAutoFit/>
          </a:bodyPr>
          <a:lstStyle/>
          <a:p>
            <a:pPr marL="103505" marR="280035" indent="-91440" algn="just">
              <a:lnSpc>
                <a:spcPts val="2160"/>
              </a:lnSpc>
              <a:spcBef>
                <a:spcPts val="375"/>
              </a:spcBef>
              <a:buClr>
                <a:srgbClr val="E38312"/>
              </a:buClr>
              <a:buSzPct val="95000"/>
              <a:buFont typeface="Arial"/>
              <a:buChar char="•"/>
              <a:tabLst>
                <a:tab pos="104139" algn="l"/>
              </a:tabLst>
            </a:pPr>
            <a:r>
              <a:rPr sz="2400" dirty="0">
                <a:latin typeface="Times New Roman" pitchFamily="18" charset="0"/>
                <a:cs typeface="Times New Roman" pitchFamily="18" charset="0"/>
              </a:rPr>
              <a:t>The cyber security will defend us from critical attacks, hacks  and virus.</a:t>
            </a:r>
            <a:endParaRPr sz="2400">
              <a:latin typeface="Times New Roman" pitchFamily="18" charset="0"/>
              <a:cs typeface="Times New Roman" pitchFamily="18" charset="0"/>
            </a:endParaRPr>
          </a:p>
          <a:p>
            <a:pPr marL="104139" indent="-91440" algn="just">
              <a:lnSpc>
                <a:spcPct val="100000"/>
              </a:lnSpc>
              <a:spcBef>
                <a:spcPts val="1130"/>
              </a:spcBef>
              <a:buClr>
                <a:srgbClr val="E38312"/>
              </a:buClr>
              <a:buSzPct val="95000"/>
              <a:buFont typeface="Arial"/>
              <a:buChar char="•"/>
              <a:tabLst>
                <a:tab pos="104139" algn="l"/>
              </a:tabLst>
            </a:pPr>
            <a:r>
              <a:rPr sz="2400" dirty="0">
                <a:latin typeface="Times New Roman" pitchFamily="18" charset="0"/>
                <a:cs typeface="Times New Roman" pitchFamily="18" charset="0"/>
              </a:rPr>
              <a:t>It helps us to browse the safe website.</a:t>
            </a:r>
            <a:endParaRPr sz="2400">
              <a:latin typeface="Times New Roman" pitchFamily="18" charset="0"/>
              <a:cs typeface="Times New Roman" pitchFamily="18" charset="0"/>
            </a:endParaRPr>
          </a:p>
          <a:p>
            <a:pPr marL="103505" marR="248285" indent="-91440" algn="just">
              <a:lnSpc>
                <a:spcPts val="2160"/>
              </a:lnSpc>
              <a:spcBef>
                <a:spcPts val="1425"/>
              </a:spcBef>
              <a:buClr>
                <a:srgbClr val="E38312"/>
              </a:buClr>
              <a:buSzPct val="95000"/>
              <a:buFont typeface="Arial"/>
              <a:buChar char="•"/>
              <a:tabLst>
                <a:tab pos="104139" algn="l"/>
              </a:tabLst>
            </a:pPr>
            <a:r>
              <a:rPr sz="2400" dirty="0">
                <a:latin typeface="Times New Roman" pitchFamily="18" charset="0"/>
                <a:cs typeface="Times New Roman" pitchFamily="18" charset="0"/>
              </a:rPr>
              <a:t>Internet security process all the incoming and outgoing data  on our computer.</a:t>
            </a:r>
            <a:endParaRPr sz="2400">
              <a:latin typeface="Times New Roman" pitchFamily="18" charset="0"/>
              <a:cs typeface="Times New Roman" pitchFamily="18" charset="0"/>
            </a:endParaRPr>
          </a:p>
          <a:p>
            <a:pPr marL="103505" marR="81280" indent="-91440" algn="just">
              <a:lnSpc>
                <a:spcPts val="2160"/>
              </a:lnSpc>
              <a:spcBef>
                <a:spcPts val="1405"/>
              </a:spcBef>
              <a:buClr>
                <a:srgbClr val="E38312"/>
              </a:buClr>
              <a:buSzPct val="95000"/>
              <a:buFont typeface="Arial"/>
              <a:buChar char="•"/>
              <a:tabLst>
                <a:tab pos="104139" algn="l"/>
              </a:tabLst>
            </a:pPr>
            <a:r>
              <a:rPr sz="2400" dirty="0">
                <a:latin typeface="Times New Roman" pitchFamily="18" charset="0"/>
                <a:cs typeface="Times New Roman" pitchFamily="18" charset="0"/>
              </a:rPr>
              <a:t>The application of cyber security used in our PC needs update  every week.</a:t>
            </a:r>
            <a:endParaRPr sz="2400">
              <a:latin typeface="Times New Roman" pitchFamily="18" charset="0"/>
              <a:cs typeface="Times New Roman" pitchFamily="18" charset="0"/>
            </a:endParaRPr>
          </a:p>
          <a:p>
            <a:pPr marL="103505" marR="5080" indent="-91440" algn="just">
              <a:lnSpc>
                <a:spcPts val="2160"/>
              </a:lnSpc>
              <a:spcBef>
                <a:spcPts val="1410"/>
              </a:spcBef>
              <a:buClr>
                <a:srgbClr val="E38312"/>
              </a:buClr>
              <a:buSzPct val="95000"/>
              <a:buFont typeface="Arial"/>
              <a:buChar char="•"/>
              <a:tabLst>
                <a:tab pos="104139" algn="l"/>
              </a:tabLst>
            </a:pPr>
            <a:r>
              <a:rPr sz="2400" dirty="0">
                <a:latin typeface="Times New Roman" pitchFamily="18" charset="0"/>
                <a:cs typeface="Times New Roman" pitchFamily="18" charset="0"/>
              </a:rPr>
              <a:t>The security developers will update their database every week  once. Hence the new virus also deleted</a:t>
            </a:r>
            <a:endParaRPr sz="2400">
              <a:latin typeface="Times New Roman" pitchFamily="18" charset="0"/>
              <a:cs typeface="Times New Roman" pitchFamily="18" charset="0"/>
            </a:endParaRPr>
          </a:p>
        </p:txBody>
      </p:sp>
      <p:sp>
        <p:nvSpPr>
          <p:cNvPr id="4" name="object 4"/>
          <p:cNvSpPr/>
          <p:nvPr/>
        </p:nvSpPr>
        <p:spPr>
          <a:xfrm>
            <a:off x="6096000" y="304800"/>
            <a:ext cx="2136015" cy="205739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704088"/>
            <a:ext cx="8229600" cy="628377"/>
          </a:xfrm>
          <a:prstGeom prst="rect">
            <a:avLst/>
          </a:prstGeom>
        </p:spPr>
        <p:txBody>
          <a:bodyPr vert="horz" wrap="square" lIns="0" tIns="12700" rIns="0" bIns="0" rtlCol="0">
            <a:spAutoFit/>
          </a:bodyPr>
          <a:lstStyle/>
          <a:p>
            <a:pPr marL="169545">
              <a:lnSpc>
                <a:spcPct val="100000"/>
              </a:lnSpc>
              <a:spcBef>
                <a:spcPts val="100"/>
              </a:spcBef>
              <a:tabLst>
                <a:tab pos="10140950" algn="l"/>
              </a:tabLst>
            </a:pPr>
            <a:r>
              <a:rPr sz="4000" spc="-40"/>
              <a:t>Cyber</a:t>
            </a:r>
            <a:r>
              <a:rPr lang="en-US" sz="4000" spc="-40" dirty="0"/>
              <a:t> Law</a:t>
            </a:r>
            <a:endParaRPr spc="-45" dirty="0"/>
          </a:p>
        </p:txBody>
      </p:sp>
      <p:sp>
        <p:nvSpPr>
          <p:cNvPr id="3" name="object 3"/>
          <p:cNvSpPr txBox="1"/>
          <p:nvPr/>
        </p:nvSpPr>
        <p:spPr>
          <a:xfrm>
            <a:off x="304800" y="2209800"/>
            <a:ext cx="8534400" cy="4138954"/>
          </a:xfrm>
          <a:prstGeom prst="rect">
            <a:avLst/>
          </a:prstGeom>
        </p:spPr>
        <p:txBody>
          <a:bodyPr vert="horz" wrap="square" lIns="0" tIns="47625" rIns="0" bIns="0" rtlCol="0">
            <a:spAutoFit/>
          </a:bodyPr>
          <a:lstStyle/>
          <a:p>
            <a:pPr marL="104139" marR="69850" indent="-92075" algn="just">
              <a:lnSpc>
                <a:spcPts val="2160"/>
              </a:lnSpc>
              <a:spcBef>
                <a:spcPts val="375"/>
              </a:spcBef>
              <a:buClr>
                <a:srgbClr val="E38312"/>
              </a:buClr>
              <a:buSzPct val="95000"/>
              <a:buFont typeface="Arial"/>
              <a:buChar char="•"/>
              <a:tabLst>
                <a:tab pos="104775" algn="l"/>
              </a:tabLst>
            </a:pPr>
            <a:r>
              <a:rPr sz="2400" dirty="0">
                <a:latin typeface="Times New Roman" pitchFamily="18" charset="0"/>
                <a:cs typeface="Times New Roman" pitchFamily="18" charset="0"/>
              </a:rPr>
              <a:t>There is absolutely no comprehensive law on Cybercrime any where in the world. This is reason  that the investigating agencies like FBI are finding the Cyberspace to be an extremely difficult  terrain.</a:t>
            </a:r>
            <a:endParaRPr sz="2400">
              <a:latin typeface="Times New Roman" pitchFamily="18" charset="0"/>
              <a:cs typeface="Times New Roman" pitchFamily="18" charset="0"/>
            </a:endParaRPr>
          </a:p>
          <a:p>
            <a:pPr marL="104139" marR="5080" indent="-92075" algn="just">
              <a:lnSpc>
                <a:spcPts val="2160"/>
              </a:lnSpc>
              <a:spcBef>
                <a:spcPts val="1405"/>
              </a:spcBef>
              <a:buClr>
                <a:srgbClr val="E38312"/>
              </a:buClr>
              <a:buSzPct val="95000"/>
              <a:buFont typeface="Arial"/>
              <a:buChar char="•"/>
              <a:tabLst>
                <a:tab pos="104775" algn="l"/>
              </a:tabLst>
            </a:pPr>
            <a:r>
              <a:rPr sz="2400" dirty="0">
                <a:latin typeface="Times New Roman" pitchFamily="18" charset="0"/>
                <a:cs typeface="Times New Roman" pitchFamily="18" charset="0"/>
              </a:rPr>
              <a:t>Cybercrimes fall into that grey area of Internet law which is neither fully nor partially covered by  the existing laws.</a:t>
            </a:r>
            <a:endParaRPr sz="2400">
              <a:latin typeface="Times New Roman" pitchFamily="18" charset="0"/>
              <a:cs typeface="Times New Roman" pitchFamily="18" charset="0"/>
            </a:endParaRPr>
          </a:p>
          <a:p>
            <a:pPr marL="104139" indent="-92075" algn="just">
              <a:lnSpc>
                <a:spcPct val="100000"/>
              </a:lnSpc>
              <a:spcBef>
                <a:spcPts val="1120"/>
              </a:spcBef>
              <a:buClr>
                <a:srgbClr val="E38312"/>
              </a:buClr>
              <a:buSzPct val="95000"/>
              <a:buFont typeface="Arial"/>
              <a:buChar char="•"/>
              <a:tabLst>
                <a:tab pos="104775" algn="l"/>
              </a:tabLst>
            </a:pPr>
            <a:r>
              <a:rPr sz="2400" dirty="0">
                <a:latin typeface="Times New Roman" pitchFamily="18" charset="0"/>
                <a:cs typeface="Times New Roman" pitchFamily="18" charset="0"/>
              </a:rPr>
              <a:t>However, countries are taking crucial measures to establish stringent laws on cybercrime.</a:t>
            </a:r>
            <a:endParaRPr sz="2400">
              <a:latin typeface="Times New Roman" pitchFamily="18" charset="0"/>
              <a:cs typeface="Times New Roman" pitchFamily="18" charset="0"/>
            </a:endParaRPr>
          </a:p>
          <a:p>
            <a:pPr marL="104139" indent="-92075" algn="just">
              <a:lnSpc>
                <a:spcPct val="100000"/>
              </a:lnSpc>
              <a:spcBef>
                <a:spcPts val="1165"/>
              </a:spcBef>
              <a:buClr>
                <a:srgbClr val="E38312"/>
              </a:buClr>
              <a:buSzPct val="95000"/>
              <a:buFont typeface="Arial"/>
              <a:buChar char="•"/>
              <a:tabLst>
                <a:tab pos="104775" algn="l"/>
              </a:tabLst>
            </a:pPr>
            <a:r>
              <a:rPr sz="2400" dirty="0">
                <a:latin typeface="Times New Roman" pitchFamily="18" charset="0"/>
                <a:cs typeface="Times New Roman" pitchFamily="18" charset="0"/>
              </a:rPr>
              <a:t>In Nepal,</a:t>
            </a:r>
            <a:endParaRPr sz="2400">
              <a:latin typeface="Times New Roman" pitchFamily="18" charset="0"/>
              <a:cs typeface="Times New Roman" pitchFamily="18" charset="0"/>
            </a:endParaRPr>
          </a:p>
          <a:p>
            <a:pPr marL="396875" lvl="1" indent="-183515" algn="just">
              <a:lnSpc>
                <a:spcPct val="100000"/>
              </a:lnSpc>
              <a:spcBef>
                <a:spcPts val="200"/>
              </a:spcBef>
              <a:buClr>
                <a:srgbClr val="E38312"/>
              </a:buClr>
              <a:buFont typeface="Wingdings"/>
              <a:buChar char=""/>
              <a:tabLst>
                <a:tab pos="397510" algn="l"/>
              </a:tabLst>
            </a:pPr>
            <a:r>
              <a:rPr sz="2400" dirty="0">
                <a:latin typeface="Times New Roman" pitchFamily="18" charset="0"/>
                <a:cs typeface="Times New Roman" pitchFamily="18" charset="0"/>
              </a:rPr>
              <a:t>Electronic Transaction act 2061 BS (2005 AD)</a:t>
            </a:r>
            <a:endParaRPr sz="2400">
              <a:latin typeface="Times New Roman" pitchFamily="18" charset="0"/>
              <a:cs typeface="Times New Roman" pitchFamily="18" charset="0"/>
            </a:endParaRPr>
          </a:p>
          <a:p>
            <a:pPr marL="396875" lvl="1" indent="-183515" algn="just">
              <a:lnSpc>
                <a:spcPct val="100000"/>
              </a:lnSpc>
              <a:spcBef>
                <a:spcPts val="385"/>
              </a:spcBef>
              <a:buClr>
                <a:srgbClr val="E38312"/>
              </a:buClr>
              <a:buFont typeface="Wingdings"/>
              <a:buChar char=""/>
              <a:tabLst>
                <a:tab pos="397510" algn="l"/>
              </a:tabLst>
            </a:pPr>
            <a:r>
              <a:rPr sz="2400" dirty="0">
                <a:latin typeface="Times New Roman" pitchFamily="18" charset="0"/>
                <a:cs typeface="Times New Roman" pitchFamily="18" charset="0"/>
              </a:rPr>
              <a:t>Information Technology Policy - 2000</a:t>
            </a:r>
            <a:endParaRPr sz="2400">
              <a:latin typeface="Times New Roman" pitchFamily="18" charset="0"/>
              <a:cs typeface="Times New Roman" pitchFamily="18" charset="0"/>
            </a:endParaRPr>
          </a:p>
        </p:txBody>
      </p:sp>
      <p:sp>
        <p:nvSpPr>
          <p:cNvPr id="4" name="object 4"/>
          <p:cNvSpPr/>
          <p:nvPr/>
        </p:nvSpPr>
        <p:spPr>
          <a:xfrm>
            <a:off x="5486400" y="0"/>
            <a:ext cx="2430018" cy="215341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Cybercrime: </a:t>
            </a:r>
            <a:br>
              <a:rPr lang="en-US" dirty="0"/>
            </a:br>
            <a:r>
              <a:rPr lang="en-US" dirty="0"/>
              <a:t>the legal perspective </a:t>
            </a:r>
          </a:p>
        </p:txBody>
      </p:sp>
      <p:sp>
        <p:nvSpPr>
          <p:cNvPr id="3" name="Content Placeholder 2"/>
          <p:cNvSpPr>
            <a:spLocks noGrp="1"/>
          </p:cNvSpPr>
          <p:nvPr>
            <p:ph idx="1"/>
          </p:nvPr>
        </p:nvSpPr>
        <p:spPr/>
        <p:txBody>
          <a:bodyPr/>
          <a:lstStyle/>
          <a:p>
            <a:r>
              <a:rPr lang="en-US" dirty="0"/>
              <a:t>Cybercrime possess a mammoth challenge</a:t>
            </a:r>
          </a:p>
          <a:p>
            <a:r>
              <a:rPr lang="en-US" dirty="0"/>
              <a:t>Computer crime: Criminal Justice Resource Manual(1979)</a:t>
            </a:r>
          </a:p>
          <a:p>
            <a:pPr lvl="1"/>
            <a:r>
              <a:rPr lang="en-US" dirty="0"/>
              <a:t>Any illegal act for which knowledge of computer technology is essential for a successful prosecution. </a:t>
            </a:r>
          </a:p>
          <a:p>
            <a:r>
              <a:rPr lang="en-US" dirty="0"/>
              <a:t>International legal aspects of computer crimes were studied in 1983</a:t>
            </a:r>
          </a:p>
          <a:p>
            <a:pPr lvl="1"/>
            <a:r>
              <a:rPr lang="en-US" dirty="0"/>
              <a:t>Encompasses any illegal act for which the knowledge of computer technology is essential for its perpetration </a:t>
            </a:r>
          </a:p>
        </p:txBody>
      </p:sp>
      <p:pic>
        <p:nvPicPr>
          <p:cNvPr id="4" name="Picture 2" descr="Image result for images for cyber law"/>
          <p:cNvPicPr>
            <a:picLocks noChangeAspect="1" noChangeArrowheads="1"/>
          </p:cNvPicPr>
          <p:nvPr/>
        </p:nvPicPr>
        <p:blipFill>
          <a:blip r:embed="rId2"/>
          <a:srcRect/>
          <a:stretch>
            <a:fillRect/>
          </a:stretch>
        </p:blipFill>
        <p:spPr bwMode="auto">
          <a:xfrm>
            <a:off x="6524625" y="0"/>
            <a:ext cx="2619375" cy="1743076"/>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a:t>Cybercrime: </a:t>
            </a:r>
            <a:br>
              <a:rPr lang="en-US" dirty="0"/>
            </a:br>
            <a:r>
              <a:rPr lang="en-US" dirty="0"/>
              <a:t>the legal perspective </a:t>
            </a:r>
          </a:p>
        </p:txBody>
      </p:sp>
      <p:sp>
        <p:nvSpPr>
          <p:cNvPr id="3" name="Content Placeholder 2"/>
          <p:cNvSpPr>
            <a:spLocks noGrp="1"/>
          </p:cNvSpPr>
          <p:nvPr>
            <p:ph idx="1"/>
          </p:nvPr>
        </p:nvSpPr>
        <p:spPr/>
        <p:txBody>
          <a:bodyPr/>
          <a:lstStyle/>
          <a:p>
            <a:r>
              <a:rPr lang="en-US" dirty="0"/>
              <a:t>The network context of cyber crime make it one of the most globalized offenses of the present and most modernized threats of the future.</a:t>
            </a:r>
          </a:p>
          <a:p>
            <a:r>
              <a:rPr lang="en-US" dirty="0"/>
              <a:t>Solution:</a:t>
            </a:r>
          </a:p>
          <a:p>
            <a:pPr lvl="1"/>
            <a:r>
              <a:rPr lang="en-US" dirty="0"/>
              <a:t>Divide information system into segments bordered by state boundaries.</a:t>
            </a:r>
          </a:p>
          <a:p>
            <a:pPr lvl="2"/>
            <a:r>
              <a:rPr lang="en-US" dirty="0"/>
              <a:t>Not possible and unrealistic because of globalization</a:t>
            </a:r>
          </a:p>
          <a:p>
            <a:pPr lvl="1"/>
            <a:r>
              <a:rPr lang="en-US" dirty="0"/>
              <a:t>Or incorporate the legal system into an integrated entity obliterating these state boundaries.</a:t>
            </a:r>
          </a:p>
        </p:txBody>
      </p:sp>
      <p:pic>
        <p:nvPicPr>
          <p:cNvPr id="6146" name="Picture 2" descr="Image result for images for cyber law"/>
          <p:cNvPicPr>
            <a:picLocks noChangeAspect="1" noChangeArrowheads="1"/>
          </p:cNvPicPr>
          <p:nvPr/>
        </p:nvPicPr>
        <p:blipFill>
          <a:blip r:embed="rId2"/>
          <a:srcRect/>
          <a:stretch>
            <a:fillRect/>
          </a:stretch>
        </p:blipFill>
        <p:spPr bwMode="auto">
          <a:xfrm>
            <a:off x="6524625" y="0"/>
            <a:ext cx="2619375" cy="1743076"/>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Cybercrimes: An Indian Perspective</a:t>
            </a:r>
          </a:p>
        </p:txBody>
      </p:sp>
      <p:sp>
        <p:nvSpPr>
          <p:cNvPr id="3" name="Content Placeholder 2"/>
          <p:cNvSpPr>
            <a:spLocks noGrp="1"/>
          </p:cNvSpPr>
          <p:nvPr>
            <p:ph idx="1"/>
          </p:nvPr>
        </p:nvSpPr>
        <p:spPr/>
        <p:txBody>
          <a:bodyPr>
            <a:normAutofit/>
          </a:bodyPr>
          <a:lstStyle/>
          <a:p>
            <a:r>
              <a:rPr lang="en-US" dirty="0"/>
              <a:t>India has the fourth highest number of internet users in the world.</a:t>
            </a:r>
          </a:p>
          <a:p>
            <a:r>
              <a:rPr lang="en-US" dirty="0"/>
              <a:t>45 million internet users in India</a:t>
            </a:r>
          </a:p>
          <a:p>
            <a:r>
              <a:rPr lang="en-US" dirty="0"/>
              <a:t>37% - in </a:t>
            </a:r>
            <a:r>
              <a:rPr lang="en-US" dirty="0" err="1"/>
              <a:t>cybercafes</a:t>
            </a:r>
            <a:endParaRPr lang="en-US" dirty="0"/>
          </a:p>
          <a:p>
            <a:r>
              <a:rPr lang="en-US" dirty="0"/>
              <a:t>57% are between 18 and 35 years</a:t>
            </a:r>
          </a:p>
          <a:p>
            <a:r>
              <a:rPr lang="en-US" dirty="0"/>
              <a:t>The Information Technology (IT) Act, 2000, specifies the acts which are punishable. Since the primary objective of this Act is to create an enabling environment for commercial use of I.T.</a:t>
            </a:r>
          </a:p>
          <a:p>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1143000"/>
          </a:xfrm>
        </p:spPr>
        <p:txBody>
          <a:bodyPr>
            <a:normAutofit fontScale="90000"/>
          </a:bodyPr>
          <a:lstStyle/>
          <a:p>
            <a:r>
              <a:rPr lang="en-US" dirty="0"/>
              <a:t>Incidence of Cyber Crimes in</a:t>
            </a:r>
            <a:br>
              <a:rPr lang="en-US" dirty="0"/>
            </a:br>
            <a:r>
              <a:rPr lang="en-US" dirty="0"/>
              <a:t>Cities</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17 out of 35 mega cities did not report any case of Cyber Crime </a:t>
            </a:r>
            <a:r>
              <a:rPr lang="en-US" dirty="0" err="1"/>
              <a:t>i.e</a:t>
            </a:r>
            <a:r>
              <a:rPr lang="en-US" dirty="0"/>
              <a:t>, neither under the IT Act nor under IPC Sections) during the year 2007.</a:t>
            </a:r>
          </a:p>
          <a:p>
            <a:r>
              <a:rPr lang="en-US" dirty="0"/>
              <a:t>17 mega cities have reported 118 cases under IT Act and 7 megacities reported 180 cases </a:t>
            </a:r>
            <a:r>
              <a:rPr lang="en-US" dirty="0" err="1"/>
              <a:t>undervarious</a:t>
            </a:r>
            <a:r>
              <a:rPr lang="en-US" dirty="0"/>
              <a:t> section of IPC. </a:t>
            </a:r>
          </a:p>
          <a:p>
            <a:r>
              <a:rPr lang="en-US" dirty="0"/>
              <a:t>There was an increase of 32.6% (from 89 cases in 2006 to 118 cases in 2007) in cases under IT Act as compared to previous year (2006), </a:t>
            </a:r>
          </a:p>
          <a:p>
            <a:r>
              <a:rPr lang="en-US" dirty="0"/>
              <a:t>and an increase of 26.8% (from 142 cases in 2006 to 180 cases in 2007) of cases registered under various section of IPC </a:t>
            </a:r>
          </a:p>
          <a:p>
            <a:r>
              <a:rPr lang="en-US" dirty="0" err="1"/>
              <a:t>Bengaluru</a:t>
            </a:r>
            <a:r>
              <a:rPr lang="en-US" dirty="0"/>
              <a:t> (40), </a:t>
            </a:r>
            <a:r>
              <a:rPr lang="en-US" dirty="0" err="1"/>
              <a:t>Pune</a:t>
            </a:r>
            <a:r>
              <a:rPr lang="en-US" dirty="0"/>
              <a:t> (14) and Delhi (10) cities have reported high incidence of cases (64 out of 118 cases) registered under IT Act, accounting for more than half of the cases (54.2%) reported under the Act.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5: Learning Objectives</a:t>
            </a:r>
          </a:p>
        </p:txBody>
      </p:sp>
      <p:sp>
        <p:nvSpPr>
          <p:cNvPr id="3" name="Content Placeholder 2"/>
          <p:cNvSpPr>
            <a:spLocks noGrp="1"/>
          </p:cNvSpPr>
          <p:nvPr>
            <p:ph idx="1"/>
          </p:nvPr>
        </p:nvSpPr>
        <p:spPr/>
        <p:txBody>
          <a:bodyPr/>
          <a:lstStyle/>
          <a:p>
            <a:pPr algn="just"/>
            <a:r>
              <a:rPr lang="en-US" dirty="0"/>
              <a:t>Phishing and its techniques</a:t>
            </a:r>
          </a:p>
          <a:p>
            <a:pPr algn="just"/>
            <a:r>
              <a:rPr lang="en-US" dirty="0"/>
              <a:t>Identity theft</a:t>
            </a:r>
          </a:p>
          <a:p>
            <a:pPr algn="just"/>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sz="2700" b="1" dirty="0">
                <a:solidFill>
                  <a:srgbClr val="04617B"/>
                </a:solidFill>
              </a:rPr>
              <a:t> Provisions of Cyber Crimes in the IT Act, 2000</a:t>
            </a:r>
            <a:br>
              <a:rPr lang="en-US" sz="2700" dirty="0">
                <a:solidFill>
                  <a:srgbClr val="04617B"/>
                </a:solidFill>
              </a:rPr>
            </a:br>
            <a:r>
              <a:rPr lang="en-US" sz="2700" dirty="0">
                <a:solidFill>
                  <a:srgbClr val="04617B"/>
                </a:solidFill>
              </a:rPr>
              <a:t>The sections of the IT Act, 2000 pertaining to cybercrimes are as follows: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Section 43 – Penalty for damage to a computer, computer system, etc.</a:t>
            </a:r>
            <a:endParaRPr lang="en-US" dirty="0"/>
          </a:p>
          <a:p>
            <a:r>
              <a:rPr lang="en-US" dirty="0"/>
              <a:t>This section applies if any person, without the permission of the owner or the person in charge of a computer, system, or network –</a:t>
            </a:r>
          </a:p>
          <a:p>
            <a:pPr lvl="0"/>
            <a:r>
              <a:rPr lang="en-US" dirty="0"/>
              <a:t>Accesses such computer, network or system.</a:t>
            </a:r>
          </a:p>
          <a:p>
            <a:pPr lvl="0"/>
            <a:r>
              <a:rPr lang="en-US" dirty="0"/>
              <a:t>Copies, downloads or extracts any data or information from such computer, </a:t>
            </a:r>
            <a:r>
              <a:rPr lang="en-US" dirty="0">
                <a:hlinkClick r:id="rId2"/>
              </a:rPr>
              <a:t>network</a:t>
            </a:r>
            <a:r>
              <a:rPr lang="en-US" dirty="0"/>
              <a:t> or system (this also includes the information or data stored in a removable storage medium).</a:t>
            </a:r>
          </a:p>
          <a:p>
            <a:r>
              <a:rPr lang="en-US" dirty="0"/>
              <a:t>Also, introduces or causes any computer containment or virus into such computer, network or system.</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lnSpcReduction="10000"/>
          </a:bodyPr>
          <a:lstStyle/>
          <a:p>
            <a:pPr lvl="0"/>
            <a:r>
              <a:rPr lang="en-US" dirty="0"/>
              <a:t>Further, he damages any computer, system or data or any other programs residing in them.</a:t>
            </a:r>
          </a:p>
          <a:p>
            <a:pPr lvl="0"/>
            <a:r>
              <a:rPr lang="en-US" dirty="0"/>
              <a:t>Disrupts or causes disruption of any such computer, system or network.</a:t>
            </a:r>
          </a:p>
          <a:p>
            <a:pPr lvl="0"/>
            <a:r>
              <a:rPr lang="en-US" dirty="0"/>
              <a:t>Also, denies or causes the denial of access to an authorized person to such computer, system or network.</a:t>
            </a:r>
          </a:p>
          <a:p>
            <a:pPr lvl="0" algn="just"/>
            <a:r>
              <a:rPr lang="en-US" dirty="0"/>
              <a:t>Provides any assistance to anyone to facilitate access to such a computer, system or network contrary to the provisions of the Act and its rules.</a:t>
            </a:r>
          </a:p>
          <a:p>
            <a:pPr lvl="0"/>
            <a:r>
              <a:rPr lang="en-US" dirty="0"/>
              <a:t>Also, charges the </a:t>
            </a:r>
            <a:r>
              <a:rPr lang="en-US" dirty="0">
                <a:hlinkClick r:id="rId2"/>
              </a:rPr>
              <a:t>services</a:t>
            </a:r>
            <a:r>
              <a:rPr lang="en-US" dirty="0"/>
              <a:t> availed of by one person to the account of another by tampering with such computer, system or network.</a:t>
            </a:r>
          </a:p>
          <a:p>
            <a:r>
              <a:rPr lang="en-US" b="1" dirty="0"/>
              <a:t>Penalty</a:t>
            </a:r>
            <a:r>
              <a:rPr lang="en-US" dirty="0"/>
              <a:t> – Compensation, not exceeding one </a:t>
            </a:r>
            <a:r>
              <a:rPr lang="en-US" dirty="0" err="1"/>
              <a:t>crore</a:t>
            </a:r>
            <a:r>
              <a:rPr lang="en-US" dirty="0"/>
              <a:t> rupees to the affected person.</a:t>
            </a:r>
          </a:p>
          <a:p>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r>
              <a:rPr lang="en-US" b="1" dirty="0"/>
              <a:t>Section 65 – Tampering with the computer’s source code documents</a:t>
            </a:r>
            <a:endParaRPr lang="en-US" dirty="0"/>
          </a:p>
          <a:p>
            <a:pPr algn="just"/>
            <a:r>
              <a:rPr lang="en-US" dirty="0"/>
              <a:t>This section applies to a person who intentionally conceals, alters or destroys any computer source code used for a computer, program, system or network when the </a:t>
            </a:r>
            <a:r>
              <a:rPr lang="en-US" dirty="0">
                <a:hlinkClick r:id="rId2"/>
              </a:rPr>
              <a:t>law</a:t>
            </a:r>
            <a:r>
              <a:rPr lang="en-US" dirty="0"/>
              <a:t> requires the owner to keep or maintain the source code. It also applies to a person who intentionally causes another person to do the same.</a:t>
            </a:r>
          </a:p>
          <a:p>
            <a:r>
              <a:rPr lang="en-US" b="1" dirty="0"/>
              <a:t>Penalty</a:t>
            </a:r>
            <a:r>
              <a:rPr lang="en-US" dirty="0"/>
              <a:t> – Imprisonment of up to three years or a fine of up to two </a:t>
            </a:r>
            <a:r>
              <a:rPr lang="en-US" dirty="0" err="1"/>
              <a:t>lakh</a:t>
            </a:r>
            <a:r>
              <a:rPr lang="en-US" dirty="0"/>
              <a:t> rupees, also both in some cases.</a:t>
            </a:r>
          </a:p>
          <a:p>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389120"/>
          </a:xfrm>
        </p:spPr>
        <p:txBody>
          <a:bodyPr/>
          <a:lstStyle/>
          <a:p>
            <a:r>
              <a:rPr lang="en-US" b="1" dirty="0"/>
              <a:t>Section 66 – Hacking of a Computer System</a:t>
            </a:r>
            <a:endParaRPr lang="en-US" dirty="0"/>
          </a:p>
          <a:p>
            <a:pPr algn="just"/>
            <a:r>
              <a:rPr lang="en-US" dirty="0"/>
              <a:t>This section applies to a person who commits hacking. Hacking is when the person intentionally or knowingly causes a wrongful loss or damage to the public or another person or destroys or deletes any information residing in a computer resource or diminishes its </a:t>
            </a:r>
            <a:r>
              <a:rPr lang="en-US" dirty="0">
                <a:hlinkClick r:id="rId2"/>
              </a:rPr>
              <a:t>utility</a:t>
            </a:r>
            <a:r>
              <a:rPr lang="en-US" dirty="0"/>
              <a:t> or value or injures it by any means.</a:t>
            </a:r>
          </a:p>
          <a:p>
            <a:r>
              <a:rPr lang="en-US" b="1" dirty="0"/>
              <a:t>Penalty</a:t>
            </a:r>
            <a:r>
              <a:rPr lang="en-US" dirty="0"/>
              <a:t> – Imprisonment of up to three years or a fine of up to two </a:t>
            </a:r>
            <a:r>
              <a:rPr lang="en-US" dirty="0" err="1"/>
              <a:t>lakh</a:t>
            </a:r>
            <a:r>
              <a:rPr lang="en-US" dirty="0"/>
              <a:t> rupees, also both in some cases.</a:t>
            </a:r>
          </a:p>
          <a:p>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4389120"/>
          </a:xfrm>
        </p:spPr>
        <p:txBody>
          <a:bodyPr>
            <a:normAutofit fontScale="92500"/>
          </a:bodyPr>
          <a:lstStyle/>
          <a:p>
            <a:pPr algn="just"/>
            <a:r>
              <a:rPr lang="en-US" b="1" dirty="0"/>
              <a:t>Section 67 – Publishing obscene information in an electronic form</a:t>
            </a:r>
            <a:endParaRPr lang="en-US" dirty="0"/>
          </a:p>
          <a:p>
            <a:pPr algn="just"/>
            <a:r>
              <a:rPr lang="en-US" dirty="0"/>
              <a:t>This section applies to a person who publishes or transmits any obscene material – material which is lascivious or appeals to the prurient interests or tends to deprave or corrupt persons who are likely to read, see or hear the matter embodied in it. It also applies to a person who causes the publishing or transmission of such material.</a:t>
            </a:r>
          </a:p>
          <a:p>
            <a:pPr algn="just"/>
            <a:r>
              <a:rPr lang="en-US" b="1" dirty="0"/>
              <a:t>Penalty</a:t>
            </a:r>
            <a:r>
              <a:rPr lang="en-US" dirty="0"/>
              <a:t> – In case of the first conviction, imprisonment of up to five years and a fine of up to one </a:t>
            </a:r>
            <a:r>
              <a:rPr lang="en-US" dirty="0" err="1"/>
              <a:t>lakh</a:t>
            </a:r>
            <a:r>
              <a:rPr lang="en-US" dirty="0"/>
              <a:t> rupees. For subsequent convictions, imprisonment of up to 10 years and a fine of up to two </a:t>
            </a:r>
            <a:r>
              <a:rPr lang="en-US" dirty="0" err="1"/>
              <a:t>lakh</a:t>
            </a:r>
            <a:r>
              <a:rPr lang="en-US" dirty="0"/>
              <a:t> rupees.</a:t>
            </a:r>
          </a:p>
          <a:p>
            <a:pPr algn="just"/>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dirty="0"/>
              <a:t>Section 74 – Publication with the intention of fraud</a:t>
            </a:r>
            <a:endParaRPr lang="en-US" dirty="0"/>
          </a:p>
          <a:p>
            <a:pPr algn="just"/>
            <a:r>
              <a:rPr lang="en-US" dirty="0"/>
              <a:t>This section applies to a person who knowingly creates, publishes or makes available a digital certificate with the intention of fraud.</a:t>
            </a:r>
          </a:p>
          <a:p>
            <a:pPr algn="just"/>
            <a:r>
              <a:rPr lang="en-US" b="1" dirty="0"/>
              <a:t>Penalty</a:t>
            </a:r>
            <a:r>
              <a:rPr lang="en-US" dirty="0"/>
              <a:t> – Imprisonment of up to two years or a fine of up to one </a:t>
            </a:r>
            <a:r>
              <a:rPr lang="en-US" dirty="0" err="1"/>
              <a:t>lakh</a:t>
            </a:r>
            <a:r>
              <a:rPr lang="en-US" dirty="0"/>
              <a:t> rupees, also both in some cases.</a:t>
            </a:r>
          </a:p>
          <a:p>
            <a:pPr algn="just"/>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4184</TotalTime>
  <Words>5473</Words>
  <Application>Microsoft Office PowerPoint</Application>
  <PresentationFormat>On-screen Show (4:3)</PresentationFormat>
  <Paragraphs>565</Paragraphs>
  <Slides>95</Slides>
  <Notes>2</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Flow</vt:lpstr>
      <vt:lpstr>Cyber Security and Laws </vt:lpstr>
      <vt:lpstr>Syllabus </vt:lpstr>
      <vt:lpstr>PowerPoint Presentation</vt:lpstr>
      <vt:lpstr>PowerPoint Presentation</vt:lpstr>
      <vt:lpstr>Module 1: Learning Objectives</vt:lpstr>
      <vt:lpstr>Unit 2: Learning Objectives</vt:lpstr>
      <vt:lpstr>Unit 3: Learning Objectives</vt:lpstr>
      <vt:lpstr>Unit 4: Learning Objectives</vt:lpstr>
      <vt:lpstr>Unit 5: Learning Objectives</vt:lpstr>
      <vt:lpstr>Unit 6: Learning Objectives</vt:lpstr>
      <vt:lpstr>1.1 INTRODUCTION</vt:lpstr>
      <vt:lpstr>1.2 DEFINING CYBER CRIME</vt:lpstr>
      <vt:lpstr>Cybercrime</vt:lpstr>
      <vt:lpstr>Alternative definitions for cybercrime</vt:lpstr>
      <vt:lpstr>Another definition</vt:lpstr>
      <vt:lpstr>Cybercrime specifically can be defined in number of ways…</vt:lpstr>
      <vt:lpstr>further</vt:lpstr>
      <vt:lpstr>Cyber Attack by percentage</vt:lpstr>
      <vt:lpstr>Why Should we know about Cyber  Crime?</vt:lpstr>
      <vt:lpstr>Cyber Criminals use</vt:lpstr>
      <vt:lpstr>1.3 Cybercrime and information security</vt:lpstr>
      <vt:lpstr>What Is the CIA Triad and Why Is It Important for Information security? </vt:lpstr>
      <vt:lpstr>PowerPoint Presentation</vt:lpstr>
      <vt:lpstr>PowerPoint Presentation</vt:lpstr>
      <vt:lpstr>1.4 Who are Cybercriminals? </vt:lpstr>
      <vt:lpstr>Categorization of Cybercriminals</vt:lpstr>
      <vt:lpstr>Type 2: Cybercriminals- not interested in recognition </vt:lpstr>
      <vt:lpstr>Type 3: Cybercriminals- the insiders  </vt:lpstr>
      <vt:lpstr>Again we can categorized into : </vt:lpstr>
      <vt:lpstr>Motives behind cybercrime </vt:lpstr>
      <vt:lpstr>1.5 Classification of cybercrimes</vt:lpstr>
      <vt:lpstr>1. Cybercrime against an individual</vt:lpstr>
      <vt:lpstr>2.Cybercrime against property</vt:lpstr>
      <vt:lpstr>3.Cybercrime against organization </vt:lpstr>
      <vt:lpstr>4.Cybercrime against Society </vt:lpstr>
      <vt:lpstr>History of Usenet groups</vt:lpstr>
      <vt:lpstr>5.Crimes emanating from Usenet newsgroup </vt:lpstr>
      <vt:lpstr>1. Cybercrime against an individual</vt:lpstr>
      <vt:lpstr>E-Mail Spoofing</vt:lpstr>
      <vt:lpstr>E-Mail Spoofing</vt:lpstr>
      <vt:lpstr>Spamming</vt:lpstr>
      <vt:lpstr>Cyber defamation</vt:lpstr>
      <vt:lpstr>It may amount to defamation when- </vt:lpstr>
      <vt:lpstr>Types of defamation</vt:lpstr>
      <vt:lpstr>Cyber defamation cases</vt:lpstr>
      <vt:lpstr>Computer sabotage </vt:lpstr>
      <vt:lpstr>Pornographic offenses: Child pornography </vt:lpstr>
      <vt:lpstr>How do they Operate</vt:lpstr>
      <vt:lpstr>Password sniffing</vt:lpstr>
      <vt:lpstr>2.Cybercrime against property</vt:lpstr>
      <vt:lpstr>Credit card frauds</vt:lpstr>
      <vt:lpstr>Internet Time Theft</vt:lpstr>
      <vt:lpstr>3.Cybercrime against organization </vt:lpstr>
      <vt:lpstr>Password sniffing</vt:lpstr>
      <vt:lpstr>Denial of Service(DOS)</vt:lpstr>
      <vt:lpstr> E-mail bombing/mail bombs</vt:lpstr>
      <vt:lpstr>Salami attack/ salami technique</vt:lpstr>
      <vt:lpstr>PowerPoint Presentation</vt:lpstr>
      <vt:lpstr>Computer Vandalism</vt:lpstr>
      <vt:lpstr>Spamming </vt:lpstr>
      <vt:lpstr>Trojan Horse </vt:lpstr>
      <vt:lpstr>Data diddling</vt:lpstr>
      <vt:lpstr>PowerPoint Presentation</vt:lpstr>
      <vt:lpstr>Industrial spying/ Industrial Espionage</vt:lpstr>
      <vt:lpstr>Real life case</vt:lpstr>
      <vt:lpstr>Computer network intrusions</vt:lpstr>
      <vt:lpstr>Software piracy</vt:lpstr>
      <vt:lpstr>Buying Pirated software have a lot to lose:</vt:lpstr>
      <vt:lpstr>4.Cybercrime against Society </vt:lpstr>
      <vt:lpstr>Forgery </vt:lpstr>
      <vt:lpstr>Real life case: </vt:lpstr>
      <vt:lpstr>Web jacking</vt:lpstr>
      <vt:lpstr>Real life examples</vt:lpstr>
      <vt:lpstr>Hacking</vt:lpstr>
      <vt:lpstr>Hacking vs. Cracking</vt:lpstr>
      <vt:lpstr>There are 3 types of modern hackers</vt:lpstr>
      <vt:lpstr>Real life Case: Dec 2009 NASA site hacked via SQL Injection </vt:lpstr>
      <vt:lpstr>Online frauds </vt:lpstr>
      <vt:lpstr> Identity theft</vt:lpstr>
      <vt:lpstr>Real life cases</vt:lpstr>
      <vt:lpstr>How to tackle these   </vt:lpstr>
      <vt:lpstr>Safety Tips to Cyber Crime </vt:lpstr>
      <vt:lpstr>Cyber Security </vt:lpstr>
      <vt:lpstr>Cyber Security Advantages </vt:lpstr>
      <vt:lpstr>Cyber Law</vt:lpstr>
      <vt:lpstr>Cybercrime:  the legal perspective </vt:lpstr>
      <vt:lpstr>Cybercrime:  the legal perspective </vt:lpstr>
      <vt:lpstr>Cybercrimes: An Indian Perspective</vt:lpstr>
      <vt:lpstr>Incidence of Cyber Crimes in Cities </vt:lpstr>
      <vt:lpstr>  Provisions of Cyber Crimes in the IT Act, 2000 The sections of the IT Act, 2000 pertaining to cybercrimes are as follows: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user</dc:creator>
  <cp:lastModifiedBy>Jaya Terdale</cp:lastModifiedBy>
  <cp:revision>251</cp:revision>
  <dcterms:created xsi:type="dcterms:W3CDTF">2015-02-03T06:33:38Z</dcterms:created>
  <dcterms:modified xsi:type="dcterms:W3CDTF">2023-07-24T04:49:33Z</dcterms:modified>
</cp:coreProperties>
</file>