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3" r:id="rId6"/>
    <p:sldId id="257" r:id="rId7"/>
    <p:sldId id="262" r:id="rId8"/>
    <p:sldId id="278" r:id="rId9"/>
    <p:sldId id="277" r:id="rId10"/>
    <p:sldId id="279" r:id="rId11"/>
    <p:sldId id="264" r:id="rId12"/>
    <p:sldId id="272" r:id="rId13"/>
    <p:sldId id="271" r:id="rId14"/>
    <p:sldId id="268" r:id="rId15"/>
    <p:sldId id="269" r:id="rId16"/>
    <p:sldId id="270" r:id="rId17"/>
    <p:sldId id="273" r:id="rId18"/>
    <p:sldId id="275" r:id="rId19"/>
    <p:sldId id="274" r:id="rId20"/>
    <p:sldId id="276" r:id="rId21"/>
    <p:sldId id="280" r:id="rId22"/>
    <p:sldId id="259"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pi.org/project/AksharaJaana/" TargetMode="External"/><Relationship Id="rId2" Type="http://schemas.openxmlformats.org/officeDocument/2006/relationships/hyperlink" Target="https://buildmedia.readthedocs.org/media/pdf/gtts/latest/gtt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5E78-FA94-4B7A-9069-3BC7DAF54418}"/>
              </a:ext>
            </a:extLst>
          </p:cNvPr>
          <p:cNvSpPr>
            <a:spLocks noGrp="1"/>
          </p:cNvSpPr>
          <p:nvPr>
            <p:ph type="ctrTitle"/>
          </p:nvPr>
        </p:nvSpPr>
        <p:spPr>
          <a:xfrm>
            <a:off x="1507067" y="602975"/>
            <a:ext cx="7766936" cy="2977410"/>
          </a:xfrm>
        </p:spPr>
        <p:txBody>
          <a:bodyPr/>
          <a:lstStyle/>
          <a:p>
            <a:pPr algn="l"/>
            <a:r>
              <a:rPr lang="en-US" sz="4700" dirty="0"/>
              <a:t>Image to Text to Speech conversion with intonation for regional language.</a:t>
            </a:r>
          </a:p>
        </p:txBody>
      </p:sp>
      <p:sp>
        <p:nvSpPr>
          <p:cNvPr id="3" name="Subtitle 2">
            <a:extLst>
              <a:ext uri="{FF2B5EF4-FFF2-40B4-BE49-F238E27FC236}">
                <a16:creationId xmlns:a16="http://schemas.microsoft.com/office/drawing/2014/main" id="{0262CF9F-3888-4A1F-BDC3-6D45C8058A5D}"/>
              </a:ext>
            </a:extLst>
          </p:cNvPr>
          <p:cNvSpPr>
            <a:spLocks noGrp="1"/>
          </p:cNvSpPr>
          <p:nvPr>
            <p:ph type="subTitle" idx="1"/>
          </p:nvPr>
        </p:nvSpPr>
        <p:spPr>
          <a:xfrm>
            <a:off x="1361293" y="4161184"/>
            <a:ext cx="7766936" cy="494792"/>
          </a:xfrm>
        </p:spPr>
        <p:txBody>
          <a:bodyPr>
            <a:normAutofit/>
          </a:bodyPr>
          <a:lstStyle/>
          <a:p>
            <a:pPr algn="ctr"/>
            <a:r>
              <a:rPr lang="en-US" sz="2000" dirty="0">
                <a:solidFill>
                  <a:schemeClr val="tx1">
                    <a:lumMod val="75000"/>
                    <a:lumOff val="25000"/>
                  </a:schemeClr>
                </a:solidFill>
                <a:latin typeface="+mj-lt"/>
              </a:rPr>
              <a:t>Under the guidance of Prof. Dr. </a:t>
            </a:r>
            <a:r>
              <a:rPr lang="en-US" sz="2000" dirty="0" err="1">
                <a:solidFill>
                  <a:schemeClr val="tx1">
                    <a:lumMod val="75000"/>
                    <a:lumOff val="25000"/>
                  </a:schemeClr>
                </a:solidFill>
                <a:latin typeface="+mj-lt"/>
              </a:rPr>
              <a:t>Madhushankara</a:t>
            </a:r>
            <a:r>
              <a:rPr lang="en-US" sz="2000" dirty="0">
                <a:solidFill>
                  <a:schemeClr val="tx1">
                    <a:lumMod val="75000"/>
                    <a:lumOff val="25000"/>
                  </a:schemeClr>
                </a:solidFill>
                <a:latin typeface="+mj-lt"/>
              </a:rPr>
              <a:t>. M</a:t>
            </a:r>
          </a:p>
          <a:p>
            <a:pPr algn="ctr"/>
            <a:endParaRPr lang="en-US" sz="2000" dirty="0">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74711C95-D4CC-4CCF-A733-E54034A16483}"/>
              </a:ext>
            </a:extLst>
          </p:cNvPr>
          <p:cNvSpPr txBox="1"/>
          <p:nvPr/>
        </p:nvSpPr>
        <p:spPr>
          <a:xfrm>
            <a:off x="3937518" y="4655976"/>
            <a:ext cx="5336485" cy="1754326"/>
          </a:xfrm>
          <a:prstGeom prst="rect">
            <a:avLst/>
          </a:prstGeom>
          <a:noFill/>
        </p:spPr>
        <p:txBody>
          <a:bodyPr wrap="square" rtlCol="0">
            <a:spAutoFit/>
          </a:bodyPr>
          <a:lstStyle/>
          <a:p>
            <a:pPr algn="just"/>
            <a:r>
              <a:rPr lang="en-US" sz="1800" dirty="0">
                <a:solidFill>
                  <a:schemeClr val="tx1">
                    <a:lumMod val="75000"/>
                    <a:lumOff val="25000"/>
                  </a:schemeClr>
                </a:solidFill>
                <a:latin typeface="+mj-lt"/>
              </a:rPr>
              <a:t>Presented by: (BDA 11 group)</a:t>
            </a:r>
          </a:p>
          <a:p>
            <a:pPr algn="just"/>
            <a:endParaRPr lang="en-US" sz="1800" dirty="0">
              <a:solidFill>
                <a:schemeClr val="tx1">
                  <a:lumMod val="75000"/>
                  <a:lumOff val="25000"/>
                </a:schemeClr>
              </a:solidFill>
              <a:effectLst/>
              <a:latin typeface="+mj-lt"/>
            </a:endParaRPr>
          </a:p>
          <a:p>
            <a:pPr lvl="1" algn="just"/>
            <a:r>
              <a:rPr lang="en-US" dirty="0">
                <a:solidFill>
                  <a:schemeClr val="tx1">
                    <a:lumMod val="75000"/>
                    <a:lumOff val="25000"/>
                  </a:schemeClr>
                </a:solidFill>
                <a:effectLst/>
                <a:latin typeface="+mj-lt"/>
              </a:rPr>
              <a:t>Pooja C A – 201046012</a:t>
            </a:r>
          </a:p>
          <a:p>
            <a:pPr lvl="1" algn="just"/>
            <a:r>
              <a:rPr lang="en-IN" dirty="0">
                <a:solidFill>
                  <a:schemeClr val="tx1">
                    <a:lumMod val="75000"/>
                    <a:lumOff val="25000"/>
                  </a:schemeClr>
                </a:solidFill>
                <a:effectLst/>
                <a:latin typeface="+mj-lt"/>
              </a:rPr>
              <a:t>Karthik Ballullaya MK – </a:t>
            </a:r>
            <a:r>
              <a:rPr lang="en-US" dirty="0">
                <a:solidFill>
                  <a:schemeClr val="tx1">
                    <a:lumMod val="75000"/>
                    <a:lumOff val="25000"/>
                  </a:schemeClr>
                </a:solidFill>
                <a:effectLst/>
                <a:latin typeface="+mj-lt"/>
              </a:rPr>
              <a:t>201046029</a:t>
            </a:r>
          </a:p>
          <a:p>
            <a:pPr lvl="1" algn="just"/>
            <a:r>
              <a:rPr lang="en-IN" dirty="0">
                <a:solidFill>
                  <a:schemeClr val="tx1">
                    <a:lumMod val="75000"/>
                    <a:lumOff val="25000"/>
                  </a:schemeClr>
                </a:solidFill>
                <a:effectLst/>
                <a:latin typeface="+mj-lt"/>
              </a:rPr>
              <a:t>K. </a:t>
            </a:r>
            <a:r>
              <a:rPr lang="en-IN" dirty="0" err="1">
                <a:solidFill>
                  <a:schemeClr val="tx1">
                    <a:lumMod val="75000"/>
                    <a:lumOff val="25000"/>
                  </a:schemeClr>
                </a:solidFill>
                <a:effectLst/>
                <a:latin typeface="+mj-lt"/>
              </a:rPr>
              <a:t>Viswateja</a:t>
            </a:r>
            <a:r>
              <a:rPr lang="en-US" dirty="0">
                <a:solidFill>
                  <a:schemeClr val="tx1">
                    <a:lumMod val="75000"/>
                    <a:lumOff val="25000"/>
                  </a:schemeClr>
                </a:solidFill>
                <a:latin typeface="+mj-lt"/>
                <a:cs typeface="Times New Roman" panose="02020603050405020304" pitchFamily="18" charset="0"/>
              </a:rPr>
              <a:t> - </a:t>
            </a:r>
            <a:r>
              <a:rPr lang="en-IN" dirty="0">
                <a:solidFill>
                  <a:schemeClr val="tx1">
                    <a:lumMod val="75000"/>
                    <a:lumOff val="25000"/>
                  </a:schemeClr>
                </a:solidFill>
                <a:effectLst/>
                <a:latin typeface="+mj-lt"/>
              </a:rPr>
              <a:t>201046042</a:t>
            </a:r>
            <a:endParaRPr lang="en-US" dirty="0">
              <a:solidFill>
                <a:schemeClr val="tx1">
                  <a:lumMod val="75000"/>
                  <a:lumOff val="25000"/>
                </a:schemeClr>
              </a:solidFill>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38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a:xfrm>
            <a:off x="677334" y="609600"/>
            <a:ext cx="8596668" cy="967409"/>
          </a:xfrm>
        </p:spPr>
        <p:txBody>
          <a:bodyPr/>
          <a:lstStyle/>
          <a:p>
            <a:r>
              <a:rPr lang="en-US" sz="3600" dirty="0"/>
              <a:t>Akshara-</a:t>
            </a:r>
            <a:r>
              <a:rPr lang="en-US" sz="3600" dirty="0" err="1"/>
              <a:t>Jaana</a:t>
            </a:r>
            <a:r>
              <a:rPr lang="en-US" sz="3600" dirty="0"/>
              <a:t> Working</a:t>
            </a:r>
            <a:endParaRPr lang="en-IN" dirty="0"/>
          </a:p>
        </p:txBody>
      </p:sp>
      <p:sp>
        <p:nvSpPr>
          <p:cNvPr id="3" name="Rectangle: Rounded Corners 2">
            <a:extLst>
              <a:ext uri="{FF2B5EF4-FFF2-40B4-BE49-F238E27FC236}">
                <a16:creationId xmlns:a16="http://schemas.microsoft.com/office/drawing/2014/main" id="{CF5BD1AC-008B-4178-8A09-92D08CF87198}"/>
              </a:ext>
            </a:extLst>
          </p:cNvPr>
          <p:cNvSpPr/>
          <p:nvPr/>
        </p:nvSpPr>
        <p:spPr>
          <a:xfrm>
            <a:off x="4512363" y="1412515"/>
            <a:ext cx="1689654"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pdf to image</a:t>
            </a:r>
          </a:p>
        </p:txBody>
      </p:sp>
      <p:sp>
        <p:nvSpPr>
          <p:cNvPr id="5" name="Rectangle: Rounded Corners 4">
            <a:extLst>
              <a:ext uri="{FF2B5EF4-FFF2-40B4-BE49-F238E27FC236}">
                <a16:creationId xmlns:a16="http://schemas.microsoft.com/office/drawing/2014/main" id="{A1B04341-2647-4524-9420-974F529C78F6}"/>
              </a:ext>
            </a:extLst>
          </p:cNvPr>
          <p:cNvSpPr/>
          <p:nvPr/>
        </p:nvSpPr>
        <p:spPr>
          <a:xfrm>
            <a:off x="4512363" y="2590797"/>
            <a:ext cx="1696279"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Segmentation</a:t>
            </a:r>
          </a:p>
        </p:txBody>
      </p:sp>
      <p:sp>
        <p:nvSpPr>
          <p:cNvPr id="7" name="Rectangle: Rounded Corners 6">
            <a:extLst>
              <a:ext uri="{FF2B5EF4-FFF2-40B4-BE49-F238E27FC236}">
                <a16:creationId xmlns:a16="http://schemas.microsoft.com/office/drawing/2014/main" id="{A3A34A34-4255-475C-BD71-6ABD5AD013F3}"/>
              </a:ext>
            </a:extLst>
          </p:cNvPr>
          <p:cNvSpPr/>
          <p:nvPr/>
        </p:nvSpPr>
        <p:spPr>
          <a:xfrm>
            <a:off x="4509049" y="3717231"/>
            <a:ext cx="1696279"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 Segmentation</a:t>
            </a:r>
          </a:p>
        </p:txBody>
      </p:sp>
      <p:sp>
        <p:nvSpPr>
          <p:cNvPr id="11" name="Rectangle: Rounded Corners 10">
            <a:extLst>
              <a:ext uri="{FF2B5EF4-FFF2-40B4-BE49-F238E27FC236}">
                <a16:creationId xmlns:a16="http://schemas.microsoft.com/office/drawing/2014/main" id="{59774D0B-0195-4BAD-A829-02F38FB0FB42}"/>
              </a:ext>
            </a:extLst>
          </p:cNvPr>
          <p:cNvSpPr/>
          <p:nvPr/>
        </p:nvSpPr>
        <p:spPr>
          <a:xfrm>
            <a:off x="4509050" y="4843665"/>
            <a:ext cx="1699592"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 recognition</a:t>
            </a:r>
          </a:p>
        </p:txBody>
      </p:sp>
      <p:sp>
        <p:nvSpPr>
          <p:cNvPr id="4" name="Arrow: Down 3">
            <a:extLst>
              <a:ext uri="{FF2B5EF4-FFF2-40B4-BE49-F238E27FC236}">
                <a16:creationId xmlns:a16="http://schemas.microsoft.com/office/drawing/2014/main" id="{6E930066-6912-4130-AED9-FBFEF121444E}"/>
              </a:ext>
            </a:extLst>
          </p:cNvPr>
          <p:cNvSpPr/>
          <p:nvPr/>
        </p:nvSpPr>
        <p:spPr>
          <a:xfrm>
            <a:off x="5123415" y="2234149"/>
            <a:ext cx="447675" cy="350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0EAA7E1-D03D-4EB8-BB71-62369B5C6FED}"/>
              </a:ext>
            </a:extLst>
          </p:cNvPr>
          <p:cNvSpPr/>
          <p:nvPr/>
        </p:nvSpPr>
        <p:spPr>
          <a:xfrm>
            <a:off x="5133352" y="3419056"/>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C4E5C5F0-A8D0-40C7-AC4C-5FA69CA15ADC}"/>
              </a:ext>
            </a:extLst>
          </p:cNvPr>
          <p:cNvSpPr/>
          <p:nvPr/>
        </p:nvSpPr>
        <p:spPr>
          <a:xfrm>
            <a:off x="5133352" y="4538865"/>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B17C8299-E712-45DA-9F55-0A5D93B3BBDB}"/>
              </a:ext>
            </a:extLst>
          </p:cNvPr>
          <p:cNvSpPr/>
          <p:nvPr/>
        </p:nvSpPr>
        <p:spPr>
          <a:xfrm>
            <a:off x="5133352" y="5665299"/>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986BD62-AF03-4EC6-8D9C-1915DDACD9BB}"/>
              </a:ext>
            </a:extLst>
          </p:cNvPr>
          <p:cNvSpPr/>
          <p:nvPr/>
        </p:nvSpPr>
        <p:spPr>
          <a:xfrm>
            <a:off x="4512364" y="5970099"/>
            <a:ext cx="1689653"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 (</a:t>
            </a:r>
            <a:r>
              <a:rPr lang="en-US" dirty="0" err="1"/>
              <a:t>rtl</a:t>
            </a:r>
            <a:r>
              <a:rPr lang="en-US" dirty="0"/>
              <a:t> / html)</a:t>
            </a:r>
          </a:p>
        </p:txBody>
      </p:sp>
    </p:spTree>
    <p:extLst>
      <p:ext uri="{BB962C8B-B14F-4D97-AF65-F5344CB8AC3E}">
        <p14:creationId xmlns:p14="http://schemas.microsoft.com/office/powerpoint/2010/main" val="324148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a:xfrm>
            <a:off x="677334" y="609600"/>
            <a:ext cx="8596668" cy="967409"/>
          </a:xfrm>
        </p:spPr>
        <p:txBody>
          <a:bodyPr/>
          <a:lstStyle/>
          <a:p>
            <a:r>
              <a:rPr lang="en-US" sz="3600" dirty="0"/>
              <a:t>Akshara-</a:t>
            </a:r>
            <a:r>
              <a:rPr lang="en-US" sz="3600" dirty="0" err="1"/>
              <a:t>Jaana</a:t>
            </a:r>
            <a:r>
              <a:rPr lang="en-US" sz="3600" dirty="0"/>
              <a:t> Working</a:t>
            </a:r>
            <a:endParaRPr lang="en-IN" dirty="0"/>
          </a:p>
        </p:txBody>
      </p:sp>
      <p:sp>
        <p:nvSpPr>
          <p:cNvPr id="9" name="Content Placeholder 8">
            <a:extLst>
              <a:ext uri="{FF2B5EF4-FFF2-40B4-BE49-F238E27FC236}">
                <a16:creationId xmlns:a16="http://schemas.microsoft.com/office/drawing/2014/main" id="{913C952F-7AAB-44E4-9687-2267524E4B37}"/>
              </a:ext>
            </a:extLst>
          </p:cNvPr>
          <p:cNvSpPr>
            <a:spLocks noGrp="1"/>
          </p:cNvSpPr>
          <p:nvPr>
            <p:ph idx="1"/>
          </p:nvPr>
        </p:nvSpPr>
        <p:spPr>
          <a:xfrm>
            <a:off x="677334" y="1617822"/>
            <a:ext cx="8596668" cy="3880773"/>
          </a:xfrm>
        </p:spPr>
        <p:txBody>
          <a:bodyPr>
            <a:normAutofit/>
          </a:bodyPr>
          <a:lstStyle/>
          <a:p>
            <a:r>
              <a:rPr lang="en-US" sz="2400" dirty="0"/>
              <a:t>Column, Line Segmentation</a:t>
            </a:r>
          </a:p>
          <a:p>
            <a:endParaRPr lang="en-US" sz="2400" dirty="0"/>
          </a:p>
        </p:txBody>
      </p:sp>
      <p:pic>
        <p:nvPicPr>
          <p:cNvPr id="6" name="Picture 5" descr="A picture containing text, newspaper, document&#10;&#10;Description automatically generated">
            <a:extLst>
              <a:ext uri="{FF2B5EF4-FFF2-40B4-BE49-F238E27FC236}">
                <a16:creationId xmlns:a16="http://schemas.microsoft.com/office/drawing/2014/main" id="{5774384A-A2F3-42A0-906B-DBCEFB467DE0}"/>
              </a:ext>
            </a:extLst>
          </p:cNvPr>
          <p:cNvPicPr>
            <a:picLocks noChangeAspect="1"/>
          </p:cNvPicPr>
          <p:nvPr/>
        </p:nvPicPr>
        <p:blipFill>
          <a:blip r:embed="rId2"/>
          <a:stretch>
            <a:fillRect/>
          </a:stretch>
        </p:blipFill>
        <p:spPr>
          <a:xfrm>
            <a:off x="4449728" y="2194597"/>
            <a:ext cx="3012964" cy="4353339"/>
          </a:xfrm>
          <a:prstGeom prst="rect">
            <a:avLst/>
          </a:prstGeom>
        </p:spPr>
      </p:pic>
      <p:pic>
        <p:nvPicPr>
          <p:cNvPr id="10" name="Picture 9" descr="Text&#10;&#10;Description automatically generated">
            <a:extLst>
              <a:ext uri="{FF2B5EF4-FFF2-40B4-BE49-F238E27FC236}">
                <a16:creationId xmlns:a16="http://schemas.microsoft.com/office/drawing/2014/main" id="{F6730C3D-5439-451F-AF92-B91CA394234D}"/>
              </a:ext>
            </a:extLst>
          </p:cNvPr>
          <p:cNvPicPr>
            <a:picLocks noChangeAspect="1"/>
          </p:cNvPicPr>
          <p:nvPr/>
        </p:nvPicPr>
        <p:blipFill>
          <a:blip r:embed="rId3"/>
          <a:stretch>
            <a:fillRect/>
          </a:stretch>
        </p:blipFill>
        <p:spPr>
          <a:xfrm>
            <a:off x="8225470" y="2194596"/>
            <a:ext cx="2404190" cy="4353340"/>
          </a:xfrm>
          <a:prstGeom prst="rect">
            <a:avLst/>
          </a:prstGeom>
        </p:spPr>
      </p:pic>
      <p:pic>
        <p:nvPicPr>
          <p:cNvPr id="4" name="Picture 3" descr="A picture containing text, newspaper, document&#10;&#10;Description automatically generated">
            <a:extLst>
              <a:ext uri="{FF2B5EF4-FFF2-40B4-BE49-F238E27FC236}">
                <a16:creationId xmlns:a16="http://schemas.microsoft.com/office/drawing/2014/main" id="{D2837D93-A202-490A-8528-B8B7D34E071D}"/>
              </a:ext>
            </a:extLst>
          </p:cNvPr>
          <p:cNvPicPr>
            <a:picLocks noChangeAspect="1"/>
          </p:cNvPicPr>
          <p:nvPr/>
        </p:nvPicPr>
        <p:blipFill>
          <a:blip r:embed="rId4"/>
          <a:stretch>
            <a:fillRect/>
          </a:stretch>
        </p:blipFill>
        <p:spPr>
          <a:xfrm>
            <a:off x="710566" y="2194595"/>
            <a:ext cx="3012966" cy="4353341"/>
          </a:xfrm>
          <a:prstGeom prst="rect">
            <a:avLst/>
          </a:prstGeom>
        </p:spPr>
      </p:pic>
      <p:sp>
        <p:nvSpPr>
          <p:cNvPr id="5" name="Arrow: Right 4">
            <a:extLst>
              <a:ext uri="{FF2B5EF4-FFF2-40B4-BE49-F238E27FC236}">
                <a16:creationId xmlns:a16="http://schemas.microsoft.com/office/drawing/2014/main" id="{4936D4D3-A2C6-4C71-943C-96A40AA9CD81}"/>
              </a:ext>
            </a:extLst>
          </p:cNvPr>
          <p:cNvSpPr/>
          <p:nvPr/>
        </p:nvSpPr>
        <p:spPr>
          <a:xfrm>
            <a:off x="3723532" y="3705225"/>
            <a:ext cx="726196" cy="666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EA18F3A-7619-4A3A-83BB-C5B0AB3A2EE8}"/>
              </a:ext>
            </a:extLst>
          </p:cNvPr>
          <p:cNvSpPr/>
          <p:nvPr/>
        </p:nvSpPr>
        <p:spPr>
          <a:xfrm>
            <a:off x="7480983" y="3705225"/>
            <a:ext cx="726196" cy="666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249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a:xfrm>
            <a:off x="677334" y="609600"/>
            <a:ext cx="8596668" cy="967409"/>
          </a:xfrm>
        </p:spPr>
        <p:txBody>
          <a:bodyPr/>
          <a:lstStyle/>
          <a:p>
            <a:r>
              <a:rPr lang="en-US" sz="3600" dirty="0"/>
              <a:t>Akshara-</a:t>
            </a:r>
            <a:r>
              <a:rPr lang="en-US" sz="3600" dirty="0" err="1"/>
              <a:t>Jaana</a:t>
            </a:r>
            <a:r>
              <a:rPr lang="en-US" sz="3600" dirty="0"/>
              <a:t> Working</a:t>
            </a:r>
            <a:endParaRPr lang="en-IN" dirty="0"/>
          </a:p>
        </p:txBody>
      </p:sp>
      <p:sp>
        <p:nvSpPr>
          <p:cNvPr id="9" name="Content Placeholder 8">
            <a:extLst>
              <a:ext uri="{FF2B5EF4-FFF2-40B4-BE49-F238E27FC236}">
                <a16:creationId xmlns:a16="http://schemas.microsoft.com/office/drawing/2014/main" id="{913C952F-7AAB-44E4-9687-2267524E4B37}"/>
              </a:ext>
            </a:extLst>
          </p:cNvPr>
          <p:cNvSpPr>
            <a:spLocks noGrp="1"/>
          </p:cNvSpPr>
          <p:nvPr>
            <p:ph idx="1"/>
          </p:nvPr>
        </p:nvSpPr>
        <p:spPr>
          <a:xfrm>
            <a:off x="677334" y="1617823"/>
            <a:ext cx="8596668" cy="1235536"/>
          </a:xfrm>
        </p:spPr>
        <p:txBody>
          <a:bodyPr>
            <a:normAutofit/>
          </a:bodyPr>
          <a:lstStyle/>
          <a:p>
            <a:r>
              <a:rPr lang="en-US" sz="2400" dirty="0"/>
              <a:t>Character Segmentation</a:t>
            </a:r>
          </a:p>
          <a:p>
            <a:endParaRPr lang="en-US" sz="2400" dirty="0"/>
          </a:p>
        </p:txBody>
      </p:sp>
      <p:pic>
        <p:nvPicPr>
          <p:cNvPr id="4" name="Picture 3" descr="A picture containing text&#10;&#10;Description automatically generated">
            <a:extLst>
              <a:ext uri="{FF2B5EF4-FFF2-40B4-BE49-F238E27FC236}">
                <a16:creationId xmlns:a16="http://schemas.microsoft.com/office/drawing/2014/main" id="{886D1BB5-483D-47F3-B9B3-E40878E63E1F}"/>
              </a:ext>
            </a:extLst>
          </p:cNvPr>
          <p:cNvPicPr>
            <a:picLocks noChangeAspect="1"/>
          </p:cNvPicPr>
          <p:nvPr/>
        </p:nvPicPr>
        <p:blipFill>
          <a:blip r:embed="rId2"/>
          <a:stretch>
            <a:fillRect/>
          </a:stretch>
        </p:blipFill>
        <p:spPr>
          <a:xfrm>
            <a:off x="1204179" y="2853358"/>
            <a:ext cx="8658225" cy="1409700"/>
          </a:xfrm>
          <a:prstGeom prst="rect">
            <a:avLst/>
          </a:prstGeom>
        </p:spPr>
      </p:pic>
    </p:spTree>
    <p:extLst>
      <p:ext uri="{BB962C8B-B14F-4D97-AF65-F5344CB8AC3E}">
        <p14:creationId xmlns:p14="http://schemas.microsoft.com/office/powerpoint/2010/main" val="42188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0" name="Picture 26">
            <a:extLst>
              <a:ext uri="{FF2B5EF4-FFF2-40B4-BE49-F238E27FC236}">
                <a16:creationId xmlns:a16="http://schemas.microsoft.com/office/drawing/2014/main" id="{EEC269D8-28E0-4018-97B1-8A8466C0E7E3}"/>
              </a:ext>
            </a:extLst>
          </p:cNvPr>
          <p:cNvPicPr>
            <a:picLocks noChangeAspect="1"/>
          </p:cNvPicPr>
          <p:nvPr/>
        </p:nvPicPr>
        <p:blipFill rotWithShape="1">
          <a:blip r:embed="rId2"/>
          <a:srcRect l="5756" r="1713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68867" y="1678666"/>
            <a:ext cx="4446472" cy="2369093"/>
          </a:xfrm>
        </p:spPr>
        <p:txBody>
          <a:bodyPr vert="horz" lIns="91440" tIns="45720" rIns="91440" bIns="45720" rtlCol="0" anchor="b">
            <a:normAutofit/>
          </a:bodyPr>
          <a:lstStyle/>
          <a:p>
            <a:pPr algn="r"/>
            <a:r>
              <a:rPr lang="en-US" sz="4800" dirty="0" err="1"/>
              <a:t>gTTS</a:t>
            </a:r>
            <a:endParaRPr lang="en-US" sz="4800" dirty="0"/>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677335" y="4050831"/>
            <a:ext cx="4079721" cy="1096901"/>
          </a:xfrm>
        </p:spPr>
        <p:txBody>
          <a:bodyPr vert="horz" lIns="91440" tIns="45720" rIns="91440" bIns="45720" rtlCol="0" anchor="t">
            <a:normAutofit/>
          </a:bodyPr>
          <a:lstStyle/>
          <a:p>
            <a:pPr marL="0" indent="0" algn="r">
              <a:buNone/>
            </a:pPr>
            <a:r>
              <a:rPr kumimoji="0" lang="en-US" altLang="en-US" sz="1600" i="0" u="none" strike="noStrike" cap="none" normalizeH="0" baseline="0" dirty="0">
                <a:ln>
                  <a:noFill/>
                </a:ln>
                <a:solidFill>
                  <a:schemeClr val="tx1">
                    <a:lumMod val="50000"/>
                    <a:lumOff val="50000"/>
                  </a:schemeClr>
                </a:solidFill>
                <a:effectLst/>
              </a:rPr>
              <a:t>Text to Speech Library</a:t>
            </a:r>
            <a:endParaRPr lang="en-US" altLang="en-US" sz="1600" dirty="0">
              <a:solidFill>
                <a:schemeClr val="tx1">
                  <a:lumMod val="50000"/>
                  <a:lumOff val="50000"/>
                </a:schemeClr>
              </a:solidFill>
            </a:endParaRPr>
          </a:p>
        </p:txBody>
      </p:sp>
      <p:cxnSp>
        <p:nvCxnSpPr>
          <p:cNvPr id="43" name="Straight Connector 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623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11E5-53B4-4AB7-A18D-4AE835469B10}"/>
              </a:ext>
            </a:extLst>
          </p:cNvPr>
          <p:cNvSpPr>
            <a:spLocks noGrp="1"/>
          </p:cNvSpPr>
          <p:nvPr>
            <p:ph type="title"/>
          </p:nvPr>
        </p:nvSpPr>
        <p:spPr/>
        <p:txBody>
          <a:bodyPr/>
          <a:lstStyle/>
          <a:p>
            <a:r>
              <a:rPr lang="en-US" dirty="0" err="1"/>
              <a:t>gTTS</a:t>
            </a:r>
            <a:endParaRPr lang="en-IN" dirty="0"/>
          </a:p>
        </p:txBody>
      </p:sp>
      <p:sp>
        <p:nvSpPr>
          <p:cNvPr id="3" name="Content Placeholder 2">
            <a:extLst>
              <a:ext uri="{FF2B5EF4-FFF2-40B4-BE49-F238E27FC236}">
                <a16:creationId xmlns:a16="http://schemas.microsoft.com/office/drawing/2014/main" id="{6D380F61-AE5C-4224-8D25-21AE12AB000D}"/>
              </a:ext>
            </a:extLst>
          </p:cNvPr>
          <p:cNvSpPr>
            <a:spLocks noGrp="1"/>
          </p:cNvSpPr>
          <p:nvPr>
            <p:ph idx="1"/>
          </p:nvPr>
        </p:nvSpPr>
        <p:spPr/>
        <p:txBody>
          <a:bodyPr/>
          <a:lstStyle/>
          <a:p>
            <a:pPr algn="just"/>
            <a:r>
              <a:rPr lang="en-US" dirty="0">
                <a:solidFill>
                  <a:schemeClr val="tx2"/>
                </a:solidFill>
              </a:rPr>
              <a:t>There are several APIs available to convert text to speech in python. One of such APIs is the Google Text to Speech API commonly known as the </a:t>
            </a:r>
            <a:r>
              <a:rPr lang="en-US" dirty="0" err="1">
                <a:solidFill>
                  <a:schemeClr val="tx2"/>
                </a:solidFill>
              </a:rPr>
              <a:t>gTTS</a:t>
            </a:r>
            <a:r>
              <a:rPr lang="en-US" dirty="0">
                <a:solidFill>
                  <a:schemeClr val="tx2"/>
                </a:solidFill>
              </a:rPr>
              <a:t> API.</a:t>
            </a:r>
          </a:p>
          <a:p>
            <a:pPr algn="just"/>
            <a:r>
              <a:rPr lang="en-US" dirty="0">
                <a:solidFill>
                  <a:schemeClr val="tx2"/>
                </a:solidFill>
              </a:rPr>
              <a:t> </a:t>
            </a:r>
            <a:r>
              <a:rPr lang="en-US" dirty="0" err="1">
                <a:solidFill>
                  <a:schemeClr val="tx2"/>
                </a:solidFill>
              </a:rPr>
              <a:t>gTTS</a:t>
            </a:r>
            <a:r>
              <a:rPr lang="en-US" dirty="0">
                <a:solidFill>
                  <a:schemeClr val="tx2"/>
                </a:solidFill>
              </a:rPr>
              <a:t> is a very easy to use tool which converts the text entered, into audio which can be saved as a mp3 file.</a:t>
            </a:r>
          </a:p>
          <a:p>
            <a:pPr algn="just"/>
            <a:r>
              <a:rPr lang="en-US" dirty="0">
                <a:solidFill>
                  <a:schemeClr val="tx2"/>
                </a:solidFill>
              </a:rPr>
              <a:t>The </a:t>
            </a:r>
            <a:r>
              <a:rPr lang="en-US" dirty="0" err="1">
                <a:solidFill>
                  <a:schemeClr val="tx2"/>
                </a:solidFill>
              </a:rPr>
              <a:t>gTTS</a:t>
            </a:r>
            <a:r>
              <a:rPr lang="en-US" dirty="0">
                <a:solidFill>
                  <a:schemeClr val="tx2"/>
                </a:solidFill>
              </a:rPr>
              <a:t> API supports several languages including English, Hindi, Kannada, Tamil, French, German and many more.</a:t>
            </a:r>
          </a:p>
          <a:p>
            <a:pPr algn="just"/>
            <a:r>
              <a:rPr lang="en-US" dirty="0">
                <a:solidFill>
                  <a:schemeClr val="tx2"/>
                </a:solidFill>
              </a:rPr>
              <a:t>The speech can be delivered in any one of the two available audio speeds, fast or slow.</a:t>
            </a:r>
            <a:endParaRPr lang="en-IN" dirty="0">
              <a:solidFill>
                <a:schemeClr val="tx2"/>
              </a:solidFill>
            </a:endParaRPr>
          </a:p>
        </p:txBody>
      </p:sp>
    </p:spTree>
    <p:extLst>
      <p:ext uri="{BB962C8B-B14F-4D97-AF65-F5344CB8AC3E}">
        <p14:creationId xmlns:p14="http://schemas.microsoft.com/office/powerpoint/2010/main" val="320018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FD6C-C080-447D-B232-FB2C668AB9E1}"/>
              </a:ext>
            </a:extLst>
          </p:cNvPr>
          <p:cNvSpPr>
            <a:spLocks noGrp="1"/>
          </p:cNvSpPr>
          <p:nvPr>
            <p:ph type="title"/>
          </p:nvPr>
        </p:nvSpPr>
        <p:spPr>
          <a:xfrm>
            <a:off x="677334" y="609600"/>
            <a:ext cx="8596668" cy="967409"/>
          </a:xfrm>
        </p:spPr>
        <p:txBody>
          <a:bodyPr/>
          <a:lstStyle/>
          <a:p>
            <a:r>
              <a:rPr lang="en-US" sz="3600" dirty="0" err="1"/>
              <a:t>gTTS</a:t>
            </a:r>
            <a:r>
              <a:rPr lang="en-US" sz="3600" dirty="0"/>
              <a:t> Working</a:t>
            </a:r>
            <a:endParaRPr lang="en-IN" dirty="0"/>
          </a:p>
        </p:txBody>
      </p:sp>
      <p:sp>
        <p:nvSpPr>
          <p:cNvPr id="3" name="Rectangle: Rounded Corners 2">
            <a:extLst>
              <a:ext uri="{FF2B5EF4-FFF2-40B4-BE49-F238E27FC236}">
                <a16:creationId xmlns:a16="http://schemas.microsoft.com/office/drawing/2014/main" id="{CF5BD1AC-008B-4178-8A09-92D08CF87198}"/>
              </a:ext>
            </a:extLst>
          </p:cNvPr>
          <p:cNvSpPr/>
          <p:nvPr/>
        </p:nvSpPr>
        <p:spPr>
          <a:xfrm>
            <a:off x="4846756" y="349263"/>
            <a:ext cx="1689654"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5" name="Rectangle: Rounded Corners 4">
            <a:extLst>
              <a:ext uri="{FF2B5EF4-FFF2-40B4-BE49-F238E27FC236}">
                <a16:creationId xmlns:a16="http://schemas.microsoft.com/office/drawing/2014/main" id="{A1B04341-2647-4524-9420-974F529C78F6}"/>
              </a:ext>
            </a:extLst>
          </p:cNvPr>
          <p:cNvSpPr/>
          <p:nvPr/>
        </p:nvSpPr>
        <p:spPr>
          <a:xfrm>
            <a:off x="4846756" y="1527545"/>
            <a:ext cx="1696279"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a:t>
            </a:r>
            <a:endParaRPr lang="en-US" dirty="0"/>
          </a:p>
        </p:txBody>
      </p:sp>
      <p:sp>
        <p:nvSpPr>
          <p:cNvPr id="7" name="Rectangle: Rounded Corners 6">
            <a:extLst>
              <a:ext uri="{FF2B5EF4-FFF2-40B4-BE49-F238E27FC236}">
                <a16:creationId xmlns:a16="http://schemas.microsoft.com/office/drawing/2014/main" id="{A3A34A34-4255-475C-BD71-6ABD5AD013F3}"/>
              </a:ext>
            </a:extLst>
          </p:cNvPr>
          <p:cNvSpPr/>
          <p:nvPr/>
        </p:nvSpPr>
        <p:spPr>
          <a:xfrm>
            <a:off x="4843442" y="2653979"/>
            <a:ext cx="1696279"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Tokenizer case</a:t>
            </a:r>
            <a:endParaRPr lang="en-US" dirty="0"/>
          </a:p>
        </p:txBody>
      </p:sp>
      <p:sp>
        <p:nvSpPr>
          <p:cNvPr id="11" name="Rectangle: Rounded Corners 10">
            <a:extLst>
              <a:ext uri="{FF2B5EF4-FFF2-40B4-BE49-F238E27FC236}">
                <a16:creationId xmlns:a16="http://schemas.microsoft.com/office/drawing/2014/main" id="{59774D0B-0195-4BAD-A829-02F38FB0FB42}"/>
              </a:ext>
            </a:extLst>
          </p:cNvPr>
          <p:cNvSpPr/>
          <p:nvPr/>
        </p:nvSpPr>
        <p:spPr>
          <a:xfrm>
            <a:off x="4836818" y="4906847"/>
            <a:ext cx="1699592"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Text to speech synthesizer</a:t>
            </a:r>
          </a:p>
        </p:txBody>
      </p:sp>
      <p:sp>
        <p:nvSpPr>
          <p:cNvPr id="4" name="Arrow: Down 3">
            <a:extLst>
              <a:ext uri="{FF2B5EF4-FFF2-40B4-BE49-F238E27FC236}">
                <a16:creationId xmlns:a16="http://schemas.microsoft.com/office/drawing/2014/main" id="{6E930066-6912-4130-AED9-FBFEF121444E}"/>
              </a:ext>
            </a:extLst>
          </p:cNvPr>
          <p:cNvSpPr/>
          <p:nvPr/>
        </p:nvSpPr>
        <p:spPr>
          <a:xfrm>
            <a:off x="5457808" y="1177522"/>
            <a:ext cx="447675" cy="343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0EAA7E1-D03D-4EB8-BB71-62369B5C6FED}"/>
              </a:ext>
            </a:extLst>
          </p:cNvPr>
          <p:cNvSpPr/>
          <p:nvPr/>
        </p:nvSpPr>
        <p:spPr>
          <a:xfrm>
            <a:off x="5467745" y="2355804"/>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C4E5C5F0-A8D0-40C7-AC4C-5FA69CA15ADC}"/>
              </a:ext>
            </a:extLst>
          </p:cNvPr>
          <p:cNvSpPr/>
          <p:nvPr/>
        </p:nvSpPr>
        <p:spPr>
          <a:xfrm>
            <a:off x="5467745" y="3475613"/>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B17C8299-E712-45DA-9F55-0A5D93B3BBDB}"/>
              </a:ext>
            </a:extLst>
          </p:cNvPr>
          <p:cNvSpPr/>
          <p:nvPr/>
        </p:nvSpPr>
        <p:spPr>
          <a:xfrm>
            <a:off x="5461120" y="5728481"/>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986BD62-AF03-4EC6-8D9C-1915DDACD9BB}"/>
              </a:ext>
            </a:extLst>
          </p:cNvPr>
          <p:cNvSpPr/>
          <p:nvPr/>
        </p:nvSpPr>
        <p:spPr>
          <a:xfrm>
            <a:off x="4840132" y="6033281"/>
            <a:ext cx="1689653"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output (mp3)</a:t>
            </a:r>
          </a:p>
        </p:txBody>
      </p:sp>
      <p:sp>
        <p:nvSpPr>
          <p:cNvPr id="12" name="Rectangle: Rounded Corners 11">
            <a:extLst>
              <a:ext uri="{FF2B5EF4-FFF2-40B4-BE49-F238E27FC236}">
                <a16:creationId xmlns:a16="http://schemas.microsoft.com/office/drawing/2014/main" id="{E46DA69F-2745-4A59-89E0-0A27651860AB}"/>
              </a:ext>
            </a:extLst>
          </p:cNvPr>
          <p:cNvSpPr/>
          <p:nvPr/>
        </p:nvSpPr>
        <p:spPr>
          <a:xfrm>
            <a:off x="4830547" y="3780413"/>
            <a:ext cx="1696279" cy="821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Minimizer</a:t>
            </a:r>
            <a:endParaRPr lang="en-US" dirty="0"/>
          </a:p>
        </p:txBody>
      </p:sp>
      <p:sp>
        <p:nvSpPr>
          <p:cNvPr id="14" name="Arrow: Down 13">
            <a:extLst>
              <a:ext uri="{FF2B5EF4-FFF2-40B4-BE49-F238E27FC236}">
                <a16:creationId xmlns:a16="http://schemas.microsoft.com/office/drawing/2014/main" id="{F0C47D53-F03B-4739-BD15-26DFA382C190}"/>
              </a:ext>
            </a:extLst>
          </p:cNvPr>
          <p:cNvSpPr/>
          <p:nvPr/>
        </p:nvSpPr>
        <p:spPr>
          <a:xfrm>
            <a:off x="5454850" y="4602047"/>
            <a:ext cx="447675"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9654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11E5-53B4-4AB7-A18D-4AE835469B10}"/>
              </a:ext>
            </a:extLst>
          </p:cNvPr>
          <p:cNvSpPr>
            <a:spLocks noGrp="1"/>
          </p:cNvSpPr>
          <p:nvPr>
            <p:ph type="title"/>
          </p:nvPr>
        </p:nvSpPr>
        <p:spPr/>
        <p:txBody>
          <a:bodyPr/>
          <a:lstStyle/>
          <a:p>
            <a:r>
              <a:rPr lang="en-US" dirty="0" err="1"/>
              <a:t>gTTS</a:t>
            </a:r>
            <a:r>
              <a:rPr lang="en-US" dirty="0"/>
              <a:t> Working</a:t>
            </a:r>
            <a:endParaRPr lang="en-IN" dirty="0"/>
          </a:p>
        </p:txBody>
      </p:sp>
      <p:sp>
        <p:nvSpPr>
          <p:cNvPr id="5" name="Content Placeholder 4">
            <a:extLst>
              <a:ext uri="{FF2B5EF4-FFF2-40B4-BE49-F238E27FC236}">
                <a16:creationId xmlns:a16="http://schemas.microsoft.com/office/drawing/2014/main" id="{69895062-8FD2-42BD-BE2C-08C61102BFCE}"/>
              </a:ext>
            </a:extLst>
          </p:cNvPr>
          <p:cNvSpPr>
            <a:spLocks noGrp="1"/>
          </p:cNvSpPr>
          <p:nvPr>
            <p:ph idx="1"/>
          </p:nvPr>
        </p:nvSpPr>
        <p:spPr/>
        <p:txBody>
          <a:bodyPr/>
          <a:lstStyle/>
          <a:p>
            <a:pPr algn="just"/>
            <a:r>
              <a:rPr lang="en-US" dirty="0"/>
              <a:t>Pre-processor</a:t>
            </a:r>
          </a:p>
          <a:p>
            <a:pPr lvl="1" algn="just"/>
            <a:r>
              <a:rPr lang="en-US" dirty="0"/>
              <a:t>Function that takes text and returns text.</a:t>
            </a:r>
          </a:p>
          <a:p>
            <a:pPr lvl="1" algn="just"/>
            <a:r>
              <a:rPr lang="en-US" dirty="0"/>
              <a:t>Its goal is to modify text, and/or to prepare text for proper tokenization.</a:t>
            </a:r>
          </a:p>
          <a:p>
            <a:pPr algn="just"/>
            <a:r>
              <a:rPr lang="en-IN" dirty="0"/>
              <a:t>Tokenizer</a:t>
            </a:r>
            <a:endParaRPr lang="en-US" dirty="0"/>
          </a:p>
          <a:p>
            <a:pPr lvl="1" algn="just"/>
            <a:r>
              <a:rPr lang="en-US" dirty="0"/>
              <a:t>Function that takes text and returns it split into a list of tokens.</a:t>
            </a:r>
          </a:p>
          <a:p>
            <a:pPr lvl="1" algn="just"/>
            <a:r>
              <a:rPr lang="en-US" dirty="0"/>
              <a:t>Its goal is to cut the text into smaller segments that do not exceed the maximum character size allowed for each TTS API request, while making the speech sound natural and continuous.</a:t>
            </a:r>
          </a:p>
          <a:p>
            <a:pPr lvl="1" algn="just"/>
            <a:r>
              <a:rPr lang="en-US" dirty="0"/>
              <a:t>Splits text where speech would naturally pause while handling where it should not. Such rules are called tokenizer cases.</a:t>
            </a:r>
            <a:endParaRPr lang="en-IN" dirty="0"/>
          </a:p>
        </p:txBody>
      </p:sp>
    </p:spTree>
    <p:extLst>
      <p:ext uri="{BB962C8B-B14F-4D97-AF65-F5344CB8AC3E}">
        <p14:creationId xmlns:p14="http://schemas.microsoft.com/office/powerpoint/2010/main" val="19878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11E5-53B4-4AB7-A18D-4AE835469B10}"/>
              </a:ext>
            </a:extLst>
          </p:cNvPr>
          <p:cNvSpPr>
            <a:spLocks noGrp="1"/>
          </p:cNvSpPr>
          <p:nvPr>
            <p:ph type="title"/>
          </p:nvPr>
        </p:nvSpPr>
        <p:spPr/>
        <p:txBody>
          <a:bodyPr/>
          <a:lstStyle/>
          <a:p>
            <a:r>
              <a:rPr lang="en-US" dirty="0" err="1"/>
              <a:t>gTTS</a:t>
            </a:r>
            <a:r>
              <a:rPr lang="en-US" dirty="0"/>
              <a:t> Working</a:t>
            </a:r>
            <a:endParaRPr lang="en-IN" dirty="0"/>
          </a:p>
        </p:txBody>
      </p:sp>
      <p:sp>
        <p:nvSpPr>
          <p:cNvPr id="5" name="Content Placeholder 4">
            <a:extLst>
              <a:ext uri="{FF2B5EF4-FFF2-40B4-BE49-F238E27FC236}">
                <a16:creationId xmlns:a16="http://schemas.microsoft.com/office/drawing/2014/main" id="{69895062-8FD2-42BD-BE2C-08C61102BFCE}"/>
              </a:ext>
            </a:extLst>
          </p:cNvPr>
          <p:cNvSpPr>
            <a:spLocks noGrp="1"/>
          </p:cNvSpPr>
          <p:nvPr>
            <p:ph idx="1"/>
          </p:nvPr>
        </p:nvSpPr>
        <p:spPr>
          <a:xfrm>
            <a:off x="677334" y="2160589"/>
            <a:ext cx="8596668" cy="4249089"/>
          </a:xfrm>
        </p:spPr>
        <p:txBody>
          <a:bodyPr>
            <a:normAutofit/>
          </a:bodyPr>
          <a:lstStyle/>
          <a:p>
            <a:pPr algn="just"/>
            <a:r>
              <a:rPr lang="en-IN" dirty="0"/>
              <a:t>Tokenizer case</a:t>
            </a:r>
          </a:p>
          <a:p>
            <a:pPr lvl="1" algn="just"/>
            <a:r>
              <a:rPr lang="en-US" dirty="0"/>
              <a:t>Function that defines one of the specific cases used by </a:t>
            </a:r>
            <a:r>
              <a:rPr lang="en-US" dirty="0" err="1"/>
              <a:t>gtts.tokenizer.core.Tokenizer</a:t>
            </a:r>
            <a:r>
              <a:rPr lang="en-US" dirty="0"/>
              <a:t>.</a:t>
            </a:r>
          </a:p>
          <a:p>
            <a:pPr lvl="1" algn="just"/>
            <a:r>
              <a:rPr lang="en-US" dirty="0"/>
              <a:t>More specifically, it returns a regex object that describes what to look for a particular case. </a:t>
            </a:r>
            <a:r>
              <a:rPr lang="en-US" dirty="0" err="1"/>
              <a:t>gtts.tokenizer.core.Tokenizer</a:t>
            </a:r>
            <a:r>
              <a:rPr lang="en-US" dirty="0"/>
              <a:t> then creates its main regex pattern by joining all tokenizer cases with “|”.</a:t>
            </a:r>
          </a:p>
          <a:p>
            <a:pPr algn="just"/>
            <a:r>
              <a:rPr lang="en-US" sz="1600" b="1" dirty="0"/>
              <a:t>Minimizer</a:t>
            </a:r>
          </a:p>
          <a:p>
            <a:pPr lvl="1" algn="just"/>
            <a:r>
              <a:rPr lang="en-US" dirty="0"/>
              <a:t>The text to speech can take a maximum of 100 tokens for a single API request.</a:t>
            </a:r>
          </a:p>
          <a:p>
            <a:pPr lvl="1" algn="just"/>
            <a:r>
              <a:rPr lang="en-US" dirty="0"/>
              <a:t>This function splits the strings at</a:t>
            </a:r>
          </a:p>
          <a:p>
            <a:pPr lvl="2" algn="just"/>
            <a:r>
              <a:rPr lang="en-US" sz="1600" dirty="0"/>
              <a:t>Before 100</a:t>
            </a:r>
            <a:r>
              <a:rPr lang="en-US" sz="1600" baseline="30000" dirty="0"/>
              <a:t>th</a:t>
            </a:r>
            <a:r>
              <a:rPr lang="en-US" sz="1600" dirty="0"/>
              <a:t> token if there is no space between 100</a:t>
            </a:r>
            <a:r>
              <a:rPr lang="en-US" sz="1600" baseline="30000" dirty="0"/>
              <a:t>th</a:t>
            </a:r>
            <a:r>
              <a:rPr lang="en-US" sz="1600" dirty="0"/>
              <a:t> and 101</a:t>
            </a:r>
            <a:r>
              <a:rPr lang="en-US" sz="1600" baseline="30000" dirty="0"/>
              <a:t>st</a:t>
            </a:r>
            <a:r>
              <a:rPr lang="en-US" sz="1600" dirty="0"/>
              <a:t> token.</a:t>
            </a:r>
          </a:p>
          <a:p>
            <a:pPr lvl="2" algn="just"/>
            <a:r>
              <a:rPr lang="en-US" sz="1600" dirty="0"/>
              <a:t>At 100</a:t>
            </a:r>
            <a:r>
              <a:rPr lang="en-US" sz="1600" baseline="30000" dirty="0"/>
              <a:t>th</a:t>
            </a:r>
            <a:r>
              <a:rPr lang="en-US" sz="1600" dirty="0"/>
              <a:t> token.</a:t>
            </a:r>
          </a:p>
          <a:p>
            <a:pPr lvl="2" algn="just"/>
            <a:r>
              <a:rPr lang="en-US" sz="1600" dirty="0"/>
              <a:t>Before 100</a:t>
            </a:r>
            <a:r>
              <a:rPr lang="en-US" sz="1600" baseline="30000" dirty="0"/>
              <a:t>th</a:t>
            </a:r>
            <a:r>
              <a:rPr lang="en-US" sz="1600" dirty="0"/>
              <a:t> if it finds a natural pause in the sentence</a:t>
            </a:r>
          </a:p>
        </p:txBody>
      </p:sp>
    </p:spTree>
    <p:extLst>
      <p:ext uri="{BB962C8B-B14F-4D97-AF65-F5344CB8AC3E}">
        <p14:creationId xmlns:p14="http://schemas.microsoft.com/office/powerpoint/2010/main" val="81370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DAFD-D3F2-47B4-97CE-E30AC6EC1A68}"/>
              </a:ext>
            </a:extLst>
          </p:cNvPr>
          <p:cNvSpPr>
            <a:spLocks noGrp="1"/>
          </p:cNvSpPr>
          <p:nvPr>
            <p:ph type="title"/>
          </p:nvPr>
        </p:nvSpPr>
        <p:spPr>
          <a:xfrm>
            <a:off x="677334" y="609600"/>
            <a:ext cx="8596668" cy="675861"/>
          </a:xfrm>
        </p:spPr>
        <p:txBody>
          <a:bodyPr/>
          <a:lstStyle/>
          <a:p>
            <a:r>
              <a:rPr lang="en-US" dirty="0"/>
              <a:t>Applications</a:t>
            </a:r>
          </a:p>
        </p:txBody>
      </p:sp>
      <p:sp>
        <p:nvSpPr>
          <p:cNvPr id="3" name="Content Placeholder 2">
            <a:extLst>
              <a:ext uri="{FF2B5EF4-FFF2-40B4-BE49-F238E27FC236}">
                <a16:creationId xmlns:a16="http://schemas.microsoft.com/office/drawing/2014/main" id="{E3E39D1D-8F9F-495D-B0F8-189160310758}"/>
              </a:ext>
            </a:extLst>
          </p:cNvPr>
          <p:cNvSpPr>
            <a:spLocks noGrp="1"/>
          </p:cNvSpPr>
          <p:nvPr>
            <p:ph idx="1"/>
          </p:nvPr>
        </p:nvSpPr>
        <p:spPr>
          <a:xfrm>
            <a:off x="677334" y="1850308"/>
            <a:ext cx="9102770" cy="4398092"/>
          </a:xfrm>
        </p:spPr>
        <p:txBody>
          <a:bodyPr>
            <a:normAutofit/>
          </a:bodyPr>
          <a:lstStyle/>
          <a:p>
            <a:pPr algn="just"/>
            <a:r>
              <a:rPr lang="en-US" b="0" i="0" dirty="0">
                <a:solidFill>
                  <a:schemeClr val="tx2"/>
                </a:solidFill>
                <a:effectLst/>
                <a:latin typeface="Foundry-regular"/>
              </a:rPr>
              <a:t>Aid the visually impaired by offering a computer-generated spoken voice that would “read” text to the user.</a:t>
            </a:r>
          </a:p>
          <a:p>
            <a:pPr algn="just"/>
            <a:r>
              <a:rPr lang="en-US" b="0" i="0" dirty="0">
                <a:solidFill>
                  <a:schemeClr val="tx2"/>
                </a:solidFill>
                <a:effectLst/>
                <a:latin typeface="Foundry-regular"/>
              </a:rPr>
              <a:t>People with learning disabilities due to dyslexia or other problems really benefit from TTS, offering them an easier option for experiencing website content.</a:t>
            </a:r>
          </a:p>
          <a:p>
            <a:pPr algn="just"/>
            <a:r>
              <a:rPr lang="en-US" b="0" i="0" dirty="0">
                <a:solidFill>
                  <a:schemeClr val="tx2"/>
                </a:solidFill>
                <a:effectLst/>
                <a:latin typeface="Foundry-regular"/>
              </a:rPr>
              <a:t>People who are trying to learn another language are benefited by TTS technology which allows them to understand information in a way that makes content easier to retain.</a:t>
            </a:r>
          </a:p>
          <a:p>
            <a:pPr algn="just"/>
            <a:r>
              <a:rPr lang="en-US" b="0" i="0" dirty="0">
                <a:solidFill>
                  <a:schemeClr val="tx2"/>
                </a:solidFill>
                <a:effectLst/>
                <a:latin typeface="Foundry-regular"/>
              </a:rPr>
              <a:t>TTS allows people to enjoy and provides an option for content consumption on the go.</a:t>
            </a:r>
          </a:p>
          <a:p>
            <a:pPr algn="just"/>
            <a:r>
              <a:rPr lang="en-US" dirty="0">
                <a:solidFill>
                  <a:schemeClr val="tx2"/>
                </a:solidFill>
                <a:latin typeface="Foundry-regular"/>
              </a:rPr>
              <a:t>OCR are used in data entry</a:t>
            </a:r>
            <a:r>
              <a:rPr lang="en-US" b="0" i="0" dirty="0">
                <a:solidFill>
                  <a:schemeClr val="tx2"/>
                </a:solidFill>
                <a:effectLst/>
                <a:latin typeface="Foundry-regular"/>
              </a:rPr>
              <a:t> for business documents, e.g., </a:t>
            </a:r>
            <a:r>
              <a:rPr lang="en-US" dirty="0">
                <a:solidFill>
                  <a:schemeClr val="tx2"/>
                </a:solidFill>
                <a:latin typeface="Foundry-regular"/>
              </a:rPr>
              <a:t>Cheque</a:t>
            </a:r>
            <a:r>
              <a:rPr lang="en-US" b="0" i="0" dirty="0">
                <a:solidFill>
                  <a:schemeClr val="tx2"/>
                </a:solidFill>
                <a:effectLst/>
                <a:latin typeface="Foundry-regular"/>
              </a:rPr>
              <a:t>, passport, invoice, bank statement and receipt.</a:t>
            </a:r>
          </a:p>
          <a:p>
            <a:pPr algn="just"/>
            <a:r>
              <a:rPr lang="en-US" dirty="0">
                <a:solidFill>
                  <a:schemeClr val="tx2"/>
                </a:solidFill>
                <a:latin typeface="Foundry-regular"/>
              </a:rPr>
              <a:t>OCR is used in Automatic number plate recognition.</a:t>
            </a:r>
          </a:p>
          <a:p>
            <a:pPr algn="just"/>
            <a:r>
              <a:rPr lang="en-US" b="0" i="0" dirty="0">
                <a:solidFill>
                  <a:schemeClr val="tx2"/>
                </a:solidFill>
                <a:effectLst/>
                <a:latin typeface="Foundry-regular"/>
              </a:rPr>
              <a:t>OCR are also used in Converting handwriting in real-time to control a computer (</a:t>
            </a:r>
            <a:r>
              <a:rPr lang="en-US" dirty="0">
                <a:solidFill>
                  <a:schemeClr val="tx2"/>
                </a:solidFill>
                <a:latin typeface="Foundry-regular"/>
              </a:rPr>
              <a:t>pen computing</a:t>
            </a:r>
            <a:r>
              <a:rPr lang="en-US" b="0" i="0" dirty="0">
                <a:solidFill>
                  <a:schemeClr val="tx2"/>
                </a:solidFill>
                <a:effectLst/>
                <a:latin typeface="Foundry-regular"/>
              </a:rPr>
              <a:t>).</a:t>
            </a:r>
          </a:p>
          <a:p>
            <a:endParaRPr lang="en-US" dirty="0">
              <a:solidFill>
                <a:schemeClr val="tx1"/>
              </a:solidFill>
            </a:endParaRPr>
          </a:p>
        </p:txBody>
      </p:sp>
    </p:spTree>
    <p:extLst>
      <p:ext uri="{BB962C8B-B14F-4D97-AF65-F5344CB8AC3E}">
        <p14:creationId xmlns:p14="http://schemas.microsoft.com/office/powerpoint/2010/main" val="201271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4366-3B8F-4B58-AD51-BFC3C42798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20BC9A-0714-44E9-9A8F-9256864D1073}"/>
              </a:ext>
            </a:extLst>
          </p:cNvPr>
          <p:cNvSpPr>
            <a:spLocks noGrp="1"/>
          </p:cNvSpPr>
          <p:nvPr>
            <p:ph idx="1"/>
          </p:nvPr>
        </p:nvSpPr>
        <p:spPr>
          <a:xfrm>
            <a:off x="677334" y="1930400"/>
            <a:ext cx="8596668" cy="3880773"/>
          </a:xfrm>
        </p:spPr>
        <p:txBody>
          <a:bodyPr/>
          <a:lstStyle/>
          <a:p>
            <a:pPr>
              <a:buFont typeface="+mj-lt"/>
              <a:buAutoNum type="arabicPeriod"/>
            </a:pPr>
            <a:r>
              <a:rPr lang="en-IN" sz="1800" dirty="0" err="1">
                <a:effectLst/>
                <a:latin typeface="+mj-lt"/>
                <a:ea typeface="Calibri" panose="020F0502020204030204" pitchFamily="34" charset="0"/>
              </a:rPr>
              <a:t>gTTS</a:t>
            </a:r>
            <a:r>
              <a:rPr lang="en-IN" sz="1800" dirty="0">
                <a:effectLst/>
                <a:latin typeface="+mj-lt"/>
                <a:ea typeface="Calibri" panose="020F0502020204030204" pitchFamily="34" charset="0"/>
              </a:rPr>
              <a:t> documentation (</a:t>
            </a:r>
            <a:r>
              <a:rPr lang="en-IN" sz="1800" dirty="0">
                <a:effectLst/>
                <a:latin typeface="+mj-lt"/>
                <a:ea typeface="Calibri" panose="020F0502020204030204" pitchFamily="34" charset="0"/>
                <a:hlinkClick r:id="rId2"/>
              </a:rPr>
              <a:t>Link</a:t>
            </a:r>
            <a:r>
              <a:rPr lang="en-IN" sz="1800" dirty="0">
                <a:effectLst/>
                <a:latin typeface="+mj-lt"/>
                <a:ea typeface="Calibri" panose="020F0502020204030204" pitchFamily="34" charset="0"/>
              </a:rPr>
              <a:t>)</a:t>
            </a:r>
          </a:p>
          <a:p>
            <a:pPr>
              <a:buFont typeface="+mj-lt"/>
              <a:buAutoNum type="arabicPeriod"/>
            </a:pPr>
            <a:r>
              <a:rPr lang="en-IN" dirty="0">
                <a:latin typeface="+mj-lt"/>
              </a:rPr>
              <a:t>Akshara </a:t>
            </a:r>
            <a:r>
              <a:rPr lang="en-IN" dirty="0" err="1">
                <a:latin typeface="+mj-lt"/>
              </a:rPr>
              <a:t>Jaana</a:t>
            </a:r>
            <a:r>
              <a:rPr lang="en-IN" dirty="0">
                <a:latin typeface="+mj-lt"/>
              </a:rPr>
              <a:t> library (</a:t>
            </a:r>
            <a:r>
              <a:rPr lang="en-IN" dirty="0">
                <a:latin typeface="+mj-lt"/>
                <a:hlinkClick r:id="rId3"/>
              </a:rPr>
              <a:t>Link</a:t>
            </a:r>
            <a:r>
              <a:rPr lang="en-IN" dirty="0">
                <a:latin typeface="+mj-lt"/>
              </a:rPr>
              <a:t>)</a:t>
            </a:r>
            <a:endParaRPr lang="en-US" dirty="0">
              <a:latin typeface="+mj-lt"/>
            </a:endParaRPr>
          </a:p>
        </p:txBody>
      </p:sp>
    </p:spTree>
    <p:extLst>
      <p:ext uri="{BB962C8B-B14F-4D97-AF65-F5344CB8AC3E}">
        <p14:creationId xmlns:p14="http://schemas.microsoft.com/office/powerpoint/2010/main" val="10234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Introduction</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80324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09D5-648E-4426-BA5F-47E390E8112F}"/>
              </a:ext>
            </a:extLst>
          </p:cNvPr>
          <p:cNvSpPr>
            <a:spLocks noGrp="1"/>
          </p:cNvSpPr>
          <p:nvPr>
            <p:ph type="title"/>
          </p:nvPr>
        </p:nvSpPr>
        <p:spPr>
          <a:xfrm>
            <a:off x="3460290" y="2862470"/>
            <a:ext cx="3642875" cy="1320800"/>
          </a:xfrm>
        </p:spPr>
        <p:txBody>
          <a:bodyPr>
            <a:normAutofit/>
          </a:bodyPr>
          <a:lstStyle/>
          <a:p>
            <a:r>
              <a:rPr lang="en-US" sz="5500" dirty="0"/>
              <a:t>Thank you</a:t>
            </a:r>
          </a:p>
        </p:txBody>
      </p:sp>
    </p:spTree>
    <p:extLst>
      <p:ext uri="{BB962C8B-B14F-4D97-AF65-F5344CB8AC3E}">
        <p14:creationId xmlns:p14="http://schemas.microsoft.com/office/powerpoint/2010/main" val="159983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77334" y="609600"/>
            <a:ext cx="8596668" cy="1320800"/>
          </a:xfrm>
        </p:spPr>
        <p:txBody>
          <a:bodyPr anchor="t">
            <a:normAutofit/>
          </a:bodyPr>
          <a:lstStyle/>
          <a:p>
            <a:r>
              <a:rPr lang="en-US"/>
              <a:t>Kannada Language</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6336287" y="2160589"/>
            <a:ext cx="2934714" cy="3880773"/>
          </a:xfrm>
        </p:spPr>
        <p:txBody>
          <a:bodyPr>
            <a:normAutofit/>
          </a:bodyPr>
          <a:lstStyle/>
          <a:p>
            <a:pPr marL="0" indent="0">
              <a:buNone/>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Kannada </a:t>
            </a:r>
            <a:r>
              <a:rPr kumimoji="0" lang="kn-IN" altLang="en-US" b="0" i="0" u="none" strike="noStrike" cap="none" normalizeH="0" baseline="0" dirty="0">
                <a:ln>
                  <a:noFill/>
                </a:ln>
                <a:effectLst/>
                <a:latin typeface="Arial" panose="020B0604020202020204" pitchFamily="34" charset="0"/>
                <a:cs typeface="Tunga" panose="020B0502040204020203" pitchFamily="34" charset="0"/>
              </a:rPr>
              <a:t>ಕನ್ನಡ</a:t>
            </a:r>
            <a:r>
              <a:rPr kumimoji="0" lang="en-US" altLang="en-US" b="0" i="0" u="none" strike="noStrike" cap="none" normalizeH="0" baseline="0" dirty="0">
                <a:ln>
                  <a:noFill/>
                </a:ln>
                <a:effectLst/>
                <a:latin typeface="Arial" panose="020B0604020202020204" pitchFamily="34" charset="0"/>
                <a:cs typeface="Tunga" panose="020B0502040204020203" pitchFamily="34" charset="0"/>
              </a:rPr>
              <a:t> </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less commonly known as </a:t>
            </a:r>
            <a:r>
              <a:rPr kumimoji="0" lang="en-US" altLang="en-US" b="1" i="0" u="none" strike="noStrike" cap="none" normalizeH="0" baseline="0" dirty="0">
                <a:ln>
                  <a:noFill/>
                </a:ln>
                <a:effectLst/>
                <a:latin typeface="Arial" panose="020B0604020202020204" pitchFamily="34" charset="0"/>
                <a:cs typeface="Arial" panose="020B0604020202020204" pitchFamily="34" charset="0"/>
              </a:rPr>
              <a:t>Kanarese</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is a </a:t>
            </a:r>
            <a:r>
              <a:rPr lang="en-US" altLang="en-US" dirty="0">
                <a:latin typeface="Arial" panose="020B0604020202020204" pitchFamily="34" charset="0"/>
                <a:cs typeface="Arial" panose="020B0604020202020204" pitchFamily="34" charset="0"/>
              </a:rPr>
              <a:t>Dravidian language spoken predominantly by the people of Karnataka in south western region of India. </a:t>
            </a:r>
          </a:p>
        </p:txBody>
      </p:sp>
      <p:pic>
        <p:nvPicPr>
          <p:cNvPr id="22" name="Picture 21" descr="Calendar&#10;&#10;Description automatically generated">
            <a:extLst>
              <a:ext uri="{FF2B5EF4-FFF2-40B4-BE49-F238E27FC236}">
                <a16:creationId xmlns:a16="http://schemas.microsoft.com/office/drawing/2014/main" id="{DA5280FD-A7C5-4842-BEDE-3A7A9153B015}"/>
              </a:ext>
            </a:extLst>
          </p:cNvPr>
          <p:cNvPicPr>
            <a:picLocks noChangeAspect="1"/>
          </p:cNvPicPr>
          <p:nvPr/>
        </p:nvPicPr>
        <p:blipFill rotWithShape="1">
          <a:blip r:embed="rId2"/>
          <a:srcRect l="13739"/>
          <a:stretch/>
        </p:blipFill>
        <p:spPr>
          <a:xfrm>
            <a:off x="677334" y="2159331"/>
            <a:ext cx="5423429" cy="3882362"/>
          </a:xfrm>
          <a:prstGeom prst="rect">
            <a:avLst/>
          </a:prstGeom>
        </p:spPr>
      </p:pic>
    </p:spTree>
    <p:extLst>
      <p:ext uri="{BB962C8B-B14F-4D97-AF65-F5344CB8AC3E}">
        <p14:creationId xmlns:p14="http://schemas.microsoft.com/office/powerpoint/2010/main" val="30927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77334" y="609600"/>
            <a:ext cx="2938468" cy="5431762"/>
          </a:xfrm>
        </p:spPr>
        <p:txBody>
          <a:bodyPr anchor="ctr">
            <a:normAutofit/>
          </a:bodyPr>
          <a:lstStyle/>
          <a:p>
            <a:r>
              <a:rPr lang="en-US" dirty="0"/>
              <a:t>Optical character recognition  (OCR)</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3846889" y="1209674"/>
            <a:ext cx="5424112" cy="2608261"/>
          </a:xfrm>
        </p:spPr>
        <p:txBody>
          <a:bodyPr>
            <a:normAutofit/>
          </a:bodyPr>
          <a:lstStyle/>
          <a:p>
            <a:pPr marL="0" indent="0" algn="just">
              <a:buNone/>
            </a:pPr>
            <a:r>
              <a:rPr kumimoji="0" lang="en-US" altLang="en-US" i="0" u="none" strike="noStrike" cap="none" normalizeH="0" baseline="0" dirty="0">
                <a:ln>
                  <a:noFill/>
                </a:ln>
                <a:effectLst/>
                <a:latin typeface="Arial" panose="020B0604020202020204" pitchFamily="34" charset="0"/>
                <a:cs typeface="Arial" panose="020B0604020202020204" pitchFamily="34" charset="0"/>
              </a:rPr>
              <a:t>Optical character recognition or optical character reader is the electronic or mechanical conversion of images of typed, handwritten or printed text into machine-encoded text, whether from a scanned document, a photo of a document, a scene-photo or from subtitle text superimposed on an image.</a:t>
            </a:r>
            <a:endParaRPr lang="en-US" alt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FEF93B36-239F-4FDC-A70A-338F8AF48B00}"/>
              </a:ext>
            </a:extLst>
          </p:cNvPr>
          <p:cNvPicPr>
            <a:picLocks noChangeAspect="1"/>
          </p:cNvPicPr>
          <p:nvPr/>
        </p:nvPicPr>
        <p:blipFill>
          <a:blip r:embed="rId2"/>
          <a:stretch>
            <a:fillRect/>
          </a:stretch>
        </p:blipFill>
        <p:spPr>
          <a:xfrm>
            <a:off x="3846889" y="3267075"/>
            <a:ext cx="6106736" cy="2774287"/>
          </a:xfrm>
          <a:prstGeom prst="rect">
            <a:avLst/>
          </a:prstGeom>
        </p:spPr>
      </p:pic>
    </p:spTree>
    <p:extLst>
      <p:ext uri="{BB962C8B-B14F-4D97-AF65-F5344CB8AC3E}">
        <p14:creationId xmlns:p14="http://schemas.microsoft.com/office/powerpoint/2010/main" val="96747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77334" y="609600"/>
            <a:ext cx="2938468" cy="5431762"/>
          </a:xfrm>
        </p:spPr>
        <p:txBody>
          <a:bodyPr anchor="ctr">
            <a:normAutofit/>
          </a:bodyPr>
          <a:lstStyle/>
          <a:p>
            <a:r>
              <a:rPr lang="en-US" dirty="0"/>
              <a:t>Text To Speech</a:t>
            </a:r>
            <a:br>
              <a:rPr lang="en-US" dirty="0"/>
            </a:br>
            <a:r>
              <a:rPr lang="en-US" dirty="0"/>
              <a:t>(TTS)</a:t>
            </a:r>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3846889" y="609602"/>
            <a:ext cx="5424112" cy="3208334"/>
          </a:xfrm>
        </p:spPr>
        <p:txBody>
          <a:bodyPr>
            <a:normAutofit/>
          </a:bodyPr>
          <a:lstStyle/>
          <a:p>
            <a:pPr marL="0" indent="0" algn="just">
              <a:buNone/>
            </a:pPr>
            <a:r>
              <a:rPr kumimoji="0" lang="en-US" altLang="en-US" i="0" u="none" strike="noStrike" cap="none" normalizeH="0" baseline="0" dirty="0">
                <a:ln>
                  <a:noFill/>
                </a:ln>
                <a:effectLst/>
                <a:latin typeface="Arial" panose="020B0604020202020204" pitchFamily="34" charset="0"/>
                <a:cs typeface="Arial" panose="020B0604020202020204" pitchFamily="34" charset="0"/>
              </a:rPr>
              <a:t>Text-to-speech (TTS) is a type of  assistive technology that reads digital text aloud. It’s sometimes called “read aloud” technology.</a:t>
            </a:r>
          </a:p>
          <a:p>
            <a:pPr marL="0" indent="0" algn="just">
              <a:buNone/>
            </a:pPr>
            <a:r>
              <a:rPr kumimoji="0" lang="en-US" altLang="en-US" i="0" u="none" strike="noStrike" cap="none" normalizeH="0" baseline="0" dirty="0">
                <a:ln>
                  <a:noFill/>
                </a:ln>
                <a:effectLst/>
                <a:latin typeface="Arial" panose="020B0604020202020204" pitchFamily="34" charset="0"/>
                <a:cs typeface="Arial" panose="020B0604020202020204" pitchFamily="34" charset="0"/>
              </a:rPr>
              <a:t>With a click of a button or the touch of a finger, TTS can take words on a computer or other digital device and convert them into audio.</a:t>
            </a:r>
            <a:endParaRPr lang="en-US" altLang="en-US" dirty="0">
              <a:latin typeface="Arial" panose="020B0604020202020204" pitchFamily="34" charset="0"/>
              <a:cs typeface="Arial" panose="020B0604020202020204" pitchFamily="34" charset="0"/>
            </a:endParaRPr>
          </a:p>
        </p:txBody>
      </p:sp>
      <p:pic>
        <p:nvPicPr>
          <p:cNvPr id="6" name="Picture 5" descr="A picture containing text&#10;&#10;Description automatically generated">
            <a:extLst>
              <a:ext uri="{FF2B5EF4-FFF2-40B4-BE49-F238E27FC236}">
                <a16:creationId xmlns:a16="http://schemas.microsoft.com/office/drawing/2014/main" id="{C88DD682-936A-4CFD-8F44-5C67E236B4C6}"/>
              </a:ext>
            </a:extLst>
          </p:cNvPr>
          <p:cNvPicPr>
            <a:picLocks noChangeAspect="1"/>
          </p:cNvPicPr>
          <p:nvPr/>
        </p:nvPicPr>
        <p:blipFill>
          <a:blip r:embed="rId2"/>
          <a:stretch>
            <a:fillRect/>
          </a:stretch>
        </p:blipFill>
        <p:spPr>
          <a:xfrm>
            <a:off x="3846889" y="4048918"/>
            <a:ext cx="4943657" cy="1992444"/>
          </a:xfrm>
          <a:prstGeom prst="rect">
            <a:avLst/>
          </a:prstGeom>
        </p:spPr>
      </p:pic>
    </p:spTree>
    <p:extLst>
      <p:ext uri="{BB962C8B-B14F-4D97-AF65-F5344CB8AC3E}">
        <p14:creationId xmlns:p14="http://schemas.microsoft.com/office/powerpoint/2010/main" val="174020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51561B-9930-47B5-8E62-A7F5AD393CE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Our Model Pipeline</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Graphic 4" descr="Document">
            <a:extLst>
              <a:ext uri="{FF2B5EF4-FFF2-40B4-BE49-F238E27FC236}">
                <a16:creationId xmlns:a16="http://schemas.microsoft.com/office/drawing/2014/main" id="{0792FFA4-1EB2-440F-9F3B-E2C6FB790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51051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5C7-22E1-42C2-9260-D50B8F51E24D}"/>
              </a:ext>
            </a:extLst>
          </p:cNvPr>
          <p:cNvSpPr>
            <a:spLocks noGrp="1"/>
          </p:cNvSpPr>
          <p:nvPr>
            <p:ph type="title"/>
          </p:nvPr>
        </p:nvSpPr>
        <p:spPr/>
        <p:txBody>
          <a:bodyPr/>
          <a:lstStyle/>
          <a:p>
            <a:r>
              <a:rPr lang="en-US" dirty="0"/>
              <a:t>Our Model Pipeline</a:t>
            </a:r>
            <a:endParaRPr lang="en-IN" dirty="0"/>
          </a:p>
        </p:txBody>
      </p:sp>
      <p:sp>
        <p:nvSpPr>
          <p:cNvPr id="4" name="Rectangle: Rounded Corners 3">
            <a:extLst>
              <a:ext uri="{FF2B5EF4-FFF2-40B4-BE49-F238E27FC236}">
                <a16:creationId xmlns:a16="http://schemas.microsoft.com/office/drawing/2014/main" id="{59DA5F84-859D-487B-A2A1-AB961FC2F5C9}"/>
              </a:ext>
            </a:extLst>
          </p:cNvPr>
          <p:cNvSpPr/>
          <p:nvPr/>
        </p:nvSpPr>
        <p:spPr>
          <a:xfrm>
            <a:off x="4385569" y="2254928"/>
            <a:ext cx="1710431" cy="1174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to Text (Akshara </a:t>
            </a:r>
            <a:r>
              <a:rPr lang="en-US" dirty="0" err="1"/>
              <a:t>Jaana</a:t>
            </a:r>
            <a:r>
              <a:rPr lang="en-US" dirty="0"/>
              <a:t> library)</a:t>
            </a:r>
            <a:endParaRPr lang="en-IN" dirty="0"/>
          </a:p>
        </p:txBody>
      </p:sp>
      <p:sp>
        <p:nvSpPr>
          <p:cNvPr id="5" name="Rectangle: Rounded Corners 4">
            <a:extLst>
              <a:ext uri="{FF2B5EF4-FFF2-40B4-BE49-F238E27FC236}">
                <a16:creationId xmlns:a16="http://schemas.microsoft.com/office/drawing/2014/main" id="{098012AD-4CC1-49E6-88CA-681F17F6A072}"/>
              </a:ext>
            </a:extLst>
          </p:cNvPr>
          <p:cNvSpPr/>
          <p:nvPr/>
        </p:nvSpPr>
        <p:spPr>
          <a:xfrm>
            <a:off x="4385569" y="4200609"/>
            <a:ext cx="1710431" cy="1174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Speech (</a:t>
            </a:r>
            <a:r>
              <a:rPr lang="en-US" dirty="0" err="1"/>
              <a:t>gTTS</a:t>
            </a:r>
            <a:r>
              <a:rPr lang="en-US" dirty="0"/>
              <a:t> library)</a:t>
            </a:r>
            <a:endParaRPr lang="en-IN" dirty="0"/>
          </a:p>
        </p:txBody>
      </p:sp>
      <p:sp>
        <p:nvSpPr>
          <p:cNvPr id="6" name="Arrow: Down 5">
            <a:extLst>
              <a:ext uri="{FF2B5EF4-FFF2-40B4-BE49-F238E27FC236}">
                <a16:creationId xmlns:a16="http://schemas.microsoft.com/office/drawing/2014/main" id="{1F34084E-C06A-4FBB-83D1-1CBAE87B499C}"/>
              </a:ext>
            </a:extLst>
          </p:cNvPr>
          <p:cNvSpPr/>
          <p:nvPr/>
        </p:nvSpPr>
        <p:spPr>
          <a:xfrm>
            <a:off x="4992208" y="1500326"/>
            <a:ext cx="497150" cy="772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7C1077E4-ACA0-4AFB-AC85-34C732754763}"/>
              </a:ext>
            </a:extLst>
          </p:cNvPr>
          <p:cNvSpPr/>
          <p:nvPr/>
        </p:nvSpPr>
        <p:spPr>
          <a:xfrm>
            <a:off x="4986288" y="3425979"/>
            <a:ext cx="497150" cy="772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BD32C3C4-A805-42A9-A995-82365D75AB86}"/>
              </a:ext>
            </a:extLst>
          </p:cNvPr>
          <p:cNvSpPr/>
          <p:nvPr/>
        </p:nvSpPr>
        <p:spPr>
          <a:xfrm>
            <a:off x="4986288" y="5363344"/>
            <a:ext cx="497150" cy="772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7BE313B-CD8D-46B5-BEEB-C9C2F2339C58}"/>
              </a:ext>
            </a:extLst>
          </p:cNvPr>
          <p:cNvSpPr txBox="1"/>
          <p:nvPr/>
        </p:nvSpPr>
        <p:spPr>
          <a:xfrm>
            <a:off x="5483438" y="1517172"/>
            <a:ext cx="1912703" cy="369332"/>
          </a:xfrm>
          <a:prstGeom prst="rect">
            <a:avLst/>
          </a:prstGeom>
          <a:noFill/>
        </p:spPr>
        <p:txBody>
          <a:bodyPr wrap="none" rtlCol="0">
            <a:spAutoFit/>
          </a:bodyPr>
          <a:lstStyle/>
          <a:p>
            <a:r>
              <a:rPr lang="en-US" dirty="0"/>
              <a:t>Image as pdf file</a:t>
            </a:r>
            <a:endParaRPr lang="en-IN" dirty="0"/>
          </a:p>
        </p:txBody>
      </p:sp>
      <p:sp>
        <p:nvSpPr>
          <p:cNvPr id="12" name="TextBox 11">
            <a:extLst>
              <a:ext uri="{FF2B5EF4-FFF2-40B4-BE49-F238E27FC236}">
                <a16:creationId xmlns:a16="http://schemas.microsoft.com/office/drawing/2014/main" id="{58F5C867-5355-4720-AD07-092D880688F1}"/>
              </a:ext>
            </a:extLst>
          </p:cNvPr>
          <p:cNvSpPr txBox="1"/>
          <p:nvPr/>
        </p:nvSpPr>
        <p:spPr>
          <a:xfrm>
            <a:off x="5483438" y="3568862"/>
            <a:ext cx="1638718" cy="369332"/>
          </a:xfrm>
          <a:prstGeom prst="rect">
            <a:avLst/>
          </a:prstGeom>
          <a:noFill/>
        </p:spPr>
        <p:txBody>
          <a:bodyPr wrap="none" rtlCol="0">
            <a:spAutoFit/>
          </a:bodyPr>
          <a:lstStyle/>
          <a:p>
            <a:r>
              <a:rPr lang="en-US" dirty="0"/>
              <a:t>Text as </a:t>
            </a:r>
            <a:r>
              <a:rPr lang="en-US" dirty="0" err="1"/>
              <a:t>rtl</a:t>
            </a:r>
            <a:r>
              <a:rPr lang="en-US" dirty="0"/>
              <a:t> file</a:t>
            </a:r>
            <a:endParaRPr lang="en-IN" dirty="0"/>
          </a:p>
        </p:txBody>
      </p:sp>
      <p:sp>
        <p:nvSpPr>
          <p:cNvPr id="13" name="TextBox 12">
            <a:extLst>
              <a:ext uri="{FF2B5EF4-FFF2-40B4-BE49-F238E27FC236}">
                <a16:creationId xmlns:a16="http://schemas.microsoft.com/office/drawing/2014/main" id="{B965A6C8-1AC3-4074-BAAF-74775B660B60}"/>
              </a:ext>
            </a:extLst>
          </p:cNvPr>
          <p:cNvSpPr txBox="1"/>
          <p:nvPr/>
        </p:nvSpPr>
        <p:spPr>
          <a:xfrm>
            <a:off x="5483438" y="5452430"/>
            <a:ext cx="2125903" cy="369332"/>
          </a:xfrm>
          <a:prstGeom prst="rect">
            <a:avLst/>
          </a:prstGeom>
          <a:noFill/>
        </p:spPr>
        <p:txBody>
          <a:bodyPr wrap="none" rtlCol="0">
            <a:spAutoFit/>
          </a:bodyPr>
          <a:lstStyle/>
          <a:p>
            <a:r>
              <a:rPr lang="en-US" dirty="0"/>
              <a:t>Speech as mp3 file</a:t>
            </a:r>
            <a:endParaRPr lang="en-IN" dirty="0"/>
          </a:p>
        </p:txBody>
      </p:sp>
    </p:spTree>
    <p:extLst>
      <p:ext uri="{BB962C8B-B14F-4D97-AF65-F5344CB8AC3E}">
        <p14:creationId xmlns:p14="http://schemas.microsoft.com/office/powerpoint/2010/main" val="295715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0" name="Picture 26">
            <a:extLst>
              <a:ext uri="{FF2B5EF4-FFF2-40B4-BE49-F238E27FC236}">
                <a16:creationId xmlns:a16="http://schemas.microsoft.com/office/drawing/2014/main" id="{EEC269D8-28E0-4018-97B1-8A8466C0E7E3}"/>
              </a:ext>
            </a:extLst>
          </p:cNvPr>
          <p:cNvPicPr>
            <a:picLocks noChangeAspect="1"/>
          </p:cNvPicPr>
          <p:nvPr/>
        </p:nvPicPr>
        <p:blipFill rotWithShape="1">
          <a:blip r:embed="rId2"/>
          <a:srcRect l="5756" r="1713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EF5EC57-F93F-4630-B3BE-B0C552CB5149}"/>
              </a:ext>
            </a:extLst>
          </p:cNvPr>
          <p:cNvSpPr>
            <a:spLocks noGrp="1"/>
          </p:cNvSpPr>
          <p:nvPr>
            <p:ph type="title"/>
          </p:nvPr>
        </p:nvSpPr>
        <p:spPr>
          <a:xfrm>
            <a:off x="668867" y="1678666"/>
            <a:ext cx="4446472" cy="2369093"/>
          </a:xfrm>
        </p:spPr>
        <p:txBody>
          <a:bodyPr vert="horz" lIns="91440" tIns="45720" rIns="91440" bIns="45720" rtlCol="0" anchor="b">
            <a:normAutofit/>
          </a:bodyPr>
          <a:lstStyle/>
          <a:p>
            <a:pPr algn="r"/>
            <a:r>
              <a:rPr lang="en-US" sz="4800" dirty="0"/>
              <a:t>Akshara-</a:t>
            </a:r>
            <a:r>
              <a:rPr lang="en-US" sz="4800" dirty="0" err="1"/>
              <a:t>Jaana</a:t>
            </a:r>
            <a:endParaRPr lang="en-US" sz="4800" dirty="0"/>
          </a:p>
        </p:txBody>
      </p:sp>
      <p:sp>
        <p:nvSpPr>
          <p:cNvPr id="3" name="Content Placeholder 2">
            <a:extLst>
              <a:ext uri="{FF2B5EF4-FFF2-40B4-BE49-F238E27FC236}">
                <a16:creationId xmlns:a16="http://schemas.microsoft.com/office/drawing/2014/main" id="{B100D1B2-E490-4ADC-9A8E-8F5B2F66DB27}"/>
              </a:ext>
            </a:extLst>
          </p:cNvPr>
          <p:cNvSpPr>
            <a:spLocks noGrp="1"/>
          </p:cNvSpPr>
          <p:nvPr>
            <p:ph idx="1"/>
          </p:nvPr>
        </p:nvSpPr>
        <p:spPr>
          <a:xfrm>
            <a:off x="677335" y="4050831"/>
            <a:ext cx="4079721" cy="1096901"/>
          </a:xfrm>
        </p:spPr>
        <p:txBody>
          <a:bodyPr vert="horz" lIns="91440" tIns="45720" rIns="91440" bIns="45720" rtlCol="0" anchor="t">
            <a:normAutofit/>
          </a:bodyPr>
          <a:lstStyle/>
          <a:p>
            <a:pPr marL="0" indent="0" algn="r">
              <a:buNone/>
            </a:pPr>
            <a:r>
              <a:rPr kumimoji="0" lang="en-US" altLang="en-US" sz="1600" i="0" u="none" strike="noStrike" cap="none" normalizeH="0" baseline="0" dirty="0">
                <a:ln>
                  <a:noFill/>
                </a:ln>
                <a:solidFill>
                  <a:schemeClr val="tx1">
                    <a:lumMod val="50000"/>
                    <a:lumOff val="50000"/>
                  </a:schemeClr>
                </a:solidFill>
                <a:effectLst/>
              </a:rPr>
              <a:t>Image to Text library</a:t>
            </a:r>
            <a:endParaRPr lang="en-US" altLang="en-US" sz="1600" dirty="0">
              <a:solidFill>
                <a:schemeClr val="tx1">
                  <a:lumMod val="50000"/>
                  <a:lumOff val="50000"/>
                </a:schemeClr>
              </a:solidFill>
            </a:endParaRPr>
          </a:p>
        </p:txBody>
      </p:sp>
      <p:cxnSp>
        <p:nvCxnSpPr>
          <p:cNvPr id="43" name="Straight Connector 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238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11E5-53B4-4AB7-A18D-4AE835469B10}"/>
              </a:ext>
            </a:extLst>
          </p:cNvPr>
          <p:cNvSpPr>
            <a:spLocks noGrp="1"/>
          </p:cNvSpPr>
          <p:nvPr>
            <p:ph type="title"/>
          </p:nvPr>
        </p:nvSpPr>
        <p:spPr/>
        <p:txBody>
          <a:bodyPr/>
          <a:lstStyle/>
          <a:p>
            <a:r>
              <a:rPr lang="en-US" dirty="0"/>
              <a:t>Akshara </a:t>
            </a:r>
            <a:r>
              <a:rPr lang="en-US" dirty="0" err="1"/>
              <a:t>Jaana</a:t>
            </a:r>
            <a:endParaRPr lang="en-IN" dirty="0"/>
          </a:p>
        </p:txBody>
      </p:sp>
      <p:sp>
        <p:nvSpPr>
          <p:cNvPr id="3" name="Content Placeholder 2">
            <a:extLst>
              <a:ext uri="{FF2B5EF4-FFF2-40B4-BE49-F238E27FC236}">
                <a16:creationId xmlns:a16="http://schemas.microsoft.com/office/drawing/2014/main" id="{6D380F61-AE5C-4224-8D25-21AE12AB000D}"/>
              </a:ext>
            </a:extLst>
          </p:cNvPr>
          <p:cNvSpPr>
            <a:spLocks noGrp="1"/>
          </p:cNvSpPr>
          <p:nvPr>
            <p:ph idx="1"/>
          </p:nvPr>
        </p:nvSpPr>
        <p:spPr/>
        <p:txBody>
          <a:bodyPr/>
          <a:lstStyle/>
          <a:p>
            <a:pPr algn="just"/>
            <a:r>
              <a:rPr lang="en-IN" dirty="0" err="1"/>
              <a:t>AksharaJaana</a:t>
            </a:r>
            <a:r>
              <a:rPr lang="en-IN" dirty="0"/>
              <a:t> is an Optical Character Recognition software that is jointly developed by the Department of Electronics and Communication, NMAM Institute of Technology, </a:t>
            </a:r>
            <a:r>
              <a:rPr lang="en-IN" dirty="0" err="1"/>
              <a:t>Nitte</a:t>
            </a:r>
            <a:r>
              <a:rPr lang="en-IN" dirty="0"/>
              <a:t>, Karnataka, India and Kannada </a:t>
            </a:r>
            <a:r>
              <a:rPr lang="en-IN" dirty="0" err="1"/>
              <a:t>GaNaka</a:t>
            </a:r>
            <a:r>
              <a:rPr lang="en-IN" dirty="0"/>
              <a:t> </a:t>
            </a:r>
            <a:r>
              <a:rPr lang="en-IN" dirty="0" err="1"/>
              <a:t>Parishattu</a:t>
            </a:r>
            <a:r>
              <a:rPr lang="en-IN" dirty="0"/>
              <a:t>, Bengaluru.</a:t>
            </a:r>
          </a:p>
          <a:p>
            <a:pPr algn="just"/>
            <a:r>
              <a:rPr lang="en-US" dirty="0"/>
              <a:t>The focus is to add more features to the tesseract </a:t>
            </a:r>
            <a:r>
              <a:rPr lang="en-US" dirty="0" err="1"/>
              <a:t>ocr</a:t>
            </a:r>
            <a:r>
              <a:rPr lang="en-US" dirty="0"/>
              <a:t> engine and make it more user friendly for </a:t>
            </a:r>
            <a:r>
              <a:rPr lang="en-US" dirty="0" err="1"/>
              <a:t>sindhi</a:t>
            </a:r>
            <a:r>
              <a:rPr lang="en-US" dirty="0"/>
              <a:t> languages</a:t>
            </a:r>
            <a:endParaRPr lang="en-IN" dirty="0"/>
          </a:p>
        </p:txBody>
      </p:sp>
    </p:spTree>
    <p:extLst>
      <p:ext uri="{BB962C8B-B14F-4D97-AF65-F5344CB8AC3E}">
        <p14:creationId xmlns:p14="http://schemas.microsoft.com/office/powerpoint/2010/main" val="3296996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D5971EF6474E4F9B32BA9E745AEF69" ma:contentTypeVersion="4" ma:contentTypeDescription="Create a new document." ma:contentTypeScope="" ma:versionID="56995678e26040686b2611ea469328f5">
  <xsd:schema xmlns:xsd="http://www.w3.org/2001/XMLSchema" xmlns:xs="http://www.w3.org/2001/XMLSchema" xmlns:p="http://schemas.microsoft.com/office/2006/metadata/properties" xmlns:ns3="e949d56d-5b14-4a95-b221-8a99953d9a7d" targetNamespace="http://schemas.microsoft.com/office/2006/metadata/properties" ma:root="true" ma:fieldsID="b72f1c00b65e7dbe470bb6de7de1474d" ns3:_="">
    <xsd:import namespace="e949d56d-5b14-4a95-b221-8a99953d9a7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9d56d-5b14-4a95-b221-8a99953d9a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F0D27A-A6B1-4DB5-9F60-E2E108E9638C}">
  <ds:schemaRefs>
    <ds:schemaRef ds:uri="http://purl.org/dc/terms/"/>
    <ds:schemaRef ds:uri="http://schemas.openxmlformats.org/package/2006/metadata/core-properties"/>
    <ds:schemaRef ds:uri="e949d56d-5b14-4a95-b221-8a99953d9a7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A5D0399-5413-4DD8-9330-E6E4576EC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9d56d-5b14-4a95-b221-8a99953d9a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C32F30-1732-4AD7-9591-33ED3F5D7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TotalTime>
  <Words>805</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Foundry-regular</vt:lpstr>
      <vt:lpstr>Trebuchet MS</vt:lpstr>
      <vt:lpstr>Wingdings 3</vt:lpstr>
      <vt:lpstr>Facet</vt:lpstr>
      <vt:lpstr>Image to Text to Speech conversion with intonation for regional language.</vt:lpstr>
      <vt:lpstr>Introduction</vt:lpstr>
      <vt:lpstr>Kannada Language</vt:lpstr>
      <vt:lpstr>Optical character recognition  (OCR)</vt:lpstr>
      <vt:lpstr>Text To Speech (TTS)</vt:lpstr>
      <vt:lpstr>Our Model Pipeline</vt:lpstr>
      <vt:lpstr>Our Model Pipeline</vt:lpstr>
      <vt:lpstr>Akshara-Jaana</vt:lpstr>
      <vt:lpstr>Akshara Jaana</vt:lpstr>
      <vt:lpstr>Akshara-Jaana Working</vt:lpstr>
      <vt:lpstr>Akshara-Jaana Working</vt:lpstr>
      <vt:lpstr>Akshara-Jaana Working</vt:lpstr>
      <vt:lpstr>gTTS</vt:lpstr>
      <vt:lpstr>gTTS</vt:lpstr>
      <vt:lpstr>gTTS Working</vt:lpstr>
      <vt:lpstr>gTTS Working</vt:lpstr>
      <vt:lpstr>gTTS Working</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Text to Speech conversion with intonation using machine learning for regional language.</dc:title>
  <dc:creator>Karthik M K</dc:creator>
  <cp:lastModifiedBy>Karthik M K</cp:lastModifiedBy>
  <cp:revision>12</cp:revision>
  <dcterms:created xsi:type="dcterms:W3CDTF">2021-01-20T01:51:58Z</dcterms:created>
  <dcterms:modified xsi:type="dcterms:W3CDTF">2021-01-20T09:18:31Z</dcterms:modified>
</cp:coreProperties>
</file>