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3" d="100"/>
          <a:sy n="73" d="100"/>
        </p:scale>
        <p:origin x="3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D170-968F-303C-7CAC-D37C670B4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95472E-B080-7CA6-E5EF-A6D14069D9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343886-2372-CFDD-0C97-0427BD92AF59}"/>
              </a:ext>
            </a:extLst>
          </p:cNvPr>
          <p:cNvSpPr>
            <a:spLocks noGrp="1"/>
          </p:cNvSpPr>
          <p:nvPr>
            <p:ph type="dt" sz="half" idx="10"/>
          </p:nvPr>
        </p:nvSpPr>
        <p:spPr/>
        <p:txBody>
          <a:bodyPr/>
          <a:lstStyle/>
          <a:p>
            <a:fld id="{6D1F1C26-6A84-4AEF-A145-A4ACC2E3E17F}" type="datetimeFigureOut">
              <a:rPr lang="en-US" smtClean="0"/>
              <a:t>4/25/2024</a:t>
            </a:fld>
            <a:endParaRPr lang="en-US"/>
          </a:p>
        </p:txBody>
      </p:sp>
      <p:sp>
        <p:nvSpPr>
          <p:cNvPr id="5" name="Footer Placeholder 4">
            <a:extLst>
              <a:ext uri="{FF2B5EF4-FFF2-40B4-BE49-F238E27FC236}">
                <a16:creationId xmlns:a16="http://schemas.microsoft.com/office/drawing/2014/main" id="{808175CA-1785-769E-9923-56F75A3E4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09252-AE21-D14B-21CD-F51A62928840}"/>
              </a:ext>
            </a:extLst>
          </p:cNvPr>
          <p:cNvSpPr>
            <a:spLocks noGrp="1"/>
          </p:cNvSpPr>
          <p:nvPr>
            <p:ph type="sldNum" sz="quarter" idx="12"/>
          </p:nvPr>
        </p:nvSpPr>
        <p:spPr/>
        <p:txBody>
          <a:bodyPr/>
          <a:lstStyle/>
          <a:p>
            <a:fld id="{291DD5C4-BBBD-45DF-B415-7B3109300477}" type="slidenum">
              <a:rPr lang="en-US" smtClean="0"/>
              <a:t>‹#›</a:t>
            </a:fld>
            <a:endParaRPr lang="en-US"/>
          </a:p>
        </p:txBody>
      </p:sp>
    </p:spTree>
    <p:extLst>
      <p:ext uri="{BB962C8B-B14F-4D97-AF65-F5344CB8AC3E}">
        <p14:creationId xmlns:p14="http://schemas.microsoft.com/office/powerpoint/2010/main" val="43468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3186-9FF5-47D2-B508-0D1BC61D0D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0EFE45-B2B7-CF77-5F39-3CEDF3E2D4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C542E-7B76-5A33-A0B5-034BE20B9026}"/>
              </a:ext>
            </a:extLst>
          </p:cNvPr>
          <p:cNvSpPr>
            <a:spLocks noGrp="1"/>
          </p:cNvSpPr>
          <p:nvPr>
            <p:ph type="dt" sz="half" idx="10"/>
          </p:nvPr>
        </p:nvSpPr>
        <p:spPr/>
        <p:txBody>
          <a:bodyPr/>
          <a:lstStyle/>
          <a:p>
            <a:fld id="{6D1F1C26-6A84-4AEF-A145-A4ACC2E3E17F}" type="datetimeFigureOut">
              <a:rPr lang="en-US" smtClean="0"/>
              <a:t>4/25/2024</a:t>
            </a:fld>
            <a:endParaRPr lang="en-US"/>
          </a:p>
        </p:txBody>
      </p:sp>
      <p:sp>
        <p:nvSpPr>
          <p:cNvPr id="5" name="Footer Placeholder 4">
            <a:extLst>
              <a:ext uri="{FF2B5EF4-FFF2-40B4-BE49-F238E27FC236}">
                <a16:creationId xmlns:a16="http://schemas.microsoft.com/office/drawing/2014/main" id="{33E4D821-AABB-C934-D675-BB267D5D8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09E2A-B929-37CD-A998-5B4BA62C343D}"/>
              </a:ext>
            </a:extLst>
          </p:cNvPr>
          <p:cNvSpPr>
            <a:spLocks noGrp="1"/>
          </p:cNvSpPr>
          <p:nvPr>
            <p:ph type="sldNum" sz="quarter" idx="12"/>
          </p:nvPr>
        </p:nvSpPr>
        <p:spPr/>
        <p:txBody>
          <a:bodyPr/>
          <a:lstStyle/>
          <a:p>
            <a:fld id="{291DD5C4-BBBD-45DF-B415-7B3109300477}" type="slidenum">
              <a:rPr lang="en-US" smtClean="0"/>
              <a:t>‹#›</a:t>
            </a:fld>
            <a:endParaRPr lang="en-US"/>
          </a:p>
        </p:txBody>
      </p:sp>
    </p:spTree>
    <p:extLst>
      <p:ext uri="{BB962C8B-B14F-4D97-AF65-F5344CB8AC3E}">
        <p14:creationId xmlns:p14="http://schemas.microsoft.com/office/powerpoint/2010/main" val="56124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75685D-ABAE-A818-E616-85932A7FDA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337CC-1182-6D4D-0CED-B3BE3AF4E7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FE141-4AA6-E731-DB59-9BB1B3EA3405}"/>
              </a:ext>
            </a:extLst>
          </p:cNvPr>
          <p:cNvSpPr>
            <a:spLocks noGrp="1"/>
          </p:cNvSpPr>
          <p:nvPr>
            <p:ph type="dt" sz="half" idx="10"/>
          </p:nvPr>
        </p:nvSpPr>
        <p:spPr/>
        <p:txBody>
          <a:bodyPr/>
          <a:lstStyle/>
          <a:p>
            <a:fld id="{6D1F1C26-6A84-4AEF-A145-A4ACC2E3E17F}" type="datetimeFigureOut">
              <a:rPr lang="en-US" smtClean="0"/>
              <a:t>4/25/2024</a:t>
            </a:fld>
            <a:endParaRPr lang="en-US"/>
          </a:p>
        </p:txBody>
      </p:sp>
      <p:sp>
        <p:nvSpPr>
          <p:cNvPr id="5" name="Footer Placeholder 4">
            <a:extLst>
              <a:ext uri="{FF2B5EF4-FFF2-40B4-BE49-F238E27FC236}">
                <a16:creationId xmlns:a16="http://schemas.microsoft.com/office/drawing/2014/main" id="{74295E90-3134-6F31-D9E3-1B1A445A9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DD0D0-8B66-AC9B-422E-46C1AE7AB234}"/>
              </a:ext>
            </a:extLst>
          </p:cNvPr>
          <p:cNvSpPr>
            <a:spLocks noGrp="1"/>
          </p:cNvSpPr>
          <p:nvPr>
            <p:ph type="sldNum" sz="quarter" idx="12"/>
          </p:nvPr>
        </p:nvSpPr>
        <p:spPr/>
        <p:txBody>
          <a:bodyPr/>
          <a:lstStyle/>
          <a:p>
            <a:fld id="{291DD5C4-BBBD-45DF-B415-7B3109300477}" type="slidenum">
              <a:rPr lang="en-US" smtClean="0"/>
              <a:t>‹#›</a:t>
            </a:fld>
            <a:endParaRPr lang="en-US"/>
          </a:p>
        </p:txBody>
      </p:sp>
    </p:spTree>
    <p:extLst>
      <p:ext uri="{BB962C8B-B14F-4D97-AF65-F5344CB8AC3E}">
        <p14:creationId xmlns:p14="http://schemas.microsoft.com/office/powerpoint/2010/main" val="234673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2283-0202-CDA2-EB90-70D86C30B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B400C7-10DF-FB5D-6DF3-160CDD61F7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8B6AF-BEDB-1FB5-A325-BDC5416EF398}"/>
              </a:ext>
            </a:extLst>
          </p:cNvPr>
          <p:cNvSpPr>
            <a:spLocks noGrp="1"/>
          </p:cNvSpPr>
          <p:nvPr>
            <p:ph type="dt" sz="half" idx="10"/>
          </p:nvPr>
        </p:nvSpPr>
        <p:spPr/>
        <p:txBody>
          <a:bodyPr/>
          <a:lstStyle/>
          <a:p>
            <a:fld id="{6D1F1C26-6A84-4AEF-A145-A4ACC2E3E17F}" type="datetimeFigureOut">
              <a:rPr lang="en-US" smtClean="0"/>
              <a:t>4/25/2024</a:t>
            </a:fld>
            <a:endParaRPr lang="en-US"/>
          </a:p>
        </p:txBody>
      </p:sp>
      <p:sp>
        <p:nvSpPr>
          <p:cNvPr id="5" name="Footer Placeholder 4">
            <a:extLst>
              <a:ext uri="{FF2B5EF4-FFF2-40B4-BE49-F238E27FC236}">
                <a16:creationId xmlns:a16="http://schemas.microsoft.com/office/drawing/2014/main" id="{00A5F9B5-FD9E-C0AA-6748-08EF4E33F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5E372-3F02-34CE-FB8E-9B43C4DC8BCD}"/>
              </a:ext>
            </a:extLst>
          </p:cNvPr>
          <p:cNvSpPr>
            <a:spLocks noGrp="1"/>
          </p:cNvSpPr>
          <p:nvPr>
            <p:ph type="sldNum" sz="quarter" idx="12"/>
          </p:nvPr>
        </p:nvSpPr>
        <p:spPr/>
        <p:txBody>
          <a:bodyPr/>
          <a:lstStyle/>
          <a:p>
            <a:fld id="{291DD5C4-BBBD-45DF-B415-7B3109300477}" type="slidenum">
              <a:rPr lang="en-US" smtClean="0"/>
              <a:t>‹#›</a:t>
            </a:fld>
            <a:endParaRPr lang="en-US"/>
          </a:p>
        </p:txBody>
      </p:sp>
    </p:spTree>
    <p:extLst>
      <p:ext uri="{BB962C8B-B14F-4D97-AF65-F5344CB8AC3E}">
        <p14:creationId xmlns:p14="http://schemas.microsoft.com/office/powerpoint/2010/main" val="1132484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88B7-9292-5448-3736-B9429CB8C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D12EE8-4621-1D2B-1932-594D175741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537918-9FC8-02E5-7A08-262C02B84D6B}"/>
              </a:ext>
            </a:extLst>
          </p:cNvPr>
          <p:cNvSpPr>
            <a:spLocks noGrp="1"/>
          </p:cNvSpPr>
          <p:nvPr>
            <p:ph type="dt" sz="half" idx="10"/>
          </p:nvPr>
        </p:nvSpPr>
        <p:spPr/>
        <p:txBody>
          <a:bodyPr/>
          <a:lstStyle/>
          <a:p>
            <a:fld id="{6D1F1C26-6A84-4AEF-A145-A4ACC2E3E17F}" type="datetimeFigureOut">
              <a:rPr lang="en-US" smtClean="0"/>
              <a:t>4/25/2024</a:t>
            </a:fld>
            <a:endParaRPr lang="en-US"/>
          </a:p>
        </p:txBody>
      </p:sp>
      <p:sp>
        <p:nvSpPr>
          <p:cNvPr id="5" name="Footer Placeholder 4">
            <a:extLst>
              <a:ext uri="{FF2B5EF4-FFF2-40B4-BE49-F238E27FC236}">
                <a16:creationId xmlns:a16="http://schemas.microsoft.com/office/drawing/2014/main" id="{E5246C93-0544-19E2-A14D-40930330F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D2A43-CFB6-D68C-7950-CB8EB0EF3538}"/>
              </a:ext>
            </a:extLst>
          </p:cNvPr>
          <p:cNvSpPr>
            <a:spLocks noGrp="1"/>
          </p:cNvSpPr>
          <p:nvPr>
            <p:ph type="sldNum" sz="quarter" idx="12"/>
          </p:nvPr>
        </p:nvSpPr>
        <p:spPr/>
        <p:txBody>
          <a:bodyPr/>
          <a:lstStyle/>
          <a:p>
            <a:fld id="{291DD5C4-BBBD-45DF-B415-7B3109300477}" type="slidenum">
              <a:rPr lang="en-US" smtClean="0"/>
              <a:t>‹#›</a:t>
            </a:fld>
            <a:endParaRPr lang="en-US"/>
          </a:p>
        </p:txBody>
      </p:sp>
    </p:spTree>
    <p:extLst>
      <p:ext uri="{BB962C8B-B14F-4D97-AF65-F5344CB8AC3E}">
        <p14:creationId xmlns:p14="http://schemas.microsoft.com/office/powerpoint/2010/main" val="242486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2A5A-B4B0-FF2F-9354-4DA628EEB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2F9BDA-17D4-C430-F9EE-C6C4363D0A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0576D7-A43D-61FF-3C89-ECD2A9A1F5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136546-A573-7478-B77C-A2A0B8388623}"/>
              </a:ext>
            </a:extLst>
          </p:cNvPr>
          <p:cNvSpPr>
            <a:spLocks noGrp="1"/>
          </p:cNvSpPr>
          <p:nvPr>
            <p:ph type="dt" sz="half" idx="10"/>
          </p:nvPr>
        </p:nvSpPr>
        <p:spPr/>
        <p:txBody>
          <a:bodyPr/>
          <a:lstStyle/>
          <a:p>
            <a:fld id="{6D1F1C26-6A84-4AEF-A145-A4ACC2E3E17F}" type="datetimeFigureOut">
              <a:rPr lang="en-US" smtClean="0"/>
              <a:t>4/25/2024</a:t>
            </a:fld>
            <a:endParaRPr lang="en-US"/>
          </a:p>
        </p:txBody>
      </p:sp>
      <p:sp>
        <p:nvSpPr>
          <p:cNvPr id="6" name="Footer Placeholder 5">
            <a:extLst>
              <a:ext uri="{FF2B5EF4-FFF2-40B4-BE49-F238E27FC236}">
                <a16:creationId xmlns:a16="http://schemas.microsoft.com/office/drawing/2014/main" id="{4197CE38-07E9-DB58-25BE-9FF634EE5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6F498-6BEB-2971-EB9C-CBD8BABB125E}"/>
              </a:ext>
            </a:extLst>
          </p:cNvPr>
          <p:cNvSpPr>
            <a:spLocks noGrp="1"/>
          </p:cNvSpPr>
          <p:nvPr>
            <p:ph type="sldNum" sz="quarter" idx="12"/>
          </p:nvPr>
        </p:nvSpPr>
        <p:spPr/>
        <p:txBody>
          <a:bodyPr/>
          <a:lstStyle/>
          <a:p>
            <a:fld id="{291DD5C4-BBBD-45DF-B415-7B3109300477}" type="slidenum">
              <a:rPr lang="en-US" smtClean="0"/>
              <a:t>‹#›</a:t>
            </a:fld>
            <a:endParaRPr lang="en-US"/>
          </a:p>
        </p:txBody>
      </p:sp>
    </p:spTree>
    <p:extLst>
      <p:ext uri="{BB962C8B-B14F-4D97-AF65-F5344CB8AC3E}">
        <p14:creationId xmlns:p14="http://schemas.microsoft.com/office/powerpoint/2010/main" val="118214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A5B1-6360-3812-B394-B43ABD1FA1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D7D2FF-CE01-6E72-1808-3EE2A3BDE3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24E72B-2FEA-A6A3-3847-F7491C456C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58B46B-D2A7-EBFA-D784-E37178E51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B57DA8-70DE-7FBD-8412-028DCE8406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CF662-B068-0ED9-16DF-64A030D07E21}"/>
              </a:ext>
            </a:extLst>
          </p:cNvPr>
          <p:cNvSpPr>
            <a:spLocks noGrp="1"/>
          </p:cNvSpPr>
          <p:nvPr>
            <p:ph type="dt" sz="half" idx="10"/>
          </p:nvPr>
        </p:nvSpPr>
        <p:spPr/>
        <p:txBody>
          <a:bodyPr/>
          <a:lstStyle/>
          <a:p>
            <a:fld id="{6D1F1C26-6A84-4AEF-A145-A4ACC2E3E17F}" type="datetimeFigureOut">
              <a:rPr lang="en-US" smtClean="0"/>
              <a:t>4/25/2024</a:t>
            </a:fld>
            <a:endParaRPr lang="en-US"/>
          </a:p>
        </p:txBody>
      </p:sp>
      <p:sp>
        <p:nvSpPr>
          <p:cNvPr id="8" name="Footer Placeholder 7">
            <a:extLst>
              <a:ext uri="{FF2B5EF4-FFF2-40B4-BE49-F238E27FC236}">
                <a16:creationId xmlns:a16="http://schemas.microsoft.com/office/drawing/2014/main" id="{C5E4F082-49C1-E9AD-5077-3EE6D85613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EFB083-EB31-6FD7-4FC9-677D28F9C68A}"/>
              </a:ext>
            </a:extLst>
          </p:cNvPr>
          <p:cNvSpPr>
            <a:spLocks noGrp="1"/>
          </p:cNvSpPr>
          <p:nvPr>
            <p:ph type="sldNum" sz="quarter" idx="12"/>
          </p:nvPr>
        </p:nvSpPr>
        <p:spPr/>
        <p:txBody>
          <a:bodyPr/>
          <a:lstStyle/>
          <a:p>
            <a:fld id="{291DD5C4-BBBD-45DF-B415-7B3109300477}" type="slidenum">
              <a:rPr lang="en-US" smtClean="0"/>
              <a:t>‹#›</a:t>
            </a:fld>
            <a:endParaRPr lang="en-US"/>
          </a:p>
        </p:txBody>
      </p:sp>
    </p:spTree>
    <p:extLst>
      <p:ext uri="{BB962C8B-B14F-4D97-AF65-F5344CB8AC3E}">
        <p14:creationId xmlns:p14="http://schemas.microsoft.com/office/powerpoint/2010/main" val="34601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473F-80AF-875D-7754-0F00FA14C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02276D-3579-F6D0-0646-736CE656866A}"/>
              </a:ext>
            </a:extLst>
          </p:cNvPr>
          <p:cNvSpPr>
            <a:spLocks noGrp="1"/>
          </p:cNvSpPr>
          <p:nvPr>
            <p:ph type="dt" sz="half" idx="10"/>
          </p:nvPr>
        </p:nvSpPr>
        <p:spPr/>
        <p:txBody>
          <a:bodyPr/>
          <a:lstStyle/>
          <a:p>
            <a:fld id="{6D1F1C26-6A84-4AEF-A145-A4ACC2E3E17F}" type="datetimeFigureOut">
              <a:rPr lang="en-US" smtClean="0"/>
              <a:t>4/25/2024</a:t>
            </a:fld>
            <a:endParaRPr lang="en-US"/>
          </a:p>
        </p:txBody>
      </p:sp>
      <p:sp>
        <p:nvSpPr>
          <p:cNvPr id="4" name="Footer Placeholder 3">
            <a:extLst>
              <a:ext uri="{FF2B5EF4-FFF2-40B4-BE49-F238E27FC236}">
                <a16:creationId xmlns:a16="http://schemas.microsoft.com/office/drawing/2014/main" id="{E40457CA-975E-22CF-41BB-107CE75898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D1CF2E-B703-69BB-6082-538CBEC673CF}"/>
              </a:ext>
            </a:extLst>
          </p:cNvPr>
          <p:cNvSpPr>
            <a:spLocks noGrp="1"/>
          </p:cNvSpPr>
          <p:nvPr>
            <p:ph type="sldNum" sz="quarter" idx="12"/>
          </p:nvPr>
        </p:nvSpPr>
        <p:spPr/>
        <p:txBody>
          <a:bodyPr/>
          <a:lstStyle/>
          <a:p>
            <a:fld id="{291DD5C4-BBBD-45DF-B415-7B3109300477}" type="slidenum">
              <a:rPr lang="en-US" smtClean="0"/>
              <a:t>‹#›</a:t>
            </a:fld>
            <a:endParaRPr lang="en-US"/>
          </a:p>
        </p:txBody>
      </p:sp>
    </p:spTree>
    <p:extLst>
      <p:ext uri="{BB962C8B-B14F-4D97-AF65-F5344CB8AC3E}">
        <p14:creationId xmlns:p14="http://schemas.microsoft.com/office/powerpoint/2010/main" val="390785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F05643-D930-91C8-E067-81130463FEA7}"/>
              </a:ext>
            </a:extLst>
          </p:cNvPr>
          <p:cNvSpPr>
            <a:spLocks noGrp="1"/>
          </p:cNvSpPr>
          <p:nvPr>
            <p:ph type="dt" sz="half" idx="10"/>
          </p:nvPr>
        </p:nvSpPr>
        <p:spPr/>
        <p:txBody>
          <a:bodyPr/>
          <a:lstStyle/>
          <a:p>
            <a:fld id="{6D1F1C26-6A84-4AEF-A145-A4ACC2E3E17F}" type="datetimeFigureOut">
              <a:rPr lang="en-US" smtClean="0"/>
              <a:t>4/25/2024</a:t>
            </a:fld>
            <a:endParaRPr lang="en-US"/>
          </a:p>
        </p:txBody>
      </p:sp>
      <p:sp>
        <p:nvSpPr>
          <p:cNvPr id="3" name="Footer Placeholder 2">
            <a:extLst>
              <a:ext uri="{FF2B5EF4-FFF2-40B4-BE49-F238E27FC236}">
                <a16:creationId xmlns:a16="http://schemas.microsoft.com/office/drawing/2014/main" id="{8AA2EE33-BA08-9C64-C970-21A23CEDE4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2F7529-89BC-BA95-DF9B-148564ADF29E}"/>
              </a:ext>
            </a:extLst>
          </p:cNvPr>
          <p:cNvSpPr>
            <a:spLocks noGrp="1"/>
          </p:cNvSpPr>
          <p:nvPr>
            <p:ph type="sldNum" sz="quarter" idx="12"/>
          </p:nvPr>
        </p:nvSpPr>
        <p:spPr/>
        <p:txBody>
          <a:bodyPr/>
          <a:lstStyle/>
          <a:p>
            <a:fld id="{291DD5C4-BBBD-45DF-B415-7B3109300477}" type="slidenum">
              <a:rPr lang="en-US" smtClean="0"/>
              <a:t>‹#›</a:t>
            </a:fld>
            <a:endParaRPr lang="en-US"/>
          </a:p>
        </p:txBody>
      </p:sp>
    </p:spTree>
    <p:extLst>
      <p:ext uri="{BB962C8B-B14F-4D97-AF65-F5344CB8AC3E}">
        <p14:creationId xmlns:p14="http://schemas.microsoft.com/office/powerpoint/2010/main" val="257185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48C9-6C71-CB65-3845-440079EC5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E5F960-6B05-7CDF-A7C6-C48AE15F70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FD5497-29EE-6473-DEF4-E0EFEA0E9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EF9E1-631A-4B7C-D29C-F83CFBCB4FE4}"/>
              </a:ext>
            </a:extLst>
          </p:cNvPr>
          <p:cNvSpPr>
            <a:spLocks noGrp="1"/>
          </p:cNvSpPr>
          <p:nvPr>
            <p:ph type="dt" sz="half" idx="10"/>
          </p:nvPr>
        </p:nvSpPr>
        <p:spPr/>
        <p:txBody>
          <a:bodyPr/>
          <a:lstStyle/>
          <a:p>
            <a:fld id="{6D1F1C26-6A84-4AEF-A145-A4ACC2E3E17F}" type="datetimeFigureOut">
              <a:rPr lang="en-US" smtClean="0"/>
              <a:t>4/25/2024</a:t>
            </a:fld>
            <a:endParaRPr lang="en-US"/>
          </a:p>
        </p:txBody>
      </p:sp>
      <p:sp>
        <p:nvSpPr>
          <p:cNvPr id="6" name="Footer Placeholder 5">
            <a:extLst>
              <a:ext uri="{FF2B5EF4-FFF2-40B4-BE49-F238E27FC236}">
                <a16:creationId xmlns:a16="http://schemas.microsoft.com/office/drawing/2014/main" id="{C9AA90EB-97B2-FEDE-779C-CE6EEA8F9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DA389-BF0B-B63A-0CB8-6DA6CCD4546A}"/>
              </a:ext>
            </a:extLst>
          </p:cNvPr>
          <p:cNvSpPr>
            <a:spLocks noGrp="1"/>
          </p:cNvSpPr>
          <p:nvPr>
            <p:ph type="sldNum" sz="quarter" idx="12"/>
          </p:nvPr>
        </p:nvSpPr>
        <p:spPr/>
        <p:txBody>
          <a:bodyPr/>
          <a:lstStyle/>
          <a:p>
            <a:fld id="{291DD5C4-BBBD-45DF-B415-7B3109300477}" type="slidenum">
              <a:rPr lang="en-US" smtClean="0"/>
              <a:t>‹#›</a:t>
            </a:fld>
            <a:endParaRPr lang="en-US"/>
          </a:p>
        </p:txBody>
      </p:sp>
    </p:spTree>
    <p:extLst>
      <p:ext uri="{BB962C8B-B14F-4D97-AF65-F5344CB8AC3E}">
        <p14:creationId xmlns:p14="http://schemas.microsoft.com/office/powerpoint/2010/main" val="85321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AF62-13D9-2D72-6079-CB60DB857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107CBA-D9B3-A67F-3B08-22468C5B54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F8DA88-5B7C-7918-3D63-8364132BC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049E9-E81B-7479-6437-195DFB907E4D}"/>
              </a:ext>
            </a:extLst>
          </p:cNvPr>
          <p:cNvSpPr>
            <a:spLocks noGrp="1"/>
          </p:cNvSpPr>
          <p:nvPr>
            <p:ph type="dt" sz="half" idx="10"/>
          </p:nvPr>
        </p:nvSpPr>
        <p:spPr/>
        <p:txBody>
          <a:bodyPr/>
          <a:lstStyle/>
          <a:p>
            <a:fld id="{6D1F1C26-6A84-4AEF-A145-A4ACC2E3E17F}" type="datetimeFigureOut">
              <a:rPr lang="en-US" smtClean="0"/>
              <a:t>4/25/2024</a:t>
            </a:fld>
            <a:endParaRPr lang="en-US"/>
          </a:p>
        </p:txBody>
      </p:sp>
      <p:sp>
        <p:nvSpPr>
          <p:cNvPr id="6" name="Footer Placeholder 5">
            <a:extLst>
              <a:ext uri="{FF2B5EF4-FFF2-40B4-BE49-F238E27FC236}">
                <a16:creationId xmlns:a16="http://schemas.microsoft.com/office/drawing/2014/main" id="{FBD393C5-EFB1-BF44-83FC-98DFF6682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CCA38-895E-0AD6-BBF5-188C6D3DA4E0}"/>
              </a:ext>
            </a:extLst>
          </p:cNvPr>
          <p:cNvSpPr>
            <a:spLocks noGrp="1"/>
          </p:cNvSpPr>
          <p:nvPr>
            <p:ph type="sldNum" sz="quarter" idx="12"/>
          </p:nvPr>
        </p:nvSpPr>
        <p:spPr/>
        <p:txBody>
          <a:bodyPr/>
          <a:lstStyle/>
          <a:p>
            <a:fld id="{291DD5C4-BBBD-45DF-B415-7B3109300477}" type="slidenum">
              <a:rPr lang="en-US" smtClean="0"/>
              <a:t>‹#›</a:t>
            </a:fld>
            <a:endParaRPr lang="en-US"/>
          </a:p>
        </p:txBody>
      </p:sp>
    </p:spTree>
    <p:extLst>
      <p:ext uri="{BB962C8B-B14F-4D97-AF65-F5344CB8AC3E}">
        <p14:creationId xmlns:p14="http://schemas.microsoft.com/office/powerpoint/2010/main" val="85671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1A22D-BE35-8008-0595-B02DD83C7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D13D08-673A-8A45-B561-31A0363B6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42AC1-9DA9-D81D-3B9C-06B23124F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1F1C26-6A84-4AEF-A145-A4ACC2E3E17F}" type="datetimeFigureOut">
              <a:rPr lang="en-US" smtClean="0"/>
              <a:t>4/25/2024</a:t>
            </a:fld>
            <a:endParaRPr lang="en-US"/>
          </a:p>
        </p:txBody>
      </p:sp>
      <p:sp>
        <p:nvSpPr>
          <p:cNvPr id="5" name="Footer Placeholder 4">
            <a:extLst>
              <a:ext uri="{FF2B5EF4-FFF2-40B4-BE49-F238E27FC236}">
                <a16:creationId xmlns:a16="http://schemas.microsoft.com/office/drawing/2014/main" id="{42A1B697-F7A9-CB17-6156-8C1FF6A1D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FC49710-F977-462B-CC55-D58067519A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1DD5C4-BBBD-45DF-B415-7B3109300477}" type="slidenum">
              <a:rPr lang="en-US" smtClean="0"/>
              <a:t>‹#›</a:t>
            </a:fld>
            <a:endParaRPr lang="en-US"/>
          </a:p>
        </p:txBody>
      </p:sp>
    </p:spTree>
    <p:extLst>
      <p:ext uri="{BB962C8B-B14F-4D97-AF65-F5344CB8AC3E}">
        <p14:creationId xmlns:p14="http://schemas.microsoft.com/office/powerpoint/2010/main" val="2854524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9C1C65-5C75-E8EE-EA88-A1CAD9872BBB}"/>
              </a:ext>
            </a:extLst>
          </p:cNvPr>
          <p:cNvSpPr txBox="1">
            <a:spLocks/>
          </p:cNvSpPr>
          <p:nvPr/>
        </p:nvSpPr>
        <p:spPr>
          <a:xfrm>
            <a:off x="-111133" y="168791"/>
            <a:ext cx="5012724" cy="110821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solidFill>
                  <a:srgbClr val="EF4142"/>
                </a:solidFill>
                <a:latin typeface="Avenir Black" panose="02000503020000020003" pitchFamily="2" charset="0"/>
              </a:rPr>
              <a:t>Patrick Murray</a:t>
            </a:r>
            <a:br>
              <a:rPr lang="en-US" sz="3200" b="1" dirty="0">
                <a:latin typeface="Avenir Black" panose="02000503020000020003" pitchFamily="2" charset="0"/>
              </a:rPr>
            </a:br>
            <a:r>
              <a:rPr lang="en-US" sz="2000" dirty="0">
                <a:latin typeface="Avenir Medium" panose="02000503020000020003" pitchFamily="2" charset="0"/>
              </a:rPr>
              <a:t>Data Engineer</a:t>
            </a:r>
            <a:endParaRPr lang="en-US" sz="3000" dirty="0">
              <a:latin typeface="Avenir Medium" panose="02000503020000020003" pitchFamily="2" charset="0"/>
            </a:endParaRPr>
          </a:p>
        </p:txBody>
      </p:sp>
      <p:sp>
        <p:nvSpPr>
          <p:cNvPr id="6" name="Rectangle 5">
            <a:extLst>
              <a:ext uri="{FF2B5EF4-FFF2-40B4-BE49-F238E27FC236}">
                <a16:creationId xmlns:a16="http://schemas.microsoft.com/office/drawing/2014/main" id="{F47E5E5B-CE59-87D4-9582-E97EB70B8FC9}"/>
              </a:ext>
            </a:extLst>
          </p:cNvPr>
          <p:cNvSpPr/>
          <p:nvPr/>
        </p:nvSpPr>
        <p:spPr>
          <a:xfrm>
            <a:off x="252248" y="3710151"/>
            <a:ext cx="4172607" cy="2874579"/>
          </a:xfrm>
          <a:prstGeom prst="rect">
            <a:avLst/>
          </a:prstGeom>
          <a:noFill/>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62346B5-4A96-78F2-5E0F-D84C19E1ACFD}"/>
              </a:ext>
            </a:extLst>
          </p:cNvPr>
          <p:cNvSpPr txBox="1"/>
          <p:nvPr/>
        </p:nvSpPr>
        <p:spPr>
          <a:xfrm>
            <a:off x="493986" y="3552139"/>
            <a:ext cx="2081048" cy="400110"/>
          </a:xfrm>
          <a:prstGeom prst="rect">
            <a:avLst/>
          </a:prstGeom>
          <a:solidFill>
            <a:schemeClr val="bg1"/>
          </a:solidFill>
        </p:spPr>
        <p:txBody>
          <a:bodyPr wrap="square" rtlCol="0">
            <a:spAutoFit/>
          </a:bodyPr>
          <a:lstStyle/>
          <a:p>
            <a:r>
              <a:rPr lang="en-US" sz="2000">
                <a:latin typeface="Avenir Medium" panose="02000503020000020003" pitchFamily="2" charset="0"/>
              </a:rPr>
              <a:t>BACKGROUND</a:t>
            </a:r>
          </a:p>
        </p:txBody>
      </p:sp>
      <p:sp>
        <p:nvSpPr>
          <p:cNvPr id="8" name="TextBox 7">
            <a:extLst>
              <a:ext uri="{FF2B5EF4-FFF2-40B4-BE49-F238E27FC236}">
                <a16:creationId xmlns:a16="http://schemas.microsoft.com/office/drawing/2014/main" id="{E308A731-9170-AFE2-A634-96488BF0CB65}"/>
              </a:ext>
            </a:extLst>
          </p:cNvPr>
          <p:cNvSpPr txBox="1"/>
          <p:nvPr/>
        </p:nvSpPr>
        <p:spPr>
          <a:xfrm>
            <a:off x="341287" y="4124083"/>
            <a:ext cx="3978167" cy="2046714"/>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Functional Skills</a:t>
            </a:r>
          </a:p>
          <a:p>
            <a:r>
              <a:rPr lang="en-US" sz="1200" dirty="0">
                <a:latin typeface="Avenir Book" panose="02000503020000020003" pitchFamily="2" charset="0"/>
              </a:rPr>
              <a:t>Data Governance | ETL Architecture | Data Visualizations | </a:t>
            </a:r>
            <a:br>
              <a:rPr lang="en-US" sz="1200" dirty="0">
                <a:latin typeface="Avenir Book" panose="02000503020000020003" pitchFamily="2" charset="0"/>
              </a:rPr>
            </a:br>
            <a:r>
              <a:rPr lang="en-US" sz="1200" dirty="0">
                <a:latin typeface="Avenir Book" panose="02000503020000020003" pitchFamily="2" charset="0"/>
              </a:rPr>
              <a:t>Web App Development | Leadership</a:t>
            </a:r>
          </a:p>
          <a:p>
            <a:endParaRPr lang="en-US" sz="1500" b="0" i="0" dirty="0">
              <a:latin typeface="Avenir Medium" panose="02000503020000020003" pitchFamily="2" charset="0"/>
            </a:endParaRPr>
          </a:p>
          <a:p>
            <a:r>
              <a:rPr lang="en-US" sz="1400" b="1" i="0" dirty="0">
                <a:latin typeface="Avenir Medium" panose="02000503020000020003" pitchFamily="2" charset="0"/>
              </a:rPr>
              <a:t>Qualifications:</a:t>
            </a:r>
          </a:p>
          <a:p>
            <a:r>
              <a:rPr lang="en-US" sz="1200" b="0" i="0" dirty="0">
                <a:latin typeface="Avenir Book" panose="02000503020000020003" pitchFamily="2" charset="0"/>
              </a:rPr>
              <a:t>Consulting leader focused on Data Solutions. </a:t>
            </a:r>
            <a:r>
              <a:rPr lang="en-US" sz="1200" dirty="0">
                <a:latin typeface="Avenir Book" panose="02000503020000020003" pitchFamily="2" charset="0"/>
              </a:rPr>
              <a:t>Patrick’s varied</a:t>
            </a:r>
            <a:r>
              <a:rPr lang="en-US" sz="1200" b="0" i="0" dirty="0">
                <a:latin typeface="Avenir Book" panose="02000503020000020003" pitchFamily="2" charset="0"/>
              </a:rPr>
              <a:t> expertise ranges from technical machine operations </a:t>
            </a:r>
            <a:r>
              <a:rPr lang="en-US" sz="1200" dirty="0">
                <a:latin typeface="Avenir Book" panose="02000503020000020003" pitchFamily="2" charset="0"/>
              </a:rPr>
              <a:t>to solutions architecture. Coupled with his excellent communication and interpersonal skills, Patrick can work through complex requirements to deliver what the business needs.</a:t>
            </a:r>
            <a:endParaRPr lang="en-US" sz="1200" b="0" i="0" dirty="0">
              <a:latin typeface="Avenir Book" panose="02000503020000020003" pitchFamily="2" charset="0"/>
            </a:endParaRPr>
          </a:p>
        </p:txBody>
      </p:sp>
      <p:sp>
        <p:nvSpPr>
          <p:cNvPr id="9" name="Rectangle 8">
            <a:extLst>
              <a:ext uri="{FF2B5EF4-FFF2-40B4-BE49-F238E27FC236}">
                <a16:creationId xmlns:a16="http://schemas.microsoft.com/office/drawing/2014/main" id="{6EF58505-BBD8-278C-F42F-8A7E90DEB4F0}"/>
              </a:ext>
            </a:extLst>
          </p:cNvPr>
          <p:cNvSpPr/>
          <p:nvPr/>
        </p:nvSpPr>
        <p:spPr>
          <a:xfrm>
            <a:off x="4640318" y="273269"/>
            <a:ext cx="7299434" cy="1051034"/>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46D9C19E-E7D2-4FAF-4284-D542D778C2E2}"/>
              </a:ext>
            </a:extLst>
          </p:cNvPr>
          <p:cNvSpPr/>
          <p:nvPr/>
        </p:nvSpPr>
        <p:spPr>
          <a:xfrm>
            <a:off x="4640318" y="1555038"/>
            <a:ext cx="7299434" cy="3443368"/>
          </a:xfrm>
          <a:prstGeom prst="rect">
            <a:avLst/>
          </a:prstGeom>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00AA3E67-9911-DE65-D2F1-66A9ACACA9EF}"/>
              </a:ext>
            </a:extLst>
          </p:cNvPr>
          <p:cNvSpPr txBox="1"/>
          <p:nvPr/>
        </p:nvSpPr>
        <p:spPr>
          <a:xfrm>
            <a:off x="4703380" y="1673171"/>
            <a:ext cx="7234886" cy="3339376"/>
          </a:xfrm>
          <a:prstGeom prst="rect">
            <a:avLst/>
          </a:prstGeom>
          <a:noFill/>
        </p:spPr>
        <p:txBody>
          <a:bodyPr wrap="square" rtlCol="0">
            <a:spAutoFit/>
          </a:bodyPr>
          <a:lstStyle/>
          <a:p>
            <a:pPr fontAlgn="base"/>
            <a:r>
              <a:rPr lang="en-US" sz="1200" b="1" dirty="0">
                <a:latin typeface="Avenir Medium" panose="02000503020000020003" pitchFamily="2" charset="0"/>
              </a:rPr>
              <a:t>Modern Data Platform Creation| </a:t>
            </a:r>
            <a:r>
              <a:rPr lang="en-US" sz="1200" b="1" dirty="0">
                <a:solidFill>
                  <a:srgbClr val="FF0000"/>
                </a:solidFill>
                <a:latin typeface="Avenir Medium" panose="02000503020000020003" pitchFamily="2" charset="0"/>
              </a:rPr>
              <a:t>Construction Engineering​</a:t>
            </a:r>
          </a:p>
          <a:p>
            <a:pPr marL="285750" indent="-285750" fontAlgn="base">
              <a:buFont typeface="Arial" panose="020B0604020202020204" pitchFamily="34" charset="0"/>
              <a:buChar char="•"/>
            </a:pPr>
            <a:r>
              <a:rPr lang="en-US" sz="1100" b="1" dirty="0">
                <a:latin typeface="Avenir Book" panose="02000503020000020003" pitchFamily="2" charset="0"/>
              </a:rPr>
              <a:t>Challenge: </a:t>
            </a:r>
            <a:r>
              <a:rPr lang="en-US" sz="1100" dirty="0">
                <a:latin typeface="Avenir Book" panose="02000503020000020003" pitchFamily="2" charset="0"/>
              </a:rPr>
              <a:t>The client’s quote generation process was siloed and slow.  It took days to get input from all stakeholders, and each department had their own prices for the same materials.  There was a need for a data platform that unified the departments and mastered the materials and pricing among them.  </a:t>
            </a:r>
          </a:p>
          <a:p>
            <a:pPr marL="285750" indent="-285750" fontAlgn="base">
              <a:buFont typeface="Arial" panose="020B0604020202020204" pitchFamily="34" charset="0"/>
              <a:buChar char="•"/>
            </a:pPr>
            <a:r>
              <a:rPr lang="en-US" sz="1100" b="1" dirty="0">
                <a:latin typeface="Avenir Book" panose="02000503020000020003" pitchFamily="2" charset="0"/>
              </a:rPr>
              <a:t>Solution: </a:t>
            </a:r>
            <a:r>
              <a:rPr lang="en-US" sz="1100" dirty="0">
                <a:latin typeface="Avenir Book" panose="02000503020000020003" pitchFamily="2" charset="0"/>
              </a:rPr>
              <a:t>Connected all silos of the business to enable one source of truth for all reporting within the company.​</a:t>
            </a:r>
          </a:p>
          <a:p>
            <a:pPr marL="285750" indent="-285750" fontAlgn="base">
              <a:buFont typeface="Arial" panose="020B0604020202020204" pitchFamily="34" charset="0"/>
              <a:buChar char="•"/>
            </a:pPr>
            <a:r>
              <a:rPr lang="en-US" sz="1100" b="1" dirty="0">
                <a:latin typeface="Avenir Book" panose="02000503020000020003" pitchFamily="2" charset="0"/>
              </a:rPr>
              <a:t>Tools: </a:t>
            </a:r>
            <a:r>
              <a:rPr lang="en-US" sz="1100" dirty="0">
                <a:latin typeface="Avenir Book" panose="02000503020000020003" pitchFamily="2" charset="0"/>
              </a:rPr>
              <a:t>Azure Cloud Services | Azure SQL | Azure Data Factory </a:t>
            </a:r>
          </a:p>
          <a:p>
            <a:pPr marL="285750" indent="-285750" fontAlgn="base">
              <a:buFont typeface="Arial" panose="020B0604020202020204" pitchFamily="34" charset="0"/>
              <a:buChar char="•"/>
            </a:pPr>
            <a:r>
              <a:rPr lang="en-US" sz="1100" b="1" dirty="0">
                <a:latin typeface="Avenir Book" panose="02000503020000020003" pitchFamily="2" charset="0"/>
              </a:rPr>
              <a:t>Role: </a:t>
            </a:r>
            <a:r>
              <a:rPr lang="en-US" sz="1100" dirty="0">
                <a:latin typeface="Avenir Book" panose="02000503020000020003" pitchFamily="2" charset="0"/>
              </a:rPr>
              <a:t>Constructed and managed the ETL workflows. Developed master data management workflow. </a:t>
            </a:r>
          </a:p>
          <a:p>
            <a:endParaRPr lang="en-US" sz="1100" dirty="0">
              <a:latin typeface="Avenir Book" panose="02000503020000020003" pitchFamily="2" charset="0"/>
            </a:endParaRPr>
          </a:p>
          <a:p>
            <a:r>
              <a:rPr lang="en-US" sz="1200" b="1" dirty="0">
                <a:latin typeface="Avenir Medium" panose="02000503020000020003" pitchFamily="2" charset="0"/>
              </a:rPr>
              <a:t>Data Warehousing and ETL consolidation | </a:t>
            </a:r>
            <a:r>
              <a:rPr lang="en-US" sz="1200" b="1" dirty="0">
                <a:solidFill>
                  <a:srgbClr val="FF0000"/>
                </a:solidFill>
                <a:latin typeface="Avenir Medium" panose="02000503020000020003" pitchFamily="2" charset="0"/>
              </a:rPr>
              <a:t>Construction Materials</a:t>
            </a:r>
          </a:p>
          <a:p>
            <a:pPr marL="285750" indent="-285750">
              <a:buFont typeface="Arial" panose="020B0604020202020204" pitchFamily="34" charset="0"/>
              <a:buChar char="•"/>
            </a:pPr>
            <a:r>
              <a:rPr lang="en-US" sz="1100" b="1" dirty="0">
                <a:latin typeface="Avenir Book" panose="02000503020000020003" pitchFamily="2" charset="0"/>
              </a:rPr>
              <a:t>Challenge</a:t>
            </a:r>
            <a:r>
              <a:rPr lang="en-US" sz="1100" b="1" i="0" dirty="0">
                <a:latin typeface="Avenir Book" panose="02000503020000020003" pitchFamily="2" charset="0"/>
              </a:rPr>
              <a:t>: </a:t>
            </a:r>
            <a:r>
              <a:rPr lang="en-US" sz="1100" i="0" dirty="0">
                <a:latin typeface="Avenir Book" panose="02000503020000020003"/>
              </a:rPr>
              <a:t>Clien</a:t>
            </a:r>
            <a:r>
              <a:rPr lang="en-US" sz="1100" dirty="0">
                <a:latin typeface="Avenir Book" panose="02000503020000020003"/>
              </a:rPr>
              <a:t>t </a:t>
            </a:r>
            <a:r>
              <a:rPr lang="en-US" sz="1100" i="0" dirty="0">
                <a:latin typeface="Avenir Book" panose="02000503020000020003"/>
              </a:rPr>
              <a:t>faced difficulties in managing </a:t>
            </a:r>
            <a:r>
              <a:rPr lang="en-US" sz="1100" dirty="0">
                <a:latin typeface="Avenir Book" panose="02000503020000020003"/>
              </a:rPr>
              <a:t>its</a:t>
            </a:r>
            <a:r>
              <a:rPr lang="en-US" sz="1100" i="0" dirty="0">
                <a:latin typeface="Avenir Book" panose="02000503020000020003"/>
              </a:rPr>
              <a:t> data architecture. ETL process was labor intensive, compounded by the need to integrate and disentangle data from newly acquired or divested companies. </a:t>
            </a:r>
            <a:r>
              <a:rPr lang="en-US" sz="1100" dirty="0">
                <a:latin typeface="Avenir Book" panose="02000503020000020003"/>
              </a:rPr>
              <a:t>The creation of a platform by 25 contractors over 18 months led to technical debt, inconsistent implementations, complexities, tribal knowledge, missing requirements, difficult to maintain processes/solutions, and a spaghetti architecture. Additionally, when the contractors rolled off, all support and enhancement requests required heavy reverse engineering and re-interviewing stakeholders.</a:t>
            </a:r>
            <a:endParaRPr lang="en-US" sz="1100" b="0" dirty="0">
              <a:latin typeface="Avenir Book" panose="02000503020000020003"/>
            </a:endParaRPr>
          </a:p>
          <a:p>
            <a:pPr marL="285750" indent="-285750">
              <a:buFont typeface="Arial" panose="020B0604020202020204" pitchFamily="34" charset="0"/>
              <a:buChar char="•"/>
            </a:pPr>
            <a:r>
              <a:rPr lang="en-US" sz="1100" b="1" dirty="0">
                <a:latin typeface="Avenir Book" panose="02000503020000020003"/>
              </a:rPr>
              <a:t>Solution: </a:t>
            </a:r>
            <a:r>
              <a:rPr lang="en-US" sz="1100" dirty="0">
                <a:latin typeface="Avenir Book" panose="02000503020000020003"/>
              </a:rPr>
              <a:t>Created processes that simplified integrations and empowered </a:t>
            </a:r>
            <a:r>
              <a:rPr lang="en-US" sz="1100" dirty="0">
                <a:latin typeface="Avenir Book" panose="02000503020000020003" pitchFamily="2" charset="0"/>
              </a:rPr>
              <a:t>stakeholders to communicate.  Processes were cohesive and scalable, ensuring seamless integration and separation as required.</a:t>
            </a:r>
            <a:endParaRPr lang="en-US" sz="1100" b="1"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panose="02000503020000020003" pitchFamily="2" charset="0"/>
              </a:rPr>
              <a:t>Tools: </a:t>
            </a:r>
            <a:r>
              <a:rPr lang="en-US" sz="1100" dirty="0">
                <a:latin typeface="Avenir Book" panose="02000503020000020003" pitchFamily="2" charset="0"/>
              </a:rPr>
              <a:t>Azure SQL | Azure Data Factory | Azure Web Apps | Python</a:t>
            </a:r>
            <a:endParaRPr lang="en-US" sz="1100" b="1"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panose="02000503020000020003" pitchFamily="2" charset="0"/>
              </a:rPr>
              <a:t>Role: </a:t>
            </a:r>
            <a:r>
              <a:rPr lang="en-US" sz="1100" dirty="0">
                <a:latin typeface="Avenir Book" panose="02000503020000020003" pitchFamily="2" charset="0"/>
              </a:rPr>
              <a:t>Collaborated with business stakeholders, analyzed current practices, and designed frameworks to align with both current needs and future objectives.</a:t>
            </a:r>
            <a:endParaRPr lang="en-US" sz="1100" b="1" dirty="0">
              <a:latin typeface="Avenir Book" panose="02000503020000020003" pitchFamily="2" charset="0"/>
            </a:endParaRPr>
          </a:p>
        </p:txBody>
      </p:sp>
      <p:sp>
        <p:nvSpPr>
          <p:cNvPr id="15" name="TextBox 14">
            <a:extLst>
              <a:ext uri="{FF2B5EF4-FFF2-40B4-BE49-F238E27FC236}">
                <a16:creationId xmlns:a16="http://schemas.microsoft.com/office/drawing/2014/main" id="{94DF130C-1D4D-9DF6-393A-B7906892B2D4}"/>
              </a:ext>
            </a:extLst>
          </p:cNvPr>
          <p:cNvSpPr txBox="1"/>
          <p:nvPr/>
        </p:nvSpPr>
        <p:spPr>
          <a:xfrm>
            <a:off x="4794249" y="553756"/>
            <a:ext cx="7010354" cy="492443"/>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Industry Experience</a:t>
            </a:r>
          </a:p>
          <a:p>
            <a:r>
              <a:rPr lang="en-US" sz="1200" dirty="0">
                <a:latin typeface="Avenir Book"/>
              </a:rPr>
              <a:t>Construction Materials| </a:t>
            </a:r>
            <a:r>
              <a:rPr lang="en-US" sz="1200" b="0" i="0" dirty="0">
                <a:latin typeface="Avenir Book"/>
              </a:rPr>
              <a:t>Construction Engineering | Utilities Operation &amp; Management |Nonprofit Management</a:t>
            </a:r>
            <a:endParaRPr lang="en-US" sz="1200" b="0" i="0" dirty="0">
              <a:latin typeface="Avenir Book" panose="02000503020000020003" pitchFamily="2" charset="0"/>
            </a:endParaRPr>
          </a:p>
        </p:txBody>
      </p:sp>
      <p:sp>
        <p:nvSpPr>
          <p:cNvPr id="17" name="Rectangle 16">
            <a:extLst>
              <a:ext uri="{FF2B5EF4-FFF2-40B4-BE49-F238E27FC236}">
                <a16:creationId xmlns:a16="http://schemas.microsoft.com/office/drawing/2014/main" id="{9BEDE38C-76DE-56D7-FC94-9B7F3DBF1009}"/>
              </a:ext>
            </a:extLst>
          </p:cNvPr>
          <p:cNvSpPr/>
          <p:nvPr/>
        </p:nvSpPr>
        <p:spPr>
          <a:xfrm>
            <a:off x="4640317" y="5229142"/>
            <a:ext cx="7299433" cy="1355590"/>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041723F8-473C-A4E0-8E89-38EB178AF4A3}"/>
              </a:ext>
            </a:extLst>
          </p:cNvPr>
          <p:cNvSpPr txBox="1"/>
          <p:nvPr/>
        </p:nvSpPr>
        <p:spPr>
          <a:xfrm>
            <a:off x="4901590" y="5030285"/>
            <a:ext cx="2396193" cy="402778"/>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BIO &amp; CONTACT INFO</a:t>
            </a:r>
          </a:p>
        </p:txBody>
      </p:sp>
      <p:sp>
        <p:nvSpPr>
          <p:cNvPr id="19" name="TextBox 18">
            <a:extLst>
              <a:ext uri="{FF2B5EF4-FFF2-40B4-BE49-F238E27FC236}">
                <a16:creationId xmlns:a16="http://schemas.microsoft.com/office/drawing/2014/main" id="{5F0C6E8B-31C3-543C-CC9B-0819E0FA2DC9}"/>
              </a:ext>
            </a:extLst>
          </p:cNvPr>
          <p:cNvSpPr txBox="1"/>
          <p:nvPr/>
        </p:nvSpPr>
        <p:spPr>
          <a:xfrm>
            <a:off x="4703380" y="5375392"/>
            <a:ext cx="3944353" cy="1200329"/>
          </a:xfrm>
          <a:prstGeom prst="rect">
            <a:avLst/>
          </a:prstGeom>
          <a:noFill/>
        </p:spPr>
        <p:txBody>
          <a:bodyPr wrap="square" rtlCol="0">
            <a:spAutoFit/>
          </a:bodyPr>
          <a:lstStyle/>
          <a:p>
            <a:r>
              <a:rPr lang="en-US" sz="1200" dirty="0">
                <a:effectLst/>
                <a:latin typeface="Calibri" panose="020F0502020204030204" pitchFamily="34" charset="0"/>
              </a:rPr>
              <a:t>After 10 years working in Utilities Operations, Patrick started his consulting career in 2022.  He enjoys helping companies optimizing ETL processes and troubleshooting data governance problems. When he’s not in front of a computer, Patrick enjoys trail running, climbing, and backpacking in the Rockies</a:t>
            </a:r>
            <a:r>
              <a:rPr lang="en-US" sz="1200" dirty="0">
                <a:latin typeface="Calibri" panose="020F0502020204030204" pitchFamily="34" charset="0"/>
              </a:rPr>
              <a:t>.</a:t>
            </a:r>
            <a:endParaRPr lang="en-US" sz="1200" dirty="0">
              <a:latin typeface="Avenir Book" panose="02000503020000020003" pitchFamily="2" charset="0"/>
            </a:endParaRPr>
          </a:p>
        </p:txBody>
      </p:sp>
      <p:sp>
        <p:nvSpPr>
          <p:cNvPr id="20" name="TextBox 19">
            <a:extLst>
              <a:ext uri="{FF2B5EF4-FFF2-40B4-BE49-F238E27FC236}">
                <a16:creationId xmlns:a16="http://schemas.microsoft.com/office/drawing/2014/main" id="{91228AB3-211E-2AB1-CB66-04BEDE91A126}"/>
              </a:ext>
            </a:extLst>
          </p:cNvPr>
          <p:cNvSpPr txBox="1"/>
          <p:nvPr/>
        </p:nvSpPr>
        <p:spPr>
          <a:xfrm>
            <a:off x="8782880" y="5252057"/>
            <a:ext cx="3021723" cy="1477328"/>
          </a:xfrm>
          <a:prstGeom prst="rect">
            <a:avLst/>
          </a:prstGeom>
          <a:noFill/>
        </p:spPr>
        <p:txBody>
          <a:bodyPr wrap="square" rtlCol="0">
            <a:spAutoFit/>
          </a:bodyPr>
          <a:lstStyle/>
          <a:p>
            <a:r>
              <a:rPr lang="en-US" sz="1000" b="1" i="0" dirty="0">
                <a:latin typeface="Avenir Medium" panose="02000503020000020003" pitchFamily="2" charset="0"/>
              </a:rPr>
              <a:t>Email</a:t>
            </a:r>
          </a:p>
          <a:p>
            <a:r>
              <a:rPr lang="en-US" sz="1000" dirty="0">
                <a:latin typeface="Avenir Book" panose="02000503020000020003" pitchFamily="2" charset="0"/>
              </a:rPr>
              <a:t>Patrick.Murray</a:t>
            </a:r>
            <a:r>
              <a:rPr lang="en-US" sz="1000" b="0" i="0" kern="1200" dirty="0">
                <a:solidFill>
                  <a:schemeClr val="tx1"/>
                </a:solidFill>
                <a:latin typeface="Avenir Book" panose="02000503020000020003" pitchFamily="2" charset="0"/>
                <a:ea typeface="+mn-ea"/>
                <a:cs typeface="+mn-cs"/>
              </a:rPr>
              <a:t>@thebridge.com</a:t>
            </a:r>
          </a:p>
          <a:p>
            <a:endParaRPr lang="en-US" sz="1000" b="0" i="0" dirty="0">
              <a:latin typeface="Avenir Medium" panose="02000503020000020003" pitchFamily="2" charset="0"/>
            </a:endParaRPr>
          </a:p>
          <a:p>
            <a:r>
              <a:rPr lang="en-US" sz="1000" b="1" i="0" dirty="0">
                <a:latin typeface="Avenir Medium" panose="02000503020000020003" pitchFamily="2" charset="0"/>
              </a:rPr>
              <a:t>Mobile </a:t>
            </a:r>
          </a:p>
          <a:p>
            <a:r>
              <a:rPr lang="en-US" sz="1000" b="0" i="0" dirty="0">
                <a:latin typeface="Avenir Book" panose="02000503020000020003" pitchFamily="2" charset="0"/>
              </a:rPr>
              <a:t>(</a:t>
            </a:r>
            <a:r>
              <a:rPr lang="en-US" sz="1000" dirty="0">
                <a:latin typeface="Avenir Book" panose="02000503020000020003" pitchFamily="2" charset="0"/>
              </a:rPr>
              <a:t>732) 570-4753</a:t>
            </a:r>
            <a:endParaRPr lang="en-US" sz="1000" b="0" i="0" dirty="0">
              <a:latin typeface="Avenir Book" panose="02000503020000020003" pitchFamily="2" charset="0"/>
            </a:endParaRPr>
          </a:p>
          <a:p>
            <a:endParaRPr lang="en-US" sz="1000" dirty="0">
              <a:latin typeface="Avenir Book" panose="02000503020000020003" pitchFamily="2" charset="0"/>
            </a:endParaRPr>
          </a:p>
          <a:p>
            <a:r>
              <a:rPr lang="en-US" sz="1000" b="1" dirty="0">
                <a:latin typeface="Avenir Medium" panose="02000503020000020003" pitchFamily="2" charset="0"/>
              </a:rPr>
              <a:t>Location</a:t>
            </a:r>
          </a:p>
          <a:p>
            <a:r>
              <a:rPr lang="en-US" sz="1000" b="0" i="0" dirty="0">
                <a:latin typeface="Avenir Book" panose="02000503020000020003" pitchFamily="2" charset="0"/>
              </a:rPr>
              <a:t>Littleton, Colorado</a:t>
            </a:r>
          </a:p>
          <a:p>
            <a:endParaRPr lang="en-US" sz="1000" b="0" i="0" dirty="0">
              <a:latin typeface="Avenir Book" panose="02000503020000020003" pitchFamily="2" charset="0"/>
            </a:endParaRPr>
          </a:p>
        </p:txBody>
      </p:sp>
      <p:pic>
        <p:nvPicPr>
          <p:cNvPr id="21" name="Picture 20" descr="A red and black logo&#10;&#10;Description automatically generated">
            <a:extLst>
              <a:ext uri="{FF2B5EF4-FFF2-40B4-BE49-F238E27FC236}">
                <a16:creationId xmlns:a16="http://schemas.microsoft.com/office/drawing/2014/main" id="{EC7CEE6C-28B1-4647-A272-B5308AA06638}"/>
              </a:ext>
            </a:extLst>
          </p:cNvPr>
          <p:cNvPicPr>
            <a:picLocks noChangeAspect="1"/>
          </p:cNvPicPr>
          <p:nvPr/>
        </p:nvPicPr>
        <p:blipFill>
          <a:blip r:embed="rId2"/>
          <a:stretch>
            <a:fillRect/>
          </a:stretch>
        </p:blipFill>
        <p:spPr>
          <a:xfrm>
            <a:off x="10363199" y="5780444"/>
            <a:ext cx="1629105" cy="919901"/>
          </a:xfrm>
          <a:prstGeom prst="rect">
            <a:avLst/>
          </a:prstGeom>
        </p:spPr>
      </p:pic>
      <p:sp>
        <p:nvSpPr>
          <p:cNvPr id="2" name="TextBox 1">
            <a:extLst>
              <a:ext uri="{FF2B5EF4-FFF2-40B4-BE49-F238E27FC236}">
                <a16:creationId xmlns:a16="http://schemas.microsoft.com/office/drawing/2014/main" id="{90459CCD-A08F-BF73-F98A-D583EA92DA5F}"/>
              </a:ext>
            </a:extLst>
          </p:cNvPr>
          <p:cNvSpPr txBox="1"/>
          <p:nvPr/>
        </p:nvSpPr>
        <p:spPr>
          <a:xfrm>
            <a:off x="4901595" y="91370"/>
            <a:ext cx="1446954" cy="400110"/>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INDUSTRIES</a:t>
            </a:r>
          </a:p>
        </p:txBody>
      </p:sp>
      <p:sp>
        <p:nvSpPr>
          <p:cNvPr id="5" name="TextBox 4">
            <a:extLst>
              <a:ext uri="{FF2B5EF4-FFF2-40B4-BE49-F238E27FC236}">
                <a16:creationId xmlns:a16="http://schemas.microsoft.com/office/drawing/2014/main" id="{940B6395-A670-8B49-1D2D-E0B11A43DDE1}"/>
              </a:ext>
            </a:extLst>
          </p:cNvPr>
          <p:cNvSpPr txBox="1"/>
          <p:nvPr/>
        </p:nvSpPr>
        <p:spPr>
          <a:xfrm>
            <a:off x="4901590" y="1347997"/>
            <a:ext cx="1446959" cy="400110"/>
          </a:xfrm>
          <a:prstGeom prst="rect">
            <a:avLst/>
          </a:prstGeom>
          <a:solidFill>
            <a:schemeClr val="bg1"/>
          </a:solidFill>
        </p:spPr>
        <p:txBody>
          <a:bodyPr wrap="square" rtlCol="0">
            <a:spAutoFit/>
          </a:bodyPr>
          <a:lstStyle/>
          <a:p>
            <a:r>
              <a:rPr lang="en-US" sz="2000" dirty="0">
                <a:solidFill>
                  <a:srgbClr val="22262B"/>
                </a:solidFill>
                <a:latin typeface="Avenir Medium" panose="02000503020000020003" pitchFamily="2" charset="0"/>
              </a:rPr>
              <a:t>EXPERIENCE</a:t>
            </a:r>
          </a:p>
        </p:txBody>
      </p:sp>
      <p:pic>
        <p:nvPicPr>
          <p:cNvPr id="10" name="Picture 9" descr="A person smiling for the camera&#10;&#10;Description automatically generated">
            <a:extLst>
              <a:ext uri="{FF2B5EF4-FFF2-40B4-BE49-F238E27FC236}">
                <a16:creationId xmlns:a16="http://schemas.microsoft.com/office/drawing/2014/main" id="{C5C9F0FC-90DF-0F6D-899A-5932B8AC9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645" y="995606"/>
            <a:ext cx="2479167" cy="2477527"/>
          </a:xfrm>
          <a:prstGeom prst="rect">
            <a:avLst/>
          </a:prstGeom>
        </p:spPr>
      </p:pic>
    </p:spTree>
    <p:extLst>
      <p:ext uri="{BB962C8B-B14F-4D97-AF65-F5344CB8AC3E}">
        <p14:creationId xmlns:p14="http://schemas.microsoft.com/office/powerpoint/2010/main" val="699008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759F3A5467CD46A2080B886093CFD7" ma:contentTypeVersion="20" ma:contentTypeDescription="Create a new document." ma:contentTypeScope="" ma:versionID="413872e3de1c0c8be625aaa8835e44d1">
  <xsd:schema xmlns:xsd="http://www.w3.org/2001/XMLSchema" xmlns:xs="http://www.w3.org/2001/XMLSchema" xmlns:p="http://schemas.microsoft.com/office/2006/metadata/properties" xmlns:ns2="a6522676-9d5d-4c93-bc87-501c8cb86033" xmlns:ns3="bb4d6d32-6586-43b9-b010-b256dfc70333" targetNamespace="http://schemas.microsoft.com/office/2006/metadata/properties" ma:root="true" ma:fieldsID="5ecd02bbd77e83262fb86a2c97f2ab64" ns2:_="" ns3:_="">
    <xsd:import namespace="a6522676-9d5d-4c93-bc87-501c8cb86033"/>
    <xsd:import namespace="bb4d6d32-6586-43b9-b010-b256dfc70333"/>
    <xsd:element name="properties">
      <xsd:complexType>
        <xsd:sequence>
          <xsd:element name="documentManagement">
            <xsd:complexType>
              <xsd:all>
                <xsd:element ref="ns2:TaxCatchAll" minOccurs="0"/>
                <xsd:element ref="ns3:MediaServiceMetadata" minOccurs="0"/>
                <xsd:element ref="ns3:MediaServiceFastMetadata" minOccurs="0"/>
                <xsd:element ref="ns3:MediaServiceObjectDetectorVersion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DateTaken" minOccurs="0"/>
                <xsd:element ref="ns3:MediaLengthInSeconds" minOccurs="0"/>
                <xsd:element ref="ns3:Capability" minOccurs="0"/>
                <xsd:element ref="ns3:Owner" minOccurs="0"/>
                <xsd:element ref="ns3:lcf76f155ced4ddcb4097134ff3c332f" minOccurs="0"/>
                <xsd:element ref="ns3:MediaServiceLocation" minOccurs="0"/>
                <xsd:element ref="ns3:MediaServiceSearchProperties" minOccurs="0"/>
                <xsd:element ref="ns3:Practi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22676-9d5d-4c93-bc87-501c8cb8603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6092b07-db02-44d2-9cef-a4f70d77c2a8}" ma:internalName="TaxCatchAll" ma:showField="CatchAllData" ma:web="a6522676-9d5d-4c93-bc87-501c8cb86033">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4d6d32-6586-43b9-b010-b256dfc7033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Capability" ma:index="19" nillable="true" ma:displayName="Capability" ma:format="Dropdown" ma:internalName="Capability">
      <xsd:complexType>
        <xsd:complexContent>
          <xsd:extension base="dms:MultiChoice">
            <xsd:sequence>
              <xsd:element name="Value" maxOccurs="unbounded" minOccurs="0" nillable="true">
                <xsd:simpleType>
                  <xsd:restriction base="dms:Choice">
                    <xsd:enumeration value="Agile Effectiveness"/>
                    <xsd:enumeration value="Change Management &amp; Comms"/>
                    <xsd:enumeration value="Employee Engagement &amp; Culture"/>
                    <xsd:enumeration value="Executive Coaching &amp; Leadership Development"/>
                    <xsd:enumeration value="Organizational Assessments"/>
                    <xsd:enumeration value="Product Development"/>
                    <xsd:enumeration value="Project Management &amp; Governance"/>
                    <xsd:enumeration value="SharePoint &amp; Office365"/>
                    <xsd:enumeration value="Strategy Development &amp; Roadmapping"/>
                  </xsd:restriction>
                </xsd:simpleType>
              </xsd:element>
            </xsd:sequence>
          </xsd:extension>
        </xsd:complexContent>
      </xsd:complexType>
    </xsd:element>
    <xsd:element name="Owner" ma:index="20" nillable="true" ma:displayName="Owner" ma:format="Dropdown" ma:list="UserInfo" ma:SharePointGroup="0" ma:internalName="Owner">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f15e56-e300-4490-8337-7c24d25d73a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Practice" ma:index="25" nillable="true" ma:displayName="Practice" ma:default="Unknown" ma:description="Practice" ma:format="Dropdown" ma:internalName="Practice">
      <xsd:simpleType>
        <xsd:union memberTypes="dms:Text">
          <xsd:simpleType>
            <xsd:restriction base="dms:Choice">
              <xsd:enumeration value="Cloud &amp; Product"/>
              <xsd:enumeration value="Acceleration"/>
              <xsd:enumeration value="Data &amp; AI"/>
              <xsd:enumeration value="Experiences"/>
              <xsd:enumeration value="Client Leadership"/>
              <xsd:enumeration value="Executive"/>
              <xsd:enumeration value="Unknow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wner xmlns="bb4d6d32-6586-43b9-b010-b256dfc70333">
      <UserInfo>
        <DisplayName/>
        <AccountId xsi:nil="true"/>
        <AccountType/>
      </UserInfo>
    </Owner>
    <lcf76f155ced4ddcb4097134ff3c332f xmlns="bb4d6d32-6586-43b9-b010-b256dfc70333">
      <Terms xmlns="http://schemas.microsoft.com/office/infopath/2007/PartnerControls"/>
    </lcf76f155ced4ddcb4097134ff3c332f>
    <TaxCatchAll xmlns="a6522676-9d5d-4c93-bc87-501c8cb86033" xsi:nil="true"/>
    <Capability xmlns="bb4d6d32-6586-43b9-b010-b256dfc70333" xsi:nil="true"/>
    <Practice xmlns="bb4d6d32-6586-43b9-b010-b256dfc70333">Unknown</Practice>
  </documentManagement>
</p:properties>
</file>

<file path=customXml/itemProps1.xml><?xml version="1.0" encoding="utf-8"?>
<ds:datastoreItem xmlns:ds="http://schemas.openxmlformats.org/officeDocument/2006/customXml" ds:itemID="{A61FEBF9-32D8-4934-B71D-3542295D6A1F}"/>
</file>

<file path=customXml/itemProps2.xml><?xml version="1.0" encoding="utf-8"?>
<ds:datastoreItem xmlns:ds="http://schemas.openxmlformats.org/officeDocument/2006/customXml" ds:itemID="{BB1CF619-1908-4178-94DD-67F550425BC2}"/>
</file>

<file path=customXml/itemProps3.xml><?xml version="1.0" encoding="utf-8"?>
<ds:datastoreItem xmlns:ds="http://schemas.openxmlformats.org/officeDocument/2006/customXml" ds:itemID="{89232449-6A5F-4DDE-AEB7-7BD59B396401}"/>
</file>

<file path=docProps/app.xml><?xml version="1.0" encoding="utf-8"?>
<Properties xmlns="http://schemas.openxmlformats.org/officeDocument/2006/extended-properties" xmlns:vt="http://schemas.openxmlformats.org/officeDocument/2006/docPropsVTypes">
  <TotalTime>1515</TotalTime>
  <Words>433</Words>
  <Application>Microsoft Office PowerPoint</Application>
  <PresentationFormat>Widescreen</PresentationFormat>
  <Paragraphs>32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Avenir Black</vt:lpstr>
      <vt:lpstr>Avenir Book</vt:lpstr>
      <vt:lpstr>Avenir Medium</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Murray (CONT)</dc:creator>
  <cp:lastModifiedBy>Patrick Murray (CONT)</cp:lastModifiedBy>
  <cp:revision>4</cp:revision>
  <dcterms:created xsi:type="dcterms:W3CDTF">2024-04-24T13:50:04Z</dcterms:created>
  <dcterms:modified xsi:type="dcterms:W3CDTF">2024-04-26T14:31:46Z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0x010100E8759F3A5467CD46A2080B886093CFD7</vt:lpwstr>
  </property>
</Properties>
</file>