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C3E8"/>
    <a:srgbClr val="EF4142"/>
    <a:srgbClr val="2226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5"/>
    <p:restoredTop sz="91852" autoAdjust="0"/>
  </p:normalViewPr>
  <p:slideViewPr>
    <p:cSldViewPr snapToGrid="0">
      <p:cViewPr varScale="1">
        <p:scale>
          <a:sx n="74" d="100"/>
          <a:sy n="74" d="100"/>
        </p:scale>
        <p:origin x="79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86A84-EC29-44F1-A225-26AA2DDD570D}"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67945-1702-4BC1-8E4E-1FD86D94EE6A}" type="slidenum">
              <a:rPr lang="en-US" smtClean="0"/>
              <a:t>‹#›</a:t>
            </a:fld>
            <a:endParaRPr lang="en-US"/>
          </a:p>
        </p:txBody>
      </p:sp>
    </p:spTree>
    <p:extLst>
      <p:ext uri="{BB962C8B-B14F-4D97-AF65-F5344CB8AC3E}">
        <p14:creationId xmlns:p14="http://schemas.microsoft.com/office/powerpoint/2010/main" val="427416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1C2C80"/>
                </a:solidFill>
                <a:effectLst/>
                <a:latin typeface="Montserrat" panose="00000500000000000000" pitchFamily="2" charset="0"/>
              </a:rPr>
              <a:t>With over 20 years of problem-solving experience across consulting and industry roles, Amanda Kraft  has always appreciated the connection between what people need to do their jobs effectively and the ways organizations can provide support. That’s why she enjoys helping companies define and design future-state programs and structures, as well as helping to manage the employee changes through every phase of the journey. Her projects focus on organizational alignment, process redesign, performance management, culture and team dynamics, learning and development, and change management.</a:t>
            </a:r>
            <a:r>
              <a:rPr lang="en-US" sz="1800" b="0" i="0" dirty="0">
                <a:solidFill>
                  <a:srgbClr val="1C2C80"/>
                </a:solidFill>
                <a:effectLst/>
                <a:latin typeface="Montserrat" panose="00000500000000000000" pitchFamily="2" charset="0"/>
              </a:rPr>
              <a:t>​</a:t>
            </a:r>
            <a:endParaRPr lang="en-US" b="0" i="0" dirty="0">
              <a:solidFill>
                <a:srgbClr val="1C2C80"/>
              </a:solidFill>
              <a:effectLst/>
              <a:latin typeface="Segoe UI" panose="020B0502040204020203" pitchFamily="34" charset="0"/>
            </a:endParaRPr>
          </a:p>
          <a:p>
            <a:pPr algn="l" rtl="0" fontAlgn="base"/>
            <a:r>
              <a:rPr lang="en-US" sz="1800" b="0" i="0" u="none" strike="noStrike" dirty="0">
                <a:solidFill>
                  <a:srgbClr val="1C2C80"/>
                </a:solidFill>
                <a:effectLst/>
                <a:latin typeface="Montserrat" panose="00000500000000000000" pitchFamily="2" charset="0"/>
              </a:rPr>
              <a:t>Prior to joining The Bridge, Amanda served as a management consultant at </a:t>
            </a:r>
            <a:r>
              <a:rPr lang="en-US" sz="1800" b="0" i="0" u="none" strike="noStrike" dirty="0" err="1">
                <a:solidFill>
                  <a:srgbClr val="1C2C80"/>
                </a:solidFill>
                <a:effectLst/>
                <a:latin typeface="Montserrat" panose="00000500000000000000" pitchFamily="2" charset="0"/>
              </a:rPr>
              <a:t>Pariveda</a:t>
            </a:r>
            <a:r>
              <a:rPr lang="en-US" sz="1800" b="0" i="0" u="none" strike="noStrike" dirty="0">
                <a:solidFill>
                  <a:srgbClr val="1C2C80"/>
                </a:solidFill>
                <a:effectLst/>
                <a:latin typeface="Montserrat" panose="00000500000000000000" pitchFamily="2" charset="0"/>
              </a:rPr>
              <a:t> Solutions, Slalom, Accenture, and Sendero. She also worked in human resources at PepsiCo and Lennox International, focusing on internal organizational development through employee engagement, performance management, competency-based learning, and career and leadership development.</a:t>
            </a:r>
            <a:endParaRPr lang="en-US" b="0" i="0" dirty="0">
              <a:solidFill>
                <a:srgbClr val="1C2C8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2D67945-1702-4BC1-8E4E-1FD86D94EE6A}" type="slidenum">
              <a:rPr lang="en-US" smtClean="0"/>
              <a:t>1</a:t>
            </a:fld>
            <a:endParaRPr lang="en-US"/>
          </a:p>
        </p:txBody>
      </p:sp>
    </p:spTree>
    <p:extLst>
      <p:ext uri="{BB962C8B-B14F-4D97-AF65-F5344CB8AC3E}">
        <p14:creationId xmlns:p14="http://schemas.microsoft.com/office/powerpoint/2010/main" val="1427171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671-6FC9-527E-9E07-D1131E1E0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19402B-F824-E1D9-9A90-31AA30966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0FAD1-E21D-3235-9696-934D5195444C}"/>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5" name="Footer Placeholder 4">
            <a:extLst>
              <a:ext uri="{FF2B5EF4-FFF2-40B4-BE49-F238E27FC236}">
                <a16:creationId xmlns:a16="http://schemas.microsoft.com/office/drawing/2014/main" id="{FBA9ACA9-C94D-79FD-2567-77E106726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B29BE-FD37-A392-F6F3-5AE03AA3E187}"/>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54778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1029-2F3A-BE99-C729-35AC73C8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58CE43-36F5-72E9-5B92-6402D74871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C5541-F5E1-4F90-1F62-88826E093420}"/>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5" name="Footer Placeholder 4">
            <a:extLst>
              <a:ext uri="{FF2B5EF4-FFF2-40B4-BE49-F238E27FC236}">
                <a16:creationId xmlns:a16="http://schemas.microsoft.com/office/drawing/2014/main" id="{15BB2058-2607-37FA-5A6B-F6C7F08F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FF8DA-DA3E-DE65-66E9-7F12A0FD0DF4}"/>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36816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29BDE-EDC3-57D6-2CEA-B722C0F3E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8C243-262F-DB06-ED9F-F559DEF4A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9658-378F-9D68-2A5F-F32CE174033A}"/>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5" name="Footer Placeholder 4">
            <a:extLst>
              <a:ext uri="{FF2B5EF4-FFF2-40B4-BE49-F238E27FC236}">
                <a16:creationId xmlns:a16="http://schemas.microsoft.com/office/drawing/2014/main" id="{6208C026-08B3-39E9-71D2-ACC7DD94E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297E9-F25A-2F87-DEDA-F28E73F57593}"/>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80509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1179-27C3-9947-C92D-28AB70C3A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35504-60EE-4ED4-F311-96BDF458F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3204D-D1BE-71B5-1DB7-1BAF5A089ADA}"/>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5" name="Footer Placeholder 4">
            <a:extLst>
              <a:ext uri="{FF2B5EF4-FFF2-40B4-BE49-F238E27FC236}">
                <a16:creationId xmlns:a16="http://schemas.microsoft.com/office/drawing/2014/main" id="{90657909-BF36-8BF9-FEFB-E758786B6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77833-80D9-F0DC-E1A6-046E33720108}"/>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19651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1087-EFCD-08C5-8611-AC56C6908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263A8-0618-A25F-6CB4-ACEA458EB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74620E-3905-C535-FB30-CE54AE33C082}"/>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5" name="Footer Placeholder 4">
            <a:extLst>
              <a:ext uri="{FF2B5EF4-FFF2-40B4-BE49-F238E27FC236}">
                <a16:creationId xmlns:a16="http://schemas.microsoft.com/office/drawing/2014/main" id="{A00C5B96-C593-C3CC-AA0D-6B3EA5F47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344AC-DF59-D9E1-9349-B8DBA648BA24}"/>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01403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FA5C-61FE-70C1-3A74-2429B39A8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C813E-725D-ABAB-84EB-93AD22420A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F471B-21D8-D496-86BF-6CECA19492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04F9BD-B9D3-4123-47BB-9CC8495368B8}"/>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6" name="Footer Placeholder 5">
            <a:extLst>
              <a:ext uri="{FF2B5EF4-FFF2-40B4-BE49-F238E27FC236}">
                <a16:creationId xmlns:a16="http://schemas.microsoft.com/office/drawing/2014/main" id="{C8ABF291-C074-D99F-BAD6-273476B8A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C5078-72EB-91CD-AA35-B8914C3BDA12}"/>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7619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66CC-470E-F96A-1B9F-4261ECF398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2E29-376B-7B4F-286D-277577D21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4B3C0-33F0-B507-80A0-B5DEEB3F4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49E46-36CB-230E-D533-87AAFF331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31D99-5744-FE3E-A9EB-466159C0F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1B9EB3-7C20-952E-1A44-95F313448192}"/>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8" name="Footer Placeholder 7">
            <a:extLst>
              <a:ext uri="{FF2B5EF4-FFF2-40B4-BE49-F238E27FC236}">
                <a16:creationId xmlns:a16="http://schemas.microsoft.com/office/drawing/2014/main" id="{60190D36-D21F-4F22-A877-1F2D83BCDD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13603-D594-29CA-CAA1-09A665681F0D}"/>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85232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D7BD-EB4C-A1FB-646C-540FCACE7E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E4FA7-B04F-4511-BD51-7D94647FC0C6}"/>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4" name="Footer Placeholder 3">
            <a:extLst>
              <a:ext uri="{FF2B5EF4-FFF2-40B4-BE49-F238E27FC236}">
                <a16:creationId xmlns:a16="http://schemas.microsoft.com/office/drawing/2014/main" id="{D59A5A4F-D4E1-89F9-E561-7C7B6A0914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F5D91-B979-6005-CC19-73C04E592B91}"/>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16955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7E727-9F9B-6173-806F-A763CCF374BB}"/>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3" name="Footer Placeholder 2">
            <a:extLst>
              <a:ext uri="{FF2B5EF4-FFF2-40B4-BE49-F238E27FC236}">
                <a16:creationId xmlns:a16="http://schemas.microsoft.com/office/drawing/2014/main" id="{C3BA4A14-9E83-1ACE-7B84-E670560FD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03944-E85D-418C-6BB8-9490ED5318BE}"/>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119644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3F10-67B4-B6B0-75F6-4083D9B57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AA7E61-DA95-2297-E607-BE2AAF007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96BECD-F4EF-8247-2AA6-96317BC13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B123B-6CC1-6B81-E546-E19B9520CCE8}"/>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6" name="Footer Placeholder 5">
            <a:extLst>
              <a:ext uri="{FF2B5EF4-FFF2-40B4-BE49-F238E27FC236}">
                <a16:creationId xmlns:a16="http://schemas.microsoft.com/office/drawing/2014/main" id="{E2247640-115F-89A6-913B-5808DA1B2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1D57D-8CBE-182E-3A06-CA0B36BD0463}"/>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42149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38E8-A36A-E534-C078-AEAC7012F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12472-3560-5C1D-0B91-7477E5BAD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C751E-3504-48B4-7BD2-189355E5A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F5DEB-71F7-8BF6-4639-951431549AC2}"/>
              </a:ext>
            </a:extLst>
          </p:cNvPr>
          <p:cNvSpPr>
            <a:spLocks noGrp="1"/>
          </p:cNvSpPr>
          <p:nvPr>
            <p:ph type="dt" sz="half" idx="10"/>
          </p:nvPr>
        </p:nvSpPr>
        <p:spPr/>
        <p:txBody>
          <a:bodyPr/>
          <a:lstStyle/>
          <a:p>
            <a:fld id="{197181E7-E4F4-244D-A186-9818356F7DAC}" type="datetimeFigureOut">
              <a:rPr lang="en-US" smtClean="0"/>
              <a:t>4/9/2024</a:t>
            </a:fld>
            <a:endParaRPr lang="en-US"/>
          </a:p>
        </p:txBody>
      </p:sp>
      <p:sp>
        <p:nvSpPr>
          <p:cNvPr id="6" name="Footer Placeholder 5">
            <a:extLst>
              <a:ext uri="{FF2B5EF4-FFF2-40B4-BE49-F238E27FC236}">
                <a16:creationId xmlns:a16="http://schemas.microsoft.com/office/drawing/2014/main" id="{B417C974-6C4B-130C-4E39-2E3E21D6D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4204C-B145-CB39-ABB1-4ADA2DBC59B8}"/>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41062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305A2-7531-104F-3F15-2A3FEAE3A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86CA1C-CB77-FBD8-5146-569B6E635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3DB4B-C28E-D97F-886F-347D3324C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181E7-E4F4-244D-A186-9818356F7DAC}" type="datetimeFigureOut">
              <a:rPr lang="en-US" smtClean="0"/>
              <a:t>4/9/2024</a:t>
            </a:fld>
            <a:endParaRPr lang="en-US"/>
          </a:p>
        </p:txBody>
      </p:sp>
      <p:sp>
        <p:nvSpPr>
          <p:cNvPr id="5" name="Footer Placeholder 4">
            <a:extLst>
              <a:ext uri="{FF2B5EF4-FFF2-40B4-BE49-F238E27FC236}">
                <a16:creationId xmlns:a16="http://schemas.microsoft.com/office/drawing/2014/main" id="{91FF1943-37CB-72A0-D75A-CA1337D1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BB2BF0-3240-1826-9EDA-2D9C1E04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8EB3C-2BDB-A748-8E13-A691DCE6F1B2}" type="slidenum">
              <a:rPr lang="en-US" smtClean="0"/>
              <a:t>‹#›</a:t>
            </a:fld>
            <a:endParaRPr lang="en-US"/>
          </a:p>
        </p:txBody>
      </p:sp>
    </p:spTree>
    <p:extLst>
      <p:ext uri="{BB962C8B-B14F-4D97-AF65-F5344CB8AC3E}">
        <p14:creationId xmlns:p14="http://schemas.microsoft.com/office/powerpoint/2010/main" val="191556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 y="168791"/>
            <a:ext cx="4587767"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AMANDA KRAFT</a:t>
            </a:r>
            <a:br>
              <a:rPr lang="en-US" sz="3200" b="1" dirty="0">
                <a:latin typeface="Avenir Black" panose="02000503020000020003" pitchFamily="2" charset="0"/>
              </a:rPr>
            </a:br>
            <a:r>
              <a:rPr lang="en-US" sz="2000" b="1" dirty="0">
                <a:latin typeface="Avenir Medium" panose="02000503020000020003" pitchFamily="2" charset="0"/>
              </a:rPr>
              <a:t>VICE PRESIDENT</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28693"/>
            <a:ext cx="2003029"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769989"/>
          </a:xfrm>
          <a:prstGeom prst="rect">
            <a:avLst/>
          </a:prstGeom>
          <a:noFill/>
        </p:spPr>
        <p:txBody>
          <a:bodyPr wrap="square" rtlCol="0">
            <a:spAutoFit/>
          </a:bodyPr>
          <a:lstStyle/>
          <a:p>
            <a:r>
              <a:rPr lang="en-US" sz="1400" b="1" i="0" dirty="0">
                <a:latin typeface="Avenir Medium" panose="02000503020000020003" pitchFamily="2" charset="0"/>
              </a:rPr>
              <a:t>Functional Skills</a:t>
            </a:r>
          </a:p>
          <a:p>
            <a:r>
              <a:rPr lang="en-US" sz="1200" b="0" i="0" dirty="0">
                <a:latin typeface="Avenir Book" panose="02000503020000020003" pitchFamily="2" charset="0"/>
              </a:rPr>
              <a:t>Change Management (ACMP certified)​, Workforce Transformation​, Process Improvement​, Performance Management, Career Development, Leadership Development​, Organizational Design​, Human Resources (HRCI certified)​, Strategic Planning​, Design Thinking​, Customer Experience​, Business Development​, Research, Data Analysis​, Innovative Solutions and Improvements​</a:t>
            </a:r>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panose="02000503020000020003" pitchFamily="2" charset="0"/>
              </a:rPr>
              <a:t>Certified Change Management Professional (CCMP)</a:t>
            </a:r>
          </a:p>
          <a:p>
            <a:r>
              <a:rPr lang="en-US" sz="1200" b="0" i="0" dirty="0">
                <a:latin typeface="Avenir Book" panose="02000503020000020003" pitchFamily="2" charset="0"/>
              </a:rPr>
              <a:t>Senior Professional in Human Resources (SPHR) </a:t>
            </a:r>
            <a:endParaRPr lang="en-US" sz="1500" b="0" i="0" dirty="0">
              <a:latin typeface="Avenir Medium" panose="02000503020000020003" pitchFamily="2" charset="0"/>
            </a:endParaRPr>
          </a:p>
          <a:p>
            <a:r>
              <a:rPr lang="en-US" sz="1400" b="1" i="0" dirty="0">
                <a:latin typeface="Avenir Medium" panose="02000503020000020003" pitchFamily="2" charset="0"/>
              </a:rPr>
              <a:t>Education</a:t>
            </a:r>
          </a:p>
          <a:p>
            <a:pPr marL="0" algn="l" defTabSz="914400" rtl="0" eaLnBrk="1" latinLnBrk="0" hangingPunct="1"/>
            <a:r>
              <a:rPr lang="en-US" sz="1200" b="0" i="0" kern="1200" dirty="0">
                <a:solidFill>
                  <a:schemeClr val="tx1"/>
                </a:solidFill>
                <a:latin typeface="Avenir Book" panose="02000503020000020003" pitchFamily="2" charset="0"/>
                <a:ea typeface="+mn-ea"/>
                <a:cs typeface="+mn-cs"/>
              </a:rPr>
              <a:t>Baylor University, Class of 2001</a:t>
            </a:r>
          </a:p>
          <a:p>
            <a:pPr marL="0" algn="l" defTabSz="914400" rtl="0" eaLnBrk="1" latinLnBrk="0" hangingPunct="1"/>
            <a:r>
              <a:rPr lang="en-US" sz="1200" dirty="0">
                <a:latin typeface="Avenir Book" panose="02000503020000020003" pitchFamily="2" charset="0"/>
              </a:rPr>
              <a:t>BBA in Marketing, Minor in Public Relations</a:t>
            </a:r>
            <a:endParaRPr lang="en-US" sz="1200" b="0" i="0" kern="1200" dirty="0">
              <a:solidFill>
                <a:schemeClr val="tx1"/>
              </a:solidFill>
              <a:latin typeface="Avenir Book" panose="02000503020000020003" pitchFamily="2" charset="0"/>
              <a:ea typeface="+mn-ea"/>
              <a:cs typeface="+mn-cs"/>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775739"/>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9814C322-CC7A-969D-CE99-A4E35F45CB86}"/>
              </a:ext>
            </a:extLst>
          </p:cNvPr>
          <p:cNvSpPr txBox="1"/>
          <p:nvPr/>
        </p:nvSpPr>
        <p:spPr>
          <a:xfrm>
            <a:off x="4882057" y="108788"/>
            <a:ext cx="1635974"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12" name="Rectangle 11">
            <a:extLst>
              <a:ext uri="{FF2B5EF4-FFF2-40B4-BE49-F238E27FC236}">
                <a16:creationId xmlns:a16="http://schemas.microsoft.com/office/drawing/2014/main" id="{46D9C19E-E7D2-4FAF-4284-D542D778C2E2}"/>
              </a:ext>
            </a:extLst>
          </p:cNvPr>
          <p:cNvSpPr/>
          <p:nvPr/>
        </p:nvSpPr>
        <p:spPr>
          <a:xfrm>
            <a:off x="4640318" y="1276651"/>
            <a:ext cx="7299434" cy="4347972"/>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208B7C20-7733-E050-12EA-BE865C1EDAE0}"/>
              </a:ext>
            </a:extLst>
          </p:cNvPr>
          <p:cNvSpPr txBox="1"/>
          <p:nvPr/>
        </p:nvSpPr>
        <p:spPr>
          <a:xfrm>
            <a:off x="4901591" y="1097493"/>
            <a:ext cx="1733671"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sp>
        <p:nvSpPr>
          <p:cNvPr id="14" name="TextBox 13">
            <a:extLst>
              <a:ext uri="{FF2B5EF4-FFF2-40B4-BE49-F238E27FC236}">
                <a16:creationId xmlns:a16="http://schemas.microsoft.com/office/drawing/2014/main" id="{00AA3E67-9911-DE65-D2F1-66A9ACACA9EF}"/>
              </a:ext>
            </a:extLst>
          </p:cNvPr>
          <p:cNvSpPr txBox="1"/>
          <p:nvPr/>
        </p:nvSpPr>
        <p:spPr>
          <a:xfrm>
            <a:off x="4748619" y="1506607"/>
            <a:ext cx="7234886" cy="4024179"/>
          </a:xfrm>
          <a:prstGeom prst="rect">
            <a:avLst/>
          </a:prstGeom>
          <a:noFill/>
        </p:spPr>
        <p:txBody>
          <a:bodyPr wrap="square" rtlCol="0">
            <a:spAutoFit/>
          </a:bodyPr>
          <a:lstStyle/>
          <a:p>
            <a:r>
              <a:rPr lang="en-US" sz="1400" b="1" i="0" dirty="0">
                <a:latin typeface="Avenir Medium" panose="02000503020000020003" pitchFamily="2" charset="0"/>
              </a:rPr>
              <a:t>Management Consultant | </a:t>
            </a:r>
            <a:r>
              <a:rPr lang="en-US" sz="1400" b="1" i="0" dirty="0" err="1">
                <a:solidFill>
                  <a:srgbClr val="EF4142"/>
                </a:solidFill>
                <a:latin typeface="Avenir Medium" panose="02000503020000020003" pitchFamily="2" charset="0"/>
              </a:rPr>
              <a:t>Pariveda</a:t>
            </a:r>
            <a:r>
              <a:rPr lang="en-US" sz="1400" b="1" i="0" dirty="0">
                <a:solidFill>
                  <a:srgbClr val="EF4142"/>
                </a:solidFill>
                <a:latin typeface="Avenir Medium" panose="02000503020000020003" pitchFamily="2" charset="0"/>
              </a:rPr>
              <a:t>, Slalom, Sendero, Accenture</a:t>
            </a:r>
          </a:p>
          <a:p>
            <a:pPr marL="285750" indent="-285750">
              <a:buFont typeface="Arial" panose="020B0604020202020204" pitchFamily="34" charset="0"/>
              <a:buChar char="•"/>
            </a:pPr>
            <a:r>
              <a:rPr lang="en-US" sz="1150" dirty="0">
                <a:latin typeface="Avenir Book" panose="02000503020000020003" pitchFamily="2" charset="0"/>
              </a:rPr>
              <a:t>Defined aspirational utility technology culture and new ways of working support for a return to the physical workplace; prepared and facilitated technology leadership offsite meeting. ​</a:t>
            </a:r>
          </a:p>
          <a:p>
            <a:pPr marL="285750" indent="-285750">
              <a:buFont typeface="Arial" panose="020B0604020202020204" pitchFamily="34" charset="0"/>
              <a:buChar char="•"/>
            </a:pPr>
            <a:r>
              <a:rPr lang="en-US" sz="1150" dirty="0">
                <a:latin typeface="Avenir Book" panose="02000503020000020003" pitchFamily="2" charset="0"/>
              </a:rPr>
              <a:t>Discovered and documented system-migration client journeys for a financial services company, laying the foundation for white-glove change management support. ​</a:t>
            </a:r>
          </a:p>
          <a:p>
            <a:pPr marL="285750" indent="-285750">
              <a:buFont typeface="Arial" panose="020B0604020202020204" pitchFamily="34" charset="0"/>
              <a:buChar char="•"/>
            </a:pPr>
            <a:r>
              <a:rPr lang="en-US" sz="1150" dirty="0">
                <a:latin typeface="Avenir Book" panose="02000503020000020003" pitchFamily="2" charset="0"/>
              </a:rPr>
              <a:t>Developed IT digital competency model, proficiency assessment, and learning and development map for global non-profit technology team. ​</a:t>
            </a:r>
          </a:p>
          <a:p>
            <a:pPr marL="285750" indent="-285750">
              <a:buFont typeface="Arial" panose="020B0604020202020204" pitchFamily="34" charset="0"/>
              <a:buChar char="•"/>
            </a:pPr>
            <a:r>
              <a:rPr lang="en-US" sz="1150" dirty="0">
                <a:latin typeface="Avenir Book" panose="02000503020000020003" pitchFamily="2" charset="0"/>
              </a:rPr>
              <a:t>Partnered with a luxury retail company to develop a C-suite workshop for a human-centered organization redesign.​</a:t>
            </a:r>
          </a:p>
          <a:p>
            <a:pPr marL="285750" indent="-285750">
              <a:buFont typeface="Arial" panose="020B0604020202020204" pitchFamily="34" charset="0"/>
              <a:buChar char="•"/>
            </a:pPr>
            <a:r>
              <a:rPr lang="en-US" sz="1150" dirty="0">
                <a:latin typeface="Avenir Book" panose="02000503020000020003" pitchFamily="2" charset="0"/>
              </a:rPr>
              <a:t>Assessed user experience and viability of mobile curbside service for health food restaurant chain.​</a:t>
            </a:r>
          </a:p>
          <a:p>
            <a:pPr marL="285750" indent="-285750">
              <a:buFont typeface="Arial" panose="020B0604020202020204" pitchFamily="34" charset="0"/>
              <a:buChar char="•"/>
            </a:pPr>
            <a:r>
              <a:rPr lang="en-US" sz="1150" dirty="0">
                <a:latin typeface="Avenir Book" panose="02000503020000020003" pitchFamily="2" charset="0"/>
              </a:rPr>
              <a:t>Developed competency model and behavior matrix to align with required capabilities and values. Provided talent management thought leadership, strategic planning, and tactical support for upward feedback, leadership development, training development and delivery, and recruiting. ​</a:t>
            </a:r>
          </a:p>
          <a:p>
            <a:pPr marL="285750" indent="-285750">
              <a:buFont typeface="Arial" panose="020B0604020202020204" pitchFamily="34" charset="0"/>
              <a:buChar char="•"/>
            </a:pPr>
            <a:r>
              <a:rPr lang="en-US" sz="1150" dirty="0">
                <a:latin typeface="Avenir Book" panose="02000503020000020003" pitchFamily="2" charset="0"/>
              </a:rPr>
              <a:t>Enhanced customer service visibility through administration of Request for Proposal (RFP), Packaged Evaluation and Selection (PES), and implementation of Business Process Management (BPM) system. Provided organizational analysis and design, defined new ways of working to support desired-state organization, and created governance model to sustain change. Lead six resources and directly responsible for $2.3M in sales from 2016-2018.​</a:t>
            </a:r>
          </a:p>
          <a:p>
            <a:pPr marL="285750" indent="-285750">
              <a:buFont typeface="Arial" panose="020B0604020202020204" pitchFamily="34" charset="0"/>
              <a:buChar char="•"/>
            </a:pPr>
            <a:r>
              <a:rPr lang="en-US" sz="1150" dirty="0">
                <a:latin typeface="Avenir Book" panose="02000503020000020003" pitchFamily="2" charset="0"/>
              </a:rPr>
              <a:t>Developed post-merger integration culture assessment, change management strategy, and key communications. Coordinated and facilitated business process design documentation for five internal functions. Designed integration guidelines for future acquisitions. Led separate six-week effort in planning transition, employee conversion, and integration for acquisition target.​</a:t>
            </a:r>
          </a:p>
          <a:p>
            <a:pPr marL="285750" indent="-285750">
              <a:buFont typeface="Arial" panose="020B0604020202020204" pitchFamily="34" charset="0"/>
              <a:buChar char="•"/>
            </a:pPr>
            <a:r>
              <a:rPr lang="en-US" sz="1150" dirty="0">
                <a:latin typeface="Avenir Book" panose="02000503020000020003" pitchFamily="2" charset="0"/>
              </a:rPr>
              <a:t>Revived and facilitated stakeholder engagement activities for multi-year technology upgrade program by developing engagement plan, interview protocols, and change management strategy.​</a:t>
            </a:r>
            <a:endParaRPr lang="en-US" sz="1500" b="0" i="0" dirty="0">
              <a:latin typeface="Avenir Medium"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03380" y="491426"/>
            <a:ext cx="7120758" cy="461665"/>
          </a:xfrm>
          <a:prstGeom prst="rect">
            <a:avLst/>
          </a:prstGeom>
          <a:noFill/>
        </p:spPr>
        <p:txBody>
          <a:bodyPr wrap="square" rtlCol="0">
            <a:spAutoFit/>
          </a:bodyPr>
          <a:lstStyle/>
          <a:p>
            <a:r>
              <a:rPr lang="en-US" sz="1200" b="0" i="0" dirty="0">
                <a:latin typeface="Avenir Book" panose="02000503020000020003" pitchFamily="2" charset="0"/>
              </a:rPr>
              <a:t>Utilities​, Financial Services​, Manufacturing​, Consumer Goods​, Aerospace &amp; Defense​, Telecommunications​, Retail​, Oil Field Services​, Quick Service Restaurants​</a:t>
            </a: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3"/>
          <a:stretch>
            <a:fillRect/>
          </a:stretch>
        </p:blipFill>
        <p:spPr>
          <a:xfrm>
            <a:off x="10363199" y="5780444"/>
            <a:ext cx="1629105" cy="919901"/>
          </a:xfrm>
          <a:prstGeom prst="rect">
            <a:avLst/>
          </a:prstGeom>
        </p:spPr>
      </p:pic>
      <p:pic>
        <p:nvPicPr>
          <p:cNvPr id="3" name="Picture 2">
            <a:extLst>
              <a:ext uri="{FF2B5EF4-FFF2-40B4-BE49-F238E27FC236}">
                <a16:creationId xmlns:a16="http://schemas.microsoft.com/office/drawing/2014/main" id="{6B679BA0-6EF1-2779-EE63-A3BB57F8BA06}"/>
              </a:ext>
            </a:extLst>
          </p:cNvPr>
          <p:cNvPicPr>
            <a:picLocks noChangeAspect="1"/>
          </p:cNvPicPr>
          <p:nvPr/>
        </p:nvPicPr>
        <p:blipFill rotWithShape="1">
          <a:blip r:embed="rId4"/>
          <a:srcRect l="4026" r="4026"/>
          <a:stretch/>
        </p:blipFill>
        <p:spPr>
          <a:xfrm>
            <a:off x="1153224" y="1145090"/>
            <a:ext cx="2273739" cy="2283910"/>
          </a:xfrm>
          <a:prstGeom prst="rect">
            <a:avLst/>
          </a:prstGeom>
          <a:ln w="28575">
            <a:solidFill>
              <a:srgbClr val="EF4142"/>
            </a:solidFill>
          </a:ln>
        </p:spPr>
      </p:pic>
    </p:spTree>
    <p:extLst>
      <p:ext uri="{BB962C8B-B14F-4D97-AF65-F5344CB8AC3E}">
        <p14:creationId xmlns:p14="http://schemas.microsoft.com/office/powerpoint/2010/main" val="330504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Props1.xml><?xml version="1.0" encoding="utf-8"?>
<ds:datastoreItem xmlns:ds="http://schemas.openxmlformats.org/officeDocument/2006/customXml" ds:itemID="{A0626490-239D-4A85-A7D4-08EFC1354721}"/>
</file>

<file path=customXml/itemProps2.xml><?xml version="1.0" encoding="utf-8"?>
<ds:datastoreItem xmlns:ds="http://schemas.openxmlformats.org/officeDocument/2006/customXml" ds:itemID="{6E71FA6C-C46F-42F7-88E9-7F69C905D4C8}"/>
</file>

<file path=customXml/itemProps3.xml><?xml version="1.0" encoding="utf-8"?>
<ds:datastoreItem xmlns:ds="http://schemas.openxmlformats.org/officeDocument/2006/customXml" ds:itemID="{BD67A2F7-07BC-437C-9CFF-1CB318FF5F47}"/>
</file>

<file path=docProps/app.xml><?xml version="1.0" encoding="utf-8"?>
<Properties xmlns="http://schemas.openxmlformats.org/officeDocument/2006/extended-properties" xmlns:vt="http://schemas.openxmlformats.org/officeDocument/2006/docPropsVTypes">
  <TotalTime>133</TotalTime>
  <Words>594</Words>
  <Application>Microsoft Office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Avenir Black</vt:lpstr>
      <vt:lpstr>Avenir Book</vt:lpstr>
      <vt:lpstr>Avenir Medium</vt:lpstr>
      <vt:lpstr>Calibri</vt:lpstr>
      <vt:lpstr>Calibri Light</vt:lpstr>
      <vt:lpstr>Montserrat</vt:lpstr>
      <vt:lpstr>Segoe UI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Parker Hancock</dc:creator>
  <cp:lastModifiedBy>Amanda Kraft</cp:lastModifiedBy>
  <cp:revision>9</cp:revision>
  <dcterms:created xsi:type="dcterms:W3CDTF">2023-09-21T15:09:00Z</dcterms:created>
  <dcterms:modified xsi:type="dcterms:W3CDTF">2024-04-09T14:57:38Z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