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1" autoAdjust="0"/>
    <p:restoredTop sz="94660"/>
  </p:normalViewPr>
  <p:slideViewPr>
    <p:cSldViewPr snapToGrid="0">
      <p:cViewPr varScale="1">
        <p:scale>
          <a:sx n="112" d="100"/>
          <a:sy n="112" d="100"/>
        </p:scale>
        <p:origin x="22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7AB9-E748-F329-1D08-2A88B5FB9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F28BC-2C2C-15E4-F287-32FF5138A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02618D-808C-D8EB-41A4-DA4D61F99AF1}"/>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5" name="Footer Placeholder 4">
            <a:extLst>
              <a:ext uri="{FF2B5EF4-FFF2-40B4-BE49-F238E27FC236}">
                <a16:creationId xmlns:a16="http://schemas.microsoft.com/office/drawing/2014/main" id="{177472D2-9315-910D-6FB4-2DBEF7CF3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5D946-AF44-C368-662C-FAC7A0704290}"/>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8895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052C-F02F-C569-4DFE-CCA657898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37DDA-C7E8-9CEB-C874-79D1A5B22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616F1-D0A5-500A-44E5-DFB0AE046C26}"/>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5" name="Footer Placeholder 4">
            <a:extLst>
              <a:ext uri="{FF2B5EF4-FFF2-40B4-BE49-F238E27FC236}">
                <a16:creationId xmlns:a16="http://schemas.microsoft.com/office/drawing/2014/main" id="{A27D7A36-7BB0-B38B-3307-8789B8242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D69F2-FC71-E270-CE8D-E71BFB0AB69A}"/>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9112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4DF53-1C47-22C5-CFC9-C7907E7724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4E8CF-B412-A553-036A-29D898F68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5F99A-AAB4-99AF-BDB0-66304C38C438}"/>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5" name="Footer Placeholder 4">
            <a:extLst>
              <a:ext uri="{FF2B5EF4-FFF2-40B4-BE49-F238E27FC236}">
                <a16:creationId xmlns:a16="http://schemas.microsoft.com/office/drawing/2014/main" id="{0D818492-BA05-04EB-F6B7-F8F285E7F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EE468-417D-9467-A2C8-D97612AD68E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4134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B3E6-89B3-4554-2C61-CA412283B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62CCF-7ED6-CAEC-8137-E0DBCAA01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15B2-D281-FC69-E6DD-7FE711389FB6}"/>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5" name="Footer Placeholder 4">
            <a:extLst>
              <a:ext uri="{FF2B5EF4-FFF2-40B4-BE49-F238E27FC236}">
                <a16:creationId xmlns:a16="http://schemas.microsoft.com/office/drawing/2014/main" id="{73FEA607-C80C-C5D9-4C8F-A46ADFE80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BD863-CDAD-8065-D852-0CD4AA245F9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5803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2AA-7CCB-9F99-2BCC-0901655FF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98516-648D-7340-5AC4-DD69CD171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538CE-1E06-290B-1BE8-9367F4E42A8A}"/>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5" name="Footer Placeholder 4">
            <a:extLst>
              <a:ext uri="{FF2B5EF4-FFF2-40B4-BE49-F238E27FC236}">
                <a16:creationId xmlns:a16="http://schemas.microsoft.com/office/drawing/2014/main" id="{3CC19F25-1705-EF00-069D-D8081EC8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385D0-D4DD-57F6-B527-0963DA51063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3013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D6F9-631E-B582-E9FA-3AE380BB2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9E948-7616-5C6A-EFDE-CCF59E0AC9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F8E03-E9BE-D6AB-9A58-D94B2653D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03352-EC38-6E51-D448-FC5AC1405261}"/>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6" name="Footer Placeholder 5">
            <a:extLst>
              <a:ext uri="{FF2B5EF4-FFF2-40B4-BE49-F238E27FC236}">
                <a16:creationId xmlns:a16="http://schemas.microsoft.com/office/drawing/2014/main" id="{7552860E-68FB-984D-8922-109910409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7B0B7-B5FD-67F9-2CD7-C1D7987EF5A4}"/>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10059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0B30-02D3-D077-1E95-69175FEB3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0F6D0-F328-374B-19BA-F01B20603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E0745-DFB4-DEC8-8D56-FF9EC4374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59E90-CDD2-5197-6602-F410D5B47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79364-0CAE-0BB7-65A3-EFD936182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49FC-56D9-F69E-306D-F762CF9079D6}"/>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8" name="Footer Placeholder 7">
            <a:extLst>
              <a:ext uri="{FF2B5EF4-FFF2-40B4-BE49-F238E27FC236}">
                <a16:creationId xmlns:a16="http://schemas.microsoft.com/office/drawing/2014/main" id="{D4C6901B-97C4-C9E5-0A08-32DA2BF17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C1719-51D4-972F-477F-540DC62FB5E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5263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4F1B-15CC-B389-2195-8D9DD74BC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E7F81-F55A-53F5-7513-1023C99E47F4}"/>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4" name="Footer Placeholder 3">
            <a:extLst>
              <a:ext uri="{FF2B5EF4-FFF2-40B4-BE49-F238E27FC236}">
                <a16:creationId xmlns:a16="http://schemas.microsoft.com/office/drawing/2014/main" id="{07B97380-6DF0-79FC-A964-55D8EE8E1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E2A19-8F25-82BA-F701-5BD127D34271}"/>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9782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CE82B-4318-8BD5-FF7F-1092F675512F}"/>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3" name="Footer Placeholder 2">
            <a:extLst>
              <a:ext uri="{FF2B5EF4-FFF2-40B4-BE49-F238E27FC236}">
                <a16:creationId xmlns:a16="http://schemas.microsoft.com/office/drawing/2014/main" id="{172CD123-4233-B78B-E3B8-D85AFD46D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7116E-B2D8-629E-C146-65052419D0A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62773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5D52-5F58-CCFA-E3C2-DCBA3F7C8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03AD62-FAB4-616F-9364-002C3A350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C1FC09-5F9C-456E-402C-75CD2FD2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C9F6B-FFF5-DDEB-066B-0F7B44101E93}"/>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6" name="Footer Placeholder 5">
            <a:extLst>
              <a:ext uri="{FF2B5EF4-FFF2-40B4-BE49-F238E27FC236}">
                <a16:creationId xmlns:a16="http://schemas.microsoft.com/office/drawing/2014/main" id="{9A369207-D684-AF90-9D7B-5F4C8D943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2BA7E-371E-37BF-78A9-AED96FF1144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62661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7EEE-7D86-2DE6-26DD-0BCEC235A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0686-3B5F-C157-CCA8-CAA7CC802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652386-81C1-6873-45B6-167FC89A0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6C452-0B40-68F6-F3F6-9AFAD400D040}"/>
              </a:ext>
            </a:extLst>
          </p:cNvPr>
          <p:cNvSpPr>
            <a:spLocks noGrp="1"/>
          </p:cNvSpPr>
          <p:nvPr>
            <p:ph type="dt" sz="half" idx="10"/>
          </p:nvPr>
        </p:nvSpPr>
        <p:spPr/>
        <p:txBody>
          <a:bodyPr/>
          <a:lstStyle/>
          <a:p>
            <a:fld id="{56A71C21-6BF5-402F-A053-CDFFF1060FE1}" type="datetimeFigureOut">
              <a:rPr lang="en-US" smtClean="0"/>
              <a:t>4/23/24</a:t>
            </a:fld>
            <a:endParaRPr lang="en-US"/>
          </a:p>
        </p:txBody>
      </p:sp>
      <p:sp>
        <p:nvSpPr>
          <p:cNvPr id="6" name="Footer Placeholder 5">
            <a:extLst>
              <a:ext uri="{FF2B5EF4-FFF2-40B4-BE49-F238E27FC236}">
                <a16:creationId xmlns:a16="http://schemas.microsoft.com/office/drawing/2014/main" id="{5B5EFB9F-CBC3-F91D-AE1A-E7FE0DF81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53275-C65C-05A0-0B3C-74A5237609E7}"/>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9600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66F83-B671-B51C-A4AE-A7E9CF12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D7041-C0C9-64C1-600A-6D48D15B3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6EEA9-27FA-10D0-BE25-75572076F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71C21-6BF5-402F-A053-CDFFF1060FE1}" type="datetimeFigureOut">
              <a:rPr lang="en-US" smtClean="0"/>
              <a:t>4/23/24</a:t>
            </a:fld>
            <a:endParaRPr lang="en-US"/>
          </a:p>
        </p:txBody>
      </p:sp>
      <p:sp>
        <p:nvSpPr>
          <p:cNvPr id="5" name="Footer Placeholder 4">
            <a:extLst>
              <a:ext uri="{FF2B5EF4-FFF2-40B4-BE49-F238E27FC236}">
                <a16:creationId xmlns:a16="http://schemas.microsoft.com/office/drawing/2014/main" id="{F7033485-AA93-F96E-0C5A-8569CF578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23129-5361-41C3-5253-D521A1EDC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6EBF-7766-48B0-8A03-4494BC8398FD}" type="slidenum">
              <a:rPr lang="en-US" smtClean="0"/>
              <a:t>‹#›</a:t>
            </a:fld>
            <a:endParaRPr lang="en-US"/>
          </a:p>
        </p:txBody>
      </p:sp>
    </p:spTree>
    <p:extLst>
      <p:ext uri="{BB962C8B-B14F-4D97-AF65-F5344CB8AC3E}">
        <p14:creationId xmlns:p14="http://schemas.microsoft.com/office/powerpoint/2010/main" val="364807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9C1C65-5C75-E8EE-EA88-A1CAD9872BBB}"/>
              </a:ext>
            </a:extLst>
          </p:cNvPr>
          <p:cNvSpPr txBox="1">
            <a:spLocks/>
          </p:cNvSpPr>
          <p:nvPr/>
        </p:nvSpPr>
        <p:spPr>
          <a:xfrm>
            <a:off x="-111133" y="168791"/>
            <a:ext cx="5012724" cy="11082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rgbClr val="EF4142"/>
                </a:solidFill>
                <a:latin typeface="Avenir Black" panose="02000503020000020003" pitchFamily="2" charset="0"/>
              </a:rPr>
              <a:t>Ashley Clinthorne</a:t>
            </a:r>
            <a:br>
              <a:rPr lang="en-US" sz="3200" b="1" dirty="0">
                <a:latin typeface="Avenir Black" panose="02000503020000020003" pitchFamily="2" charset="0"/>
              </a:rPr>
            </a:br>
            <a:r>
              <a:rPr lang="en-US" sz="2000" dirty="0">
                <a:latin typeface="Avenir Medium" panose="02000503020000020003" pitchFamily="2" charset="0"/>
              </a:rPr>
              <a:t>Data &amp; AI</a:t>
            </a:r>
            <a:endParaRPr lang="en-US" sz="3000" dirty="0">
              <a:latin typeface="Avenir Medium" panose="02000503020000020003" pitchFamily="2" charset="0"/>
            </a:endParaRPr>
          </a:p>
        </p:txBody>
      </p:sp>
      <p:sp>
        <p:nvSpPr>
          <p:cNvPr id="6" name="Rectangle 5">
            <a:extLst>
              <a:ext uri="{FF2B5EF4-FFF2-40B4-BE49-F238E27FC236}">
                <a16:creationId xmlns:a16="http://schemas.microsoft.com/office/drawing/2014/main" id="{F47E5E5B-CE59-87D4-9582-E97EB70B8FC9}"/>
              </a:ext>
            </a:extLst>
          </p:cNvPr>
          <p:cNvSpPr/>
          <p:nvPr/>
        </p:nvSpPr>
        <p:spPr>
          <a:xfrm>
            <a:off x="252248" y="3710151"/>
            <a:ext cx="4172607" cy="2874579"/>
          </a:xfrm>
          <a:prstGeom prst="rect">
            <a:avLst/>
          </a:prstGeom>
          <a:noFill/>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2346B5-4A96-78F2-5E0F-D84C19E1ACFD}"/>
              </a:ext>
            </a:extLst>
          </p:cNvPr>
          <p:cNvSpPr txBox="1"/>
          <p:nvPr/>
        </p:nvSpPr>
        <p:spPr>
          <a:xfrm>
            <a:off x="493986" y="3552139"/>
            <a:ext cx="2081048" cy="400110"/>
          </a:xfrm>
          <a:prstGeom prst="rect">
            <a:avLst/>
          </a:prstGeom>
          <a:solidFill>
            <a:schemeClr val="bg1"/>
          </a:solidFill>
        </p:spPr>
        <p:txBody>
          <a:bodyPr wrap="square" rtlCol="0">
            <a:spAutoFit/>
          </a:bodyPr>
          <a:lstStyle/>
          <a:p>
            <a:r>
              <a:rPr lang="en-US" sz="2000" dirty="0">
                <a:latin typeface="Avenir Medium" panose="02000503020000020003" pitchFamily="2" charset="0"/>
              </a:rPr>
              <a:t>BACKGROUND</a:t>
            </a:r>
          </a:p>
        </p:txBody>
      </p:sp>
      <p:sp>
        <p:nvSpPr>
          <p:cNvPr id="8" name="TextBox 7">
            <a:extLst>
              <a:ext uri="{FF2B5EF4-FFF2-40B4-BE49-F238E27FC236}">
                <a16:creationId xmlns:a16="http://schemas.microsoft.com/office/drawing/2014/main" id="{E308A731-9170-AFE2-A634-96488BF0CB65}"/>
              </a:ext>
            </a:extLst>
          </p:cNvPr>
          <p:cNvSpPr txBox="1"/>
          <p:nvPr/>
        </p:nvSpPr>
        <p:spPr>
          <a:xfrm>
            <a:off x="283779" y="3882676"/>
            <a:ext cx="4099035" cy="2416046"/>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Functional Skills</a:t>
            </a:r>
          </a:p>
          <a:p>
            <a:r>
              <a:rPr lang="en-US" sz="1200" dirty="0">
                <a:latin typeface="Avenir Book" panose="02000503020000020003" pitchFamily="2" charset="0"/>
              </a:rPr>
              <a:t>Data Science | Advanced Analytics | AI  | Machine Learning | Data Strategy | Data Engineering | Data Analysis and Visualization</a:t>
            </a:r>
          </a:p>
          <a:p>
            <a:endParaRPr lang="en-US" sz="1500" b="0" i="0" dirty="0">
              <a:latin typeface="Avenir Medium" panose="02000503020000020003" pitchFamily="2" charset="0"/>
            </a:endParaRPr>
          </a:p>
          <a:p>
            <a:r>
              <a:rPr lang="en-US" sz="1400" b="1" i="0" dirty="0">
                <a:latin typeface="Avenir Medium" panose="02000503020000020003" pitchFamily="2" charset="0"/>
              </a:rPr>
              <a:t>Qualifications:</a:t>
            </a:r>
          </a:p>
          <a:p>
            <a:r>
              <a:rPr lang="en-US" sz="1200" b="0" i="0" dirty="0">
                <a:latin typeface="Avenir Book"/>
              </a:rPr>
              <a:t>As an experienced data and analytics professional, Ashley has implemented solutions across industries including retail, healthcare and technology. Ashley specializes in using advanced techniques to create actionable insights to drive decision making across organizations. </a:t>
            </a:r>
            <a:endParaRPr lang="en-US" sz="1200" b="0" i="0" dirty="0">
              <a:latin typeface="Avenir Book" panose="02000503020000020003" pitchFamily="2" charset="0"/>
            </a:endParaRPr>
          </a:p>
        </p:txBody>
      </p:sp>
      <p:sp>
        <p:nvSpPr>
          <p:cNvPr id="9" name="Rectangle 8">
            <a:extLst>
              <a:ext uri="{FF2B5EF4-FFF2-40B4-BE49-F238E27FC236}">
                <a16:creationId xmlns:a16="http://schemas.microsoft.com/office/drawing/2014/main" id="{6EF58505-BBD8-278C-F42F-8A7E90DEB4F0}"/>
              </a:ext>
            </a:extLst>
          </p:cNvPr>
          <p:cNvSpPr/>
          <p:nvPr/>
        </p:nvSpPr>
        <p:spPr>
          <a:xfrm>
            <a:off x="4556689" y="381294"/>
            <a:ext cx="7299434" cy="1051034"/>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6D9C19E-E7D2-4FAF-4284-D542D778C2E2}"/>
              </a:ext>
            </a:extLst>
          </p:cNvPr>
          <p:cNvSpPr/>
          <p:nvPr/>
        </p:nvSpPr>
        <p:spPr>
          <a:xfrm>
            <a:off x="4640318" y="1555038"/>
            <a:ext cx="7299434" cy="3443368"/>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0AA3E67-9911-DE65-D2F1-66A9ACACA9EF}"/>
              </a:ext>
            </a:extLst>
          </p:cNvPr>
          <p:cNvSpPr txBox="1"/>
          <p:nvPr/>
        </p:nvSpPr>
        <p:spPr>
          <a:xfrm>
            <a:off x="4703380" y="1699298"/>
            <a:ext cx="7234886" cy="3847207"/>
          </a:xfrm>
          <a:prstGeom prst="rect">
            <a:avLst/>
          </a:prstGeom>
          <a:noFill/>
        </p:spPr>
        <p:txBody>
          <a:bodyPr wrap="square" rtlCol="0">
            <a:spAutoFit/>
          </a:bodyPr>
          <a:lstStyle/>
          <a:p>
            <a:r>
              <a:rPr lang="en-US" sz="1200" b="1" i="0" dirty="0">
                <a:latin typeface="Avenir Medium" panose="02000503020000020003" pitchFamily="2" charset="0"/>
              </a:rPr>
              <a:t>Retention Modeling |  </a:t>
            </a:r>
            <a:r>
              <a:rPr lang="en-US" sz="1200" b="1" dirty="0">
                <a:solidFill>
                  <a:srgbClr val="E7493E"/>
                </a:solidFill>
                <a:latin typeface="Avenir Medium" panose="02000503020000020003" pitchFamily="2" charset="0"/>
              </a:rPr>
              <a:t>Retail</a:t>
            </a:r>
            <a:endParaRPr lang="en-US" sz="1200" b="1" i="0" dirty="0">
              <a:solidFill>
                <a:srgbClr val="E7493E"/>
              </a:solidFill>
              <a:latin typeface="Avenir Medium"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Problem</a:t>
            </a:r>
            <a:r>
              <a:rPr lang="en-US" sz="1100" dirty="0">
                <a:latin typeface="Avenir Book" panose="02000503020000020003" pitchFamily="2" charset="0"/>
              </a:rPr>
              <a:t>: Client was experiencing high levels of employee attrition and wanted to understand the drivers of employee turnover across the organization. </a:t>
            </a:r>
          </a:p>
          <a:p>
            <a:pPr marL="285750" indent="-285750">
              <a:buFont typeface="Arial" panose="020B0604020202020204" pitchFamily="34" charset="0"/>
              <a:buChar char="•"/>
            </a:pPr>
            <a:r>
              <a:rPr lang="en-US" sz="1100" b="1" dirty="0">
                <a:latin typeface="Avenir Book" panose="02000503020000020003" pitchFamily="2" charset="0"/>
              </a:rPr>
              <a:t>Value: </a:t>
            </a:r>
            <a:r>
              <a:rPr lang="en-US" sz="1100" dirty="0">
                <a:latin typeface="Avenir Book" panose="02000503020000020003" pitchFamily="2" charset="0"/>
              </a:rPr>
              <a:t>Understanding attrition risk allows the client to proactively target high value employees for retention conversations and develop retention strategies targets at key demographics. This reduced employee turnover proving the organization with significant cost savings and improved employee satisfaction. </a:t>
            </a:r>
          </a:p>
          <a:p>
            <a:pPr marL="285750" indent="-285750">
              <a:buFont typeface="Arial" panose="020B0604020202020204" pitchFamily="34" charset="0"/>
              <a:buChar char="•"/>
            </a:pPr>
            <a:r>
              <a:rPr lang="en-US" sz="1100" b="1" dirty="0">
                <a:latin typeface="Avenir Book" panose="02000503020000020003" pitchFamily="2" charset="0"/>
              </a:rPr>
              <a:t>Tools:</a:t>
            </a:r>
            <a:r>
              <a:rPr lang="en-US" sz="1100" dirty="0">
                <a:latin typeface="Avenir Book" panose="02000503020000020003" pitchFamily="2" charset="0"/>
              </a:rPr>
              <a:t> Python, Redshift</a:t>
            </a:r>
          </a:p>
          <a:p>
            <a:pPr marL="285750" indent="-285750">
              <a:buFont typeface="Arial" panose="020B0604020202020204" pitchFamily="34" charset="0"/>
              <a:buChar char="•"/>
            </a:pPr>
            <a:r>
              <a:rPr lang="en-US" sz="1100" b="1" dirty="0">
                <a:latin typeface="Avenir Book" panose="02000503020000020003" pitchFamily="2" charset="0"/>
              </a:rPr>
              <a:t>Role:</a:t>
            </a:r>
            <a:r>
              <a:rPr lang="en-US" sz="1100" dirty="0">
                <a:latin typeface="Avenir Book" panose="02000503020000020003" pitchFamily="2" charset="0"/>
              </a:rPr>
              <a:t> Functioned as the project lead including gathering requirements, data cleaning, feature engineering, model building and presenting results and recommended actions to leadership</a:t>
            </a:r>
          </a:p>
          <a:p>
            <a:endParaRPr lang="en-US" sz="1100" dirty="0">
              <a:latin typeface="Avenir Book" panose="02000503020000020003" pitchFamily="2" charset="0"/>
            </a:endParaRPr>
          </a:p>
          <a:p>
            <a:r>
              <a:rPr lang="en-US" sz="1200" b="1" dirty="0">
                <a:latin typeface="Avenir Medium" panose="02000503020000020003" pitchFamily="2" charset="0"/>
              </a:rPr>
              <a:t>Stochastic Risk Model | </a:t>
            </a:r>
            <a:r>
              <a:rPr lang="en-US" sz="1200" b="1" dirty="0">
                <a:solidFill>
                  <a:srgbClr val="E7493E"/>
                </a:solidFill>
                <a:latin typeface="Avenir Medium" panose="02000503020000020003" pitchFamily="2" charset="0"/>
              </a:rPr>
              <a:t>Insurance</a:t>
            </a:r>
          </a:p>
          <a:p>
            <a:pPr marL="285750" indent="-285750">
              <a:buFont typeface="Arial" panose="020B0604020202020204" pitchFamily="34" charset="0"/>
              <a:buChar char="•"/>
            </a:pPr>
            <a:r>
              <a:rPr lang="en-US" sz="1100" b="1" dirty="0">
                <a:latin typeface="Avenir Book" panose="02000503020000020003" pitchFamily="2" charset="0"/>
              </a:rPr>
              <a:t>Problem</a:t>
            </a:r>
            <a:r>
              <a:rPr lang="en-US" sz="1100" b="1" i="0" dirty="0">
                <a:latin typeface="Avenir Book" panose="02000503020000020003" pitchFamily="2" charset="0"/>
              </a:rPr>
              <a:t>:</a:t>
            </a:r>
            <a:r>
              <a:rPr lang="en-US" sz="1100" b="0" i="0" dirty="0">
                <a:latin typeface="Avenir Book" panose="02000503020000020003" pitchFamily="2" charset="0"/>
              </a:rPr>
              <a:t> </a:t>
            </a:r>
            <a:r>
              <a:rPr lang="en-US" sz="1100" dirty="0">
                <a:latin typeface="Avenir Book" panose="02000503020000020003" pitchFamily="2" charset="0"/>
              </a:rPr>
              <a:t>Due to changing government regulations, the client needs to update and fully document their financial risk models.</a:t>
            </a:r>
            <a:endParaRPr lang="en-US" sz="1100" b="0" i="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Value</a:t>
            </a:r>
            <a:r>
              <a:rPr lang="en-US" sz="1100" dirty="0">
                <a:latin typeface="Avenir Book" panose="02000503020000020003" pitchFamily="2" charset="0"/>
              </a:rPr>
              <a:t>: Used a sophisticated simulation models for severity and prevalence of claims, we combined findings with additional measures for capital risk and reputation risk. Efforts improved the clients capital allocation and their ability to mitigate potential financial shocks.</a:t>
            </a:r>
          </a:p>
          <a:p>
            <a:pPr marL="285750" indent="-285750">
              <a:buFont typeface="Arial" panose="020B0604020202020204" pitchFamily="34" charset="0"/>
              <a:buChar char="•"/>
            </a:pPr>
            <a:r>
              <a:rPr lang="en-US" sz="1100" b="1" dirty="0">
                <a:latin typeface="Avenir Book" panose="02000503020000020003" pitchFamily="2" charset="0"/>
              </a:rPr>
              <a:t>Tools: </a:t>
            </a:r>
            <a:r>
              <a:rPr lang="en-US" sz="1100" dirty="0">
                <a:latin typeface="Avenir Book" panose="02000503020000020003" pitchFamily="2" charset="0"/>
              </a:rPr>
              <a:t>R, SQL Server</a:t>
            </a:r>
          </a:p>
          <a:p>
            <a:pPr marL="285750" indent="-285750">
              <a:buFont typeface="Arial" panose="020B0604020202020204" pitchFamily="34" charset="0"/>
              <a:buChar char="•"/>
            </a:pPr>
            <a:r>
              <a:rPr lang="en-US" sz="1100" b="1" dirty="0">
                <a:latin typeface="Avenir Book" panose="02000503020000020003" pitchFamily="2" charset="0"/>
              </a:rPr>
              <a:t>Role: </a:t>
            </a:r>
            <a:r>
              <a:rPr lang="en-US" sz="1100" dirty="0">
                <a:latin typeface="Avenir Book" panose="02000503020000020003" pitchFamily="2" charset="0"/>
              </a:rPr>
              <a:t>Functioned as lead data practitioner including understanding existing state, developing and implementing new models, and presenting models to the board</a:t>
            </a:r>
            <a:endParaRPr lang="en-US" sz="1100" b="1"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p:txBody>
      </p:sp>
      <p:sp>
        <p:nvSpPr>
          <p:cNvPr id="15" name="TextBox 14">
            <a:extLst>
              <a:ext uri="{FF2B5EF4-FFF2-40B4-BE49-F238E27FC236}">
                <a16:creationId xmlns:a16="http://schemas.microsoft.com/office/drawing/2014/main" id="{94DF130C-1D4D-9DF6-393A-B7906892B2D4}"/>
              </a:ext>
            </a:extLst>
          </p:cNvPr>
          <p:cNvSpPr txBox="1"/>
          <p:nvPr/>
        </p:nvSpPr>
        <p:spPr>
          <a:xfrm>
            <a:off x="4794249" y="501502"/>
            <a:ext cx="6716972" cy="677108"/>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Industry Experience</a:t>
            </a:r>
          </a:p>
          <a:p>
            <a:r>
              <a:rPr lang="en-US" sz="1200" dirty="0">
                <a:latin typeface="Avenir Book"/>
              </a:rPr>
              <a:t>Retail | </a:t>
            </a:r>
            <a:r>
              <a:rPr lang="en-US" sz="1200" b="0" i="0" dirty="0">
                <a:latin typeface="Avenir Book"/>
              </a:rPr>
              <a:t>Healthcare | Government and Public Sector </a:t>
            </a:r>
            <a:r>
              <a:rPr lang="en-US" sz="1200" dirty="0">
                <a:latin typeface="Avenir Book"/>
              </a:rPr>
              <a:t>| Education | Manufacturing | Insurance | </a:t>
            </a:r>
            <a:br>
              <a:rPr lang="en-US" sz="1200" b="0" i="0" dirty="0">
                <a:latin typeface="Avenir Book"/>
              </a:rPr>
            </a:br>
            <a:r>
              <a:rPr lang="en-US" sz="1200" b="0" i="0" dirty="0">
                <a:latin typeface="Avenir Book"/>
              </a:rPr>
              <a:t>Banking </a:t>
            </a:r>
            <a:endParaRPr lang="en-US" sz="1200" b="0" i="0" dirty="0">
              <a:latin typeface="Avenir Book" panose="02000503020000020003" pitchFamily="2" charset="0"/>
            </a:endParaRPr>
          </a:p>
        </p:txBody>
      </p:sp>
      <p:sp>
        <p:nvSpPr>
          <p:cNvPr id="17" name="Rectangle 16">
            <a:extLst>
              <a:ext uri="{FF2B5EF4-FFF2-40B4-BE49-F238E27FC236}">
                <a16:creationId xmlns:a16="http://schemas.microsoft.com/office/drawing/2014/main" id="{9BEDE38C-76DE-56D7-FC94-9B7F3DBF1009}"/>
              </a:ext>
            </a:extLst>
          </p:cNvPr>
          <p:cNvSpPr/>
          <p:nvPr/>
        </p:nvSpPr>
        <p:spPr>
          <a:xfrm>
            <a:off x="4640317" y="5229142"/>
            <a:ext cx="7299433" cy="1355590"/>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041723F8-473C-A4E0-8E89-38EB178AF4A3}"/>
              </a:ext>
            </a:extLst>
          </p:cNvPr>
          <p:cNvSpPr txBox="1"/>
          <p:nvPr/>
        </p:nvSpPr>
        <p:spPr>
          <a:xfrm>
            <a:off x="4882056" y="5065121"/>
            <a:ext cx="2885092" cy="402778"/>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BIO &amp; CONTACT INFO</a:t>
            </a:r>
          </a:p>
        </p:txBody>
      </p:sp>
      <p:sp>
        <p:nvSpPr>
          <p:cNvPr id="19" name="TextBox 18">
            <a:extLst>
              <a:ext uri="{FF2B5EF4-FFF2-40B4-BE49-F238E27FC236}">
                <a16:creationId xmlns:a16="http://schemas.microsoft.com/office/drawing/2014/main" id="{5F0C6E8B-31C3-543C-CC9B-0819E0FA2DC9}"/>
              </a:ext>
            </a:extLst>
          </p:cNvPr>
          <p:cNvSpPr txBox="1"/>
          <p:nvPr/>
        </p:nvSpPr>
        <p:spPr>
          <a:xfrm>
            <a:off x="4703380" y="5393350"/>
            <a:ext cx="3675377" cy="900246"/>
          </a:xfrm>
          <a:prstGeom prst="rect">
            <a:avLst/>
          </a:prstGeom>
          <a:noFill/>
        </p:spPr>
        <p:txBody>
          <a:bodyPr wrap="square" rtlCol="0">
            <a:spAutoFit/>
          </a:bodyPr>
          <a:lstStyle/>
          <a:p>
            <a:r>
              <a:rPr lang="en-US" sz="1050" b="0" i="0" dirty="0">
                <a:latin typeface="Avenir Book" panose="02000503020000020003" pitchFamily="2" charset="0"/>
              </a:rPr>
              <a:t>Ashley has over 10 years  of experience in Data Science and Analytics </a:t>
            </a:r>
            <a:r>
              <a:rPr lang="en-US" sz="1050" dirty="0">
                <a:latin typeface="Avenir Book" panose="02000503020000020003" pitchFamily="2" charset="0"/>
              </a:rPr>
              <a:t>across a wide range of industries. </a:t>
            </a:r>
            <a:r>
              <a:rPr lang="en-US" sz="1050" b="0" i="0" u="none" strike="noStrike" dirty="0">
                <a:solidFill>
                  <a:srgbClr val="000000"/>
                </a:solidFill>
                <a:effectLst/>
                <a:latin typeface="Avenir Book" panose="02000503020000020003" pitchFamily="2" charset="0"/>
              </a:rPr>
              <a:t>Her specialty is using data to solve problems and generate insights whether it is simple dashboards to complex machine learning and AI.</a:t>
            </a:r>
            <a:endParaRPr lang="en-US" sz="1050" dirty="0">
              <a:solidFill>
                <a:srgbClr val="C00000"/>
              </a:solidFill>
              <a:latin typeface="Avenir Book" panose="02000503020000020003" pitchFamily="2" charset="0"/>
            </a:endParaRPr>
          </a:p>
        </p:txBody>
      </p:sp>
      <p:sp>
        <p:nvSpPr>
          <p:cNvPr id="20" name="TextBox 19">
            <a:extLst>
              <a:ext uri="{FF2B5EF4-FFF2-40B4-BE49-F238E27FC236}">
                <a16:creationId xmlns:a16="http://schemas.microsoft.com/office/drawing/2014/main" id="{91228AB3-211E-2AB1-CB66-04BEDE91A126}"/>
              </a:ext>
            </a:extLst>
          </p:cNvPr>
          <p:cNvSpPr txBox="1"/>
          <p:nvPr/>
        </p:nvSpPr>
        <p:spPr>
          <a:xfrm>
            <a:off x="8782880" y="5252057"/>
            <a:ext cx="3021723" cy="1461939"/>
          </a:xfrm>
          <a:prstGeom prst="rect">
            <a:avLst/>
          </a:prstGeom>
          <a:noFill/>
        </p:spPr>
        <p:txBody>
          <a:bodyPr wrap="square" rtlCol="0">
            <a:spAutoFit/>
          </a:bodyPr>
          <a:lstStyle/>
          <a:p>
            <a:r>
              <a:rPr lang="en-US" sz="1000" b="1" i="0" dirty="0">
                <a:latin typeface="Avenir Medium" panose="02000503020000020003" pitchFamily="2" charset="0"/>
              </a:rPr>
              <a:t>Email</a:t>
            </a:r>
          </a:p>
          <a:p>
            <a:r>
              <a:rPr lang="en-US" sz="1000" dirty="0" err="1">
                <a:latin typeface="Avenir Book" panose="02000503020000020003" pitchFamily="2" charset="0"/>
              </a:rPr>
              <a:t>Ashley.Clinthorne</a:t>
            </a:r>
            <a:r>
              <a:rPr lang="en-US" sz="1000" b="0" i="0" kern="1200" dirty="0" err="1">
                <a:solidFill>
                  <a:schemeClr val="tx1"/>
                </a:solidFill>
                <a:latin typeface="Avenir Book" panose="02000503020000020003" pitchFamily="2" charset="0"/>
                <a:ea typeface="+mn-ea"/>
                <a:cs typeface="+mn-cs"/>
              </a:rPr>
              <a:t>@thebridge.com</a:t>
            </a:r>
            <a:endParaRPr lang="en-US" sz="1000" b="0" i="0" kern="1200" dirty="0">
              <a:solidFill>
                <a:schemeClr val="tx1"/>
              </a:solidFill>
              <a:latin typeface="Avenir Book" panose="02000503020000020003" pitchFamily="2" charset="0"/>
              <a:ea typeface="+mn-ea"/>
              <a:cs typeface="+mn-cs"/>
            </a:endParaRPr>
          </a:p>
          <a:p>
            <a:endParaRPr lang="en-US" sz="900" b="0" i="0" dirty="0">
              <a:latin typeface="Avenir Medium" panose="02000503020000020003" pitchFamily="2" charset="0"/>
            </a:endParaRPr>
          </a:p>
          <a:p>
            <a:r>
              <a:rPr lang="en-US" sz="1000" b="1" i="0" dirty="0">
                <a:latin typeface="Avenir Medium" panose="02000503020000020003" pitchFamily="2" charset="0"/>
              </a:rPr>
              <a:t>Mobile </a:t>
            </a:r>
          </a:p>
          <a:p>
            <a:r>
              <a:rPr lang="en-US" sz="1000" b="0" i="0" dirty="0">
                <a:latin typeface="Avenir Book" panose="02000503020000020003" pitchFamily="2" charset="0"/>
              </a:rPr>
              <a:t>(440) 554-6289</a:t>
            </a:r>
          </a:p>
          <a:p>
            <a:endParaRPr lang="en-US" sz="1000" dirty="0">
              <a:latin typeface="Avenir Book" panose="02000503020000020003" pitchFamily="2" charset="0"/>
            </a:endParaRPr>
          </a:p>
          <a:p>
            <a:r>
              <a:rPr lang="en-US" sz="1000" b="1" dirty="0">
                <a:latin typeface="Avenir Medium" panose="02000503020000020003" pitchFamily="2" charset="0"/>
              </a:rPr>
              <a:t>Location</a:t>
            </a:r>
          </a:p>
          <a:p>
            <a:r>
              <a:rPr lang="en-US" sz="1000" b="0" i="0" dirty="0">
                <a:latin typeface="Avenir Book" panose="02000503020000020003" pitchFamily="2" charset="0"/>
              </a:rPr>
              <a:t>Denver, Colorado</a:t>
            </a:r>
          </a:p>
          <a:p>
            <a:endParaRPr lang="en-US" sz="1000" b="0" i="0" dirty="0">
              <a:latin typeface="Avenir Book" panose="02000503020000020003" pitchFamily="2" charset="0"/>
            </a:endParaRPr>
          </a:p>
        </p:txBody>
      </p:sp>
      <p:pic>
        <p:nvPicPr>
          <p:cNvPr id="21" name="Picture 20" descr="A red and black logo&#10;&#10;Description automatically generated">
            <a:extLst>
              <a:ext uri="{FF2B5EF4-FFF2-40B4-BE49-F238E27FC236}">
                <a16:creationId xmlns:a16="http://schemas.microsoft.com/office/drawing/2014/main" id="{EC7CEE6C-28B1-4647-A272-B5308AA06638}"/>
              </a:ext>
            </a:extLst>
          </p:cNvPr>
          <p:cNvPicPr>
            <a:picLocks noChangeAspect="1"/>
          </p:cNvPicPr>
          <p:nvPr/>
        </p:nvPicPr>
        <p:blipFill>
          <a:blip r:embed="rId2"/>
          <a:stretch>
            <a:fillRect/>
          </a:stretch>
        </p:blipFill>
        <p:spPr>
          <a:xfrm>
            <a:off x="10363199" y="5780444"/>
            <a:ext cx="1629105" cy="919901"/>
          </a:xfrm>
          <a:prstGeom prst="rect">
            <a:avLst/>
          </a:prstGeom>
        </p:spPr>
      </p:pic>
      <p:sp>
        <p:nvSpPr>
          <p:cNvPr id="2" name="TextBox 1">
            <a:extLst>
              <a:ext uri="{FF2B5EF4-FFF2-40B4-BE49-F238E27FC236}">
                <a16:creationId xmlns:a16="http://schemas.microsoft.com/office/drawing/2014/main" id="{90459CCD-A08F-BF73-F98A-D583EA92DA5F}"/>
              </a:ext>
            </a:extLst>
          </p:cNvPr>
          <p:cNvSpPr txBox="1"/>
          <p:nvPr/>
        </p:nvSpPr>
        <p:spPr>
          <a:xfrm>
            <a:off x="4901595" y="108788"/>
            <a:ext cx="1733666" cy="400110"/>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INDUSTRIES</a:t>
            </a:r>
          </a:p>
        </p:txBody>
      </p:sp>
      <p:sp>
        <p:nvSpPr>
          <p:cNvPr id="5" name="TextBox 4">
            <a:extLst>
              <a:ext uri="{FF2B5EF4-FFF2-40B4-BE49-F238E27FC236}">
                <a16:creationId xmlns:a16="http://schemas.microsoft.com/office/drawing/2014/main" id="{940B6395-A670-8B49-1D2D-E0B11A43DDE1}"/>
              </a:ext>
            </a:extLst>
          </p:cNvPr>
          <p:cNvSpPr txBox="1"/>
          <p:nvPr/>
        </p:nvSpPr>
        <p:spPr>
          <a:xfrm>
            <a:off x="4901591" y="1314782"/>
            <a:ext cx="1870440" cy="400110"/>
          </a:xfrm>
          <a:prstGeom prst="rect">
            <a:avLst/>
          </a:prstGeom>
          <a:solidFill>
            <a:schemeClr val="bg1"/>
          </a:solidFill>
        </p:spPr>
        <p:txBody>
          <a:bodyPr wrap="square" rtlCol="0">
            <a:spAutoFit/>
          </a:bodyPr>
          <a:lstStyle/>
          <a:p>
            <a:r>
              <a:rPr lang="en-US" sz="2000" dirty="0">
                <a:solidFill>
                  <a:srgbClr val="22262B"/>
                </a:solidFill>
                <a:latin typeface="Avenir Medium" panose="02000503020000020003" pitchFamily="2" charset="0"/>
              </a:rPr>
              <a:t>EXPERIENCE</a:t>
            </a:r>
          </a:p>
        </p:txBody>
      </p:sp>
      <p:pic>
        <p:nvPicPr>
          <p:cNvPr id="11" name="Picture 10" descr="A close-up of a person smiling&#10;&#10;Description automatically generated">
            <a:extLst>
              <a:ext uri="{FF2B5EF4-FFF2-40B4-BE49-F238E27FC236}">
                <a16:creationId xmlns:a16="http://schemas.microsoft.com/office/drawing/2014/main" id="{026A2AFF-F357-D860-17D8-B5EF4867B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521" y="1033834"/>
            <a:ext cx="2201026" cy="2272027"/>
          </a:xfrm>
          <a:prstGeom prst="rect">
            <a:avLst/>
          </a:prstGeom>
        </p:spPr>
      </p:pic>
    </p:spTree>
    <p:extLst>
      <p:ext uri="{BB962C8B-B14F-4D97-AF65-F5344CB8AC3E}">
        <p14:creationId xmlns:p14="http://schemas.microsoft.com/office/powerpoint/2010/main" val="69900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6522676-9d5d-4c93-bc87-501c8cb86033">
      <UserInfo>
        <DisplayName>Eric Hilton</DisplayName>
        <AccountId>55</AccountId>
        <AccountType/>
      </UserInfo>
    </SharedWithUsers>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1DA5A2-84BF-41B6-9E08-B0064B71B234}">
  <ds:schemaRefs>
    <ds:schemaRef ds:uri="http://schemas.microsoft.com/office/2006/metadata/properties"/>
    <ds:schemaRef ds:uri="http://schemas.microsoft.com/office/2006/documentManagement/types"/>
    <ds:schemaRef ds:uri="http://www.w3.org/XML/1998/namespace"/>
    <ds:schemaRef ds:uri="http://purl.org/dc/elements/1.1/"/>
    <ds:schemaRef ds:uri="bb4d6d32-6586-43b9-b010-b256dfc70333"/>
    <ds:schemaRef ds:uri="http://purl.org/dc/dcmitype/"/>
    <ds:schemaRef ds:uri="http://schemas.microsoft.com/office/infopath/2007/PartnerControls"/>
    <ds:schemaRef ds:uri="http://schemas.openxmlformats.org/package/2006/metadata/core-properties"/>
    <ds:schemaRef ds:uri="a6522676-9d5d-4c93-bc87-501c8cb86033"/>
    <ds:schemaRef ds:uri="http://purl.org/dc/terms/"/>
  </ds:schemaRefs>
</ds:datastoreItem>
</file>

<file path=customXml/itemProps2.xml><?xml version="1.0" encoding="utf-8"?>
<ds:datastoreItem xmlns:ds="http://schemas.openxmlformats.org/officeDocument/2006/customXml" ds:itemID="{44A6FC51-B5E4-408E-BE6C-CA5D905BEB98}">
  <ds:schemaRefs>
    <ds:schemaRef ds:uri="http://schemas.microsoft.com/sharepoint/v3/contenttype/forms"/>
  </ds:schemaRefs>
</ds:datastoreItem>
</file>

<file path=customXml/itemProps3.xml><?xml version="1.0" encoding="utf-8"?>
<ds:datastoreItem xmlns:ds="http://schemas.openxmlformats.org/officeDocument/2006/customXml" ds:itemID="{0064F791-F773-4D1C-BA2E-9ACCDD81CC0E}"/>
</file>

<file path=docProps/app.xml><?xml version="1.0" encoding="utf-8"?>
<Properties xmlns="http://schemas.openxmlformats.org/officeDocument/2006/extended-properties" xmlns:vt="http://schemas.openxmlformats.org/officeDocument/2006/docPropsVTypes">
  <TotalTime>14021</TotalTime>
  <Words>353</Words>
  <Application>Microsoft Macintosh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Black</vt:lpstr>
      <vt:lpstr>Avenir Book</vt:lpstr>
      <vt:lpstr>Avenir Medium</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Davidson</dc:creator>
  <cp:lastModifiedBy>Ashley Clinthorne</cp:lastModifiedBy>
  <cp:revision>12</cp:revision>
  <dcterms:created xsi:type="dcterms:W3CDTF">2023-10-25T16:30:52Z</dcterms:created>
  <dcterms:modified xsi:type="dcterms:W3CDTF">2024-04-30T21:32:41Z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ies>
</file>