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439" r:id="rId3"/>
    <p:sldId id="44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62B"/>
    <a:srgbClr val="6DC3E8"/>
    <a:srgbClr val="EF4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6D2A37-26CA-4D31-A09E-F3539363DF32}" v="7" dt="2024-04-22T20:58:19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07" d="100"/>
          <a:sy n="107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2.xml"/><Relationship Id="rId5" Type="http://schemas.openxmlformats.org/officeDocument/2006/relationships/presProps" Target="presProps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7671-6FC9-527E-9E07-D1131E1E0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9402B-F824-E1D9-9A90-31AA30966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0FAD1-E21D-3235-9696-934D5195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81E7-E4F4-244D-A186-9818356F7DA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9ACA9-C94D-79FD-2567-77E10672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B29BE-FD37-A392-F6F3-5AE03AA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B3C-2BDB-A748-8E13-A691DCE6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8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11029-2F3A-BE99-C729-35AC73C8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8CE43-36F5-72E9-5B92-6402D7487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C5541-F5E1-4F90-1F62-88826E09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81E7-E4F4-244D-A186-9818356F7DA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B2058-2607-37FA-5A6B-F6C7F08F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FF8DA-DA3E-DE65-66E9-7F12A0FD0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B3C-2BDB-A748-8E13-A691DCE6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929BDE-EDC3-57D6-2CEA-B722C0F3E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8C243-262F-DB06-ED9F-F559DEF4A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B9658-378F-9D68-2A5F-F32CE174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81E7-E4F4-244D-A186-9818356F7DA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8C026-08B3-39E9-71D2-ACC7DD94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297E9-F25A-2F87-DEDA-F28E73F5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B3C-2BDB-A748-8E13-A691DCE6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9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C1179-27C3-9947-C92D-28AB70C3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35504-60EE-4ED4-F311-96BDF458F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3204D-D1BE-71B5-1DB7-1BAF5A08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81E7-E4F4-244D-A186-9818356F7DA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57909-BF36-8BF9-FEFB-E758786B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77833-80D9-F0DC-E1A6-046E3372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B3C-2BDB-A748-8E13-A691DCE6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5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1087-EFCD-08C5-8611-AC56C690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263A8-0618-A25F-6CB4-ACEA458EB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4620E-3905-C535-FB30-CE54AE33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81E7-E4F4-244D-A186-9818356F7DA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C5B96-C593-C3CC-AA0D-6B3EA5F4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344AC-DF59-D9E1-9349-B8DBA648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B3C-2BDB-A748-8E13-A691DCE6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3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FA5C-61FE-70C1-3A74-2429B39A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813E-725D-ABAB-84EB-93AD22420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F471B-21D8-D496-86BF-6CECA1949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4F9BD-B9D3-4123-47BB-9CC84953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81E7-E4F4-244D-A186-9818356F7DA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BF291-C074-D99F-BAD6-273476B8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C5078-72EB-91CD-AA35-B8914C3B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B3C-2BDB-A748-8E13-A691DCE6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66CC-470E-F96A-1B9F-4261ECF3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72E29-376B-7B4F-286D-277577D21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4B3C0-33F0-B507-80A0-B5DEEB3F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D49E46-36CB-230E-D533-87AAFF331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31D99-5744-FE3E-A9EB-466159C0F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1B9EB3-7C20-952E-1A44-95F31344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81E7-E4F4-244D-A186-9818356F7DA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190D36-D21F-4F22-A877-1F2D83BC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13603-D594-29CA-CAA1-09A66568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B3C-2BDB-A748-8E13-A691DCE6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2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D7BD-EB4C-A1FB-646C-540FCACE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EE4FA7-B04F-4511-BD51-7D94647F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81E7-E4F4-244D-A186-9818356F7DA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A5A4F-D4E1-89F9-E561-7C7B6A09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F5D91-B979-6005-CC19-73C04E59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B3C-2BDB-A748-8E13-A691DCE6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0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87E727-9F9B-6173-806F-A763CCF3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81E7-E4F4-244D-A186-9818356F7DA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BA4A14-9E83-1ACE-7B84-E670560F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03944-E85D-418C-6BB8-9490ED53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B3C-2BDB-A748-8E13-A691DCE6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3F10-67B4-B6B0-75F6-4083D9B5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A7E61-DA95-2297-E607-BE2AAF007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6BECD-F4EF-8247-2AA6-96317BC13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B123B-6CC1-6B81-E546-E19B9520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81E7-E4F4-244D-A186-9818356F7DA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47640-115F-89A6-913B-5808DA1B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1D57D-8CBE-182E-3A06-CA0B36BD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B3C-2BDB-A748-8E13-A691DCE6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2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38E8-A36A-E534-C078-AEAC7012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12472-3560-5C1D-0B91-7477E5BAD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C751E-3504-48B4-7BD2-189355E5A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F5DEB-71F7-8BF6-4639-951431549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81E7-E4F4-244D-A186-9818356F7DA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7C974-6C4B-130C-4E39-2E3E21D6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4204C-B145-CB39-ABB1-4ADA2DBC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B3C-2BDB-A748-8E13-A691DCE6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2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5305A2-7531-104F-3F15-2A3FEAE3A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6CA1C-CB77-FBD8-5146-569B6E635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3DB4B-C28E-D97F-886F-347D3324C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181E7-E4F4-244D-A186-9818356F7DA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F1943-37CB-72A0-D75A-CA1337D1C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2BF0-3240-1826-9EDA-2D9C1E04B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8EB3C-2BDB-A748-8E13-A691DCE6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6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C1C65-5C75-E8EE-EA88-A1CAD9872BBB}"/>
              </a:ext>
            </a:extLst>
          </p:cNvPr>
          <p:cNvSpPr txBox="1">
            <a:spLocks/>
          </p:cNvSpPr>
          <p:nvPr/>
        </p:nvSpPr>
        <p:spPr>
          <a:xfrm>
            <a:off x="2701291" y="409575"/>
            <a:ext cx="3105784" cy="13353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chemeClr val="accent1"/>
                </a:solidFill>
              </a:rPr>
              <a:t>Chris Beilfuss</a:t>
            </a:r>
            <a:br>
              <a:rPr lang="en-US" sz="3200" b="1" dirty="0">
                <a:latin typeface="Avenir Black" panose="02000503020000020003" pitchFamily="2" charset="0"/>
              </a:rPr>
            </a:br>
            <a:r>
              <a:rPr lang="en-US" sz="1600" dirty="0">
                <a:solidFill>
                  <a:schemeClr val="tx2"/>
                </a:solidFill>
                <a:latin typeface="+mn-lt"/>
              </a:rPr>
              <a:t>Manager — Acceleration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08A731-9170-AFE2-A634-96488BF0CB65}"/>
              </a:ext>
            </a:extLst>
          </p:cNvPr>
          <p:cNvSpPr txBox="1"/>
          <p:nvPr/>
        </p:nvSpPr>
        <p:spPr>
          <a:xfrm>
            <a:off x="1146174" y="4417565"/>
            <a:ext cx="3324225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i="0" dirty="0">
                <a:solidFill>
                  <a:schemeClr val="tx2"/>
                </a:solidFill>
                <a:latin typeface="+mj-lt"/>
              </a:rPr>
              <a:t>Functional Skills</a:t>
            </a:r>
          </a:p>
          <a:p>
            <a:r>
              <a:rPr lang="en-US" sz="11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Certified Scrum Master (CSM), BA, Project Management, Information &amp; Systems Architecture, Technology Leadership &amp; Delivery, Architecting Custom Solutions, Business Analysis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&amp; Improvement</a:t>
            </a:r>
            <a:endParaRPr lang="en-US" sz="1100" b="0" i="0" dirty="0">
              <a:solidFill>
                <a:schemeClr val="tx1">
                  <a:lumMod val="50000"/>
                  <a:lumOff val="50000"/>
                </a:schemeClr>
              </a:solidFill>
              <a:latin typeface="Avenir Book" panose="02000503020000020003" pitchFamily="2" charset="0"/>
            </a:endParaRPr>
          </a:p>
          <a:p>
            <a:endParaRPr lang="en-US" sz="1100" i="0" dirty="0"/>
          </a:p>
          <a:p>
            <a:r>
              <a:rPr lang="en-US" sz="1100" i="0" dirty="0">
                <a:solidFill>
                  <a:schemeClr val="tx2"/>
                </a:solidFill>
                <a:latin typeface="+mj-lt"/>
              </a:rPr>
              <a:t>Qualifications</a:t>
            </a:r>
            <a:endParaRPr lang="en-US" sz="1100" i="0" dirty="0"/>
          </a:p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Scrum Master Proofpoint Administrator, Microsoft – MCSA</a:t>
            </a:r>
            <a:endParaRPr lang="en-US" sz="1100" b="0" i="0" dirty="0">
              <a:solidFill>
                <a:schemeClr val="tx1">
                  <a:lumMod val="50000"/>
                  <a:lumOff val="50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DF130C-1D4D-9DF6-393A-B7906892B2D4}"/>
              </a:ext>
            </a:extLst>
          </p:cNvPr>
          <p:cNvSpPr txBox="1"/>
          <p:nvPr/>
        </p:nvSpPr>
        <p:spPr>
          <a:xfrm>
            <a:off x="5145087" y="2422188"/>
            <a:ext cx="669686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i="0" dirty="0">
                <a:solidFill>
                  <a:schemeClr val="tx2"/>
                </a:solidFill>
                <a:latin typeface="Avenir Book" panose="02000503020000020003"/>
              </a:rPr>
              <a:t>Industry Experience</a:t>
            </a:r>
          </a:p>
          <a:p>
            <a:r>
              <a:rPr lang="en-US" sz="11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/>
              </a:rPr>
              <a:t>Financial Services | Technolog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/>
              </a:rPr>
              <a:t>y | Automotive | Healthcare | Healthcare | Transportation | Retail </a:t>
            </a:r>
            <a:endParaRPr lang="en-US" sz="1100" i="0" dirty="0">
              <a:solidFill>
                <a:schemeClr val="tx1">
                  <a:lumMod val="50000"/>
                  <a:lumOff val="50000"/>
                </a:schemeClr>
              </a:solidFill>
              <a:latin typeface="Avenir Book" panose="02000503020000020003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0C6E8B-31C3-543C-CC9B-0819E0FA2DC9}"/>
              </a:ext>
            </a:extLst>
          </p:cNvPr>
          <p:cNvSpPr txBox="1"/>
          <p:nvPr/>
        </p:nvSpPr>
        <p:spPr>
          <a:xfrm>
            <a:off x="1146175" y="2079839"/>
            <a:ext cx="3324224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0" i="0" dirty="0">
                <a:latin typeface="Avenir Book" panose="02000503020000020003" pitchFamily="2" charset="0"/>
              </a:rPr>
              <a:t>Chris joined The Bridge in June 2022.  He has over 18 years experience in Systems Administration, Architecture, Project Management, Application Delivery/Management, and Business Analysis. His ability to quickly learn modern technologies and effectively operate in ambiguous situations allows him to manage, design, and deliver quality solutions in a wide range of environments.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0" name="Subheader Placeholder">
            <a:extLst>
              <a:ext uri="{FF2B5EF4-FFF2-40B4-BE49-F238E27FC236}">
                <a16:creationId xmlns:a16="http://schemas.microsoft.com/office/drawing/2014/main" id="{CD20F06F-1F0E-376E-8792-17341F6F3A73}"/>
              </a:ext>
            </a:extLst>
          </p:cNvPr>
          <p:cNvSpPr txBox="1">
            <a:spLocks/>
          </p:cNvSpPr>
          <p:nvPr/>
        </p:nvSpPr>
        <p:spPr>
          <a:xfrm>
            <a:off x="1146175" y="4096879"/>
            <a:ext cx="2386840" cy="14710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900" b="0" i="0" kern="1200" cap="all" spc="100" baseline="0" dirty="0" smtClean="0">
                <a:solidFill>
                  <a:schemeClr val="tx2"/>
                </a:solidFill>
                <a:latin typeface="Avenir Next LT Pro Demi" panose="020B0504020202020204" pitchFamily="34" charset="77"/>
                <a:ea typeface="+mj-ea"/>
                <a:cs typeface="+mj-cs"/>
              </a:defRPr>
            </a:lvl1pPr>
            <a:lvl2pPr marL="3444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lang="en-US" sz="18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lang="en-US" sz="18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01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lang="en-US" sz="18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lang="en-US" sz="18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schemeClr val="accent1"/>
                </a:solidFill>
              </a:rPr>
              <a:t>BACKGROUND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A44DD4-AD99-F04A-FD61-C657B9B1AF1D}"/>
              </a:ext>
            </a:extLst>
          </p:cNvPr>
          <p:cNvSpPr txBox="1"/>
          <p:nvPr/>
        </p:nvSpPr>
        <p:spPr>
          <a:xfrm>
            <a:off x="5723015" y="597195"/>
            <a:ext cx="364510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i="0" dirty="0">
                <a:latin typeface="+mj-lt"/>
              </a:rPr>
              <a:t>Email</a:t>
            </a:r>
          </a:p>
          <a:p>
            <a:r>
              <a:rPr lang="en-US" sz="1100" b="0" i="0" kern="1200" dirty="0">
                <a:solidFill>
                  <a:schemeClr val="tx1"/>
                </a:solidFill>
              </a:rPr>
              <a:t>Chris.Beilfuss@thebridge.com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79D045-C513-2EC7-CE81-4840D3234198}"/>
              </a:ext>
            </a:extLst>
          </p:cNvPr>
          <p:cNvSpPr txBox="1"/>
          <p:nvPr/>
        </p:nvSpPr>
        <p:spPr>
          <a:xfrm>
            <a:off x="5807074" y="1197712"/>
            <a:ext cx="302172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i="0" dirty="0">
                <a:latin typeface="+mj-lt"/>
              </a:rPr>
              <a:t>Mobile</a:t>
            </a:r>
            <a:r>
              <a:rPr lang="en-US" sz="1100" i="0" dirty="0"/>
              <a:t> </a:t>
            </a:r>
          </a:p>
          <a:p>
            <a:r>
              <a:rPr lang="en-US" sz="1100" b="0" i="0" dirty="0"/>
              <a:t>(</a:t>
            </a:r>
            <a:r>
              <a:rPr lang="en-US" sz="1100" dirty="0"/>
              <a:t>214</a:t>
            </a:r>
            <a:r>
              <a:rPr lang="en-US" sz="1100" b="0" i="0" dirty="0"/>
              <a:t>) 995-5218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891B59-E010-CD8D-11A0-A0E440CD68C2}"/>
              </a:ext>
            </a:extLst>
          </p:cNvPr>
          <p:cNvSpPr txBox="1"/>
          <p:nvPr/>
        </p:nvSpPr>
        <p:spPr>
          <a:xfrm>
            <a:off x="8499475" y="596230"/>
            <a:ext cx="1935269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+mj-lt"/>
              </a:rPr>
              <a:t>Location</a:t>
            </a:r>
          </a:p>
          <a:p>
            <a:r>
              <a:rPr lang="en-US" sz="1100" b="0" i="0" dirty="0"/>
              <a:t>DFW, Texas</a:t>
            </a:r>
          </a:p>
          <a:p>
            <a:endParaRPr lang="en-US" sz="1100" b="0" i="0" dirty="0">
              <a:latin typeface="Avenir Book" panose="02000503020000020003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93F3E1-73D2-A8EB-2032-61E0002D9A87}"/>
              </a:ext>
            </a:extLst>
          </p:cNvPr>
          <p:cNvSpPr txBox="1"/>
          <p:nvPr/>
        </p:nvSpPr>
        <p:spPr>
          <a:xfrm>
            <a:off x="5145087" y="2970550"/>
            <a:ext cx="6684961" cy="338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/>
              </a:rPr>
              <a:t>Business Analyst | Retail</a:t>
            </a:r>
            <a:endParaRPr lang="en-US" sz="1100" i="0" dirty="0">
              <a:solidFill>
                <a:schemeClr val="tx1">
                  <a:lumMod val="50000"/>
                  <a:lumOff val="50000"/>
                </a:schemeClr>
              </a:solidFill>
              <a:latin typeface="Avenir Book" panose="0200050302000002000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/>
              </a:rPr>
              <a:t>Provide support to the team through the collection and creation of documentation.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/>
              </a:rPr>
              <a:t>Writing and Workshopping user stories to a Ready status.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/>
              </a:rPr>
              <a:t>Lead the team through daily standup meetings.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/>
              </a:rPr>
              <a:t>Provide support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/>
              </a:rPr>
              <a:t>to the Product Owner for the effective facilitation of Sprint ceremonies.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/>
              </a:rPr>
              <a:t>Communicate with end users to gather feedback on what was delivered and implement enhancements based on feedback.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/>
              </a:rPr>
              <a:t>Facilitated Sprint planning.</a:t>
            </a:r>
            <a:endParaRPr lang="en-US" sz="1100" i="0" dirty="0">
              <a:solidFill>
                <a:schemeClr val="tx1">
                  <a:lumMod val="50000"/>
                  <a:lumOff val="50000"/>
                </a:schemeClr>
              </a:solidFill>
              <a:latin typeface="Avenir Book" panose="02000503020000020003"/>
            </a:endParaRPr>
          </a:p>
          <a:p>
            <a:br>
              <a:rPr lang="en-US" sz="1100" dirty="0">
                <a:solidFill>
                  <a:schemeClr val="tx2"/>
                </a:solidFill>
                <a:latin typeface="+mj-lt"/>
              </a:rPr>
            </a:br>
            <a:r>
              <a:rPr lang="en-US" sz="1100" dirty="0">
                <a:solidFill>
                  <a:schemeClr val="tx2"/>
                </a:solidFill>
                <a:latin typeface="+mj-lt"/>
              </a:rPr>
              <a:t>Business Solutions Group – Senior Messaging/Microsoft Engineer</a:t>
            </a:r>
            <a:r>
              <a:rPr lang="en-US" sz="1100" dirty="0">
                <a:solidFill>
                  <a:schemeClr val="tx2"/>
                </a:solidFill>
                <a:latin typeface="Avenir Book" panose="02000503020000020003"/>
              </a:rPr>
              <a:t>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/>
              </a:rPr>
              <a:t>| Financial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Architect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, design, implement, and train others on multiple messaging solutions including Exchange 2010, 2016, Exchange Online (O365), Enterprise fax solutions, email gateway security, and an email archiving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Design and implement custom solutions across all business units within the organization.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Design planning, architecture, and implementation of Microsoft Exchange, AD, DNS, Email Gateway, Archiving, etc..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Business analysis, planning, and process improvement such as re-engineering and deployment across multiple platforms and geographical locations.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Collaborated with the business groups and vendors to improve spam detection, virus protection, targeted attack protection, email firewalls and policies.  These changes drastically improved security posture and increased efficiency.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1100" i="0" dirty="0">
              <a:solidFill>
                <a:schemeClr val="tx1">
                  <a:lumMod val="50000"/>
                  <a:lumOff val="50000"/>
                </a:schemeClr>
              </a:solidFill>
              <a:latin typeface="Avenir Book" panose="02000503020000020003"/>
            </a:endParaRPr>
          </a:p>
        </p:txBody>
      </p:sp>
      <p:sp>
        <p:nvSpPr>
          <p:cNvPr id="26" name="Subheader Placeholder">
            <a:extLst>
              <a:ext uri="{FF2B5EF4-FFF2-40B4-BE49-F238E27FC236}">
                <a16:creationId xmlns:a16="http://schemas.microsoft.com/office/drawing/2014/main" id="{ACB8F898-BFFE-CD3F-9D09-59C4B4486119}"/>
              </a:ext>
            </a:extLst>
          </p:cNvPr>
          <p:cNvSpPr txBox="1">
            <a:spLocks/>
          </p:cNvSpPr>
          <p:nvPr/>
        </p:nvSpPr>
        <p:spPr>
          <a:xfrm>
            <a:off x="5145087" y="2083926"/>
            <a:ext cx="2564608" cy="16848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900" b="0" i="0" kern="1200" cap="all" spc="100" baseline="0" dirty="0" smtClean="0">
                <a:solidFill>
                  <a:schemeClr val="tx2"/>
                </a:solidFill>
                <a:latin typeface="Avenir Next LT Pro Demi" panose="020B0504020202020204" pitchFamily="34" charset="77"/>
                <a:ea typeface="+mj-ea"/>
                <a:cs typeface="+mj-cs"/>
              </a:defRPr>
            </a:lvl1pPr>
            <a:lvl2pPr marL="3444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lang="en-US" sz="18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lang="en-US" sz="18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01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lang="en-US" sz="18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lang="en-US" sz="18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schemeClr val="accent1"/>
                </a:solidFill>
              </a:rPr>
              <a:t>EXPERIENCE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9242B9-4C14-2B95-2569-27FED14A1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4" y="196518"/>
            <a:ext cx="1336675" cy="176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0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C1C65-5C75-E8EE-EA88-A1CAD9872BBB}"/>
              </a:ext>
            </a:extLst>
          </p:cNvPr>
          <p:cNvSpPr txBox="1">
            <a:spLocks/>
          </p:cNvSpPr>
          <p:nvPr/>
        </p:nvSpPr>
        <p:spPr>
          <a:xfrm>
            <a:off x="1146174" y="4186238"/>
            <a:ext cx="3998913" cy="74612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chemeClr val="accent1"/>
                </a:solidFill>
              </a:rPr>
              <a:t>Chris Beilfuss</a:t>
            </a:r>
            <a:br>
              <a:rPr lang="en-US" sz="2600" b="1" dirty="0">
                <a:latin typeface="Avenir Black" panose="02000503020000020003" pitchFamily="2" charset="0"/>
              </a:rPr>
            </a:br>
            <a:r>
              <a:rPr lang="en-US" sz="2600" b="1" dirty="0">
                <a:solidFill>
                  <a:schemeClr val="tx2"/>
                </a:solidFill>
                <a:latin typeface="Avenir Black" panose="02000503020000020003" pitchFamily="2" charset="0"/>
              </a:rPr>
              <a:t>Manager</a:t>
            </a:r>
            <a:endParaRPr lang="en-US" sz="2600" dirty="0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0C6E8B-31C3-543C-CC9B-0819E0FA2DC9}"/>
              </a:ext>
            </a:extLst>
          </p:cNvPr>
          <p:cNvSpPr txBox="1"/>
          <p:nvPr/>
        </p:nvSpPr>
        <p:spPr>
          <a:xfrm>
            <a:off x="6095999" y="2682273"/>
            <a:ext cx="5734050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0" i="0" dirty="0">
                <a:latin typeface="Avenir Book" panose="02000503020000020003" pitchFamily="2" charset="0"/>
              </a:rPr>
              <a:t>Chris joined The Bridge in June 2022.  He has over 18 years experience in Systems Administration, Architecture, Project Management, Application Delivery/Management, and Business Analysis. His ability to quickly learn modern technologies and effectively operate in ambiguous situations allows him to manage, design, and deliver quality solutions in a wide range of environments.</a:t>
            </a:r>
            <a:endParaRPr lang="en-US" sz="2400" dirty="0">
              <a:latin typeface="Avenir Book" panose="02000503020000020003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A44DD4-AD99-F04A-FD61-C657B9B1AF1D}"/>
              </a:ext>
            </a:extLst>
          </p:cNvPr>
          <p:cNvSpPr txBox="1"/>
          <p:nvPr/>
        </p:nvSpPr>
        <p:spPr>
          <a:xfrm>
            <a:off x="5943601" y="1159840"/>
            <a:ext cx="25818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i="0" dirty="0">
                <a:latin typeface="+mj-lt"/>
              </a:rPr>
              <a:t>Email</a:t>
            </a:r>
          </a:p>
          <a:p>
            <a:r>
              <a:rPr lang="en-US" sz="1200" b="0" i="0" kern="1200" dirty="0">
                <a:solidFill>
                  <a:schemeClr val="tx1"/>
                </a:solidFill>
              </a:rPr>
              <a:t>Chris.Beilfuss@thebridge.com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79D045-C513-2EC7-CE81-4840D3234198}"/>
              </a:ext>
            </a:extLst>
          </p:cNvPr>
          <p:cNvSpPr txBox="1"/>
          <p:nvPr/>
        </p:nvSpPr>
        <p:spPr>
          <a:xfrm>
            <a:off x="6095999" y="1760357"/>
            <a:ext cx="302172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i="0" dirty="0">
                <a:latin typeface="+mj-lt"/>
              </a:rPr>
              <a:t>Mobile</a:t>
            </a:r>
            <a:r>
              <a:rPr lang="en-US" sz="1200" i="0" dirty="0"/>
              <a:t> </a:t>
            </a:r>
          </a:p>
          <a:p>
            <a:r>
              <a:rPr lang="en-US" sz="1200" b="0" i="0" dirty="0"/>
              <a:t>(</a:t>
            </a:r>
            <a:r>
              <a:rPr lang="en-US" sz="1200" dirty="0"/>
              <a:t>214</a:t>
            </a:r>
            <a:r>
              <a:rPr lang="en-US" sz="1200" b="0" i="0" dirty="0"/>
              <a:t>) 995-5218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891B59-E010-CD8D-11A0-A0E440CD68C2}"/>
              </a:ext>
            </a:extLst>
          </p:cNvPr>
          <p:cNvSpPr txBox="1"/>
          <p:nvPr/>
        </p:nvSpPr>
        <p:spPr>
          <a:xfrm>
            <a:off x="9148763" y="1158875"/>
            <a:ext cx="193526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+mj-lt"/>
              </a:rPr>
              <a:t>Location</a:t>
            </a:r>
          </a:p>
          <a:p>
            <a:r>
              <a:rPr lang="en-US" sz="1200" b="0" i="0" dirty="0"/>
              <a:t>DFW, Texas</a:t>
            </a:r>
          </a:p>
          <a:p>
            <a:endParaRPr lang="en-US" sz="1200" b="0" i="0" dirty="0">
              <a:latin typeface="Avenir Book" panose="02000503020000020003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CAAA65A-39A7-E21A-4A8A-EF022F5A2EB7}"/>
              </a:ext>
            </a:extLst>
          </p:cNvPr>
          <p:cNvSpPr txBox="1">
            <a:spLocks/>
          </p:cNvSpPr>
          <p:nvPr/>
        </p:nvSpPr>
        <p:spPr>
          <a:xfrm>
            <a:off x="1718282" y="5063473"/>
            <a:ext cx="3998913" cy="43891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2"/>
                </a:solidFill>
                <a:latin typeface="+mn-lt"/>
              </a:rPr>
              <a:t>Acceleration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A2FDA-CC20-268D-8A1E-6BD1C5FCE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4" y="1435874"/>
            <a:ext cx="1918447" cy="2170556"/>
          </a:xfrm>
          <a:prstGeom prst="rect">
            <a:avLst/>
          </a:prstGeom>
        </p:spPr>
      </p:pic>
      <p:pic>
        <p:nvPicPr>
          <p:cNvPr id="6" name="Picture 5" descr="A purple circle with white dots and lines&#10;&#10;Description automatically generated">
            <a:extLst>
              <a:ext uri="{FF2B5EF4-FFF2-40B4-BE49-F238E27FC236}">
                <a16:creationId xmlns:a16="http://schemas.microsoft.com/office/drawing/2014/main" id="{C04453AB-1C12-482C-8DD5-60F44B47C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174" y="5004074"/>
            <a:ext cx="557710" cy="55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8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C1C65-5C75-E8EE-EA88-A1CAD9872BBB}"/>
              </a:ext>
            </a:extLst>
          </p:cNvPr>
          <p:cNvSpPr txBox="1">
            <a:spLocks/>
          </p:cNvSpPr>
          <p:nvPr/>
        </p:nvSpPr>
        <p:spPr>
          <a:xfrm>
            <a:off x="2160919" y="409575"/>
            <a:ext cx="3105784" cy="7493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chemeClr val="accent1"/>
                </a:solidFill>
              </a:rPr>
              <a:t>Chris Beilfuss</a:t>
            </a:r>
            <a:br>
              <a:rPr lang="en-US" sz="3200" b="1" dirty="0">
                <a:latin typeface="Avenir Black" panose="02000503020000020003" pitchFamily="2" charset="0"/>
              </a:rPr>
            </a:br>
            <a:r>
              <a:rPr lang="en-US" sz="1600" dirty="0">
                <a:solidFill>
                  <a:schemeClr val="tx2"/>
                </a:solidFill>
                <a:latin typeface="+mn-lt"/>
              </a:rPr>
              <a:t>Manager — Acceleration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08A731-9170-AFE2-A634-96488BF0CB65}"/>
              </a:ext>
            </a:extLst>
          </p:cNvPr>
          <p:cNvSpPr txBox="1"/>
          <p:nvPr/>
        </p:nvSpPr>
        <p:spPr>
          <a:xfrm>
            <a:off x="1146174" y="1909041"/>
            <a:ext cx="2674939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i="0" dirty="0">
                <a:solidFill>
                  <a:schemeClr val="tx2"/>
                </a:solidFill>
                <a:latin typeface="+mj-lt"/>
              </a:rPr>
              <a:t>Functional Skills</a:t>
            </a:r>
          </a:p>
          <a:p>
            <a: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Certified Scrum Master (CSM), BA, Project Management, Information &amp; Systems Architecture, Technology Leadership &amp; Delivery, Architecting Custom Solutions, Business Analysis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&amp; Improvement</a:t>
            </a:r>
            <a:endParaRPr lang="en-US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Avenir Book" panose="02000503020000020003" pitchFamily="2" charset="0"/>
            </a:endParaRPr>
          </a:p>
          <a:p>
            <a:endParaRPr lang="en-US" sz="1200" i="0" dirty="0"/>
          </a:p>
          <a:p>
            <a:r>
              <a:rPr lang="en-US" sz="1200" i="0" dirty="0">
                <a:solidFill>
                  <a:schemeClr val="tx2"/>
                </a:solidFill>
                <a:latin typeface="+mj-lt"/>
              </a:rPr>
              <a:t>Qualifications</a:t>
            </a:r>
            <a:endParaRPr lang="en-US" sz="1200" i="0" dirty="0"/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Scrum Master Proofpoint Administrator, Microsoft – MCSA</a:t>
            </a:r>
            <a:endParaRPr lang="en-US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DF130C-1D4D-9DF6-393A-B7906892B2D4}"/>
              </a:ext>
            </a:extLst>
          </p:cNvPr>
          <p:cNvSpPr txBox="1"/>
          <p:nvPr/>
        </p:nvSpPr>
        <p:spPr>
          <a:xfrm>
            <a:off x="4470400" y="1909041"/>
            <a:ext cx="737155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i="0" dirty="0">
                <a:solidFill>
                  <a:schemeClr val="tx2"/>
                </a:solidFill>
                <a:latin typeface="Avenir Book" panose="02000503020000020003"/>
              </a:rPr>
              <a:t>Industry Experience</a:t>
            </a:r>
          </a:p>
          <a:p>
            <a:r>
              <a:rPr lang="en-US" sz="12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/>
              </a:rPr>
              <a:t>Financial Services | Technolog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/>
              </a:rPr>
              <a:t>y | Automotive | Healthcare | Healthcare | Transportation | Retail </a:t>
            </a:r>
            <a:endParaRPr lang="en-US" sz="1200" i="0" dirty="0">
              <a:solidFill>
                <a:schemeClr val="tx1">
                  <a:lumMod val="50000"/>
                  <a:lumOff val="50000"/>
                </a:schemeClr>
              </a:solidFill>
              <a:latin typeface="Avenir Book" panose="02000503020000020003"/>
            </a:endParaRPr>
          </a:p>
        </p:txBody>
      </p:sp>
      <p:sp>
        <p:nvSpPr>
          <p:cNvPr id="10" name="Subheader Placeholder">
            <a:extLst>
              <a:ext uri="{FF2B5EF4-FFF2-40B4-BE49-F238E27FC236}">
                <a16:creationId xmlns:a16="http://schemas.microsoft.com/office/drawing/2014/main" id="{CD20F06F-1F0E-376E-8792-17341F6F3A73}"/>
              </a:ext>
            </a:extLst>
          </p:cNvPr>
          <p:cNvSpPr txBox="1">
            <a:spLocks/>
          </p:cNvSpPr>
          <p:nvPr/>
        </p:nvSpPr>
        <p:spPr>
          <a:xfrm>
            <a:off x="1146175" y="1602309"/>
            <a:ext cx="2386840" cy="14710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900" b="0" i="0" kern="1200" cap="all" spc="100" baseline="0" dirty="0" smtClean="0">
                <a:solidFill>
                  <a:schemeClr val="tx2"/>
                </a:solidFill>
                <a:latin typeface="Avenir Next LT Pro Demi" panose="020B0504020202020204" pitchFamily="34" charset="77"/>
                <a:ea typeface="+mj-ea"/>
                <a:cs typeface="+mj-cs"/>
              </a:defRPr>
            </a:lvl1pPr>
            <a:lvl2pPr marL="3444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lang="en-US" sz="18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lang="en-US" sz="18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01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lang="en-US" sz="18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lang="en-US" sz="18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schemeClr val="accent1"/>
                </a:solidFill>
              </a:rPr>
              <a:t>BACKGROUND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93F3E1-73D2-A8EB-2032-61E0002D9A87}"/>
              </a:ext>
            </a:extLst>
          </p:cNvPr>
          <p:cNvSpPr txBox="1"/>
          <p:nvPr/>
        </p:nvSpPr>
        <p:spPr>
          <a:xfrm>
            <a:off x="4470400" y="2499443"/>
            <a:ext cx="7371556" cy="35086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/>
              </a:rPr>
              <a:t>Business Analyst | Retail</a:t>
            </a:r>
            <a:endParaRPr lang="en-US" sz="1200" i="0" dirty="0">
              <a:solidFill>
                <a:schemeClr val="tx1">
                  <a:lumMod val="50000"/>
                  <a:lumOff val="50000"/>
                </a:schemeClr>
              </a:solidFill>
              <a:latin typeface="Avenir Book" panose="0200050302000002000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/>
              </a:rPr>
              <a:t>Provide support to the team through the collection and creation of documentation.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/>
              </a:rPr>
              <a:t>Writing and Workshopping user stories to a Ready status.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/>
              </a:rPr>
              <a:t>Lead the team through daily standup meetings.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/>
              </a:rPr>
              <a:t>Provide support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/>
              </a:rPr>
              <a:t>to the Product Owner for the effective facilitation of Sprint ceremonies.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/>
              </a:rPr>
              <a:t>Communicate with end users to gather feedback on what was delivered and implement enhancements based on feedback.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/>
              </a:rPr>
              <a:t>Facilitated Sprint planning.</a:t>
            </a:r>
            <a:endParaRPr lang="en-US" sz="1200" i="0" dirty="0">
              <a:solidFill>
                <a:schemeClr val="tx1">
                  <a:lumMod val="50000"/>
                  <a:lumOff val="50000"/>
                </a:schemeClr>
              </a:solidFill>
              <a:latin typeface="Avenir Book" panose="02000503020000020003"/>
            </a:endParaRPr>
          </a:p>
          <a:p>
            <a:br>
              <a:rPr lang="en-US" sz="1200" dirty="0">
                <a:solidFill>
                  <a:schemeClr val="tx2"/>
                </a:solidFill>
                <a:latin typeface="+mj-lt"/>
              </a:rPr>
            </a:br>
            <a:r>
              <a:rPr lang="en-US" sz="1200" dirty="0">
                <a:solidFill>
                  <a:schemeClr val="tx2"/>
                </a:solidFill>
                <a:latin typeface="+mj-lt"/>
              </a:rPr>
              <a:t>Business Solutions Group – Senior Messaging/Microsoft Engineer</a:t>
            </a:r>
            <a:r>
              <a:rPr lang="en-US" sz="1200" dirty="0">
                <a:solidFill>
                  <a:schemeClr val="tx2"/>
                </a:solidFill>
                <a:latin typeface="Avenir Book" panose="02000503020000020003"/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/>
              </a:rPr>
              <a:t>| Financial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Architect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, design, implement, and train others on multiple messaging solutions including Exchange 2010, 2016, Exchange Online (O365), Enterprise fax solutions, email gateway security, and an email archiving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Design and implement custom solutions across all business units within the organization.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Design planning, architecture, and implementation of Microsoft Exchange, AD, DNS, Email Gateway, Archiving, etc..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Business analysis, planning, and process improvement such as re-engineering and deployment across multiple platforms and geographical locations.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Collaborated with the business groups and vendors to improve spam detection, virus protection, targeted attack protection, email firewalls and policies.  These changes drastically improved security posture and increased efficiency.</a:t>
            </a:r>
          </a:p>
        </p:txBody>
      </p:sp>
      <p:sp>
        <p:nvSpPr>
          <p:cNvPr id="26" name="Subheader Placeholder">
            <a:extLst>
              <a:ext uri="{FF2B5EF4-FFF2-40B4-BE49-F238E27FC236}">
                <a16:creationId xmlns:a16="http://schemas.microsoft.com/office/drawing/2014/main" id="{ACB8F898-BFFE-CD3F-9D09-59C4B4486119}"/>
              </a:ext>
            </a:extLst>
          </p:cNvPr>
          <p:cNvSpPr txBox="1">
            <a:spLocks/>
          </p:cNvSpPr>
          <p:nvPr/>
        </p:nvSpPr>
        <p:spPr>
          <a:xfrm>
            <a:off x="4470400" y="1570779"/>
            <a:ext cx="2564608" cy="16848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900" b="0" i="0" kern="1200" cap="all" spc="100" baseline="0" dirty="0" smtClean="0">
                <a:solidFill>
                  <a:schemeClr val="tx2"/>
                </a:solidFill>
                <a:latin typeface="Avenir Next LT Pro Demi" panose="020B0504020202020204" pitchFamily="34" charset="77"/>
                <a:ea typeface="+mj-ea"/>
                <a:cs typeface="+mj-cs"/>
              </a:defRPr>
            </a:lvl1pPr>
            <a:lvl2pPr marL="3444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lang="en-US" sz="18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lang="en-US" sz="18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01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lang="en-US" sz="18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lang="en-US" sz="18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schemeClr val="accent1"/>
                </a:solidFill>
              </a:rPr>
              <a:t>EXPERIENCE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AA82F-ED2D-BAE4-32A0-DD6D97271952}"/>
              </a:ext>
            </a:extLst>
          </p:cNvPr>
          <p:cNvSpPr txBox="1"/>
          <p:nvPr/>
        </p:nvSpPr>
        <p:spPr>
          <a:xfrm>
            <a:off x="5827143" y="408201"/>
            <a:ext cx="2135200" cy="750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i="0" dirty="0">
                <a:latin typeface="+mj-lt"/>
              </a:rPr>
              <a:t>Email</a:t>
            </a:r>
          </a:p>
          <a:p>
            <a:r>
              <a:rPr lang="en-US" sz="1200" dirty="0"/>
              <a:t>Chris.Beilfuss@</a:t>
            </a:r>
            <a:r>
              <a:rPr lang="en-US" sz="1200" b="0" i="0" kern="1200" dirty="0">
                <a:solidFill>
                  <a:schemeClr val="tx1"/>
                </a:solidFill>
              </a:rPr>
              <a:t>thebridge.com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93F38-3EA5-E27A-341E-088FA9098FA0}"/>
              </a:ext>
            </a:extLst>
          </p:cNvPr>
          <p:cNvSpPr txBox="1"/>
          <p:nvPr/>
        </p:nvSpPr>
        <p:spPr>
          <a:xfrm>
            <a:off x="8812765" y="414893"/>
            <a:ext cx="1301644" cy="74398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i="0" dirty="0">
                <a:latin typeface="+mj-lt"/>
              </a:rPr>
              <a:t>Mobile</a:t>
            </a:r>
            <a:r>
              <a:rPr lang="en-US" sz="1200" i="0" dirty="0"/>
              <a:t> </a:t>
            </a:r>
          </a:p>
          <a:p>
            <a:r>
              <a:rPr lang="en-US" sz="1200" b="0" i="0" dirty="0"/>
              <a:t>(</a:t>
            </a:r>
            <a:r>
              <a:rPr lang="en-US" sz="1200" dirty="0"/>
              <a:t>214</a:t>
            </a:r>
            <a:r>
              <a:rPr lang="en-US" sz="1200" b="0" i="0" dirty="0"/>
              <a:t>) 995-5218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1FACB2-FAFD-7CDF-9AF4-5D6662DDA1AD}"/>
              </a:ext>
            </a:extLst>
          </p:cNvPr>
          <p:cNvSpPr txBox="1"/>
          <p:nvPr/>
        </p:nvSpPr>
        <p:spPr>
          <a:xfrm>
            <a:off x="10491788" y="407236"/>
            <a:ext cx="1350167" cy="74398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dirty="0">
                <a:latin typeface="+mj-lt"/>
              </a:rPr>
              <a:t>Location</a:t>
            </a:r>
          </a:p>
          <a:p>
            <a:r>
              <a:rPr lang="en-US" sz="1200" b="0" i="0" dirty="0"/>
              <a:t>DFW, Texas</a:t>
            </a:r>
            <a:endParaRPr lang="en-US" sz="1200" b="0" i="0" dirty="0">
              <a:latin typeface="Avenir Book" panose="02000503020000020003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FE4D04-AD14-43A6-8452-9C35B2499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4" y="308213"/>
            <a:ext cx="796487" cy="104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61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759F3A5467CD46A2080B886093CFD7" ma:contentTypeVersion="20" ma:contentTypeDescription="Create a new document." ma:contentTypeScope="" ma:versionID="413872e3de1c0c8be625aaa8835e44d1">
  <xsd:schema xmlns:xsd="http://www.w3.org/2001/XMLSchema" xmlns:xs="http://www.w3.org/2001/XMLSchema" xmlns:p="http://schemas.microsoft.com/office/2006/metadata/properties" xmlns:ns2="a6522676-9d5d-4c93-bc87-501c8cb86033" xmlns:ns3="bb4d6d32-6586-43b9-b010-b256dfc70333" targetNamespace="http://schemas.microsoft.com/office/2006/metadata/properties" ma:root="true" ma:fieldsID="5ecd02bbd77e83262fb86a2c97f2ab64" ns2:_="" ns3:_="">
    <xsd:import namespace="a6522676-9d5d-4c93-bc87-501c8cb86033"/>
    <xsd:import namespace="bb4d6d32-6586-43b9-b010-b256dfc70333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2:SharedWithUsers" minOccurs="0"/>
                <xsd:element ref="ns2:SharedWithDetails" minOccurs="0"/>
                <xsd:element ref="ns3:MediaServiceDateTaken" minOccurs="0"/>
                <xsd:element ref="ns3:MediaLengthInSeconds" minOccurs="0"/>
                <xsd:element ref="ns3:Capability" minOccurs="0"/>
                <xsd:element ref="ns3:Owner" minOccurs="0"/>
                <xsd:element ref="ns3:lcf76f155ced4ddcb4097134ff3c332f" minOccurs="0"/>
                <xsd:element ref="ns3:MediaServiceLocation" minOccurs="0"/>
                <xsd:element ref="ns3:MediaServiceSearchProperties" minOccurs="0"/>
                <xsd:element ref="ns3:Practic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22676-9d5d-4c93-bc87-501c8cb86033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a6092b07-db02-44d2-9cef-a4f70d77c2a8}" ma:internalName="TaxCatchAll" ma:showField="CatchAllData" ma:web="a6522676-9d5d-4c93-bc87-501c8cb860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4d6d32-6586-43b9-b010-b256dfc703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Capability" ma:index="19" nillable="true" ma:displayName="Capability" ma:format="Dropdown" ma:internalName="Capabilit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gile Effectiveness"/>
                    <xsd:enumeration value="Change Management &amp; Comms"/>
                    <xsd:enumeration value="Employee Engagement &amp; Culture"/>
                    <xsd:enumeration value="Executive Coaching &amp; Leadership Development"/>
                    <xsd:enumeration value="Organizational Assessments"/>
                    <xsd:enumeration value="Product Development"/>
                    <xsd:enumeration value="Project Management &amp; Governance"/>
                    <xsd:enumeration value="SharePoint &amp; Office365"/>
                    <xsd:enumeration value="Strategy Development &amp; Roadmapping"/>
                  </xsd:restriction>
                </xsd:simpleType>
              </xsd:element>
            </xsd:sequence>
          </xsd:extension>
        </xsd:complexContent>
      </xsd:complexType>
    </xsd:element>
    <xsd:element name="Owner" ma:index="20" nillable="true" ma:displayName="Owner" ma:format="Dropdown" ma:list="UserInfo" ma:SharePointGroup="0" ma:internalName="Owner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aff15e56-e300-4490-8337-7c24d25d73a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Practice" ma:index="25" nillable="true" ma:displayName="Practice" ma:default="Unknown" ma:description="Practice" ma:format="Dropdown" ma:internalName="Practice">
      <xsd:simpleType>
        <xsd:union memberTypes="dms:Text">
          <xsd:simpleType>
            <xsd:restriction base="dms:Choice">
              <xsd:enumeration value="Cloud &amp; Product"/>
              <xsd:enumeration value="Acceleration"/>
              <xsd:enumeration value="Data &amp; AI"/>
              <xsd:enumeration value="Experiences"/>
              <xsd:enumeration value="Client Leadership"/>
              <xsd:enumeration value="Executive"/>
              <xsd:enumeration value="Unknown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bb4d6d32-6586-43b9-b010-b256dfc70333">
      <UserInfo>
        <DisplayName/>
        <AccountId xsi:nil="true"/>
        <AccountType/>
      </UserInfo>
    </Owner>
    <lcf76f155ced4ddcb4097134ff3c332f xmlns="bb4d6d32-6586-43b9-b010-b256dfc70333">
      <Terms xmlns="http://schemas.microsoft.com/office/infopath/2007/PartnerControls"/>
    </lcf76f155ced4ddcb4097134ff3c332f>
    <TaxCatchAll xmlns="a6522676-9d5d-4c93-bc87-501c8cb86033" xsi:nil="true"/>
    <Capability xmlns="bb4d6d32-6586-43b9-b010-b256dfc70333" xsi:nil="true"/>
    <Practice xmlns="bb4d6d32-6586-43b9-b010-b256dfc70333">Unknown</Practice>
  </documentManagement>
</p:properties>
</file>

<file path=customXml/itemProps1.xml><?xml version="1.0" encoding="utf-8"?>
<ds:datastoreItem xmlns:ds="http://schemas.openxmlformats.org/officeDocument/2006/customXml" ds:itemID="{7314E23C-BB44-4806-99DB-24D015EF1649}"/>
</file>

<file path=customXml/itemProps2.xml><?xml version="1.0" encoding="utf-8"?>
<ds:datastoreItem xmlns:ds="http://schemas.openxmlformats.org/officeDocument/2006/customXml" ds:itemID="{67BB5181-B880-46F2-A502-708117768DD9}"/>
</file>

<file path=customXml/itemProps3.xml><?xml version="1.0" encoding="utf-8"?>
<ds:datastoreItem xmlns:ds="http://schemas.openxmlformats.org/officeDocument/2006/customXml" ds:itemID="{B0CC27E8-5C87-4CB4-89E0-BE5A550F9F6C}"/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732</Words>
  <Application>Microsoft Office PowerPoint</Application>
  <PresentationFormat>Widescreen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Black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Parker Hancock</dc:creator>
  <cp:lastModifiedBy>Chris Beilfuss</cp:lastModifiedBy>
  <cp:revision>8</cp:revision>
  <dcterms:created xsi:type="dcterms:W3CDTF">2023-09-21T15:09:00Z</dcterms:created>
  <dcterms:modified xsi:type="dcterms:W3CDTF">2024-04-22T21:03:41Z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0x010100E8759F3A5467CD46A2080B886093CFD7</vt:lpwstr>
  </property>
</Properties>
</file>