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C3E8"/>
    <a:srgbClr val="22262B"/>
    <a:srgbClr val="EF41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5E488C-6433-161B-B8B9-E6DA069090AC}" v="1514" dt="2024-04-19T07:18:51.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Yang" userId="S::emily.yang@thebridge.com::b9e43bed-fc3d-4402-82b7-e31cb8453c77" providerId="AD" clId="Web-{655E488C-6433-161B-B8B9-E6DA069090AC}"/>
    <pc:docChg chg="modSld">
      <pc:chgData name="Emily Yang" userId="S::emily.yang@thebridge.com::b9e43bed-fc3d-4402-82b7-e31cb8453c77" providerId="AD" clId="Web-{655E488C-6433-161B-B8B9-E6DA069090AC}" dt="2024-04-19T07:18:50.581" v="794" actId="20577"/>
      <pc:docMkLst>
        <pc:docMk/>
      </pc:docMkLst>
      <pc:sldChg chg="addSp delSp modSp">
        <pc:chgData name="Emily Yang" userId="S::emily.yang@thebridge.com::b9e43bed-fc3d-4402-82b7-e31cb8453c77" providerId="AD" clId="Web-{655E488C-6433-161B-B8B9-E6DA069090AC}" dt="2024-04-19T07:18:50.581" v="794" actId="20577"/>
        <pc:sldMkLst>
          <pc:docMk/>
          <pc:sldMk cId="3582803646" sldId="259"/>
        </pc:sldMkLst>
        <pc:spChg chg="mod">
          <ac:chgData name="Emily Yang" userId="S::emily.yang@thebridge.com::b9e43bed-fc3d-4402-82b7-e31cb8453c77" providerId="AD" clId="Web-{655E488C-6433-161B-B8B9-E6DA069090AC}" dt="2024-04-19T06:32:28.854" v="9" actId="20577"/>
          <ac:spMkLst>
            <pc:docMk/>
            <pc:sldMk cId="3582803646" sldId="259"/>
            <ac:spMk id="4" creationId="{119C1C65-5C75-E8EE-EA88-A1CAD9872BBB}"/>
          </ac:spMkLst>
        </pc:spChg>
        <pc:spChg chg="mod">
          <ac:chgData name="Emily Yang" userId="S::emily.yang@thebridge.com::b9e43bed-fc3d-4402-82b7-e31cb8453c77" providerId="AD" clId="Web-{655E488C-6433-161B-B8B9-E6DA069090AC}" dt="2024-04-19T07:16:46.953" v="726" actId="14100"/>
          <ac:spMkLst>
            <pc:docMk/>
            <pc:sldMk cId="3582803646" sldId="259"/>
            <ac:spMk id="6" creationId="{F47E5E5B-CE59-87D4-9582-E97EB70B8FC9}"/>
          </ac:spMkLst>
        </pc:spChg>
        <pc:spChg chg="mod">
          <ac:chgData name="Emily Yang" userId="S::emily.yang@thebridge.com::b9e43bed-fc3d-4402-82b7-e31cb8453c77" providerId="AD" clId="Web-{655E488C-6433-161B-B8B9-E6DA069090AC}" dt="2024-04-19T07:17:06.297" v="730" actId="14100"/>
          <ac:spMkLst>
            <pc:docMk/>
            <pc:sldMk cId="3582803646" sldId="259"/>
            <ac:spMk id="8" creationId="{E308A731-9170-AFE2-A634-96488BF0CB65}"/>
          </ac:spMkLst>
        </pc:spChg>
        <pc:spChg chg="mod">
          <ac:chgData name="Emily Yang" userId="S::emily.yang@thebridge.com::b9e43bed-fc3d-4402-82b7-e31cb8453c77" providerId="AD" clId="Web-{655E488C-6433-161B-B8B9-E6DA069090AC}" dt="2024-04-19T07:18:50.581" v="794" actId="20577"/>
          <ac:spMkLst>
            <pc:docMk/>
            <pc:sldMk cId="3582803646" sldId="259"/>
            <ac:spMk id="14" creationId="{00AA3E67-9911-DE65-D2F1-66A9ACACA9EF}"/>
          </ac:spMkLst>
        </pc:spChg>
        <pc:spChg chg="mod">
          <ac:chgData name="Emily Yang" userId="S::emily.yang@thebridge.com::b9e43bed-fc3d-4402-82b7-e31cb8453c77" providerId="AD" clId="Web-{655E488C-6433-161B-B8B9-E6DA069090AC}" dt="2024-04-19T07:04:57.716" v="288" actId="20577"/>
          <ac:spMkLst>
            <pc:docMk/>
            <pc:sldMk cId="3582803646" sldId="259"/>
            <ac:spMk id="15" creationId="{94DF130C-1D4D-9DF6-393A-B7906892B2D4}"/>
          </ac:spMkLst>
        </pc:spChg>
        <pc:spChg chg="mod">
          <ac:chgData name="Emily Yang" userId="S::emily.yang@thebridge.com::b9e43bed-fc3d-4402-82b7-e31cb8453c77" providerId="AD" clId="Web-{655E488C-6433-161B-B8B9-E6DA069090AC}" dt="2024-04-19T07:06:01.218" v="313" actId="20577"/>
          <ac:spMkLst>
            <pc:docMk/>
            <pc:sldMk cId="3582803646" sldId="259"/>
            <ac:spMk id="16" creationId="{0976738A-E665-70C3-0D60-5D0AE2CD3770}"/>
          </ac:spMkLst>
        </pc:spChg>
        <pc:spChg chg="mod">
          <ac:chgData name="Emily Yang" userId="S::emily.yang@thebridge.com::b9e43bed-fc3d-4402-82b7-e31cb8453c77" providerId="AD" clId="Web-{655E488C-6433-161B-B8B9-E6DA069090AC}" dt="2024-04-19T07:14:09.496" v="640" actId="20577"/>
          <ac:spMkLst>
            <pc:docMk/>
            <pc:sldMk cId="3582803646" sldId="259"/>
            <ac:spMk id="19" creationId="{5F0C6E8B-31C3-543C-CC9B-0819E0FA2DC9}"/>
          </ac:spMkLst>
        </pc:spChg>
        <pc:spChg chg="mod">
          <ac:chgData name="Emily Yang" userId="S::emily.yang@thebridge.com::b9e43bed-fc3d-4402-82b7-e31cb8453c77" providerId="AD" clId="Web-{655E488C-6433-161B-B8B9-E6DA069090AC}" dt="2024-04-19T07:07:04.610" v="341" actId="20577"/>
          <ac:spMkLst>
            <pc:docMk/>
            <pc:sldMk cId="3582803646" sldId="259"/>
            <ac:spMk id="20" creationId="{91228AB3-211E-2AB1-CB66-04BEDE91A126}"/>
          </ac:spMkLst>
        </pc:spChg>
        <pc:picChg chg="add mod modCrop">
          <ac:chgData name="Emily Yang" userId="S::emily.yang@thebridge.com::b9e43bed-fc3d-4402-82b7-e31cb8453c77" providerId="AD" clId="Web-{655E488C-6433-161B-B8B9-E6DA069090AC}" dt="2024-04-19T06:43:31.699" v="30" actId="1076"/>
          <ac:picMkLst>
            <pc:docMk/>
            <pc:sldMk cId="3582803646" sldId="259"/>
            <ac:picMk id="3" creationId="{B783E934-4623-74C5-6863-84399EEA2438}"/>
          </ac:picMkLst>
        </pc:picChg>
        <pc:picChg chg="add del mod">
          <ac:chgData name="Emily Yang" userId="S::emily.yang@thebridge.com::b9e43bed-fc3d-4402-82b7-e31cb8453c77" providerId="AD" clId="Web-{655E488C-6433-161B-B8B9-E6DA069090AC}" dt="2024-04-19T06:40:14.085" v="14"/>
          <ac:picMkLst>
            <pc:docMk/>
            <pc:sldMk cId="3582803646" sldId="259"/>
            <ac:picMk id="10" creationId="{F5035BC9-B863-04EF-DC52-9EE78930943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F2607-5652-464D-A9CA-52525ED92818}"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A8D5B-8DEC-2E47-9931-AC87D1BF8E57}" type="slidenum">
              <a:rPr lang="en-US" smtClean="0"/>
              <a:t>‹#›</a:t>
            </a:fld>
            <a:endParaRPr lang="en-US"/>
          </a:p>
        </p:txBody>
      </p:sp>
    </p:spTree>
    <p:extLst>
      <p:ext uri="{BB962C8B-B14F-4D97-AF65-F5344CB8AC3E}">
        <p14:creationId xmlns:p14="http://schemas.microsoft.com/office/powerpoint/2010/main" val="56546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7671-6FC9-527E-9E07-D1131E1E02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19402B-F824-E1D9-9A90-31AA30966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10FAD1-E21D-3235-9696-934D5195444C}"/>
              </a:ext>
            </a:extLst>
          </p:cNvPr>
          <p:cNvSpPr>
            <a:spLocks noGrp="1"/>
          </p:cNvSpPr>
          <p:nvPr>
            <p:ph type="dt" sz="half" idx="10"/>
          </p:nvPr>
        </p:nvSpPr>
        <p:spPr/>
        <p:txBody>
          <a:bodyPr/>
          <a:lstStyle/>
          <a:p>
            <a:fld id="{197181E7-E4F4-244D-A186-9818356F7DAC}" type="datetimeFigureOut">
              <a:rPr lang="en-US" smtClean="0"/>
              <a:t>4/19/2024</a:t>
            </a:fld>
            <a:endParaRPr lang="en-US"/>
          </a:p>
        </p:txBody>
      </p:sp>
      <p:sp>
        <p:nvSpPr>
          <p:cNvPr id="5" name="Footer Placeholder 4">
            <a:extLst>
              <a:ext uri="{FF2B5EF4-FFF2-40B4-BE49-F238E27FC236}">
                <a16:creationId xmlns:a16="http://schemas.microsoft.com/office/drawing/2014/main" id="{FBA9ACA9-C94D-79FD-2567-77E106726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B29BE-FD37-A392-F6F3-5AE03AA3E187}"/>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254778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1029-2F3A-BE99-C729-35AC73C85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58CE43-36F5-72E9-5B92-6402D74871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C5541-F5E1-4F90-1F62-88826E093420}"/>
              </a:ext>
            </a:extLst>
          </p:cNvPr>
          <p:cNvSpPr>
            <a:spLocks noGrp="1"/>
          </p:cNvSpPr>
          <p:nvPr>
            <p:ph type="dt" sz="half" idx="10"/>
          </p:nvPr>
        </p:nvSpPr>
        <p:spPr/>
        <p:txBody>
          <a:bodyPr/>
          <a:lstStyle/>
          <a:p>
            <a:fld id="{197181E7-E4F4-244D-A186-9818356F7DAC}" type="datetimeFigureOut">
              <a:rPr lang="en-US" smtClean="0"/>
              <a:t>4/19/2024</a:t>
            </a:fld>
            <a:endParaRPr lang="en-US"/>
          </a:p>
        </p:txBody>
      </p:sp>
      <p:sp>
        <p:nvSpPr>
          <p:cNvPr id="5" name="Footer Placeholder 4">
            <a:extLst>
              <a:ext uri="{FF2B5EF4-FFF2-40B4-BE49-F238E27FC236}">
                <a16:creationId xmlns:a16="http://schemas.microsoft.com/office/drawing/2014/main" id="{15BB2058-2607-37FA-5A6B-F6C7F08F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FF8DA-DA3E-DE65-66E9-7F12A0FD0DF4}"/>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36816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29BDE-EDC3-57D6-2CEA-B722C0F3EE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68C243-262F-DB06-ED9F-F559DEF4AF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B9658-378F-9D68-2A5F-F32CE174033A}"/>
              </a:ext>
            </a:extLst>
          </p:cNvPr>
          <p:cNvSpPr>
            <a:spLocks noGrp="1"/>
          </p:cNvSpPr>
          <p:nvPr>
            <p:ph type="dt" sz="half" idx="10"/>
          </p:nvPr>
        </p:nvSpPr>
        <p:spPr/>
        <p:txBody>
          <a:bodyPr/>
          <a:lstStyle/>
          <a:p>
            <a:fld id="{197181E7-E4F4-244D-A186-9818356F7DAC}" type="datetimeFigureOut">
              <a:rPr lang="en-US" smtClean="0"/>
              <a:t>4/19/2024</a:t>
            </a:fld>
            <a:endParaRPr lang="en-US"/>
          </a:p>
        </p:txBody>
      </p:sp>
      <p:sp>
        <p:nvSpPr>
          <p:cNvPr id="5" name="Footer Placeholder 4">
            <a:extLst>
              <a:ext uri="{FF2B5EF4-FFF2-40B4-BE49-F238E27FC236}">
                <a16:creationId xmlns:a16="http://schemas.microsoft.com/office/drawing/2014/main" id="{6208C026-08B3-39E9-71D2-ACC7DD94E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297E9-F25A-2F87-DEDA-F28E73F57593}"/>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280509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1179-27C3-9947-C92D-28AB70C3AA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35504-60EE-4ED4-F311-96BDF458F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3204D-D1BE-71B5-1DB7-1BAF5A089ADA}"/>
              </a:ext>
            </a:extLst>
          </p:cNvPr>
          <p:cNvSpPr>
            <a:spLocks noGrp="1"/>
          </p:cNvSpPr>
          <p:nvPr>
            <p:ph type="dt" sz="half" idx="10"/>
          </p:nvPr>
        </p:nvSpPr>
        <p:spPr/>
        <p:txBody>
          <a:bodyPr/>
          <a:lstStyle/>
          <a:p>
            <a:fld id="{197181E7-E4F4-244D-A186-9818356F7DAC}" type="datetimeFigureOut">
              <a:rPr lang="en-US" smtClean="0"/>
              <a:t>4/19/2024</a:t>
            </a:fld>
            <a:endParaRPr lang="en-US"/>
          </a:p>
        </p:txBody>
      </p:sp>
      <p:sp>
        <p:nvSpPr>
          <p:cNvPr id="5" name="Footer Placeholder 4">
            <a:extLst>
              <a:ext uri="{FF2B5EF4-FFF2-40B4-BE49-F238E27FC236}">
                <a16:creationId xmlns:a16="http://schemas.microsoft.com/office/drawing/2014/main" id="{90657909-BF36-8BF9-FEFB-E758786B6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77833-80D9-F0DC-E1A6-046E33720108}"/>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196515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1087-EFCD-08C5-8611-AC56C69082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3263A8-0618-A25F-6CB4-ACEA458EB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74620E-3905-C535-FB30-CE54AE33C082}"/>
              </a:ext>
            </a:extLst>
          </p:cNvPr>
          <p:cNvSpPr>
            <a:spLocks noGrp="1"/>
          </p:cNvSpPr>
          <p:nvPr>
            <p:ph type="dt" sz="half" idx="10"/>
          </p:nvPr>
        </p:nvSpPr>
        <p:spPr/>
        <p:txBody>
          <a:bodyPr/>
          <a:lstStyle/>
          <a:p>
            <a:fld id="{197181E7-E4F4-244D-A186-9818356F7DAC}" type="datetimeFigureOut">
              <a:rPr lang="en-US" smtClean="0"/>
              <a:t>4/19/2024</a:t>
            </a:fld>
            <a:endParaRPr lang="en-US"/>
          </a:p>
        </p:txBody>
      </p:sp>
      <p:sp>
        <p:nvSpPr>
          <p:cNvPr id="5" name="Footer Placeholder 4">
            <a:extLst>
              <a:ext uri="{FF2B5EF4-FFF2-40B4-BE49-F238E27FC236}">
                <a16:creationId xmlns:a16="http://schemas.microsoft.com/office/drawing/2014/main" id="{A00C5B96-C593-C3CC-AA0D-6B3EA5F47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344AC-DF59-D9E1-9349-B8DBA648BA24}"/>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201403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FA5C-61FE-70C1-3A74-2429B39A8D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AC813E-725D-ABAB-84EB-93AD22420A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7F471B-21D8-D496-86BF-6CECA19492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04F9BD-B9D3-4123-47BB-9CC8495368B8}"/>
              </a:ext>
            </a:extLst>
          </p:cNvPr>
          <p:cNvSpPr>
            <a:spLocks noGrp="1"/>
          </p:cNvSpPr>
          <p:nvPr>
            <p:ph type="dt" sz="half" idx="10"/>
          </p:nvPr>
        </p:nvSpPr>
        <p:spPr/>
        <p:txBody>
          <a:bodyPr/>
          <a:lstStyle/>
          <a:p>
            <a:fld id="{197181E7-E4F4-244D-A186-9818356F7DAC}" type="datetimeFigureOut">
              <a:rPr lang="en-US" smtClean="0"/>
              <a:t>4/19/2024</a:t>
            </a:fld>
            <a:endParaRPr lang="en-US"/>
          </a:p>
        </p:txBody>
      </p:sp>
      <p:sp>
        <p:nvSpPr>
          <p:cNvPr id="6" name="Footer Placeholder 5">
            <a:extLst>
              <a:ext uri="{FF2B5EF4-FFF2-40B4-BE49-F238E27FC236}">
                <a16:creationId xmlns:a16="http://schemas.microsoft.com/office/drawing/2014/main" id="{C8ABF291-C074-D99F-BAD6-273476B8A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C5078-72EB-91CD-AA35-B8914C3BDA12}"/>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27619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66CC-470E-F96A-1B9F-4261ECF398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972E29-376B-7B4F-286D-277577D21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4B3C0-33F0-B507-80A0-B5DEEB3F4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D49E46-36CB-230E-D533-87AAFF331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F31D99-5744-FE3E-A9EB-466159C0FB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1B9EB3-7C20-952E-1A44-95F313448192}"/>
              </a:ext>
            </a:extLst>
          </p:cNvPr>
          <p:cNvSpPr>
            <a:spLocks noGrp="1"/>
          </p:cNvSpPr>
          <p:nvPr>
            <p:ph type="dt" sz="half" idx="10"/>
          </p:nvPr>
        </p:nvSpPr>
        <p:spPr/>
        <p:txBody>
          <a:bodyPr/>
          <a:lstStyle/>
          <a:p>
            <a:fld id="{197181E7-E4F4-244D-A186-9818356F7DAC}" type="datetimeFigureOut">
              <a:rPr lang="en-US" smtClean="0"/>
              <a:t>4/19/2024</a:t>
            </a:fld>
            <a:endParaRPr lang="en-US"/>
          </a:p>
        </p:txBody>
      </p:sp>
      <p:sp>
        <p:nvSpPr>
          <p:cNvPr id="8" name="Footer Placeholder 7">
            <a:extLst>
              <a:ext uri="{FF2B5EF4-FFF2-40B4-BE49-F238E27FC236}">
                <a16:creationId xmlns:a16="http://schemas.microsoft.com/office/drawing/2014/main" id="{60190D36-D21F-4F22-A877-1F2D83BCDD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413603-D594-29CA-CAA1-09A665681F0D}"/>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85232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D7BD-EB4C-A1FB-646C-540FCACE7E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EE4FA7-B04F-4511-BD51-7D94647FC0C6}"/>
              </a:ext>
            </a:extLst>
          </p:cNvPr>
          <p:cNvSpPr>
            <a:spLocks noGrp="1"/>
          </p:cNvSpPr>
          <p:nvPr>
            <p:ph type="dt" sz="half" idx="10"/>
          </p:nvPr>
        </p:nvSpPr>
        <p:spPr/>
        <p:txBody>
          <a:bodyPr/>
          <a:lstStyle/>
          <a:p>
            <a:fld id="{197181E7-E4F4-244D-A186-9818356F7DAC}" type="datetimeFigureOut">
              <a:rPr lang="en-US" smtClean="0"/>
              <a:t>4/19/2024</a:t>
            </a:fld>
            <a:endParaRPr lang="en-US"/>
          </a:p>
        </p:txBody>
      </p:sp>
      <p:sp>
        <p:nvSpPr>
          <p:cNvPr id="4" name="Footer Placeholder 3">
            <a:extLst>
              <a:ext uri="{FF2B5EF4-FFF2-40B4-BE49-F238E27FC236}">
                <a16:creationId xmlns:a16="http://schemas.microsoft.com/office/drawing/2014/main" id="{D59A5A4F-D4E1-89F9-E561-7C7B6A0914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1F5D91-B979-6005-CC19-73C04E592B91}"/>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16955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87E727-9F9B-6173-806F-A763CCF374BB}"/>
              </a:ext>
            </a:extLst>
          </p:cNvPr>
          <p:cNvSpPr>
            <a:spLocks noGrp="1"/>
          </p:cNvSpPr>
          <p:nvPr>
            <p:ph type="dt" sz="half" idx="10"/>
          </p:nvPr>
        </p:nvSpPr>
        <p:spPr/>
        <p:txBody>
          <a:bodyPr/>
          <a:lstStyle/>
          <a:p>
            <a:fld id="{197181E7-E4F4-244D-A186-9818356F7DAC}" type="datetimeFigureOut">
              <a:rPr lang="en-US" smtClean="0"/>
              <a:t>4/19/2024</a:t>
            </a:fld>
            <a:endParaRPr lang="en-US"/>
          </a:p>
        </p:txBody>
      </p:sp>
      <p:sp>
        <p:nvSpPr>
          <p:cNvPr id="3" name="Footer Placeholder 2">
            <a:extLst>
              <a:ext uri="{FF2B5EF4-FFF2-40B4-BE49-F238E27FC236}">
                <a16:creationId xmlns:a16="http://schemas.microsoft.com/office/drawing/2014/main" id="{C3BA4A14-9E83-1ACE-7B84-E670560FD6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B03944-E85D-418C-6BB8-9490ED5318BE}"/>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119644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3F10-67B4-B6B0-75F6-4083D9B57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AA7E61-DA95-2297-E607-BE2AAF007D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96BECD-F4EF-8247-2AA6-96317BC13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B123B-6CC1-6B81-E546-E19B9520CCE8}"/>
              </a:ext>
            </a:extLst>
          </p:cNvPr>
          <p:cNvSpPr>
            <a:spLocks noGrp="1"/>
          </p:cNvSpPr>
          <p:nvPr>
            <p:ph type="dt" sz="half" idx="10"/>
          </p:nvPr>
        </p:nvSpPr>
        <p:spPr/>
        <p:txBody>
          <a:bodyPr/>
          <a:lstStyle/>
          <a:p>
            <a:fld id="{197181E7-E4F4-244D-A186-9818356F7DAC}" type="datetimeFigureOut">
              <a:rPr lang="en-US" smtClean="0"/>
              <a:t>4/19/2024</a:t>
            </a:fld>
            <a:endParaRPr lang="en-US"/>
          </a:p>
        </p:txBody>
      </p:sp>
      <p:sp>
        <p:nvSpPr>
          <p:cNvPr id="6" name="Footer Placeholder 5">
            <a:extLst>
              <a:ext uri="{FF2B5EF4-FFF2-40B4-BE49-F238E27FC236}">
                <a16:creationId xmlns:a16="http://schemas.microsoft.com/office/drawing/2014/main" id="{E2247640-115F-89A6-913B-5808DA1B23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1D57D-8CBE-182E-3A06-CA0B36BD0463}"/>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421492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38E8-A36A-E534-C078-AEAC7012F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12472-3560-5C1D-0B91-7477E5BAD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FC751E-3504-48B4-7BD2-189355E5A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F5DEB-71F7-8BF6-4639-951431549AC2}"/>
              </a:ext>
            </a:extLst>
          </p:cNvPr>
          <p:cNvSpPr>
            <a:spLocks noGrp="1"/>
          </p:cNvSpPr>
          <p:nvPr>
            <p:ph type="dt" sz="half" idx="10"/>
          </p:nvPr>
        </p:nvSpPr>
        <p:spPr/>
        <p:txBody>
          <a:bodyPr/>
          <a:lstStyle/>
          <a:p>
            <a:fld id="{197181E7-E4F4-244D-A186-9818356F7DAC}" type="datetimeFigureOut">
              <a:rPr lang="en-US" smtClean="0"/>
              <a:t>4/19/2024</a:t>
            </a:fld>
            <a:endParaRPr lang="en-US"/>
          </a:p>
        </p:txBody>
      </p:sp>
      <p:sp>
        <p:nvSpPr>
          <p:cNvPr id="6" name="Footer Placeholder 5">
            <a:extLst>
              <a:ext uri="{FF2B5EF4-FFF2-40B4-BE49-F238E27FC236}">
                <a16:creationId xmlns:a16="http://schemas.microsoft.com/office/drawing/2014/main" id="{B417C974-6C4B-130C-4E39-2E3E21D6D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4204C-B145-CB39-ABB1-4ADA2DBC59B8}"/>
              </a:ext>
            </a:extLst>
          </p:cNvPr>
          <p:cNvSpPr>
            <a:spLocks noGrp="1"/>
          </p:cNvSpPr>
          <p:nvPr>
            <p:ph type="sldNum" sz="quarter" idx="12"/>
          </p:nvPr>
        </p:nvSpPr>
        <p:spPr/>
        <p:txBody>
          <a:bodyPr/>
          <a:lstStyle/>
          <a:p>
            <a:fld id="{EA18EB3C-2BDB-A748-8E13-A691DCE6F1B2}" type="slidenum">
              <a:rPr lang="en-US" smtClean="0"/>
              <a:t>‹#›</a:t>
            </a:fld>
            <a:endParaRPr lang="en-US"/>
          </a:p>
        </p:txBody>
      </p:sp>
    </p:spTree>
    <p:extLst>
      <p:ext uri="{BB962C8B-B14F-4D97-AF65-F5344CB8AC3E}">
        <p14:creationId xmlns:p14="http://schemas.microsoft.com/office/powerpoint/2010/main" val="2410623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5305A2-7531-104F-3F15-2A3FEAE3A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86CA1C-CB77-FBD8-5146-569B6E6357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3DB4B-C28E-D97F-886F-347D3324CF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181E7-E4F4-244D-A186-9818356F7DAC}" type="datetimeFigureOut">
              <a:rPr lang="en-US" smtClean="0"/>
              <a:t>4/19/2024</a:t>
            </a:fld>
            <a:endParaRPr lang="en-US"/>
          </a:p>
        </p:txBody>
      </p:sp>
      <p:sp>
        <p:nvSpPr>
          <p:cNvPr id="5" name="Footer Placeholder 4">
            <a:extLst>
              <a:ext uri="{FF2B5EF4-FFF2-40B4-BE49-F238E27FC236}">
                <a16:creationId xmlns:a16="http://schemas.microsoft.com/office/drawing/2014/main" id="{91FF1943-37CB-72A0-D75A-CA1337D1C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BB2BF0-3240-1826-9EDA-2D9C1E04B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8EB3C-2BDB-A748-8E13-A691DCE6F1B2}" type="slidenum">
              <a:rPr lang="en-US" smtClean="0"/>
              <a:t>‹#›</a:t>
            </a:fld>
            <a:endParaRPr lang="en-US"/>
          </a:p>
        </p:txBody>
      </p:sp>
    </p:spTree>
    <p:extLst>
      <p:ext uri="{BB962C8B-B14F-4D97-AF65-F5344CB8AC3E}">
        <p14:creationId xmlns:p14="http://schemas.microsoft.com/office/powerpoint/2010/main" val="1915566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Emily.Yang@thebridge.co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9C1C65-5C75-E8EE-EA88-A1CAD9872BBB}"/>
              </a:ext>
            </a:extLst>
          </p:cNvPr>
          <p:cNvSpPr txBox="1">
            <a:spLocks/>
          </p:cNvSpPr>
          <p:nvPr/>
        </p:nvSpPr>
        <p:spPr>
          <a:xfrm>
            <a:off x="-111133" y="168791"/>
            <a:ext cx="5012724" cy="1108219"/>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a:solidFill>
                  <a:srgbClr val="EF4142"/>
                </a:solidFill>
                <a:latin typeface="Avenir Black"/>
              </a:rPr>
              <a:t>EMILY YANG</a:t>
            </a:r>
            <a:br>
              <a:rPr lang="en-US" sz="3200" b="1">
                <a:latin typeface="Avenir Black" panose="02000503020000020003" pitchFamily="2" charset="0"/>
              </a:rPr>
            </a:br>
            <a:r>
              <a:rPr lang="en-US" sz="2000">
                <a:latin typeface="Avenir Medium"/>
              </a:rPr>
              <a:t>MANAGER</a:t>
            </a:r>
            <a:endParaRPr lang="en-US" sz="3000">
              <a:latin typeface="Avenir Medium"/>
            </a:endParaRPr>
          </a:p>
        </p:txBody>
      </p:sp>
      <p:sp>
        <p:nvSpPr>
          <p:cNvPr id="6" name="Rectangle 5">
            <a:extLst>
              <a:ext uri="{FF2B5EF4-FFF2-40B4-BE49-F238E27FC236}">
                <a16:creationId xmlns:a16="http://schemas.microsoft.com/office/drawing/2014/main" id="{F47E5E5B-CE59-87D4-9582-E97EB70B8FC9}"/>
              </a:ext>
            </a:extLst>
          </p:cNvPr>
          <p:cNvSpPr/>
          <p:nvPr/>
        </p:nvSpPr>
        <p:spPr>
          <a:xfrm>
            <a:off x="259112" y="3730745"/>
            <a:ext cx="4158879" cy="2860849"/>
          </a:xfrm>
          <a:prstGeom prst="rect">
            <a:avLst/>
          </a:prstGeom>
          <a:noFill/>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62346B5-4A96-78F2-5E0F-D84C19E1ACFD}"/>
              </a:ext>
            </a:extLst>
          </p:cNvPr>
          <p:cNvSpPr txBox="1"/>
          <p:nvPr/>
        </p:nvSpPr>
        <p:spPr>
          <a:xfrm>
            <a:off x="493986" y="3552139"/>
            <a:ext cx="2081048" cy="400110"/>
          </a:xfrm>
          <a:prstGeom prst="rect">
            <a:avLst/>
          </a:prstGeom>
          <a:solidFill>
            <a:schemeClr val="bg1"/>
          </a:solidFill>
        </p:spPr>
        <p:txBody>
          <a:bodyPr wrap="square" rtlCol="0">
            <a:spAutoFit/>
          </a:bodyPr>
          <a:lstStyle/>
          <a:p>
            <a:r>
              <a:rPr lang="en-US" sz="2000">
                <a:latin typeface="Avenir Medium" panose="02000503020000020003" pitchFamily="2" charset="0"/>
              </a:rPr>
              <a:t>BACKGROUND</a:t>
            </a:r>
          </a:p>
        </p:txBody>
      </p:sp>
      <p:sp>
        <p:nvSpPr>
          <p:cNvPr id="8" name="TextBox 7">
            <a:extLst>
              <a:ext uri="{FF2B5EF4-FFF2-40B4-BE49-F238E27FC236}">
                <a16:creationId xmlns:a16="http://schemas.microsoft.com/office/drawing/2014/main" id="{E308A731-9170-AFE2-A634-96488BF0CB65}"/>
              </a:ext>
            </a:extLst>
          </p:cNvPr>
          <p:cNvSpPr txBox="1"/>
          <p:nvPr/>
        </p:nvSpPr>
        <p:spPr>
          <a:xfrm>
            <a:off x="260703" y="3854559"/>
            <a:ext cx="4153294" cy="2816156"/>
          </a:xfrm>
          <a:prstGeom prst="rect">
            <a:avLst/>
          </a:prstGeom>
          <a:noFill/>
        </p:spPr>
        <p:txBody>
          <a:bodyPr wrap="square" lIns="91440" tIns="45720" rIns="91440" bIns="45720" rtlCol="0" anchor="t">
            <a:spAutoFit/>
          </a:bodyPr>
          <a:lstStyle/>
          <a:p>
            <a:r>
              <a:rPr lang="en-US" sz="1400" b="1" i="0">
                <a:latin typeface="Avenir Medium"/>
              </a:rPr>
              <a:t>Functional </a:t>
            </a:r>
            <a:r>
              <a:rPr lang="en-US" sz="1400" b="1">
                <a:latin typeface="Avenir Medium"/>
              </a:rPr>
              <a:t>Skills</a:t>
            </a:r>
            <a:endParaRPr lang="en-US" sz="1200">
              <a:latin typeface="Avenir Book"/>
              <a:cs typeface="Calibri" panose="020F0502020204030204"/>
            </a:endParaRPr>
          </a:p>
          <a:p>
            <a:r>
              <a:rPr lang="en-US" sz="1200">
                <a:latin typeface="Avenir Book"/>
              </a:rPr>
              <a:t>Project</a:t>
            </a:r>
            <a:r>
              <a:rPr lang="en-US" sz="1200" b="0" i="0">
                <a:latin typeface="Avenir Book"/>
              </a:rPr>
              <a:t> Management, Program Management, Change Management,</a:t>
            </a:r>
            <a:r>
              <a:rPr lang="en-US" sz="1200">
                <a:latin typeface="Avenir Book"/>
              </a:rPr>
              <a:t> Stakeholder Management, Compliance, Process Improvement, Talent Acquisition, Event Planning</a:t>
            </a:r>
            <a:endParaRPr lang="en-US" sz="1200" b="0" i="0">
              <a:latin typeface="Avenir Book"/>
              <a:ea typeface="+mn-lt"/>
              <a:cs typeface="+mn-lt"/>
            </a:endParaRPr>
          </a:p>
          <a:p>
            <a:endParaRPr lang="en-US" sz="1200" b="0" i="0">
              <a:latin typeface="Avenir Book"/>
              <a:ea typeface="+mn-lt"/>
              <a:cs typeface="+mn-lt"/>
            </a:endParaRPr>
          </a:p>
          <a:p>
            <a:r>
              <a:rPr lang="en-US" sz="1400" b="1" i="0">
                <a:latin typeface="Avenir Medium" panose="02000503020000020003" pitchFamily="2" charset="0"/>
              </a:rPr>
              <a:t>Qualifications</a:t>
            </a:r>
          </a:p>
          <a:p>
            <a:r>
              <a:rPr lang="en-US" sz="1200" b="0" i="0">
                <a:latin typeface="Avenir Book" panose="02000503020000020003" pitchFamily="2" charset="0"/>
              </a:rPr>
              <a:t>Project Management Professional </a:t>
            </a:r>
          </a:p>
          <a:p>
            <a:endParaRPr lang="en-US" sz="1500" b="0" i="0">
              <a:latin typeface="Avenir Medium" panose="02000503020000020003" pitchFamily="2" charset="0"/>
            </a:endParaRPr>
          </a:p>
          <a:p>
            <a:r>
              <a:rPr lang="en-US" sz="1400" b="1" i="0">
                <a:latin typeface="Avenir Medium" panose="02000503020000020003" pitchFamily="2" charset="0"/>
              </a:rPr>
              <a:t>Education</a:t>
            </a:r>
          </a:p>
          <a:p>
            <a:r>
              <a:rPr lang="en-US" sz="1200" b="1">
                <a:latin typeface="Avenir Book"/>
              </a:rPr>
              <a:t>University of California, Riverside </a:t>
            </a:r>
          </a:p>
          <a:p>
            <a:pPr lvl="1"/>
            <a:r>
              <a:rPr lang="en-US" sz="1200">
                <a:latin typeface="Avenir Book"/>
              </a:rPr>
              <a:t>Master of Business Administration </a:t>
            </a:r>
          </a:p>
          <a:p>
            <a:r>
              <a:rPr lang="en-US" sz="1200" b="1" i="0" kern="1200">
                <a:latin typeface="Avenir Book"/>
              </a:rPr>
              <a:t>University of </a:t>
            </a:r>
            <a:r>
              <a:rPr lang="en-US" sz="1200" b="1">
                <a:latin typeface="Avenir Book"/>
              </a:rPr>
              <a:t>California, Riverside </a:t>
            </a:r>
          </a:p>
          <a:p>
            <a:r>
              <a:rPr lang="en-US" sz="1200">
                <a:latin typeface="Avenir Book"/>
              </a:rPr>
              <a:t>            Bachelor of Science, Business Administration</a:t>
            </a:r>
          </a:p>
        </p:txBody>
      </p:sp>
      <p:sp>
        <p:nvSpPr>
          <p:cNvPr id="9" name="Rectangle 8">
            <a:extLst>
              <a:ext uri="{FF2B5EF4-FFF2-40B4-BE49-F238E27FC236}">
                <a16:creationId xmlns:a16="http://schemas.microsoft.com/office/drawing/2014/main" id="{6EF58505-BBD8-278C-F42F-8A7E90DEB4F0}"/>
              </a:ext>
            </a:extLst>
          </p:cNvPr>
          <p:cNvSpPr/>
          <p:nvPr/>
        </p:nvSpPr>
        <p:spPr>
          <a:xfrm>
            <a:off x="4640318" y="273269"/>
            <a:ext cx="7299434" cy="1051034"/>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46D9C19E-E7D2-4FAF-4284-D542D778C2E2}"/>
              </a:ext>
            </a:extLst>
          </p:cNvPr>
          <p:cNvSpPr/>
          <p:nvPr/>
        </p:nvSpPr>
        <p:spPr>
          <a:xfrm>
            <a:off x="4640318" y="1555038"/>
            <a:ext cx="7299434" cy="3443368"/>
          </a:xfrm>
          <a:prstGeom prst="rect">
            <a:avLst/>
          </a:prstGeom>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00AA3E67-9911-DE65-D2F1-66A9ACACA9EF}"/>
              </a:ext>
            </a:extLst>
          </p:cNvPr>
          <p:cNvSpPr txBox="1"/>
          <p:nvPr/>
        </p:nvSpPr>
        <p:spPr>
          <a:xfrm>
            <a:off x="4683845" y="1708290"/>
            <a:ext cx="7234886" cy="3116238"/>
          </a:xfrm>
          <a:prstGeom prst="rect">
            <a:avLst/>
          </a:prstGeom>
          <a:noFill/>
        </p:spPr>
        <p:txBody>
          <a:bodyPr wrap="square" lIns="91440" tIns="45720" rIns="91440" bIns="45720" rtlCol="0" anchor="t">
            <a:spAutoFit/>
          </a:bodyPr>
          <a:lstStyle/>
          <a:p>
            <a:r>
              <a:rPr lang="en-US" sz="1150" b="1">
                <a:latin typeface="Avenir Medium"/>
              </a:rPr>
              <a:t>Program Manager</a:t>
            </a:r>
            <a:r>
              <a:rPr lang="en-US" sz="1150" b="1" i="0">
                <a:latin typeface="Avenir Medium"/>
              </a:rPr>
              <a:t> | </a:t>
            </a:r>
            <a:r>
              <a:rPr lang="en-US" sz="1150" b="1">
                <a:solidFill>
                  <a:srgbClr val="FF0000"/>
                </a:solidFill>
                <a:latin typeface="Avenir Medium"/>
              </a:rPr>
              <a:t>Enjoy Technology </a:t>
            </a:r>
            <a:endParaRPr lang="en-US" sz="1150" b="1" i="0">
              <a:solidFill>
                <a:srgbClr val="FF0000"/>
              </a:solidFill>
              <a:latin typeface="Avenir Medium"/>
            </a:endParaRPr>
          </a:p>
          <a:p>
            <a:pPr marL="171450" indent="-171450">
              <a:buFont typeface="Calibri"/>
              <a:buChar char="-"/>
            </a:pPr>
            <a:r>
              <a:rPr lang="en-US" sz="950">
                <a:latin typeface="Avenir Book"/>
                <a:cs typeface="Times New Roman"/>
              </a:rPr>
              <a:t> Implemented ServiceNow with implementation partners and technical teams using Agile methodology and Kanban boards. Scope included asset management, change management, IT incident management, and request management, as well as the integration of Oracle HCM and Okta.</a:t>
            </a:r>
          </a:p>
          <a:p>
            <a:pPr marL="171450" indent="-171450">
              <a:buFont typeface="Calibri"/>
              <a:buChar char="-"/>
            </a:pPr>
            <a:r>
              <a:rPr lang="en-US" sz="950">
                <a:latin typeface="Avenir Book"/>
                <a:cs typeface="Times New Roman"/>
              </a:rPr>
              <a:t> Collaborated with 30 business and technical stakeholders across the company including the C-suite to assess and implement IT controls to follow ISO 27001 compliance and to prepare for SOX audits, including user access reviews, policy revisions and adherence, and identity access management.</a:t>
            </a:r>
            <a:endParaRPr lang="en-US" sz="950">
              <a:latin typeface="Avenir Book"/>
            </a:endParaRPr>
          </a:p>
          <a:p>
            <a:pPr marL="171450" indent="-171450">
              <a:buFont typeface="Calibri"/>
              <a:buChar char="-"/>
            </a:pPr>
            <a:r>
              <a:rPr lang="en-US" sz="950">
                <a:latin typeface="Avenir Book"/>
                <a:cs typeface="Times New Roman"/>
              </a:rPr>
              <a:t>Managed field directory and location hierarchy implementation in Oracle, which included data cleanup, user training, and workflow edits. This allowed for organization-wide scalability via automatic updates.</a:t>
            </a:r>
          </a:p>
          <a:p>
            <a:endParaRPr lang="en-US" sz="1200">
              <a:latin typeface="Avenir Medium" panose="02000503020000020003" pitchFamily="2" charset="0"/>
              <a:cs typeface="Times New Roman"/>
            </a:endParaRPr>
          </a:p>
          <a:p>
            <a:r>
              <a:rPr lang="en-US" sz="1150" b="1">
                <a:latin typeface="Avenir Medium"/>
              </a:rPr>
              <a:t>Project Manager, Oracle HCM Cloud </a:t>
            </a:r>
            <a:r>
              <a:rPr lang="en-US" sz="1150" b="1" i="0">
                <a:latin typeface="Avenir Medium"/>
              </a:rPr>
              <a:t>| </a:t>
            </a:r>
            <a:r>
              <a:rPr lang="en-US" sz="1150" b="1">
                <a:solidFill>
                  <a:srgbClr val="EF4142"/>
                </a:solidFill>
                <a:latin typeface="Avenir Medium"/>
              </a:rPr>
              <a:t>Kaiser Permanente</a:t>
            </a:r>
            <a:endParaRPr lang="en-US" sz="1150" b="1" i="0">
              <a:solidFill>
                <a:srgbClr val="EF4142"/>
              </a:solidFill>
              <a:latin typeface="Avenir Medium"/>
            </a:endParaRPr>
          </a:p>
          <a:p>
            <a:pPr marL="171450" indent="-171450">
              <a:buFont typeface="Calibri"/>
              <a:buChar char="-"/>
            </a:pPr>
            <a:r>
              <a:rPr lang="en-US" sz="950">
                <a:latin typeface="Avenir Book"/>
                <a:cs typeface="Times New Roman"/>
              </a:rPr>
              <a:t>Led the redesign of the change control process on </a:t>
            </a:r>
            <a:r>
              <a:rPr lang="en-US" sz="950" i="0">
                <a:latin typeface="Avenir Book"/>
                <a:cs typeface="Times New Roman"/>
              </a:rPr>
              <a:t>a </a:t>
            </a:r>
            <a:r>
              <a:rPr lang="en-US" sz="950">
                <a:latin typeface="Avenir Book"/>
                <a:cs typeface="Times New Roman"/>
              </a:rPr>
              <a:t>$600 million HCM program by collaborating with multiple cross-functional and technical teams. This included identifying opportunities that led to clearer business requirements, timely reporting and escalations of risks and issues</a:t>
            </a:r>
            <a:r>
              <a:rPr lang="en-US" sz="950" i="0">
                <a:latin typeface="Avenir Book"/>
                <a:cs typeface="Times New Roman"/>
              </a:rPr>
              <a:t>, and </a:t>
            </a:r>
            <a:r>
              <a:rPr lang="en-US" sz="950">
                <a:latin typeface="Avenir Book"/>
                <a:cs typeface="Times New Roman"/>
              </a:rPr>
              <a:t>training </a:t>
            </a:r>
            <a:r>
              <a:rPr lang="en-US" sz="950" i="0">
                <a:latin typeface="Avenir Book"/>
                <a:cs typeface="Times New Roman"/>
              </a:rPr>
              <a:t>of </a:t>
            </a:r>
            <a:r>
              <a:rPr lang="en-US" sz="950">
                <a:latin typeface="Avenir Book"/>
                <a:cs typeface="Times New Roman"/>
              </a:rPr>
              <a:t>more than 200 project team members, which resulted in 58% fewer open requests per week</a:t>
            </a:r>
            <a:r>
              <a:rPr lang="en-US" sz="950" i="0">
                <a:latin typeface="Avenir Book"/>
                <a:cs typeface="Times New Roman"/>
              </a:rPr>
              <a:t>.</a:t>
            </a:r>
            <a:endParaRPr lang="en-US" sz="950">
              <a:latin typeface="Avenir Book"/>
              <a:cs typeface="Times New Roman"/>
            </a:endParaRPr>
          </a:p>
          <a:p>
            <a:pPr marL="171450" indent="-171450">
              <a:buFont typeface="Calibri"/>
              <a:buChar char="-"/>
            </a:pPr>
            <a:r>
              <a:rPr lang="en-US" sz="950">
                <a:latin typeface="Avenir Book"/>
                <a:cs typeface="Times New Roman"/>
              </a:rPr>
              <a:t>Managed the project plan</a:t>
            </a:r>
            <a:r>
              <a:rPr lang="en-US" sz="950" i="0">
                <a:latin typeface="Avenir Book"/>
                <a:cs typeface="Times New Roman"/>
              </a:rPr>
              <a:t>, </a:t>
            </a:r>
            <a:r>
              <a:rPr lang="en-US" sz="950">
                <a:latin typeface="Avenir Book"/>
                <a:cs typeface="Times New Roman"/>
              </a:rPr>
              <a:t>resource allocation</a:t>
            </a:r>
            <a:r>
              <a:rPr lang="en-US" sz="950" i="0">
                <a:latin typeface="Avenir Book"/>
                <a:cs typeface="Times New Roman"/>
              </a:rPr>
              <a:t>, and </a:t>
            </a:r>
            <a:r>
              <a:rPr lang="en-US" sz="950">
                <a:latin typeface="Avenir Book"/>
                <a:cs typeface="Times New Roman"/>
              </a:rPr>
              <a:t>communications plan </a:t>
            </a:r>
            <a:r>
              <a:rPr lang="en-US" sz="950" i="0">
                <a:latin typeface="Avenir Book"/>
                <a:cs typeface="Times New Roman"/>
              </a:rPr>
              <a:t>for </a:t>
            </a:r>
            <a:r>
              <a:rPr lang="en-US" sz="950">
                <a:latin typeface="Avenir Book"/>
                <a:cs typeface="Times New Roman"/>
              </a:rPr>
              <a:t>an auxiliary program support team by collaborating with project team leads to meet critical business </a:t>
            </a:r>
            <a:r>
              <a:rPr lang="en-US" sz="950" i="0">
                <a:latin typeface="Avenir Book"/>
                <a:cs typeface="Times New Roman"/>
              </a:rPr>
              <a:t>and </a:t>
            </a:r>
            <a:r>
              <a:rPr lang="en-US" sz="950">
                <a:latin typeface="Avenir Book"/>
                <a:cs typeface="Times New Roman"/>
              </a:rPr>
              <a:t>union requirements</a:t>
            </a:r>
            <a:r>
              <a:rPr lang="en-US" sz="950" i="0">
                <a:latin typeface="Avenir Book"/>
                <a:cs typeface="Times New Roman"/>
              </a:rPr>
              <a:t>.</a:t>
            </a:r>
            <a:endParaRPr lang="en-US" sz="950">
              <a:latin typeface="Avenir Book"/>
              <a:cs typeface="Times New Roman"/>
            </a:endParaRPr>
          </a:p>
          <a:p>
            <a:pPr marL="171450" indent="-171450">
              <a:buFont typeface="Calibri"/>
              <a:buChar char="-"/>
            </a:pPr>
            <a:r>
              <a:rPr lang="en-US" sz="950">
                <a:latin typeface="Avenir Book"/>
                <a:cs typeface="Times New Roman"/>
              </a:rPr>
              <a:t>Partnered with the adoption team and product owners to build product awareness to more than 200,000 employees. Solutions included providing technological and program support to more than 25 business readiness workshops and conferences, capturing feedback that resolved over 300 risks and issues.</a:t>
            </a:r>
          </a:p>
          <a:p>
            <a:pPr marL="285750" indent="-285750">
              <a:buFont typeface="Calibri" panose="020B0604020202020204" pitchFamily="34" charset="0"/>
              <a:buChar char="-"/>
            </a:pPr>
            <a:endParaRPr lang="en-US" sz="950">
              <a:latin typeface="Avenir Book"/>
            </a:endParaRPr>
          </a:p>
        </p:txBody>
      </p:sp>
      <p:sp>
        <p:nvSpPr>
          <p:cNvPr id="15" name="TextBox 14">
            <a:extLst>
              <a:ext uri="{FF2B5EF4-FFF2-40B4-BE49-F238E27FC236}">
                <a16:creationId xmlns:a16="http://schemas.microsoft.com/office/drawing/2014/main" id="{94DF130C-1D4D-9DF6-393A-B7906892B2D4}"/>
              </a:ext>
            </a:extLst>
          </p:cNvPr>
          <p:cNvSpPr txBox="1"/>
          <p:nvPr/>
        </p:nvSpPr>
        <p:spPr>
          <a:xfrm>
            <a:off x="4683845" y="420431"/>
            <a:ext cx="3619327" cy="861774"/>
          </a:xfrm>
          <a:prstGeom prst="rect">
            <a:avLst/>
          </a:prstGeom>
          <a:noFill/>
        </p:spPr>
        <p:txBody>
          <a:bodyPr wrap="square" lIns="91440" tIns="45720" rIns="91440" bIns="45720" rtlCol="0" anchor="t">
            <a:spAutoFit/>
          </a:bodyPr>
          <a:lstStyle/>
          <a:p>
            <a:r>
              <a:rPr lang="en-US" sz="1400" b="1" i="0">
                <a:latin typeface="Avenir Medium" panose="02000503020000020003" pitchFamily="2" charset="0"/>
              </a:rPr>
              <a:t>Industry Experience</a:t>
            </a:r>
          </a:p>
          <a:p>
            <a:r>
              <a:rPr lang="en-US" sz="1200">
                <a:latin typeface="Avenir Book"/>
              </a:rPr>
              <a:t>Food Distribution, Education, </a:t>
            </a:r>
          </a:p>
          <a:p>
            <a:r>
              <a:rPr lang="en-US" sz="1200">
                <a:latin typeface="Avenir Book"/>
              </a:rPr>
              <a:t>Healthcare, Entertainment, </a:t>
            </a:r>
            <a:endParaRPr lang="en-US" sz="1200">
              <a:latin typeface="Avenir Book" panose="02000503020000020003" pitchFamily="2" charset="0"/>
            </a:endParaRPr>
          </a:p>
          <a:p>
            <a:r>
              <a:rPr lang="en-US" sz="1200">
                <a:latin typeface="Avenir Book"/>
              </a:rPr>
              <a:t>Hospitality, Retail </a:t>
            </a:r>
            <a:endParaRPr lang="en-US" sz="1200">
              <a:latin typeface="Avenir Book" panose="02000503020000020003" pitchFamily="2" charset="0"/>
            </a:endParaRPr>
          </a:p>
        </p:txBody>
      </p:sp>
      <p:sp>
        <p:nvSpPr>
          <p:cNvPr id="16" name="TextBox 15">
            <a:extLst>
              <a:ext uri="{FF2B5EF4-FFF2-40B4-BE49-F238E27FC236}">
                <a16:creationId xmlns:a16="http://schemas.microsoft.com/office/drawing/2014/main" id="{0976738A-E665-70C3-0D60-5D0AE2CD3770}"/>
              </a:ext>
            </a:extLst>
          </p:cNvPr>
          <p:cNvSpPr txBox="1"/>
          <p:nvPr/>
        </p:nvSpPr>
        <p:spPr>
          <a:xfrm>
            <a:off x="8301288" y="420431"/>
            <a:ext cx="3619327" cy="723275"/>
          </a:xfrm>
          <a:prstGeom prst="rect">
            <a:avLst/>
          </a:prstGeom>
          <a:noFill/>
        </p:spPr>
        <p:txBody>
          <a:bodyPr wrap="square" lIns="91440" tIns="45720" rIns="91440" bIns="45720" rtlCol="0" anchor="t">
            <a:spAutoFit/>
          </a:bodyPr>
          <a:lstStyle/>
          <a:p>
            <a:r>
              <a:rPr lang="en-US" sz="1400" b="1" i="0">
                <a:latin typeface="Avenir Medium" panose="02000503020000020003" pitchFamily="2" charset="0"/>
              </a:rPr>
              <a:t>Future Project Interests</a:t>
            </a:r>
          </a:p>
          <a:p>
            <a:r>
              <a:rPr lang="en-US" sz="1200">
                <a:latin typeface="Avenir Book"/>
              </a:rPr>
              <a:t>Technology, Entertainment, Defense</a:t>
            </a:r>
            <a:endParaRPr lang="en-US" sz="1200" b="0" i="0">
              <a:latin typeface="Avenir Book" panose="02000503020000020003" pitchFamily="2" charset="0"/>
            </a:endParaRPr>
          </a:p>
          <a:p>
            <a:endParaRPr lang="en-US" sz="1500" b="0" i="0">
              <a:latin typeface="Avenir Medium" panose="02000503020000020003" pitchFamily="2" charset="0"/>
            </a:endParaRPr>
          </a:p>
        </p:txBody>
      </p:sp>
      <p:sp>
        <p:nvSpPr>
          <p:cNvPr id="17" name="Rectangle 16">
            <a:extLst>
              <a:ext uri="{FF2B5EF4-FFF2-40B4-BE49-F238E27FC236}">
                <a16:creationId xmlns:a16="http://schemas.microsoft.com/office/drawing/2014/main" id="{9BEDE38C-76DE-56D7-FC94-9B7F3DBF1009}"/>
              </a:ext>
            </a:extLst>
          </p:cNvPr>
          <p:cNvSpPr/>
          <p:nvPr/>
        </p:nvSpPr>
        <p:spPr>
          <a:xfrm>
            <a:off x="4640317" y="5229142"/>
            <a:ext cx="7299433" cy="1355590"/>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041723F8-473C-A4E0-8E89-38EB178AF4A3}"/>
              </a:ext>
            </a:extLst>
          </p:cNvPr>
          <p:cNvSpPr txBox="1"/>
          <p:nvPr/>
        </p:nvSpPr>
        <p:spPr>
          <a:xfrm>
            <a:off x="4882056" y="5065121"/>
            <a:ext cx="2885092" cy="402778"/>
          </a:xfrm>
          <a:prstGeom prst="rect">
            <a:avLst/>
          </a:prstGeom>
          <a:solidFill>
            <a:schemeClr val="bg1"/>
          </a:solidFill>
        </p:spPr>
        <p:txBody>
          <a:bodyPr wrap="square" rtlCol="0">
            <a:spAutoFit/>
          </a:bodyPr>
          <a:lstStyle/>
          <a:p>
            <a:r>
              <a:rPr lang="en-US" sz="2000">
                <a:solidFill>
                  <a:srgbClr val="6DC3E8"/>
                </a:solidFill>
                <a:latin typeface="Avenir Medium" panose="02000503020000020003" pitchFamily="2" charset="0"/>
              </a:rPr>
              <a:t>BIO &amp; CONTACT INFO</a:t>
            </a:r>
          </a:p>
        </p:txBody>
      </p:sp>
      <p:sp>
        <p:nvSpPr>
          <p:cNvPr id="19" name="TextBox 18">
            <a:extLst>
              <a:ext uri="{FF2B5EF4-FFF2-40B4-BE49-F238E27FC236}">
                <a16:creationId xmlns:a16="http://schemas.microsoft.com/office/drawing/2014/main" id="{5F0C6E8B-31C3-543C-CC9B-0819E0FA2DC9}"/>
              </a:ext>
            </a:extLst>
          </p:cNvPr>
          <p:cNvSpPr txBox="1"/>
          <p:nvPr/>
        </p:nvSpPr>
        <p:spPr>
          <a:xfrm>
            <a:off x="4703379" y="5393350"/>
            <a:ext cx="4317973" cy="1015663"/>
          </a:xfrm>
          <a:prstGeom prst="rect">
            <a:avLst/>
          </a:prstGeom>
          <a:noFill/>
        </p:spPr>
        <p:txBody>
          <a:bodyPr wrap="square" lIns="91440" tIns="45720" rIns="91440" bIns="45720" rtlCol="0" anchor="t">
            <a:spAutoFit/>
          </a:bodyPr>
          <a:lstStyle/>
          <a:p>
            <a:r>
              <a:rPr lang="en-US" sz="1000" b="0" i="0">
                <a:latin typeface="Avenir Book"/>
              </a:rPr>
              <a:t>Before joining The Bridge in </a:t>
            </a:r>
            <a:r>
              <a:rPr lang="en-US" sz="1000">
                <a:latin typeface="Avenir Book"/>
              </a:rPr>
              <a:t>October 2022</a:t>
            </a:r>
            <a:r>
              <a:rPr lang="en-US" sz="1000" b="0" i="0">
                <a:latin typeface="Avenir Book"/>
              </a:rPr>
              <a:t>, </a:t>
            </a:r>
            <a:r>
              <a:rPr lang="en-US" sz="1000">
                <a:latin typeface="Avenir Book"/>
              </a:rPr>
              <a:t>Emily </a:t>
            </a:r>
            <a:r>
              <a:rPr lang="en-US" sz="1000" b="0" i="0">
                <a:latin typeface="Avenir Book"/>
              </a:rPr>
              <a:t>worked as a program and project manager in</a:t>
            </a:r>
            <a:r>
              <a:rPr lang="en-US" sz="1000">
                <a:latin typeface="Avenir Book"/>
              </a:rPr>
              <a:t> retail technology and healthcare. </a:t>
            </a:r>
            <a:r>
              <a:rPr lang="en-US" sz="1000" b="0" i="0">
                <a:latin typeface="Avenir Book"/>
              </a:rPr>
              <a:t>She also </a:t>
            </a:r>
            <a:r>
              <a:rPr lang="en-US" sz="1000">
                <a:latin typeface="Avenir Book"/>
              </a:rPr>
              <a:t>has change management, talent acquisition, and event planning experience across various industries.  Emily’s</a:t>
            </a:r>
            <a:r>
              <a:rPr lang="en-US" sz="1000" b="0" i="0">
                <a:latin typeface="Avenir Book"/>
              </a:rPr>
              <a:t> </a:t>
            </a:r>
            <a:r>
              <a:rPr lang="en-US" sz="1000">
                <a:latin typeface="Avenir Book"/>
              </a:rPr>
              <a:t>proactivity, critical thinking, and communication skills allow her to create quality deliverables, build strong teams and relationships, and implement long-lasting solutions.</a:t>
            </a:r>
            <a:endParaRPr lang="en-US" sz="1000">
              <a:latin typeface="Avenir Book" panose="02000503020000020003" pitchFamily="2" charset="0"/>
            </a:endParaRPr>
          </a:p>
        </p:txBody>
      </p:sp>
      <p:sp>
        <p:nvSpPr>
          <p:cNvPr id="20" name="TextBox 19">
            <a:extLst>
              <a:ext uri="{FF2B5EF4-FFF2-40B4-BE49-F238E27FC236}">
                <a16:creationId xmlns:a16="http://schemas.microsoft.com/office/drawing/2014/main" id="{91228AB3-211E-2AB1-CB66-04BEDE91A126}"/>
              </a:ext>
            </a:extLst>
          </p:cNvPr>
          <p:cNvSpPr txBox="1"/>
          <p:nvPr/>
        </p:nvSpPr>
        <p:spPr>
          <a:xfrm>
            <a:off x="9042374" y="5252057"/>
            <a:ext cx="3021723" cy="1461939"/>
          </a:xfrm>
          <a:prstGeom prst="rect">
            <a:avLst/>
          </a:prstGeom>
          <a:noFill/>
        </p:spPr>
        <p:txBody>
          <a:bodyPr wrap="square" lIns="91440" tIns="45720" rIns="91440" bIns="45720" rtlCol="0" anchor="t">
            <a:spAutoFit/>
          </a:bodyPr>
          <a:lstStyle/>
          <a:p>
            <a:r>
              <a:rPr lang="en-US" sz="1000" b="1" i="0">
                <a:latin typeface="Avenir Medium" panose="02000503020000020003" pitchFamily="2" charset="0"/>
              </a:rPr>
              <a:t>Email</a:t>
            </a:r>
          </a:p>
          <a:p>
            <a:r>
              <a:rPr lang="en-US" sz="1000">
                <a:latin typeface="Avenir Book"/>
                <a:hlinkClick r:id="rId2"/>
              </a:rPr>
              <a:t>Emily.Yang@thebridge.com</a:t>
            </a:r>
            <a:r>
              <a:rPr lang="en-US" sz="1000">
                <a:latin typeface="Avenir Book"/>
              </a:rPr>
              <a:t> </a:t>
            </a:r>
            <a:endParaRPr lang="en-US" sz="1000" b="0" i="0" kern="1200">
              <a:latin typeface="Avenir Book"/>
            </a:endParaRPr>
          </a:p>
          <a:p>
            <a:endParaRPr lang="en-US" sz="900" b="0" i="0">
              <a:latin typeface="Avenir Medium" panose="02000503020000020003" pitchFamily="2" charset="0"/>
            </a:endParaRPr>
          </a:p>
          <a:p>
            <a:r>
              <a:rPr lang="en-US" sz="1000" b="1" i="0">
                <a:latin typeface="Avenir Medium" panose="02000503020000020003" pitchFamily="2" charset="0"/>
              </a:rPr>
              <a:t>Mobile </a:t>
            </a:r>
          </a:p>
          <a:p>
            <a:r>
              <a:rPr lang="en-US" sz="1000" b="0" i="0">
                <a:latin typeface="Avenir Book"/>
              </a:rPr>
              <a:t>(</a:t>
            </a:r>
            <a:r>
              <a:rPr lang="en-US" sz="1000">
                <a:latin typeface="Avenir Book"/>
              </a:rPr>
              <a:t>510</a:t>
            </a:r>
            <a:r>
              <a:rPr lang="en-US" sz="1000" b="0" i="0">
                <a:latin typeface="Avenir Book"/>
              </a:rPr>
              <a:t>)</a:t>
            </a:r>
            <a:r>
              <a:rPr lang="en-US" sz="1000">
                <a:latin typeface="Avenir Book"/>
              </a:rPr>
              <a:t> 725-2108</a:t>
            </a:r>
            <a:endParaRPr lang="en-US" sz="1000" b="0" i="0">
              <a:latin typeface="Avenir Book"/>
            </a:endParaRPr>
          </a:p>
          <a:p>
            <a:endParaRPr lang="en-US" sz="1000">
              <a:latin typeface="Avenir Book" panose="02000503020000020003" pitchFamily="2" charset="0"/>
            </a:endParaRPr>
          </a:p>
          <a:p>
            <a:r>
              <a:rPr lang="en-US" sz="1000" b="1">
                <a:latin typeface="Avenir Medium" panose="02000503020000020003" pitchFamily="2" charset="0"/>
              </a:rPr>
              <a:t>Location</a:t>
            </a:r>
          </a:p>
          <a:p>
            <a:r>
              <a:rPr lang="en-US" sz="1000">
                <a:latin typeface="Avenir Book"/>
              </a:rPr>
              <a:t>Los Angeles</a:t>
            </a:r>
            <a:r>
              <a:rPr lang="en-US" sz="1000" b="0" i="0">
                <a:latin typeface="Avenir Book"/>
              </a:rPr>
              <a:t>, </a:t>
            </a:r>
            <a:r>
              <a:rPr lang="en-US" sz="1000">
                <a:latin typeface="Avenir Book"/>
              </a:rPr>
              <a:t>CA</a:t>
            </a:r>
            <a:endParaRPr lang="en-US" sz="1000" b="0" i="0">
              <a:latin typeface="Avenir Book" panose="02000503020000020003" pitchFamily="2" charset="0"/>
            </a:endParaRPr>
          </a:p>
          <a:p>
            <a:endParaRPr lang="en-US" sz="1000" b="0" i="0">
              <a:latin typeface="Avenir Book" panose="02000503020000020003" pitchFamily="2" charset="0"/>
            </a:endParaRPr>
          </a:p>
        </p:txBody>
      </p:sp>
      <p:pic>
        <p:nvPicPr>
          <p:cNvPr id="21" name="Picture 20" descr="A red and black logo&#10;&#10;Description automatically generated">
            <a:extLst>
              <a:ext uri="{FF2B5EF4-FFF2-40B4-BE49-F238E27FC236}">
                <a16:creationId xmlns:a16="http://schemas.microsoft.com/office/drawing/2014/main" id="{EC7CEE6C-28B1-4647-A272-B5308AA06638}"/>
              </a:ext>
            </a:extLst>
          </p:cNvPr>
          <p:cNvPicPr>
            <a:picLocks noChangeAspect="1"/>
          </p:cNvPicPr>
          <p:nvPr/>
        </p:nvPicPr>
        <p:blipFill>
          <a:blip r:embed="rId3"/>
          <a:stretch>
            <a:fillRect/>
          </a:stretch>
        </p:blipFill>
        <p:spPr>
          <a:xfrm>
            <a:off x="10363199" y="5780444"/>
            <a:ext cx="1629105" cy="919901"/>
          </a:xfrm>
          <a:prstGeom prst="rect">
            <a:avLst/>
          </a:prstGeom>
        </p:spPr>
      </p:pic>
      <p:sp>
        <p:nvSpPr>
          <p:cNvPr id="2" name="TextBox 1">
            <a:extLst>
              <a:ext uri="{FF2B5EF4-FFF2-40B4-BE49-F238E27FC236}">
                <a16:creationId xmlns:a16="http://schemas.microsoft.com/office/drawing/2014/main" id="{90459CCD-A08F-BF73-F98A-D583EA92DA5F}"/>
              </a:ext>
            </a:extLst>
          </p:cNvPr>
          <p:cNvSpPr txBox="1"/>
          <p:nvPr/>
        </p:nvSpPr>
        <p:spPr>
          <a:xfrm>
            <a:off x="4882057" y="77258"/>
            <a:ext cx="1635974" cy="400110"/>
          </a:xfrm>
          <a:prstGeom prst="rect">
            <a:avLst/>
          </a:prstGeom>
          <a:solidFill>
            <a:schemeClr val="bg1"/>
          </a:solidFill>
        </p:spPr>
        <p:txBody>
          <a:bodyPr wrap="square" rtlCol="0">
            <a:spAutoFit/>
          </a:bodyPr>
          <a:lstStyle/>
          <a:p>
            <a:r>
              <a:rPr lang="en-US" sz="2000">
                <a:solidFill>
                  <a:srgbClr val="6DC3E8"/>
                </a:solidFill>
                <a:latin typeface="Avenir Medium" panose="02000503020000020003" pitchFamily="2" charset="0"/>
              </a:rPr>
              <a:t>INDUSTRIES</a:t>
            </a:r>
          </a:p>
        </p:txBody>
      </p:sp>
      <p:sp>
        <p:nvSpPr>
          <p:cNvPr id="5" name="TextBox 4">
            <a:extLst>
              <a:ext uri="{FF2B5EF4-FFF2-40B4-BE49-F238E27FC236}">
                <a16:creationId xmlns:a16="http://schemas.microsoft.com/office/drawing/2014/main" id="{940B6395-A670-8B49-1D2D-E0B11A43DDE1}"/>
              </a:ext>
            </a:extLst>
          </p:cNvPr>
          <p:cNvSpPr txBox="1"/>
          <p:nvPr/>
        </p:nvSpPr>
        <p:spPr>
          <a:xfrm>
            <a:off x="4901591" y="1353525"/>
            <a:ext cx="1733671" cy="400110"/>
          </a:xfrm>
          <a:prstGeom prst="rect">
            <a:avLst/>
          </a:prstGeom>
          <a:solidFill>
            <a:schemeClr val="bg1"/>
          </a:solidFill>
        </p:spPr>
        <p:txBody>
          <a:bodyPr wrap="square" rtlCol="0">
            <a:spAutoFit/>
          </a:bodyPr>
          <a:lstStyle/>
          <a:p>
            <a:r>
              <a:rPr lang="en-US" sz="2000">
                <a:solidFill>
                  <a:srgbClr val="22262B"/>
                </a:solidFill>
                <a:latin typeface="Avenir Medium" panose="02000503020000020003" pitchFamily="2" charset="0"/>
              </a:rPr>
              <a:t>EXPERIENCE</a:t>
            </a:r>
          </a:p>
        </p:txBody>
      </p:sp>
      <p:pic>
        <p:nvPicPr>
          <p:cNvPr id="3" name="Picture 2" descr="A person smiling at camera&#10;&#10;Description automatically generated">
            <a:extLst>
              <a:ext uri="{FF2B5EF4-FFF2-40B4-BE49-F238E27FC236}">
                <a16:creationId xmlns:a16="http://schemas.microsoft.com/office/drawing/2014/main" id="{B783E934-4623-74C5-6863-84399EEA2438}"/>
              </a:ext>
            </a:extLst>
          </p:cNvPr>
          <p:cNvPicPr>
            <a:picLocks noChangeAspect="1"/>
          </p:cNvPicPr>
          <p:nvPr/>
        </p:nvPicPr>
        <p:blipFill rotWithShape="1">
          <a:blip r:embed="rId4"/>
          <a:srcRect l="10821" t="16174" r="5698" b="25114"/>
          <a:stretch/>
        </p:blipFill>
        <p:spPr>
          <a:xfrm>
            <a:off x="1254869" y="1025718"/>
            <a:ext cx="2290045" cy="2415895"/>
          </a:xfrm>
          <a:prstGeom prst="rect">
            <a:avLst/>
          </a:prstGeom>
          <a:ln w="28575">
            <a:solidFill>
              <a:srgbClr val="FF0000"/>
            </a:solidFill>
          </a:ln>
        </p:spPr>
      </p:pic>
    </p:spTree>
    <p:extLst>
      <p:ext uri="{BB962C8B-B14F-4D97-AF65-F5344CB8AC3E}">
        <p14:creationId xmlns:p14="http://schemas.microsoft.com/office/powerpoint/2010/main" val="3582803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759F3A5467CD46A2080B886093CFD7" ma:contentTypeVersion="20" ma:contentTypeDescription="Create a new document." ma:contentTypeScope="" ma:versionID="413872e3de1c0c8be625aaa8835e44d1">
  <xsd:schema xmlns:xsd="http://www.w3.org/2001/XMLSchema" xmlns:xs="http://www.w3.org/2001/XMLSchema" xmlns:p="http://schemas.microsoft.com/office/2006/metadata/properties" xmlns:ns2="a6522676-9d5d-4c93-bc87-501c8cb86033" xmlns:ns3="bb4d6d32-6586-43b9-b010-b256dfc70333" targetNamespace="http://schemas.microsoft.com/office/2006/metadata/properties" ma:root="true" ma:fieldsID="5ecd02bbd77e83262fb86a2c97f2ab64" ns2:_="" ns3:_="">
    <xsd:import namespace="a6522676-9d5d-4c93-bc87-501c8cb86033"/>
    <xsd:import namespace="bb4d6d32-6586-43b9-b010-b256dfc70333"/>
    <xsd:element name="properties">
      <xsd:complexType>
        <xsd:sequence>
          <xsd:element name="documentManagement">
            <xsd:complexType>
              <xsd:all>
                <xsd:element ref="ns2:TaxCatchAll" minOccurs="0"/>
                <xsd:element ref="ns3:MediaServiceMetadata" minOccurs="0"/>
                <xsd:element ref="ns3:MediaServiceFastMetadata" minOccurs="0"/>
                <xsd:element ref="ns3:MediaServiceObjectDetectorVersion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DateTaken" minOccurs="0"/>
                <xsd:element ref="ns3:MediaLengthInSeconds" minOccurs="0"/>
                <xsd:element ref="ns3:Capability" minOccurs="0"/>
                <xsd:element ref="ns3:Owner" minOccurs="0"/>
                <xsd:element ref="ns3:lcf76f155ced4ddcb4097134ff3c332f" minOccurs="0"/>
                <xsd:element ref="ns3:MediaServiceLocation" minOccurs="0"/>
                <xsd:element ref="ns3:MediaServiceSearchProperties" minOccurs="0"/>
                <xsd:element ref="ns3:Practi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22676-9d5d-4c93-bc87-501c8cb8603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6092b07-db02-44d2-9cef-a4f70d77c2a8}" ma:internalName="TaxCatchAll" ma:showField="CatchAllData" ma:web="a6522676-9d5d-4c93-bc87-501c8cb86033">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4d6d32-6586-43b9-b010-b256dfc70333"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Capability" ma:index="19" nillable="true" ma:displayName="Capability" ma:format="Dropdown" ma:internalName="Capability">
      <xsd:complexType>
        <xsd:complexContent>
          <xsd:extension base="dms:MultiChoice">
            <xsd:sequence>
              <xsd:element name="Value" maxOccurs="unbounded" minOccurs="0" nillable="true">
                <xsd:simpleType>
                  <xsd:restriction base="dms:Choice">
                    <xsd:enumeration value="Agile Effectiveness"/>
                    <xsd:enumeration value="Change Management &amp; Comms"/>
                    <xsd:enumeration value="Employee Engagement &amp; Culture"/>
                    <xsd:enumeration value="Executive Coaching &amp; Leadership Development"/>
                    <xsd:enumeration value="Organizational Assessments"/>
                    <xsd:enumeration value="Product Development"/>
                    <xsd:enumeration value="Project Management &amp; Governance"/>
                    <xsd:enumeration value="SharePoint &amp; Office365"/>
                    <xsd:enumeration value="Strategy Development &amp; Roadmapping"/>
                  </xsd:restriction>
                </xsd:simpleType>
              </xsd:element>
            </xsd:sequence>
          </xsd:extension>
        </xsd:complexContent>
      </xsd:complexType>
    </xsd:element>
    <xsd:element name="Owner" ma:index="20" nillable="true" ma:displayName="Owner" ma:format="Dropdown" ma:list="UserInfo" ma:SharePointGroup="0" ma:internalName="Owner">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f15e56-e300-4490-8337-7c24d25d73a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Practice" ma:index="25" nillable="true" ma:displayName="Practice" ma:default="Unknown" ma:description="Practice" ma:format="Dropdown" ma:internalName="Practice">
      <xsd:simpleType>
        <xsd:union memberTypes="dms:Text">
          <xsd:simpleType>
            <xsd:restriction base="dms:Choice">
              <xsd:enumeration value="Cloud &amp; Product"/>
              <xsd:enumeration value="Acceleration"/>
              <xsd:enumeration value="Data &amp; AI"/>
              <xsd:enumeration value="Experiences"/>
              <xsd:enumeration value="Client Leadership"/>
              <xsd:enumeration value="Executive"/>
              <xsd:enumeration value="Unknow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Owner xmlns="bb4d6d32-6586-43b9-b010-b256dfc70333">
      <UserInfo>
        <DisplayName/>
        <AccountId xsi:nil="true"/>
        <AccountType/>
      </UserInfo>
    </Owner>
    <lcf76f155ced4ddcb4097134ff3c332f xmlns="bb4d6d32-6586-43b9-b010-b256dfc70333">
      <Terms xmlns="http://schemas.microsoft.com/office/infopath/2007/PartnerControls"/>
    </lcf76f155ced4ddcb4097134ff3c332f>
    <TaxCatchAll xmlns="a6522676-9d5d-4c93-bc87-501c8cb86033" xsi:nil="true"/>
    <Capability xmlns="bb4d6d32-6586-43b9-b010-b256dfc70333" xsi:nil="true"/>
    <Practice xmlns="bb4d6d32-6586-43b9-b010-b256dfc70333">Unknown</Practice>
  </documentManagement>
</p:properties>
</file>

<file path=customXml/itemProps1.xml><?xml version="1.0" encoding="utf-8"?>
<ds:datastoreItem xmlns:ds="http://schemas.openxmlformats.org/officeDocument/2006/customXml" ds:itemID="{5FC62F22-55B9-4EA4-9A5A-FEC1624F4893}">
  <ds:schemaRefs>
    <ds:schemaRef ds:uri="http://schemas.microsoft.com/sharepoint/v3/contenttype/forms"/>
  </ds:schemaRefs>
</ds:datastoreItem>
</file>

<file path=customXml/itemProps2.xml><?xml version="1.0" encoding="utf-8"?>
<ds:datastoreItem xmlns:ds="http://schemas.openxmlformats.org/officeDocument/2006/customXml" ds:itemID="{4D9A9A5C-96DD-4B7D-A64B-B71B752E110E}"/>
</file>

<file path=customXml/itemProps3.xml><?xml version="1.0" encoding="utf-8"?>
<ds:datastoreItem xmlns:ds="http://schemas.openxmlformats.org/officeDocument/2006/customXml" ds:itemID="{60F2216B-5E0A-45BC-AEA4-C271787D9FB4}">
  <ds:schemaRefs>
    <ds:schemaRef ds:uri="a6522676-9d5d-4c93-bc87-501c8cb86033"/>
    <ds:schemaRef ds:uri="bb4d6d32-6586-43b9-b010-b256dfc70333"/>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Parker Hancock</dc:creator>
  <cp:revision>1</cp:revision>
  <dcterms:created xsi:type="dcterms:W3CDTF">2023-09-21T15:09:00Z</dcterms:created>
  <dcterms:modified xsi:type="dcterms:W3CDTF">2024-04-19T07:19:11Z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0x010100E8759F3A5467CD46A2080B886093CFD7</vt:lpwstr>
  </property>
  <property fmtid="{D5CDD505-2E9C-101B-9397-08002B2CF9AE}" pid="3" name="MediaServiceImageTags">
    <vt:lpwstr/>
  </property>
</Properties>
</file>