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493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1B3D4C-AC3C-2F5B-AAA8-BB5484A49710}" v="2608" dt="2024-02-22T15:47:21.3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37" autoAdjust="0"/>
    <p:restoredTop sz="94660"/>
  </p:normalViewPr>
  <p:slideViewPr>
    <p:cSldViewPr snapToGrid="0">
      <p:cViewPr>
        <p:scale>
          <a:sx n="98" d="100"/>
          <a:sy n="98" d="100"/>
        </p:scale>
        <p:origin x="245" y="29"/>
      </p:cViewPr>
      <p:guideLst/>
    </p:cSldViewPr>
  </p:slid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theme" Target="theme/theme1.xml" Id="rId8" /><Relationship Type="http://schemas.openxmlformats.org/officeDocument/2006/relationships/customXml" Target="../customXml/item3.xml" Id="rId3" /><Relationship Type="http://schemas.openxmlformats.org/officeDocument/2006/relationships/viewProps" Target="viewProps.xml" Id="rId7" /><Relationship Type="http://schemas.openxmlformats.org/officeDocument/2006/relationships/customXml" Target="../customXml/item2.xml" Id="rId2" /><Relationship Type="http://schemas.openxmlformats.org/officeDocument/2006/relationships/customXml" Target="../customXml/item1.xml" Id="rId1" /><Relationship Type="http://schemas.openxmlformats.org/officeDocument/2006/relationships/presProps" Target="presProps.xml" Id="rId6" /><Relationship Type="http://schemas.microsoft.com/office/2015/10/relationships/revisionInfo" Target="revisionInfo.xml" Id="rId11" /><Relationship Type="http://schemas.openxmlformats.org/officeDocument/2006/relationships/slide" Target="slides/slide1.xml" Id="rId5" /><Relationship Type="http://schemas.openxmlformats.org/officeDocument/2006/relationships/slideMaster" Target="slideMasters/slideMaster1.xml" Id="rId4" /><Relationship Type="http://schemas.openxmlformats.org/officeDocument/2006/relationships/tableStyles" Target="tableStyles.xml" Id="rId9"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17AB9-E748-F329-1D08-2A88B5FB9B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68F28BC-2C2C-15E4-F287-32FF5138A6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02618D-808C-D8EB-41A4-DA4D61F99AF1}"/>
              </a:ext>
            </a:extLst>
          </p:cNvPr>
          <p:cNvSpPr>
            <a:spLocks noGrp="1"/>
          </p:cNvSpPr>
          <p:nvPr>
            <p:ph type="dt" sz="half" idx="10"/>
          </p:nvPr>
        </p:nvSpPr>
        <p:spPr/>
        <p:txBody>
          <a:bodyPr/>
          <a:lstStyle/>
          <a:p>
            <a:fld id="{56A71C21-6BF5-402F-A053-CDFFF1060FE1}" type="datetimeFigureOut">
              <a:rPr lang="en-US" smtClean="0"/>
              <a:t>2/22/2024</a:t>
            </a:fld>
            <a:endParaRPr lang="en-US"/>
          </a:p>
        </p:txBody>
      </p:sp>
      <p:sp>
        <p:nvSpPr>
          <p:cNvPr id="5" name="Footer Placeholder 4">
            <a:extLst>
              <a:ext uri="{FF2B5EF4-FFF2-40B4-BE49-F238E27FC236}">
                <a16:creationId xmlns:a16="http://schemas.microsoft.com/office/drawing/2014/main" id="{177472D2-9315-910D-6FB4-2DBEF7CF33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85D946-AF44-C368-662C-FAC7A0704290}"/>
              </a:ext>
            </a:extLst>
          </p:cNvPr>
          <p:cNvSpPr>
            <a:spLocks noGrp="1"/>
          </p:cNvSpPr>
          <p:nvPr>
            <p:ph type="sldNum" sz="quarter" idx="12"/>
          </p:nvPr>
        </p:nvSpPr>
        <p:spPr/>
        <p:txBody>
          <a:bodyPr/>
          <a:lstStyle/>
          <a:p>
            <a:fld id="{FA856EBF-7766-48B0-8A03-4494BC8398FD}" type="slidenum">
              <a:rPr lang="en-US" smtClean="0"/>
              <a:t>‹#›</a:t>
            </a:fld>
            <a:endParaRPr lang="en-US"/>
          </a:p>
        </p:txBody>
      </p:sp>
    </p:spTree>
    <p:extLst>
      <p:ext uri="{BB962C8B-B14F-4D97-AF65-F5344CB8AC3E}">
        <p14:creationId xmlns:p14="http://schemas.microsoft.com/office/powerpoint/2010/main" val="88951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4052C-F02F-C569-4DFE-CCA657898F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C37DDA-C7E8-9CEB-C874-79D1A5B222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9616F1-D0A5-500A-44E5-DFB0AE046C26}"/>
              </a:ext>
            </a:extLst>
          </p:cNvPr>
          <p:cNvSpPr>
            <a:spLocks noGrp="1"/>
          </p:cNvSpPr>
          <p:nvPr>
            <p:ph type="dt" sz="half" idx="10"/>
          </p:nvPr>
        </p:nvSpPr>
        <p:spPr/>
        <p:txBody>
          <a:bodyPr/>
          <a:lstStyle/>
          <a:p>
            <a:fld id="{56A71C21-6BF5-402F-A053-CDFFF1060FE1}" type="datetimeFigureOut">
              <a:rPr lang="en-US" smtClean="0"/>
              <a:t>2/22/2024</a:t>
            </a:fld>
            <a:endParaRPr lang="en-US"/>
          </a:p>
        </p:txBody>
      </p:sp>
      <p:sp>
        <p:nvSpPr>
          <p:cNvPr id="5" name="Footer Placeholder 4">
            <a:extLst>
              <a:ext uri="{FF2B5EF4-FFF2-40B4-BE49-F238E27FC236}">
                <a16:creationId xmlns:a16="http://schemas.microsoft.com/office/drawing/2014/main" id="{A27D7A36-7BB0-B38B-3307-8789B82425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D69F2-FC71-E270-CE8D-E71BFB0AB69A}"/>
              </a:ext>
            </a:extLst>
          </p:cNvPr>
          <p:cNvSpPr>
            <a:spLocks noGrp="1"/>
          </p:cNvSpPr>
          <p:nvPr>
            <p:ph type="sldNum" sz="quarter" idx="12"/>
          </p:nvPr>
        </p:nvSpPr>
        <p:spPr/>
        <p:txBody>
          <a:bodyPr/>
          <a:lstStyle/>
          <a:p>
            <a:fld id="{FA856EBF-7766-48B0-8A03-4494BC8398FD}" type="slidenum">
              <a:rPr lang="en-US" smtClean="0"/>
              <a:t>‹#›</a:t>
            </a:fld>
            <a:endParaRPr lang="en-US"/>
          </a:p>
        </p:txBody>
      </p:sp>
    </p:spTree>
    <p:extLst>
      <p:ext uri="{BB962C8B-B14F-4D97-AF65-F5344CB8AC3E}">
        <p14:creationId xmlns:p14="http://schemas.microsoft.com/office/powerpoint/2010/main" val="911294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44DF53-1C47-22C5-CFC9-C7907E7724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A4E8CF-B412-A553-036A-29D898F689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25F99A-AAB4-99AF-BDB0-66304C38C438}"/>
              </a:ext>
            </a:extLst>
          </p:cNvPr>
          <p:cNvSpPr>
            <a:spLocks noGrp="1"/>
          </p:cNvSpPr>
          <p:nvPr>
            <p:ph type="dt" sz="half" idx="10"/>
          </p:nvPr>
        </p:nvSpPr>
        <p:spPr/>
        <p:txBody>
          <a:bodyPr/>
          <a:lstStyle/>
          <a:p>
            <a:fld id="{56A71C21-6BF5-402F-A053-CDFFF1060FE1}" type="datetimeFigureOut">
              <a:rPr lang="en-US" smtClean="0"/>
              <a:t>2/22/2024</a:t>
            </a:fld>
            <a:endParaRPr lang="en-US"/>
          </a:p>
        </p:txBody>
      </p:sp>
      <p:sp>
        <p:nvSpPr>
          <p:cNvPr id="5" name="Footer Placeholder 4">
            <a:extLst>
              <a:ext uri="{FF2B5EF4-FFF2-40B4-BE49-F238E27FC236}">
                <a16:creationId xmlns:a16="http://schemas.microsoft.com/office/drawing/2014/main" id="{0D818492-BA05-04EB-F6B7-F8F285E7FA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4EE468-417D-9467-A2C8-D97612AD68E3}"/>
              </a:ext>
            </a:extLst>
          </p:cNvPr>
          <p:cNvSpPr>
            <a:spLocks noGrp="1"/>
          </p:cNvSpPr>
          <p:nvPr>
            <p:ph type="sldNum" sz="quarter" idx="12"/>
          </p:nvPr>
        </p:nvSpPr>
        <p:spPr/>
        <p:txBody>
          <a:bodyPr/>
          <a:lstStyle/>
          <a:p>
            <a:fld id="{FA856EBF-7766-48B0-8A03-4494BC8398FD}" type="slidenum">
              <a:rPr lang="en-US" smtClean="0"/>
              <a:t>‹#›</a:t>
            </a:fld>
            <a:endParaRPr lang="en-US"/>
          </a:p>
        </p:txBody>
      </p:sp>
    </p:spTree>
    <p:extLst>
      <p:ext uri="{BB962C8B-B14F-4D97-AF65-F5344CB8AC3E}">
        <p14:creationId xmlns:p14="http://schemas.microsoft.com/office/powerpoint/2010/main" val="2341348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AB3E6-89B3-4554-2C61-CA412283B0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762CCF-7ED6-CAEC-8137-E0DBCAA011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5115B2-D281-FC69-E6DD-7FE711389FB6}"/>
              </a:ext>
            </a:extLst>
          </p:cNvPr>
          <p:cNvSpPr>
            <a:spLocks noGrp="1"/>
          </p:cNvSpPr>
          <p:nvPr>
            <p:ph type="dt" sz="half" idx="10"/>
          </p:nvPr>
        </p:nvSpPr>
        <p:spPr/>
        <p:txBody>
          <a:bodyPr/>
          <a:lstStyle/>
          <a:p>
            <a:fld id="{56A71C21-6BF5-402F-A053-CDFFF1060FE1}" type="datetimeFigureOut">
              <a:rPr lang="en-US" smtClean="0"/>
              <a:t>2/22/2024</a:t>
            </a:fld>
            <a:endParaRPr lang="en-US"/>
          </a:p>
        </p:txBody>
      </p:sp>
      <p:sp>
        <p:nvSpPr>
          <p:cNvPr id="5" name="Footer Placeholder 4">
            <a:extLst>
              <a:ext uri="{FF2B5EF4-FFF2-40B4-BE49-F238E27FC236}">
                <a16:creationId xmlns:a16="http://schemas.microsoft.com/office/drawing/2014/main" id="{73FEA607-C80C-C5D9-4C8F-A46ADFE809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DBD863-CDAD-8065-D852-0CD4AA245F93}"/>
              </a:ext>
            </a:extLst>
          </p:cNvPr>
          <p:cNvSpPr>
            <a:spLocks noGrp="1"/>
          </p:cNvSpPr>
          <p:nvPr>
            <p:ph type="sldNum" sz="quarter" idx="12"/>
          </p:nvPr>
        </p:nvSpPr>
        <p:spPr/>
        <p:txBody>
          <a:bodyPr/>
          <a:lstStyle/>
          <a:p>
            <a:fld id="{FA856EBF-7766-48B0-8A03-4494BC8398FD}" type="slidenum">
              <a:rPr lang="en-US" smtClean="0"/>
              <a:t>‹#›</a:t>
            </a:fld>
            <a:endParaRPr lang="en-US"/>
          </a:p>
        </p:txBody>
      </p:sp>
    </p:spTree>
    <p:extLst>
      <p:ext uri="{BB962C8B-B14F-4D97-AF65-F5344CB8AC3E}">
        <p14:creationId xmlns:p14="http://schemas.microsoft.com/office/powerpoint/2010/main" val="2358035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F02AA-7CCB-9F99-2BCC-0901655FFF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F98516-648D-7340-5AC4-DD69CD1718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7538CE-1E06-290B-1BE8-9367F4E42A8A}"/>
              </a:ext>
            </a:extLst>
          </p:cNvPr>
          <p:cNvSpPr>
            <a:spLocks noGrp="1"/>
          </p:cNvSpPr>
          <p:nvPr>
            <p:ph type="dt" sz="half" idx="10"/>
          </p:nvPr>
        </p:nvSpPr>
        <p:spPr/>
        <p:txBody>
          <a:bodyPr/>
          <a:lstStyle/>
          <a:p>
            <a:fld id="{56A71C21-6BF5-402F-A053-CDFFF1060FE1}" type="datetimeFigureOut">
              <a:rPr lang="en-US" smtClean="0"/>
              <a:t>2/22/2024</a:t>
            </a:fld>
            <a:endParaRPr lang="en-US"/>
          </a:p>
        </p:txBody>
      </p:sp>
      <p:sp>
        <p:nvSpPr>
          <p:cNvPr id="5" name="Footer Placeholder 4">
            <a:extLst>
              <a:ext uri="{FF2B5EF4-FFF2-40B4-BE49-F238E27FC236}">
                <a16:creationId xmlns:a16="http://schemas.microsoft.com/office/drawing/2014/main" id="{3CC19F25-1705-EF00-069D-D8081EC8DB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D385D0-D4DD-57F6-B527-0963DA51063C}"/>
              </a:ext>
            </a:extLst>
          </p:cNvPr>
          <p:cNvSpPr>
            <a:spLocks noGrp="1"/>
          </p:cNvSpPr>
          <p:nvPr>
            <p:ph type="sldNum" sz="quarter" idx="12"/>
          </p:nvPr>
        </p:nvSpPr>
        <p:spPr/>
        <p:txBody>
          <a:bodyPr/>
          <a:lstStyle/>
          <a:p>
            <a:fld id="{FA856EBF-7766-48B0-8A03-4494BC8398FD}" type="slidenum">
              <a:rPr lang="en-US" smtClean="0"/>
              <a:t>‹#›</a:t>
            </a:fld>
            <a:endParaRPr lang="en-US"/>
          </a:p>
        </p:txBody>
      </p:sp>
    </p:spTree>
    <p:extLst>
      <p:ext uri="{BB962C8B-B14F-4D97-AF65-F5344CB8AC3E}">
        <p14:creationId xmlns:p14="http://schemas.microsoft.com/office/powerpoint/2010/main" val="3301358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9D6F9-631E-B582-E9FA-3AE380BB2C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89E948-7616-5C6A-EFDE-CCF59E0AC9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FAF8E03-E9BE-D6AB-9A58-D94B2653D9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103352-EC38-6E51-D448-FC5AC1405261}"/>
              </a:ext>
            </a:extLst>
          </p:cNvPr>
          <p:cNvSpPr>
            <a:spLocks noGrp="1"/>
          </p:cNvSpPr>
          <p:nvPr>
            <p:ph type="dt" sz="half" idx="10"/>
          </p:nvPr>
        </p:nvSpPr>
        <p:spPr/>
        <p:txBody>
          <a:bodyPr/>
          <a:lstStyle/>
          <a:p>
            <a:fld id="{56A71C21-6BF5-402F-A053-CDFFF1060FE1}" type="datetimeFigureOut">
              <a:rPr lang="en-US" smtClean="0"/>
              <a:t>2/22/2024</a:t>
            </a:fld>
            <a:endParaRPr lang="en-US"/>
          </a:p>
        </p:txBody>
      </p:sp>
      <p:sp>
        <p:nvSpPr>
          <p:cNvPr id="6" name="Footer Placeholder 5">
            <a:extLst>
              <a:ext uri="{FF2B5EF4-FFF2-40B4-BE49-F238E27FC236}">
                <a16:creationId xmlns:a16="http://schemas.microsoft.com/office/drawing/2014/main" id="{7552860E-68FB-984D-8922-1099104096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47B0B7-B5FD-67F9-2CD7-C1D7987EF5A4}"/>
              </a:ext>
            </a:extLst>
          </p:cNvPr>
          <p:cNvSpPr>
            <a:spLocks noGrp="1"/>
          </p:cNvSpPr>
          <p:nvPr>
            <p:ph type="sldNum" sz="quarter" idx="12"/>
          </p:nvPr>
        </p:nvSpPr>
        <p:spPr/>
        <p:txBody>
          <a:bodyPr/>
          <a:lstStyle/>
          <a:p>
            <a:fld id="{FA856EBF-7766-48B0-8A03-4494BC8398FD}" type="slidenum">
              <a:rPr lang="en-US" smtClean="0"/>
              <a:t>‹#›</a:t>
            </a:fld>
            <a:endParaRPr lang="en-US"/>
          </a:p>
        </p:txBody>
      </p:sp>
    </p:spTree>
    <p:extLst>
      <p:ext uri="{BB962C8B-B14F-4D97-AF65-F5344CB8AC3E}">
        <p14:creationId xmlns:p14="http://schemas.microsoft.com/office/powerpoint/2010/main" val="1100599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60B30-02D3-D077-1E95-69175FEB3F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3E0F6D0-F328-374B-19BA-F01B20603C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EE0745-DFB4-DEC8-8D56-FF9EC43749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059E90-CDD2-5197-6602-F410D5B474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F79364-0CAE-0BB7-65A3-EFD936182A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0149FC-56D9-F69E-306D-F762CF9079D6}"/>
              </a:ext>
            </a:extLst>
          </p:cNvPr>
          <p:cNvSpPr>
            <a:spLocks noGrp="1"/>
          </p:cNvSpPr>
          <p:nvPr>
            <p:ph type="dt" sz="half" idx="10"/>
          </p:nvPr>
        </p:nvSpPr>
        <p:spPr/>
        <p:txBody>
          <a:bodyPr/>
          <a:lstStyle/>
          <a:p>
            <a:fld id="{56A71C21-6BF5-402F-A053-CDFFF1060FE1}" type="datetimeFigureOut">
              <a:rPr lang="en-US" smtClean="0"/>
              <a:t>2/22/2024</a:t>
            </a:fld>
            <a:endParaRPr lang="en-US"/>
          </a:p>
        </p:txBody>
      </p:sp>
      <p:sp>
        <p:nvSpPr>
          <p:cNvPr id="8" name="Footer Placeholder 7">
            <a:extLst>
              <a:ext uri="{FF2B5EF4-FFF2-40B4-BE49-F238E27FC236}">
                <a16:creationId xmlns:a16="http://schemas.microsoft.com/office/drawing/2014/main" id="{D4C6901B-97C4-C9E5-0A08-32DA2BF172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FDC1719-51D4-972F-477F-540DC62FB5E6}"/>
              </a:ext>
            </a:extLst>
          </p:cNvPr>
          <p:cNvSpPr>
            <a:spLocks noGrp="1"/>
          </p:cNvSpPr>
          <p:nvPr>
            <p:ph type="sldNum" sz="quarter" idx="12"/>
          </p:nvPr>
        </p:nvSpPr>
        <p:spPr/>
        <p:txBody>
          <a:bodyPr/>
          <a:lstStyle/>
          <a:p>
            <a:fld id="{FA856EBF-7766-48B0-8A03-4494BC8398FD}" type="slidenum">
              <a:rPr lang="en-US" smtClean="0"/>
              <a:t>‹#›</a:t>
            </a:fld>
            <a:endParaRPr lang="en-US"/>
          </a:p>
        </p:txBody>
      </p:sp>
    </p:spTree>
    <p:extLst>
      <p:ext uri="{BB962C8B-B14F-4D97-AF65-F5344CB8AC3E}">
        <p14:creationId xmlns:p14="http://schemas.microsoft.com/office/powerpoint/2010/main" val="152635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54F1B-15CC-B389-2195-8D9DD74BCB3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C9E7F81-F55A-53F5-7513-1023C99E47F4}"/>
              </a:ext>
            </a:extLst>
          </p:cNvPr>
          <p:cNvSpPr>
            <a:spLocks noGrp="1"/>
          </p:cNvSpPr>
          <p:nvPr>
            <p:ph type="dt" sz="half" idx="10"/>
          </p:nvPr>
        </p:nvSpPr>
        <p:spPr/>
        <p:txBody>
          <a:bodyPr/>
          <a:lstStyle/>
          <a:p>
            <a:fld id="{56A71C21-6BF5-402F-A053-CDFFF1060FE1}" type="datetimeFigureOut">
              <a:rPr lang="en-US" smtClean="0"/>
              <a:t>2/22/2024</a:t>
            </a:fld>
            <a:endParaRPr lang="en-US"/>
          </a:p>
        </p:txBody>
      </p:sp>
      <p:sp>
        <p:nvSpPr>
          <p:cNvPr id="4" name="Footer Placeholder 3">
            <a:extLst>
              <a:ext uri="{FF2B5EF4-FFF2-40B4-BE49-F238E27FC236}">
                <a16:creationId xmlns:a16="http://schemas.microsoft.com/office/drawing/2014/main" id="{07B97380-6DF0-79FC-A964-55D8EE8E1A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EE2A19-8F25-82BA-F701-5BD127D34271}"/>
              </a:ext>
            </a:extLst>
          </p:cNvPr>
          <p:cNvSpPr>
            <a:spLocks noGrp="1"/>
          </p:cNvSpPr>
          <p:nvPr>
            <p:ph type="sldNum" sz="quarter" idx="12"/>
          </p:nvPr>
        </p:nvSpPr>
        <p:spPr/>
        <p:txBody>
          <a:bodyPr/>
          <a:lstStyle/>
          <a:p>
            <a:fld id="{FA856EBF-7766-48B0-8A03-4494BC8398FD}" type="slidenum">
              <a:rPr lang="en-US" smtClean="0"/>
              <a:t>‹#›</a:t>
            </a:fld>
            <a:endParaRPr lang="en-US"/>
          </a:p>
        </p:txBody>
      </p:sp>
    </p:spTree>
    <p:extLst>
      <p:ext uri="{BB962C8B-B14F-4D97-AF65-F5344CB8AC3E}">
        <p14:creationId xmlns:p14="http://schemas.microsoft.com/office/powerpoint/2010/main" val="397825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3CE82B-4318-8BD5-FF7F-1092F675512F}"/>
              </a:ext>
            </a:extLst>
          </p:cNvPr>
          <p:cNvSpPr>
            <a:spLocks noGrp="1"/>
          </p:cNvSpPr>
          <p:nvPr>
            <p:ph type="dt" sz="half" idx="10"/>
          </p:nvPr>
        </p:nvSpPr>
        <p:spPr/>
        <p:txBody>
          <a:bodyPr/>
          <a:lstStyle/>
          <a:p>
            <a:fld id="{56A71C21-6BF5-402F-A053-CDFFF1060FE1}" type="datetimeFigureOut">
              <a:rPr lang="en-US" smtClean="0"/>
              <a:t>2/22/2024</a:t>
            </a:fld>
            <a:endParaRPr lang="en-US"/>
          </a:p>
        </p:txBody>
      </p:sp>
      <p:sp>
        <p:nvSpPr>
          <p:cNvPr id="3" name="Footer Placeholder 2">
            <a:extLst>
              <a:ext uri="{FF2B5EF4-FFF2-40B4-BE49-F238E27FC236}">
                <a16:creationId xmlns:a16="http://schemas.microsoft.com/office/drawing/2014/main" id="{172CD123-4233-B78B-E3B8-D85AFD46DC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17116E-B2D8-629E-C146-65052419D0A6}"/>
              </a:ext>
            </a:extLst>
          </p:cNvPr>
          <p:cNvSpPr>
            <a:spLocks noGrp="1"/>
          </p:cNvSpPr>
          <p:nvPr>
            <p:ph type="sldNum" sz="quarter" idx="12"/>
          </p:nvPr>
        </p:nvSpPr>
        <p:spPr/>
        <p:txBody>
          <a:bodyPr/>
          <a:lstStyle/>
          <a:p>
            <a:fld id="{FA856EBF-7766-48B0-8A03-4494BC8398FD}" type="slidenum">
              <a:rPr lang="en-US" smtClean="0"/>
              <a:t>‹#›</a:t>
            </a:fld>
            <a:endParaRPr lang="en-US"/>
          </a:p>
        </p:txBody>
      </p:sp>
    </p:spTree>
    <p:extLst>
      <p:ext uri="{BB962C8B-B14F-4D97-AF65-F5344CB8AC3E}">
        <p14:creationId xmlns:p14="http://schemas.microsoft.com/office/powerpoint/2010/main" val="2627735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E5D52-5F58-CCFA-E3C2-DCBA3F7C88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E03AD62-FAB4-616F-9364-002C3A350A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CC1FC09-5F9C-456E-402C-75CD2FD28B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5C9F6B-FFF5-DDEB-066B-0F7B44101E93}"/>
              </a:ext>
            </a:extLst>
          </p:cNvPr>
          <p:cNvSpPr>
            <a:spLocks noGrp="1"/>
          </p:cNvSpPr>
          <p:nvPr>
            <p:ph type="dt" sz="half" idx="10"/>
          </p:nvPr>
        </p:nvSpPr>
        <p:spPr/>
        <p:txBody>
          <a:bodyPr/>
          <a:lstStyle/>
          <a:p>
            <a:fld id="{56A71C21-6BF5-402F-A053-CDFFF1060FE1}" type="datetimeFigureOut">
              <a:rPr lang="en-US" smtClean="0"/>
              <a:t>2/22/2024</a:t>
            </a:fld>
            <a:endParaRPr lang="en-US"/>
          </a:p>
        </p:txBody>
      </p:sp>
      <p:sp>
        <p:nvSpPr>
          <p:cNvPr id="6" name="Footer Placeholder 5">
            <a:extLst>
              <a:ext uri="{FF2B5EF4-FFF2-40B4-BE49-F238E27FC236}">
                <a16:creationId xmlns:a16="http://schemas.microsoft.com/office/drawing/2014/main" id="{9A369207-D684-AF90-9D7B-5F4C8D9434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62BA7E-371E-37BF-78A9-AED96FF1144C}"/>
              </a:ext>
            </a:extLst>
          </p:cNvPr>
          <p:cNvSpPr>
            <a:spLocks noGrp="1"/>
          </p:cNvSpPr>
          <p:nvPr>
            <p:ph type="sldNum" sz="quarter" idx="12"/>
          </p:nvPr>
        </p:nvSpPr>
        <p:spPr/>
        <p:txBody>
          <a:bodyPr/>
          <a:lstStyle/>
          <a:p>
            <a:fld id="{FA856EBF-7766-48B0-8A03-4494BC8398FD}" type="slidenum">
              <a:rPr lang="en-US" smtClean="0"/>
              <a:t>‹#›</a:t>
            </a:fld>
            <a:endParaRPr lang="en-US"/>
          </a:p>
        </p:txBody>
      </p:sp>
    </p:spTree>
    <p:extLst>
      <p:ext uri="{BB962C8B-B14F-4D97-AF65-F5344CB8AC3E}">
        <p14:creationId xmlns:p14="http://schemas.microsoft.com/office/powerpoint/2010/main" val="626619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F7EEE-7D86-2DE6-26DD-0BCEC235AD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4620686-3B5F-C157-CCA8-CAA7CC802F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652386-81C1-6873-45B6-167FC89A0B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16C452-0B40-68F6-F3F6-9AFAD400D040}"/>
              </a:ext>
            </a:extLst>
          </p:cNvPr>
          <p:cNvSpPr>
            <a:spLocks noGrp="1"/>
          </p:cNvSpPr>
          <p:nvPr>
            <p:ph type="dt" sz="half" idx="10"/>
          </p:nvPr>
        </p:nvSpPr>
        <p:spPr/>
        <p:txBody>
          <a:bodyPr/>
          <a:lstStyle/>
          <a:p>
            <a:fld id="{56A71C21-6BF5-402F-A053-CDFFF1060FE1}" type="datetimeFigureOut">
              <a:rPr lang="en-US" smtClean="0"/>
              <a:t>2/22/2024</a:t>
            </a:fld>
            <a:endParaRPr lang="en-US"/>
          </a:p>
        </p:txBody>
      </p:sp>
      <p:sp>
        <p:nvSpPr>
          <p:cNvPr id="6" name="Footer Placeholder 5">
            <a:extLst>
              <a:ext uri="{FF2B5EF4-FFF2-40B4-BE49-F238E27FC236}">
                <a16:creationId xmlns:a16="http://schemas.microsoft.com/office/drawing/2014/main" id="{5B5EFB9F-CBC3-F91D-AE1A-E7FE0DF81C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C53275-C65C-05A0-0B3C-74A5237609E7}"/>
              </a:ext>
            </a:extLst>
          </p:cNvPr>
          <p:cNvSpPr>
            <a:spLocks noGrp="1"/>
          </p:cNvSpPr>
          <p:nvPr>
            <p:ph type="sldNum" sz="quarter" idx="12"/>
          </p:nvPr>
        </p:nvSpPr>
        <p:spPr/>
        <p:txBody>
          <a:bodyPr/>
          <a:lstStyle/>
          <a:p>
            <a:fld id="{FA856EBF-7766-48B0-8A03-4494BC8398FD}" type="slidenum">
              <a:rPr lang="en-US" smtClean="0"/>
              <a:t>‹#›</a:t>
            </a:fld>
            <a:endParaRPr lang="en-US"/>
          </a:p>
        </p:txBody>
      </p:sp>
    </p:spTree>
    <p:extLst>
      <p:ext uri="{BB962C8B-B14F-4D97-AF65-F5344CB8AC3E}">
        <p14:creationId xmlns:p14="http://schemas.microsoft.com/office/powerpoint/2010/main" val="2960030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766F83-B671-B51C-A4AE-A7E9CF1299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B0D7041-C0C9-64C1-600A-6D48D15B3A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46EEA9-27FA-10D0-BE25-75572076F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A71C21-6BF5-402F-A053-CDFFF1060FE1}" type="datetimeFigureOut">
              <a:rPr lang="en-US" smtClean="0"/>
              <a:t>2/22/2024</a:t>
            </a:fld>
            <a:endParaRPr lang="en-US"/>
          </a:p>
        </p:txBody>
      </p:sp>
      <p:sp>
        <p:nvSpPr>
          <p:cNvPr id="5" name="Footer Placeholder 4">
            <a:extLst>
              <a:ext uri="{FF2B5EF4-FFF2-40B4-BE49-F238E27FC236}">
                <a16:creationId xmlns:a16="http://schemas.microsoft.com/office/drawing/2014/main" id="{F7033485-AA93-F96E-0C5A-8569CF5788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1923129-5361-41C3-5253-D521A1EDC3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856EBF-7766-48B0-8A03-4494BC8398FD}" type="slidenum">
              <a:rPr lang="en-US" smtClean="0"/>
              <a:t>‹#›</a:t>
            </a:fld>
            <a:endParaRPr lang="en-US"/>
          </a:p>
        </p:txBody>
      </p:sp>
    </p:spTree>
    <p:extLst>
      <p:ext uri="{BB962C8B-B14F-4D97-AF65-F5344CB8AC3E}">
        <p14:creationId xmlns:p14="http://schemas.microsoft.com/office/powerpoint/2010/main" val="36480739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19C1C65-5C75-E8EE-EA88-A1CAD9872BBB}"/>
              </a:ext>
            </a:extLst>
          </p:cNvPr>
          <p:cNvSpPr txBox="1">
            <a:spLocks/>
          </p:cNvSpPr>
          <p:nvPr/>
        </p:nvSpPr>
        <p:spPr>
          <a:xfrm>
            <a:off x="-111133" y="168791"/>
            <a:ext cx="5012724" cy="1108219"/>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400" b="1" dirty="0">
                <a:solidFill>
                  <a:srgbClr val="EF4142"/>
                </a:solidFill>
                <a:latin typeface="Avenir Black" panose="02000503020000020003" pitchFamily="2" charset="0"/>
              </a:rPr>
              <a:t>Eric Hilton</a:t>
            </a:r>
            <a:br>
              <a:rPr lang="en-US" sz="3200" b="1" dirty="0">
                <a:latin typeface="Avenir Black" panose="02000503020000020003" pitchFamily="2" charset="0"/>
              </a:rPr>
            </a:br>
            <a:r>
              <a:rPr lang="en-US" sz="2000" dirty="0">
                <a:latin typeface="Avenir Medium" panose="02000503020000020003" pitchFamily="2" charset="0"/>
              </a:rPr>
              <a:t>Data &amp; AI</a:t>
            </a:r>
            <a:endParaRPr lang="en-US" sz="3000" dirty="0">
              <a:latin typeface="Avenir Medium" panose="02000503020000020003" pitchFamily="2" charset="0"/>
            </a:endParaRPr>
          </a:p>
        </p:txBody>
      </p:sp>
      <p:sp>
        <p:nvSpPr>
          <p:cNvPr id="6" name="Rectangle 5">
            <a:extLst>
              <a:ext uri="{FF2B5EF4-FFF2-40B4-BE49-F238E27FC236}">
                <a16:creationId xmlns:a16="http://schemas.microsoft.com/office/drawing/2014/main" id="{F47E5E5B-CE59-87D4-9582-E97EB70B8FC9}"/>
              </a:ext>
            </a:extLst>
          </p:cNvPr>
          <p:cNvSpPr/>
          <p:nvPr/>
        </p:nvSpPr>
        <p:spPr>
          <a:xfrm>
            <a:off x="252248" y="3710151"/>
            <a:ext cx="4172607" cy="2874579"/>
          </a:xfrm>
          <a:prstGeom prst="rect">
            <a:avLst/>
          </a:prstGeom>
          <a:noFill/>
          <a:ln w="28575">
            <a:solidFill>
              <a:srgbClr val="6DC3E8"/>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362346B5-4A96-78F2-5E0F-D84C19E1ACFD}"/>
              </a:ext>
            </a:extLst>
          </p:cNvPr>
          <p:cNvSpPr txBox="1"/>
          <p:nvPr/>
        </p:nvSpPr>
        <p:spPr>
          <a:xfrm>
            <a:off x="493986" y="3552139"/>
            <a:ext cx="2081048" cy="400110"/>
          </a:xfrm>
          <a:prstGeom prst="rect">
            <a:avLst/>
          </a:prstGeom>
          <a:solidFill>
            <a:schemeClr val="bg1"/>
          </a:solidFill>
        </p:spPr>
        <p:txBody>
          <a:bodyPr wrap="square" rtlCol="0">
            <a:spAutoFit/>
          </a:bodyPr>
          <a:lstStyle/>
          <a:p>
            <a:r>
              <a:rPr lang="en-US" sz="2000" dirty="0">
                <a:latin typeface="Avenir Medium" panose="02000503020000020003" pitchFamily="2" charset="0"/>
              </a:rPr>
              <a:t>BACKGROUND</a:t>
            </a:r>
          </a:p>
        </p:txBody>
      </p:sp>
      <p:sp>
        <p:nvSpPr>
          <p:cNvPr id="8" name="TextBox 7">
            <a:extLst>
              <a:ext uri="{FF2B5EF4-FFF2-40B4-BE49-F238E27FC236}">
                <a16:creationId xmlns:a16="http://schemas.microsoft.com/office/drawing/2014/main" id="{E308A731-9170-AFE2-A634-96488BF0CB65}"/>
              </a:ext>
            </a:extLst>
          </p:cNvPr>
          <p:cNvSpPr txBox="1"/>
          <p:nvPr/>
        </p:nvSpPr>
        <p:spPr>
          <a:xfrm>
            <a:off x="283779" y="3882676"/>
            <a:ext cx="4099035" cy="2600712"/>
          </a:xfrm>
          <a:prstGeom prst="rect">
            <a:avLst/>
          </a:prstGeom>
          <a:noFill/>
        </p:spPr>
        <p:txBody>
          <a:bodyPr wrap="square" lIns="91440" tIns="45720" rIns="91440" bIns="45720" rtlCol="0" anchor="t">
            <a:spAutoFit/>
          </a:bodyPr>
          <a:lstStyle/>
          <a:p>
            <a:r>
              <a:rPr lang="en-US" sz="1400" b="1" i="0" dirty="0">
                <a:latin typeface="Avenir Medium" panose="02000503020000020003" pitchFamily="2" charset="0"/>
              </a:rPr>
              <a:t>Functional Skills</a:t>
            </a:r>
          </a:p>
          <a:p>
            <a:r>
              <a:rPr lang="en-US" sz="1200" dirty="0">
                <a:latin typeface="Avenir Book" panose="02000503020000020003" pitchFamily="2" charset="0"/>
              </a:rPr>
              <a:t>Data Leadership | Organizational Design | Generative AI Strategy | ML | MLOps | Data Science | Data Architecture | Data Engineering | Data Analysis and Visualization</a:t>
            </a:r>
          </a:p>
          <a:p>
            <a:endParaRPr lang="en-US" sz="1500" b="0" i="0" dirty="0">
              <a:latin typeface="Avenir Medium" panose="02000503020000020003" pitchFamily="2" charset="0"/>
            </a:endParaRPr>
          </a:p>
          <a:p>
            <a:r>
              <a:rPr lang="en-US" sz="1400" b="1" i="0" dirty="0">
                <a:latin typeface="Avenir Medium" panose="02000503020000020003" pitchFamily="2" charset="0"/>
              </a:rPr>
              <a:t>Qualifications:</a:t>
            </a:r>
          </a:p>
          <a:p>
            <a:r>
              <a:rPr lang="en-US" sz="1200" b="0" i="0" dirty="0">
                <a:latin typeface="Avenir Book"/>
              </a:rPr>
              <a:t>Consulting leader focused Data &amp; AI strategy and </a:t>
            </a:r>
            <a:r>
              <a:rPr lang="en-US" sz="1200" dirty="0">
                <a:latin typeface="Avenir Book"/>
              </a:rPr>
              <a:t>implementation. Eric’s strategy experience involves advising over 200 companies up and down the market with unique ownership structures including private equity owned, owner operators, and publicly held. Eric’s implementation experience is similarly vast delivering quantifiable value in the form of enterprise data capabilities aligned with business outcomes </a:t>
            </a:r>
            <a:endParaRPr lang="en-US" sz="1200" b="0" i="0" dirty="0">
              <a:latin typeface="Avenir Book" panose="02000503020000020003" pitchFamily="2" charset="0"/>
            </a:endParaRPr>
          </a:p>
        </p:txBody>
      </p:sp>
      <p:sp>
        <p:nvSpPr>
          <p:cNvPr id="9" name="Rectangle 8">
            <a:extLst>
              <a:ext uri="{FF2B5EF4-FFF2-40B4-BE49-F238E27FC236}">
                <a16:creationId xmlns:a16="http://schemas.microsoft.com/office/drawing/2014/main" id="{6EF58505-BBD8-278C-F42F-8A7E90DEB4F0}"/>
              </a:ext>
            </a:extLst>
          </p:cNvPr>
          <p:cNvSpPr/>
          <p:nvPr/>
        </p:nvSpPr>
        <p:spPr>
          <a:xfrm>
            <a:off x="4640318" y="273269"/>
            <a:ext cx="7299434" cy="1051034"/>
          </a:xfrm>
          <a:prstGeom prst="rect">
            <a:avLst/>
          </a:prstGeom>
          <a:ln w="28575">
            <a:solidFill>
              <a:srgbClr val="22262B"/>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Rectangle 11">
            <a:extLst>
              <a:ext uri="{FF2B5EF4-FFF2-40B4-BE49-F238E27FC236}">
                <a16:creationId xmlns:a16="http://schemas.microsoft.com/office/drawing/2014/main" id="{46D9C19E-E7D2-4FAF-4284-D542D778C2E2}"/>
              </a:ext>
            </a:extLst>
          </p:cNvPr>
          <p:cNvSpPr/>
          <p:nvPr/>
        </p:nvSpPr>
        <p:spPr>
          <a:xfrm>
            <a:off x="4640318" y="1555038"/>
            <a:ext cx="7299434" cy="3443368"/>
          </a:xfrm>
          <a:prstGeom prst="rect">
            <a:avLst/>
          </a:prstGeom>
          <a:ln w="28575">
            <a:solidFill>
              <a:srgbClr val="6DC3E8"/>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TextBox 13">
            <a:extLst>
              <a:ext uri="{FF2B5EF4-FFF2-40B4-BE49-F238E27FC236}">
                <a16:creationId xmlns:a16="http://schemas.microsoft.com/office/drawing/2014/main" id="{00AA3E67-9911-DE65-D2F1-66A9ACACA9EF}"/>
              </a:ext>
            </a:extLst>
          </p:cNvPr>
          <p:cNvSpPr txBox="1"/>
          <p:nvPr/>
        </p:nvSpPr>
        <p:spPr>
          <a:xfrm>
            <a:off x="4703380" y="1699298"/>
            <a:ext cx="7234886" cy="3677930"/>
          </a:xfrm>
          <a:prstGeom prst="rect">
            <a:avLst/>
          </a:prstGeom>
          <a:noFill/>
        </p:spPr>
        <p:txBody>
          <a:bodyPr wrap="square" lIns="91440" tIns="45720" rIns="91440" bIns="45720" rtlCol="0" anchor="t">
            <a:spAutoFit/>
          </a:bodyPr>
          <a:lstStyle/>
          <a:p>
            <a:r>
              <a:rPr lang="en-US" sz="1200" b="1" dirty="0">
                <a:latin typeface="Avenir Medium"/>
              </a:rPr>
              <a:t>Forecast and AR Visal Insights </a:t>
            </a:r>
            <a:r>
              <a:rPr lang="en-US" sz="1200" b="1" i="0" dirty="0">
                <a:latin typeface="Avenir Medium"/>
              </a:rPr>
              <a:t>| </a:t>
            </a:r>
            <a:r>
              <a:rPr lang="en-US" sz="1200" b="1" i="0" dirty="0">
                <a:solidFill>
                  <a:srgbClr val="EF4142"/>
                </a:solidFill>
                <a:latin typeface="Avenir Medium"/>
              </a:rPr>
              <a:t>Healthcare</a:t>
            </a:r>
          </a:p>
          <a:p>
            <a:pPr marL="285750" indent="-285750">
              <a:buFont typeface="Arial" panose="020B0604020202020204" pitchFamily="34" charset="0"/>
              <a:buChar char="•"/>
            </a:pPr>
            <a:r>
              <a:rPr lang="en-US" sz="1100" b="1" dirty="0">
                <a:latin typeface="Avenir Book"/>
              </a:rPr>
              <a:t>Problem</a:t>
            </a:r>
            <a:r>
              <a:rPr lang="en-US" sz="1100" dirty="0">
                <a:latin typeface="Avenir Book"/>
              </a:rPr>
              <a:t>: Client needed to analyze a massive dataset (5+ Tb) of claims data to understand its forecast and inventory. Client needed direction in how to visualize and represent data in an impactful way</a:t>
            </a:r>
            <a:endParaRPr lang="en-US" sz="1100" dirty="0">
              <a:latin typeface="Avenir Book" panose="02000503020000020003" pitchFamily="2" charset="0"/>
            </a:endParaRPr>
          </a:p>
          <a:p>
            <a:pPr marL="285750" indent="-285750">
              <a:buFont typeface="Arial" panose="020B0604020202020204" pitchFamily="34" charset="0"/>
              <a:buChar char="•"/>
            </a:pPr>
            <a:r>
              <a:rPr lang="en-US" sz="1100" b="1" dirty="0">
                <a:latin typeface="Avenir Book"/>
              </a:rPr>
              <a:t>Value: </a:t>
            </a:r>
            <a:r>
              <a:rPr lang="en-US" sz="1100" dirty="0">
                <a:latin typeface="Avenir Book"/>
              </a:rPr>
              <a:t>Eric and team guided Client through visual design and KPI building sessions to limit a report sprawl of 40 down to 8, and created impactful set of insights to Inventory, AR, and Status plus delivered a second set of reports focused on improving cashflow via data analysis</a:t>
            </a:r>
            <a:endParaRPr lang="en-US" sz="1100" dirty="0">
              <a:latin typeface="Avenir Book" panose="02000503020000020003" pitchFamily="2" charset="0"/>
            </a:endParaRPr>
          </a:p>
          <a:p>
            <a:pPr marL="285750" indent="-285750">
              <a:buFont typeface="Arial" panose="020B0604020202020204" pitchFamily="34" charset="0"/>
              <a:buChar char="•"/>
            </a:pPr>
            <a:r>
              <a:rPr lang="en-US" sz="1100" b="1" dirty="0">
                <a:latin typeface="Avenir Book"/>
              </a:rPr>
              <a:t>Tools:</a:t>
            </a:r>
            <a:r>
              <a:rPr lang="en-US" sz="1100" dirty="0">
                <a:latin typeface="Avenir Book"/>
              </a:rPr>
              <a:t> Databricks, Azure Data Factory, Power BI</a:t>
            </a:r>
          </a:p>
          <a:p>
            <a:pPr marL="285750" indent="-285750">
              <a:buFont typeface="Arial" panose="020B0604020202020204" pitchFamily="34" charset="0"/>
              <a:buChar char="•"/>
            </a:pPr>
            <a:r>
              <a:rPr lang="en-US" sz="1100" b="1" dirty="0">
                <a:latin typeface="Avenir Book"/>
              </a:rPr>
              <a:t>Role:</a:t>
            </a:r>
            <a:r>
              <a:rPr lang="en-US" sz="1100" dirty="0">
                <a:latin typeface="Avenir Book"/>
              </a:rPr>
              <a:t> Functioned as a team and technical lead facilitating sessions to identify and validate use cases, gather project success requirements, data engineering, data modeling, data analysis, data visualization, project progress reporting and accountability  </a:t>
            </a:r>
            <a:endParaRPr lang="en-US" sz="1100" dirty="0">
              <a:latin typeface="Avenir Book" panose="02000503020000020003" pitchFamily="2" charset="0"/>
            </a:endParaRPr>
          </a:p>
          <a:p>
            <a:endParaRPr lang="en-US" sz="1100" dirty="0">
              <a:latin typeface="Avenir Book" panose="02000503020000020003" pitchFamily="2" charset="0"/>
            </a:endParaRPr>
          </a:p>
          <a:p>
            <a:r>
              <a:rPr lang="en-US" sz="1200" b="1" dirty="0">
                <a:latin typeface="Avenir Medium"/>
              </a:rPr>
              <a:t>Improved Data Reliability | </a:t>
            </a:r>
            <a:r>
              <a:rPr lang="en-US" sz="1200" b="1" dirty="0">
                <a:solidFill>
                  <a:srgbClr val="FF0000"/>
                </a:solidFill>
                <a:latin typeface="Avenir Medium"/>
              </a:rPr>
              <a:t>Consumer and Industrial Products</a:t>
            </a:r>
          </a:p>
          <a:p>
            <a:pPr marL="285750" indent="-285750">
              <a:buFont typeface="Arial" panose="020B0604020202020204" pitchFamily="34" charset="0"/>
              <a:buChar char="•"/>
            </a:pPr>
            <a:r>
              <a:rPr lang="en-US" sz="1100" b="1" dirty="0">
                <a:latin typeface="Avenir Book"/>
              </a:rPr>
              <a:t>Problem</a:t>
            </a:r>
            <a:r>
              <a:rPr lang="en-US" sz="1100" b="1" i="0" dirty="0">
                <a:latin typeface="Avenir Book"/>
              </a:rPr>
              <a:t>:</a:t>
            </a:r>
            <a:r>
              <a:rPr lang="en-US" sz="1100" dirty="0">
                <a:latin typeface="Avenir Book"/>
              </a:rPr>
              <a:t> Client's data users did trust or understand the data delivered by its data team. They instead used inaccurate and manual processes to make cashflow-impacting business decisions</a:t>
            </a:r>
            <a:endParaRPr lang="en-US" sz="1100" b="0" i="0" dirty="0">
              <a:latin typeface="Avenir Book" panose="02000503020000020003" pitchFamily="2" charset="0"/>
            </a:endParaRPr>
          </a:p>
          <a:p>
            <a:pPr marL="285750" indent="-285750">
              <a:buFont typeface="Arial" panose="020B0604020202020204" pitchFamily="34" charset="0"/>
              <a:buChar char="•"/>
            </a:pPr>
            <a:r>
              <a:rPr lang="en-US" sz="1100" b="1" dirty="0">
                <a:latin typeface="Avenir Book"/>
              </a:rPr>
              <a:t>Value: </a:t>
            </a:r>
            <a:r>
              <a:rPr lang="en-US" sz="1100" dirty="0">
                <a:latin typeface="Avenir Book"/>
              </a:rPr>
              <a:t>A data cataloging tool was installed to serve as a data lineage tracker and business glossary. Users could track their data from source to target and understand metrics, allowing them to better leverage delivered and build their own </a:t>
            </a:r>
          </a:p>
          <a:p>
            <a:pPr marL="285750" indent="-285750">
              <a:buFont typeface="Arial" panose="020B0604020202020204" pitchFamily="34" charset="0"/>
              <a:buChar char="•"/>
            </a:pPr>
            <a:r>
              <a:rPr lang="en-US" sz="1100" b="1" dirty="0">
                <a:latin typeface="Avenir Book"/>
              </a:rPr>
              <a:t>Tools: </a:t>
            </a:r>
            <a:r>
              <a:rPr lang="en-US" sz="1100" dirty="0">
                <a:latin typeface="Avenir Book"/>
              </a:rPr>
              <a:t>Oracle, Informatica, Alation </a:t>
            </a:r>
            <a:endParaRPr lang="en-US" sz="1100" b="1" dirty="0">
              <a:latin typeface="Avenir Book" panose="02000503020000020003" pitchFamily="2" charset="0"/>
            </a:endParaRPr>
          </a:p>
          <a:p>
            <a:pPr marL="285750" indent="-285750">
              <a:buFont typeface="Arial" panose="020B0604020202020204" pitchFamily="34" charset="0"/>
              <a:buChar char="•"/>
            </a:pPr>
            <a:r>
              <a:rPr lang="en-US" sz="1100" b="1" dirty="0">
                <a:latin typeface="Avenir Book"/>
              </a:rPr>
              <a:t>Role: </a:t>
            </a:r>
            <a:r>
              <a:rPr lang="en-US" sz="1100" dirty="0">
                <a:latin typeface="Avenir Book"/>
              </a:rPr>
              <a:t>Functioned as data lead and architect facilitating requirements gathering sessions, built and reviewed business definitions, and provided technical implementation support </a:t>
            </a:r>
            <a:endParaRPr lang="en-US" sz="1100" b="0" i="0" dirty="0">
              <a:latin typeface="Avenir Book" panose="02000503020000020003" pitchFamily="2" charset="0"/>
            </a:endParaRPr>
          </a:p>
          <a:p>
            <a:pPr marL="285750" indent="-285750">
              <a:buFont typeface="Arial" panose="020B0604020202020204" pitchFamily="34" charset="0"/>
              <a:buChar char="•"/>
            </a:pPr>
            <a:endParaRPr lang="en-US" sz="1100" b="0" i="0" dirty="0">
              <a:latin typeface="Avenir Book" panose="02000503020000020003" pitchFamily="2" charset="0"/>
            </a:endParaRPr>
          </a:p>
          <a:p>
            <a:pPr marL="285750" indent="-285750">
              <a:buFont typeface="Arial" panose="020B0604020202020204" pitchFamily="34" charset="0"/>
              <a:buChar char="•"/>
            </a:pPr>
            <a:endParaRPr lang="en-US" sz="1100" b="0" i="0" dirty="0">
              <a:latin typeface="Avenir Book" panose="02000503020000020003" pitchFamily="2" charset="0"/>
            </a:endParaRPr>
          </a:p>
        </p:txBody>
      </p:sp>
      <p:sp>
        <p:nvSpPr>
          <p:cNvPr id="15" name="TextBox 14">
            <a:extLst>
              <a:ext uri="{FF2B5EF4-FFF2-40B4-BE49-F238E27FC236}">
                <a16:creationId xmlns:a16="http://schemas.microsoft.com/office/drawing/2014/main" id="{94DF130C-1D4D-9DF6-393A-B7906892B2D4}"/>
              </a:ext>
            </a:extLst>
          </p:cNvPr>
          <p:cNvSpPr txBox="1"/>
          <p:nvPr/>
        </p:nvSpPr>
        <p:spPr>
          <a:xfrm>
            <a:off x="4794249" y="501502"/>
            <a:ext cx="6716972" cy="677108"/>
          </a:xfrm>
          <a:prstGeom prst="rect">
            <a:avLst/>
          </a:prstGeom>
          <a:noFill/>
        </p:spPr>
        <p:txBody>
          <a:bodyPr wrap="square" lIns="91440" tIns="45720" rIns="91440" bIns="45720" rtlCol="0" anchor="t">
            <a:spAutoFit/>
          </a:bodyPr>
          <a:lstStyle/>
          <a:p>
            <a:r>
              <a:rPr lang="en-US" sz="1400" b="1" i="0" dirty="0">
                <a:latin typeface="Avenir Medium" panose="02000503020000020003" pitchFamily="2" charset="0"/>
              </a:rPr>
              <a:t>Industry Experience</a:t>
            </a:r>
          </a:p>
          <a:p>
            <a:r>
              <a:rPr lang="en-US" sz="1200" dirty="0">
                <a:latin typeface="Avenir Book"/>
              </a:rPr>
              <a:t>Consumer and Industrial Products | </a:t>
            </a:r>
            <a:r>
              <a:rPr lang="en-US" sz="1200" b="0" i="0" dirty="0">
                <a:latin typeface="Avenir Book"/>
              </a:rPr>
              <a:t>Healthcare | High-Tech &amp; Software</a:t>
            </a:r>
            <a:r>
              <a:rPr lang="en-US" sz="1200" dirty="0">
                <a:latin typeface="Avenir Book"/>
              </a:rPr>
              <a:t> | Private Equity | Real Estate | Retail | </a:t>
            </a:r>
            <a:r>
              <a:rPr lang="en-US" sz="1200" b="0" i="0" dirty="0">
                <a:latin typeface="Avenir Book"/>
              </a:rPr>
              <a:t>Financial Services | </a:t>
            </a:r>
            <a:r>
              <a:rPr lang="en-US" sz="1200">
                <a:latin typeface="Avenir Book"/>
              </a:rPr>
              <a:t>Restaurant</a:t>
            </a:r>
            <a:endParaRPr lang="en-US" sz="1200" b="0" i="0" dirty="0">
              <a:latin typeface="Avenir Book" panose="02000503020000020003" pitchFamily="2" charset="0"/>
            </a:endParaRPr>
          </a:p>
        </p:txBody>
      </p:sp>
      <p:sp>
        <p:nvSpPr>
          <p:cNvPr id="17" name="Rectangle 16">
            <a:extLst>
              <a:ext uri="{FF2B5EF4-FFF2-40B4-BE49-F238E27FC236}">
                <a16:creationId xmlns:a16="http://schemas.microsoft.com/office/drawing/2014/main" id="{9BEDE38C-76DE-56D7-FC94-9B7F3DBF1009}"/>
              </a:ext>
            </a:extLst>
          </p:cNvPr>
          <p:cNvSpPr/>
          <p:nvPr/>
        </p:nvSpPr>
        <p:spPr>
          <a:xfrm>
            <a:off x="4640317" y="5229142"/>
            <a:ext cx="7299433" cy="1355590"/>
          </a:xfrm>
          <a:prstGeom prst="rect">
            <a:avLst/>
          </a:prstGeom>
          <a:ln w="28575">
            <a:solidFill>
              <a:srgbClr val="22262B"/>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TextBox 17">
            <a:extLst>
              <a:ext uri="{FF2B5EF4-FFF2-40B4-BE49-F238E27FC236}">
                <a16:creationId xmlns:a16="http://schemas.microsoft.com/office/drawing/2014/main" id="{041723F8-473C-A4E0-8E89-38EB178AF4A3}"/>
              </a:ext>
            </a:extLst>
          </p:cNvPr>
          <p:cNvSpPr txBox="1"/>
          <p:nvPr/>
        </p:nvSpPr>
        <p:spPr>
          <a:xfrm>
            <a:off x="4882056" y="5065121"/>
            <a:ext cx="2885092" cy="402778"/>
          </a:xfrm>
          <a:prstGeom prst="rect">
            <a:avLst/>
          </a:prstGeom>
          <a:solidFill>
            <a:schemeClr val="bg1"/>
          </a:solidFill>
        </p:spPr>
        <p:txBody>
          <a:bodyPr wrap="square" rtlCol="0">
            <a:spAutoFit/>
          </a:bodyPr>
          <a:lstStyle/>
          <a:p>
            <a:r>
              <a:rPr lang="en-US" sz="2000" dirty="0">
                <a:solidFill>
                  <a:srgbClr val="6DC3E8"/>
                </a:solidFill>
                <a:latin typeface="Avenir Medium" panose="02000503020000020003" pitchFamily="2" charset="0"/>
              </a:rPr>
              <a:t>BIO &amp; CONTACT INFO</a:t>
            </a:r>
          </a:p>
        </p:txBody>
      </p:sp>
      <p:sp>
        <p:nvSpPr>
          <p:cNvPr id="19" name="TextBox 18">
            <a:extLst>
              <a:ext uri="{FF2B5EF4-FFF2-40B4-BE49-F238E27FC236}">
                <a16:creationId xmlns:a16="http://schemas.microsoft.com/office/drawing/2014/main" id="{5F0C6E8B-31C3-543C-CC9B-0819E0FA2DC9}"/>
              </a:ext>
            </a:extLst>
          </p:cNvPr>
          <p:cNvSpPr txBox="1"/>
          <p:nvPr/>
        </p:nvSpPr>
        <p:spPr>
          <a:xfrm>
            <a:off x="4703380" y="5393350"/>
            <a:ext cx="3675377" cy="1061829"/>
          </a:xfrm>
          <a:prstGeom prst="rect">
            <a:avLst/>
          </a:prstGeom>
          <a:noFill/>
        </p:spPr>
        <p:txBody>
          <a:bodyPr wrap="square" rtlCol="0">
            <a:spAutoFit/>
          </a:bodyPr>
          <a:lstStyle/>
          <a:p>
            <a:r>
              <a:rPr lang="en-US" sz="1050" dirty="0">
                <a:latin typeface="Avenir Book" panose="02000503020000020003" pitchFamily="2" charset="0"/>
              </a:rPr>
              <a:t>Eric</a:t>
            </a:r>
            <a:r>
              <a:rPr lang="en-US" sz="1050" b="0" i="0" dirty="0">
                <a:latin typeface="Avenir Book" panose="02000503020000020003" pitchFamily="2" charset="0"/>
              </a:rPr>
              <a:t> has over 15 years consulting in Data and AI serving companies in the fortune 10 and startups alike. </a:t>
            </a:r>
            <a:r>
              <a:rPr lang="en-US" sz="1050" dirty="0">
                <a:latin typeface="Avenir Book" panose="02000503020000020003" pitchFamily="2" charset="0"/>
              </a:rPr>
              <a:t>He’s passionate about data, agile delivery, efficiency, and delivering measurable value. In his free time, he enjoys spending time with his family, serving his community, coaching youth sports, and riding his Peloton</a:t>
            </a:r>
          </a:p>
        </p:txBody>
      </p:sp>
      <p:sp>
        <p:nvSpPr>
          <p:cNvPr id="20" name="TextBox 19">
            <a:extLst>
              <a:ext uri="{FF2B5EF4-FFF2-40B4-BE49-F238E27FC236}">
                <a16:creationId xmlns:a16="http://schemas.microsoft.com/office/drawing/2014/main" id="{91228AB3-211E-2AB1-CB66-04BEDE91A126}"/>
              </a:ext>
            </a:extLst>
          </p:cNvPr>
          <p:cNvSpPr txBox="1"/>
          <p:nvPr/>
        </p:nvSpPr>
        <p:spPr>
          <a:xfrm>
            <a:off x="8782880" y="5252057"/>
            <a:ext cx="3021723" cy="1461939"/>
          </a:xfrm>
          <a:prstGeom prst="rect">
            <a:avLst/>
          </a:prstGeom>
          <a:noFill/>
        </p:spPr>
        <p:txBody>
          <a:bodyPr wrap="square" rtlCol="0">
            <a:spAutoFit/>
          </a:bodyPr>
          <a:lstStyle/>
          <a:p>
            <a:r>
              <a:rPr lang="en-US" sz="1000" b="1" i="0" dirty="0">
                <a:latin typeface="Avenir Medium" panose="02000503020000020003" pitchFamily="2" charset="0"/>
              </a:rPr>
              <a:t>Email</a:t>
            </a:r>
          </a:p>
          <a:p>
            <a:r>
              <a:rPr lang="en-US" sz="1000" dirty="0">
                <a:latin typeface="Avenir Book" panose="02000503020000020003" pitchFamily="2" charset="0"/>
              </a:rPr>
              <a:t>Eric.Hilton</a:t>
            </a:r>
            <a:r>
              <a:rPr lang="en-US" sz="1000" b="0" i="0" kern="1200" dirty="0">
                <a:solidFill>
                  <a:schemeClr val="tx1"/>
                </a:solidFill>
                <a:latin typeface="Avenir Book" panose="02000503020000020003" pitchFamily="2" charset="0"/>
                <a:ea typeface="+mn-ea"/>
                <a:cs typeface="+mn-cs"/>
              </a:rPr>
              <a:t>@thebridge.com</a:t>
            </a:r>
          </a:p>
          <a:p>
            <a:endParaRPr lang="en-US" sz="900" b="0" i="0" dirty="0">
              <a:latin typeface="Avenir Medium" panose="02000503020000020003" pitchFamily="2" charset="0"/>
            </a:endParaRPr>
          </a:p>
          <a:p>
            <a:r>
              <a:rPr lang="en-US" sz="1000" b="1" i="0" dirty="0">
                <a:latin typeface="Avenir Medium" panose="02000503020000020003" pitchFamily="2" charset="0"/>
              </a:rPr>
              <a:t>Mobile </a:t>
            </a:r>
          </a:p>
          <a:p>
            <a:r>
              <a:rPr lang="en-US" sz="1000" b="0" i="0" dirty="0">
                <a:latin typeface="Avenir Book" panose="02000503020000020003" pitchFamily="2" charset="0"/>
              </a:rPr>
              <a:t>(</a:t>
            </a:r>
            <a:r>
              <a:rPr lang="en-US" sz="1000" dirty="0">
                <a:latin typeface="Avenir Book" panose="02000503020000020003" pitchFamily="2" charset="0"/>
              </a:rPr>
              <a:t>972</a:t>
            </a:r>
            <a:r>
              <a:rPr lang="en-US" sz="1000" b="0" i="0" dirty="0">
                <a:latin typeface="Avenir Book" panose="02000503020000020003" pitchFamily="2" charset="0"/>
              </a:rPr>
              <a:t>) 757-3348</a:t>
            </a:r>
          </a:p>
          <a:p>
            <a:endParaRPr lang="en-US" sz="1000" dirty="0">
              <a:latin typeface="Avenir Book" panose="02000503020000020003" pitchFamily="2" charset="0"/>
            </a:endParaRPr>
          </a:p>
          <a:p>
            <a:r>
              <a:rPr lang="en-US" sz="1000" b="1" dirty="0">
                <a:latin typeface="Avenir Medium" panose="02000503020000020003" pitchFamily="2" charset="0"/>
              </a:rPr>
              <a:t>Location</a:t>
            </a:r>
          </a:p>
          <a:p>
            <a:r>
              <a:rPr lang="en-US" sz="1000" b="0" i="0" dirty="0">
                <a:latin typeface="Avenir Book" panose="02000503020000020003" pitchFamily="2" charset="0"/>
              </a:rPr>
              <a:t>DFW, Texas</a:t>
            </a:r>
          </a:p>
          <a:p>
            <a:endParaRPr lang="en-US" sz="1000" b="0" i="0" dirty="0">
              <a:latin typeface="Avenir Book" panose="02000503020000020003" pitchFamily="2" charset="0"/>
            </a:endParaRPr>
          </a:p>
        </p:txBody>
      </p:sp>
      <p:pic>
        <p:nvPicPr>
          <p:cNvPr id="21" name="Picture 20" descr="A red and black logo&#10;&#10;Description automatically generated">
            <a:extLst>
              <a:ext uri="{FF2B5EF4-FFF2-40B4-BE49-F238E27FC236}">
                <a16:creationId xmlns:a16="http://schemas.microsoft.com/office/drawing/2014/main" id="{EC7CEE6C-28B1-4647-A272-B5308AA06638}"/>
              </a:ext>
            </a:extLst>
          </p:cNvPr>
          <p:cNvPicPr>
            <a:picLocks noChangeAspect="1"/>
          </p:cNvPicPr>
          <p:nvPr/>
        </p:nvPicPr>
        <p:blipFill>
          <a:blip r:embed="rId2"/>
          <a:stretch>
            <a:fillRect/>
          </a:stretch>
        </p:blipFill>
        <p:spPr>
          <a:xfrm>
            <a:off x="10363199" y="5780444"/>
            <a:ext cx="1629105" cy="919901"/>
          </a:xfrm>
          <a:prstGeom prst="rect">
            <a:avLst/>
          </a:prstGeom>
        </p:spPr>
      </p:pic>
      <p:sp>
        <p:nvSpPr>
          <p:cNvPr id="2" name="TextBox 1">
            <a:extLst>
              <a:ext uri="{FF2B5EF4-FFF2-40B4-BE49-F238E27FC236}">
                <a16:creationId xmlns:a16="http://schemas.microsoft.com/office/drawing/2014/main" id="{90459CCD-A08F-BF73-F98A-D583EA92DA5F}"/>
              </a:ext>
            </a:extLst>
          </p:cNvPr>
          <p:cNvSpPr txBox="1"/>
          <p:nvPr/>
        </p:nvSpPr>
        <p:spPr>
          <a:xfrm>
            <a:off x="4901595" y="108788"/>
            <a:ext cx="1733666" cy="400110"/>
          </a:xfrm>
          <a:prstGeom prst="rect">
            <a:avLst/>
          </a:prstGeom>
          <a:solidFill>
            <a:schemeClr val="bg1"/>
          </a:solidFill>
        </p:spPr>
        <p:txBody>
          <a:bodyPr wrap="square" rtlCol="0">
            <a:spAutoFit/>
          </a:bodyPr>
          <a:lstStyle/>
          <a:p>
            <a:r>
              <a:rPr lang="en-US" sz="2000" dirty="0">
                <a:solidFill>
                  <a:srgbClr val="6DC3E8"/>
                </a:solidFill>
                <a:latin typeface="Avenir Medium" panose="02000503020000020003" pitchFamily="2" charset="0"/>
              </a:rPr>
              <a:t>INDUSTRIES</a:t>
            </a:r>
          </a:p>
        </p:txBody>
      </p:sp>
      <p:sp>
        <p:nvSpPr>
          <p:cNvPr id="5" name="TextBox 4">
            <a:extLst>
              <a:ext uri="{FF2B5EF4-FFF2-40B4-BE49-F238E27FC236}">
                <a16:creationId xmlns:a16="http://schemas.microsoft.com/office/drawing/2014/main" id="{940B6395-A670-8B49-1D2D-E0B11A43DDE1}"/>
              </a:ext>
            </a:extLst>
          </p:cNvPr>
          <p:cNvSpPr txBox="1"/>
          <p:nvPr/>
        </p:nvSpPr>
        <p:spPr>
          <a:xfrm>
            <a:off x="4901591" y="1382833"/>
            <a:ext cx="1870440" cy="400110"/>
          </a:xfrm>
          <a:prstGeom prst="rect">
            <a:avLst/>
          </a:prstGeom>
          <a:solidFill>
            <a:schemeClr val="bg1"/>
          </a:solidFill>
        </p:spPr>
        <p:txBody>
          <a:bodyPr wrap="square" rtlCol="0">
            <a:spAutoFit/>
          </a:bodyPr>
          <a:lstStyle/>
          <a:p>
            <a:r>
              <a:rPr lang="en-US" sz="2000" dirty="0">
                <a:solidFill>
                  <a:srgbClr val="22262B"/>
                </a:solidFill>
                <a:latin typeface="Avenir Medium" panose="02000503020000020003" pitchFamily="2" charset="0"/>
              </a:rPr>
              <a:t>EXPERIENCE</a:t>
            </a:r>
          </a:p>
        </p:txBody>
      </p:sp>
      <p:pic>
        <p:nvPicPr>
          <p:cNvPr id="10" name="Picture 9" descr="A person smiling for the camera&#10;&#10;Description automatically generated">
            <a:extLst>
              <a:ext uri="{FF2B5EF4-FFF2-40B4-BE49-F238E27FC236}">
                <a16:creationId xmlns:a16="http://schemas.microsoft.com/office/drawing/2014/main" id="{A74266E5-9352-A7DD-6D7C-C202946EB14A}"/>
              </a:ext>
            </a:extLst>
          </p:cNvPr>
          <p:cNvPicPr>
            <a:picLocks noChangeAspect="1"/>
          </p:cNvPicPr>
          <p:nvPr/>
        </p:nvPicPr>
        <p:blipFill rotWithShape="1">
          <a:blip r:embed="rId3">
            <a:extLst>
              <a:ext uri="{28A0092B-C50C-407E-A947-70E740481C1C}">
                <a14:useLocalDpi xmlns:a14="http://schemas.microsoft.com/office/drawing/2010/main" val="0"/>
              </a:ext>
            </a:extLst>
          </a:blip>
          <a:srcRect t="9094"/>
          <a:stretch/>
        </p:blipFill>
        <p:spPr>
          <a:xfrm>
            <a:off x="1453158" y="1096482"/>
            <a:ext cx="1884142" cy="2260210"/>
          </a:xfrm>
          <a:prstGeom prst="rect">
            <a:avLst/>
          </a:prstGeom>
        </p:spPr>
      </p:pic>
    </p:spTree>
    <p:extLst>
      <p:ext uri="{BB962C8B-B14F-4D97-AF65-F5344CB8AC3E}">
        <p14:creationId xmlns:p14="http://schemas.microsoft.com/office/powerpoint/2010/main" val="6990083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a6522676-9d5d-4c93-bc87-501c8cb86033">
      <UserInfo>
        <DisplayName>Eric Hilton</DisplayName>
        <AccountId>55</AccountId>
        <AccountType/>
      </UserInfo>
    </SharedWithUsers>
    <Owner xmlns="bb4d6d32-6586-43b9-b010-b256dfc70333">
      <UserInfo>
        <DisplayName/>
        <AccountId xsi:nil="true"/>
        <AccountType/>
      </UserInfo>
    </Owner>
    <lcf76f155ced4ddcb4097134ff3c332f xmlns="bb4d6d32-6586-43b9-b010-b256dfc70333">
      <Terms xmlns="http://schemas.microsoft.com/office/infopath/2007/PartnerControls"/>
    </lcf76f155ced4ddcb4097134ff3c332f>
    <TaxCatchAll xmlns="a6522676-9d5d-4c93-bc87-501c8cb86033" xsi:nil="true"/>
    <Capability xmlns="bb4d6d32-6586-43b9-b010-b256dfc70333" xsi:nil="true"/>
    <Practice xmlns="bb4d6d32-6586-43b9-b010-b256dfc70333">Unknown</Practi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8759F3A5467CD46A2080B886093CFD7" ma:contentTypeVersion="20" ma:contentTypeDescription="Create a new document." ma:contentTypeScope="" ma:versionID="413872e3de1c0c8be625aaa8835e44d1">
  <xsd:schema xmlns:xsd="http://www.w3.org/2001/XMLSchema" xmlns:xs="http://www.w3.org/2001/XMLSchema" xmlns:p="http://schemas.microsoft.com/office/2006/metadata/properties" xmlns:ns2="a6522676-9d5d-4c93-bc87-501c8cb86033" xmlns:ns3="bb4d6d32-6586-43b9-b010-b256dfc70333" targetNamespace="http://schemas.microsoft.com/office/2006/metadata/properties" ma:root="true" ma:fieldsID="5ecd02bbd77e83262fb86a2c97f2ab64" ns2:_="" ns3:_="">
    <xsd:import namespace="a6522676-9d5d-4c93-bc87-501c8cb86033"/>
    <xsd:import namespace="bb4d6d32-6586-43b9-b010-b256dfc70333"/>
    <xsd:element name="properties">
      <xsd:complexType>
        <xsd:sequence>
          <xsd:element name="documentManagement">
            <xsd:complexType>
              <xsd:all>
                <xsd:element ref="ns2:TaxCatchAll" minOccurs="0"/>
                <xsd:element ref="ns3:MediaServiceMetadata" minOccurs="0"/>
                <xsd:element ref="ns3:MediaServiceFastMetadata" minOccurs="0"/>
                <xsd:element ref="ns3:MediaServiceObjectDetectorVersions" minOccurs="0"/>
                <xsd:element ref="ns3:MediaServiceOCR" minOccurs="0"/>
                <xsd:element ref="ns3:MediaServiceGenerationTime" minOccurs="0"/>
                <xsd:element ref="ns3:MediaServiceEventHashCode" minOccurs="0"/>
                <xsd:element ref="ns2:SharedWithUsers" minOccurs="0"/>
                <xsd:element ref="ns2:SharedWithDetails" minOccurs="0"/>
                <xsd:element ref="ns3:MediaServiceDateTaken" minOccurs="0"/>
                <xsd:element ref="ns3:MediaLengthInSeconds" minOccurs="0"/>
                <xsd:element ref="ns3:Capability" minOccurs="0"/>
                <xsd:element ref="ns3:Owner" minOccurs="0"/>
                <xsd:element ref="ns3:lcf76f155ced4ddcb4097134ff3c332f" minOccurs="0"/>
                <xsd:element ref="ns3:MediaServiceLocation" minOccurs="0"/>
                <xsd:element ref="ns3:MediaServiceSearchProperties" minOccurs="0"/>
                <xsd:element ref="ns3:Practic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6522676-9d5d-4c93-bc87-501c8cb86033" elementFormDefault="qualified">
    <xsd:import namespace="http://schemas.microsoft.com/office/2006/documentManagement/types"/>
    <xsd:import namespace="http://schemas.microsoft.com/office/infopath/2007/PartnerControls"/>
    <xsd:element name="TaxCatchAll" ma:index="8" nillable="true" ma:displayName="Taxonomy Catch All Column" ma:hidden="true" ma:list="{a6092b07-db02-44d2-9cef-a4f70d77c2a8}" ma:internalName="TaxCatchAll" ma:showField="CatchAllData" ma:web="a6522676-9d5d-4c93-bc87-501c8cb86033">
      <xsd:complexType>
        <xsd:complexContent>
          <xsd:extension base="dms:MultiChoiceLookup">
            <xsd:sequence>
              <xsd:element name="Value" type="dms:Lookup" maxOccurs="unbounded" minOccurs="0" nillable="true"/>
            </xsd:sequence>
          </xsd:extension>
        </xsd:complexContent>
      </xsd:complexType>
    </xsd:element>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b4d6d32-6586-43b9-b010-b256dfc70333" elementFormDefault="qualified">
    <xsd:import namespace="http://schemas.microsoft.com/office/2006/documentManagement/types"/>
    <xsd:import namespace="http://schemas.microsoft.com/office/infopath/2007/PartnerControls"/>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dexed="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Capability" ma:index="19" nillable="true" ma:displayName="Capability" ma:format="Dropdown" ma:internalName="Capability">
      <xsd:complexType>
        <xsd:complexContent>
          <xsd:extension base="dms:MultiChoice">
            <xsd:sequence>
              <xsd:element name="Value" maxOccurs="unbounded" minOccurs="0" nillable="true">
                <xsd:simpleType>
                  <xsd:restriction base="dms:Choice">
                    <xsd:enumeration value="Agile Effectiveness"/>
                    <xsd:enumeration value="Change Management &amp; Comms"/>
                    <xsd:enumeration value="Employee Engagement &amp; Culture"/>
                    <xsd:enumeration value="Executive Coaching &amp; Leadership Development"/>
                    <xsd:enumeration value="Organizational Assessments"/>
                    <xsd:enumeration value="Product Development"/>
                    <xsd:enumeration value="Project Management &amp; Governance"/>
                    <xsd:enumeration value="SharePoint &amp; Office365"/>
                    <xsd:enumeration value="Strategy Development &amp; Roadmapping"/>
                  </xsd:restriction>
                </xsd:simpleType>
              </xsd:element>
            </xsd:sequence>
          </xsd:extension>
        </xsd:complexContent>
      </xsd:complexType>
    </xsd:element>
    <xsd:element name="Owner" ma:index="20" nillable="true" ma:displayName="Owner" ma:format="Dropdown" ma:list="UserInfo" ma:SharePointGroup="0" ma:internalName="Owner">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aff15e56-e300-4490-8337-7c24d25d73af"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dexed="true" ma:internalName="MediaServiceLocation"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element name="Practice" ma:index="25" nillable="true" ma:displayName="Practice" ma:default="Unknown" ma:description="Practice" ma:format="Dropdown" ma:internalName="Practice">
      <xsd:simpleType>
        <xsd:union memberTypes="dms:Text">
          <xsd:simpleType>
            <xsd:restriction base="dms:Choice">
              <xsd:enumeration value="Cloud &amp; Product"/>
              <xsd:enumeration value="Acceleration"/>
              <xsd:enumeration value="Data &amp; AI"/>
              <xsd:enumeration value="Experiences"/>
              <xsd:enumeration value="Client Leadership"/>
              <xsd:enumeration value="Executive"/>
              <xsd:enumeration value="Unknown"/>
            </xsd:restriction>
          </xsd:simpleType>
        </xsd:un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4A6FC51-B5E4-408E-BE6C-CA5D905BEB98}">
  <ds:schemaRefs>
    <ds:schemaRef ds:uri="http://schemas.microsoft.com/sharepoint/v3/contenttype/forms"/>
  </ds:schemaRefs>
</ds:datastoreItem>
</file>

<file path=customXml/itemProps2.xml><?xml version="1.0" encoding="utf-8"?>
<ds:datastoreItem xmlns:ds="http://schemas.openxmlformats.org/officeDocument/2006/customXml" ds:itemID="{651DA5A2-84BF-41B6-9E08-B0064B71B234}">
  <ds:schemaRefs>
    <ds:schemaRef ds:uri="http://schemas.microsoft.com/office/2006/documentManagement/types"/>
    <ds:schemaRef ds:uri="http://purl.org/dc/elements/1.1/"/>
    <ds:schemaRef ds:uri="f3d54459-1405-4d98-b261-b27e7278076c"/>
    <ds:schemaRef ds:uri="http://schemas.microsoft.com/office/2006/metadata/properties"/>
    <ds:schemaRef ds:uri="http://schemas.microsoft.com/office/infopath/2007/PartnerControls"/>
    <ds:schemaRef ds:uri="http://www.w3.org/XML/1998/namespace"/>
    <ds:schemaRef ds:uri="http://purl.org/dc/dcmitype/"/>
    <ds:schemaRef ds:uri="http://schemas.openxmlformats.org/package/2006/metadata/core-properties"/>
    <ds:schemaRef ds:uri="268b8a8c-499e-4fe1-8d58-f1c06226b9b8"/>
    <ds:schemaRef ds:uri="http://purl.org/dc/terms/"/>
  </ds:schemaRefs>
</ds:datastoreItem>
</file>

<file path=customXml/itemProps3.xml><?xml version="1.0" encoding="utf-8"?>
<ds:datastoreItem xmlns:ds="http://schemas.openxmlformats.org/officeDocument/2006/customXml" ds:itemID="{70B4929D-1BEC-4523-8675-152598BD1AB1}"/>
</file>

<file path=docProps/app.xml><?xml version="1.0" encoding="utf-8"?>
<Properties xmlns="http://schemas.openxmlformats.org/officeDocument/2006/extended-properties" xmlns:vt="http://schemas.openxmlformats.org/officeDocument/2006/docPropsVTypes">
  <TotalTime>3586</TotalTime>
  <Words>424</Words>
  <Application>Microsoft Office PowerPoint</Application>
  <PresentationFormat>Widescreen</PresentationFormat>
  <Paragraphs>33</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Oliver Davidson</dc:creator>
  <cp:lastModifiedBy>Eric Hilton</cp:lastModifiedBy>
  <cp:revision>167</cp:revision>
  <dcterms:created xsi:type="dcterms:W3CDTF">2023-10-25T16:30:52Z</dcterms:created>
  <dcterms:modified xsi:type="dcterms:W3CDTF">2024-02-22T15:47:21Z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0x010100E8759F3A5467CD46A2080B886093CFD7</vt:lpwstr>
  </property>
</Properties>
</file>