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B3D4C-AC3C-2F5B-AAA8-BB5484A49710}" v="10" dt="2024-02-22T15:21:12.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7" autoAdjust="0"/>
    <p:restoredTop sz="94660"/>
  </p:normalViewPr>
  <p:slideViewPr>
    <p:cSldViewPr snapToGrid="0">
      <p:cViewPr>
        <p:scale>
          <a:sx n="98" d="100"/>
          <a:sy n="98" d="100"/>
        </p:scale>
        <p:origin x="245" y="29"/>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customXml" Target="../customXml/item3.xml" Id="rId3" /><Relationship Type="http://schemas.openxmlformats.org/officeDocument/2006/relationships/viewProps" Target="viewProps.xml" Id="rId7" /><Relationship Type="http://schemas.openxmlformats.org/officeDocument/2006/relationships/customXml" Target="../customXml/item2.xml" Id="rId2" /><Relationship Type="http://schemas.openxmlformats.org/officeDocument/2006/relationships/customXml" Target="../customXml/item1.xml" Id="rId1" /><Relationship Type="http://schemas.openxmlformats.org/officeDocument/2006/relationships/presProps" Target="presProps.xml" Id="rId6" /><Relationship Type="http://schemas.microsoft.com/office/2015/10/relationships/revisionInfo" Target="revisionInfo.xml" Id="rId11" /><Relationship Type="http://schemas.openxmlformats.org/officeDocument/2006/relationships/slide" Target="slides/slide1.xml" Id="rId5" /><Relationship Type="http://schemas.openxmlformats.org/officeDocument/2006/relationships/slideMaster" Target="slideMasters/slideMaster1.xml" Id="rId4" /><Relationship Type="http://schemas.openxmlformats.org/officeDocument/2006/relationships/tableStyles" Target="tableStyles.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7AB9-E748-F329-1D08-2A88B5FB9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F28BC-2C2C-15E4-F287-32FF5138A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02618D-808C-D8EB-41A4-DA4D61F99AF1}"/>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177472D2-9315-910D-6FB4-2DBEF7CF3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5D946-AF44-C368-662C-FAC7A0704290}"/>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8895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052C-F02F-C569-4DFE-CCA657898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37DDA-C7E8-9CEB-C874-79D1A5B22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616F1-D0A5-500A-44E5-DFB0AE046C26}"/>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A27D7A36-7BB0-B38B-3307-8789B8242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D69F2-FC71-E270-CE8D-E71BFB0AB69A}"/>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91129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4DF53-1C47-22C5-CFC9-C7907E7724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4E8CF-B412-A553-036A-29D898F68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5F99A-AAB4-99AF-BDB0-66304C38C438}"/>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0D818492-BA05-04EB-F6B7-F8F285E7F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EE468-417D-9467-A2C8-D97612AD68E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4134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B3E6-89B3-4554-2C61-CA412283B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62CCF-7ED6-CAEC-8137-E0DBCAA011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115B2-D281-FC69-E6DD-7FE711389FB6}"/>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73FEA607-C80C-C5D9-4C8F-A46ADFE80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BD863-CDAD-8065-D852-0CD4AA245F9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5803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02AA-7CCB-9F99-2BCC-0901655FF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98516-648D-7340-5AC4-DD69CD171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538CE-1E06-290B-1BE8-9367F4E42A8A}"/>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3CC19F25-1705-EF00-069D-D8081EC8D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385D0-D4DD-57F6-B527-0963DA51063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3013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D6F9-631E-B582-E9FA-3AE380BB2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9E948-7616-5C6A-EFDE-CCF59E0AC9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AF8E03-E9BE-D6AB-9A58-D94B2653D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103352-EC38-6E51-D448-FC5AC1405261}"/>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6" name="Footer Placeholder 5">
            <a:extLst>
              <a:ext uri="{FF2B5EF4-FFF2-40B4-BE49-F238E27FC236}">
                <a16:creationId xmlns:a16="http://schemas.microsoft.com/office/drawing/2014/main" id="{7552860E-68FB-984D-8922-109910409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7B0B7-B5FD-67F9-2CD7-C1D7987EF5A4}"/>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10059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0B30-02D3-D077-1E95-69175FEB3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0F6D0-F328-374B-19BA-F01B20603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EE0745-DFB4-DEC8-8D56-FF9EC4374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59E90-CDD2-5197-6602-F410D5B47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79364-0CAE-0BB7-65A3-EFD936182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49FC-56D9-F69E-306D-F762CF9079D6}"/>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8" name="Footer Placeholder 7">
            <a:extLst>
              <a:ext uri="{FF2B5EF4-FFF2-40B4-BE49-F238E27FC236}">
                <a16:creationId xmlns:a16="http://schemas.microsoft.com/office/drawing/2014/main" id="{D4C6901B-97C4-C9E5-0A08-32DA2BF17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C1719-51D4-972F-477F-540DC62FB5E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5263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4F1B-15CC-B389-2195-8D9DD74BC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E7F81-F55A-53F5-7513-1023C99E47F4}"/>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4" name="Footer Placeholder 3">
            <a:extLst>
              <a:ext uri="{FF2B5EF4-FFF2-40B4-BE49-F238E27FC236}">
                <a16:creationId xmlns:a16="http://schemas.microsoft.com/office/drawing/2014/main" id="{07B97380-6DF0-79FC-A964-55D8EE8E1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E2A19-8F25-82BA-F701-5BD127D34271}"/>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9782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CE82B-4318-8BD5-FF7F-1092F675512F}"/>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3" name="Footer Placeholder 2">
            <a:extLst>
              <a:ext uri="{FF2B5EF4-FFF2-40B4-BE49-F238E27FC236}">
                <a16:creationId xmlns:a16="http://schemas.microsoft.com/office/drawing/2014/main" id="{172CD123-4233-B78B-E3B8-D85AFD46D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7116E-B2D8-629E-C146-65052419D0A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62773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5D52-5F58-CCFA-E3C2-DCBA3F7C8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03AD62-FAB4-616F-9364-002C3A350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C1FC09-5F9C-456E-402C-75CD2FD2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C9F6B-FFF5-DDEB-066B-0F7B44101E93}"/>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6" name="Footer Placeholder 5">
            <a:extLst>
              <a:ext uri="{FF2B5EF4-FFF2-40B4-BE49-F238E27FC236}">
                <a16:creationId xmlns:a16="http://schemas.microsoft.com/office/drawing/2014/main" id="{9A369207-D684-AF90-9D7B-5F4C8D943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2BA7E-371E-37BF-78A9-AED96FF1144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62661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7EEE-7D86-2DE6-26DD-0BCEC235A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20686-3B5F-C157-CCA8-CAA7CC802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652386-81C1-6873-45B6-167FC89A0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6C452-0B40-68F6-F3F6-9AFAD400D040}"/>
              </a:ext>
            </a:extLst>
          </p:cNvPr>
          <p:cNvSpPr>
            <a:spLocks noGrp="1"/>
          </p:cNvSpPr>
          <p:nvPr>
            <p:ph type="dt" sz="half" idx="10"/>
          </p:nvPr>
        </p:nvSpPr>
        <p:spPr/>
        <p:txBody>
          <a:bodyPr/>
          <a:lstStyle/>
          <a:p>
            <a:fld id="{56A71C21-6BF5-402F-A053-CDFFF1060FE1}" type="datetimeFigureOut">
              <a:rPr lang="en-US" smtClean="0"/>
              <a:t>2/22/2024</a:t>
            </a:fld>
            <a:endParaRPr lang="en-US"/>
          </a:p>
        </p:txBody>
      </p:sp>
      <p:sp>
        <p:nvSpPr>
          <p:cNvPr id="6" name="Footer Placeholder 5">
            <a:extLst>
              <a:ext uri="{FF2B5EF4-FFF2-40B4-BE49-F238E27FC236}">
                <a16:creationId xmlns:a16="http://schemas.microsoft.com/office/drawing/2014/main" id="{5B5EFB9F-CBC3-F91D-AE1A-E7FE0DF81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53275-C65C-05A0-0B3C-74A5237609E7}"/>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96003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66F83-B671-B51C-A4AE-A7E9CF12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D7041-C0C9-64C1-600A-6D48D15B3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6EEA9-27FA-10D0-BE25-75572076F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71C21-6BF5-402F-A053-CDFFF1060FE1}" type="datetimeFigureOut">
              <a:rPr lang="en-US" smtClean="0"/>
              <a:t>2/22/2024</a:t>
            </a:fld>
            <a:endParaRPr lang="en-US"/>
          </a:p>
        </p:txBody>
      </p:sp>
      <p:sp>
        <p:nvSpPr>
          <p:cNvPr id="5" name="Footer Placeholder 4">
            <a:extLst>
              <a:ext uri="{FF2B5EF4-FFF2-40B4-BE49-F238E27FC236}">
                <a16:creationId xmlns:a16="http://schemas.microsoft.com/office/drawing/2014/main" id="{F7033485-AA93-F96E-0C5A-8569CF578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923129-5361-41C3-5253-D521A1EDC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6EBF-7766-48B0-8A03-4494BC8398FD}" type="slidenum">
              <a:rPr lang="en-US" smtClean="0"/>
              <a:t>‹#›</a:t>
            </a:fld>
            <a:endParaRPr lang="en-US"/>
          </a:p>
        </p:txBody>
      </p:sp>
    </p:spTree>
    <p:extLst>
      <p:ext uri="{BB962C8B-B14F-4D97-AF65-F5344CB8AC3E}">
        <p14:creationId xmlns:p14="http://schemas.microsoft.com/office/powerpoint/2010/main" val="364807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9C1C65-5C75-E8EE-EA88-A1CAD9872BBB}"/>
              </a:ext>
            </a:extLst>
          </p:cNvPr>
          <p:cNvSpPr txBox="1">
            <a:spLocks/>
          </p:cNvSpPr>
          <p:nvPr/>
        </p:nvSpPr>
        <p:spPr>
          <a:xfrm>
            <a:off x="-111133" y="168791"/>
            <a:ext cx="5012724" cy="110821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solidFill>
                  <a:srgbClr val="EF4142"/>
                </a:solidFill>
                <a:latin typeface="Avenir Black" panose="02000503020000020003" pitchFamily="2" charset="0"/>
              </a:rPr>
              <a:t>Eric Hilton</a:t>
            </a:r>
            <a:br>
              <a:rPr lang="en-US" sz="3200" b="1" dirty="0">
                <a:latin typeface="Avenir Black" panose="02000503020000020003" pitchFamily="2" charset="0"/>
              </a:rPr>
            </a:br>
            <a:r>
              <a:rPr lang="en-US" sz="2000" dirty="0">
                <a:latin typeface="Avenir Medium" panose="02000503020000020003" pitchFamily="2" charset="0"/>
              </a:rPr>
              <a:t>Data &amp; AI</a:t>
            </a:r>
            <a:endParaRPr lang="en-US" sz="3000" dirty="0">
              <a:latin typeface="Avenir Medium" panose="02000503020000020003" pitchFamily="2" charset="0"/>
            </a:endParaRPr>
          </a:p>
        </p:txBody>
      </p:sp>
      <p:sp>
        <p:nvSpPr>
          <p:cNvPr id="6" name="Rectangle 5">
            <a:extLst>
              <a:ext uri="{FF2B5EF4-FFF2-40B4-BE49-F238E27FC236}">
                <a16:creationId xmlns:a16="http://schemas.microsoft.com/office/drawing/2014/main" id="{F47E5E5B-CE59-87D4-9582-E97EB70B8FC9}"/>
              </a:ext>
            </a:extLst>
          </p:cNvPr>
          <p:cNvSpPr/>
          <p:nvPr/>
        </p:nvSpPr>
        <p:spPr>
          <a:xfrm>
            <a:off x="252248" y="3710151"/>
            <a:ext cx="4172607" cy="2874579"/>
          </a:xfrm>
          <a:prstGeom prst="rect">
            <a:avLst/>
          </a:prstGeom>
          <a:noFill/>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62346B5-4A96-78F2-5E0F-D84C19E1ACFD}"/>
              </a:ext>
            </a:extLst>
          </p:cNvPr>
          <p:cNvSpPr txBox="1"/>
          <p:nvPr/>
        </p:nvSpPr>
        <p:spPr>
          <a:xfrm>
            <a:off x="493986" y="3552139"/>
            <a:ext cx="2081048" cy="400110"/>
          </a:xfrm>
          <a:prstGeom prst="rect">
            <a:avLst/>
          </a:prstGeom>
          <a:solidFill>
            <a:schemeClr val="bg1"/>
          </a:solidFill>
        </p:spPr>
        <p:txBody>
          <a:bodyPr wrap="square" rtlCol="0">
            <a:spAutoFit/>
          </a:bodyPr>
          <a:lstStyle/>
          <a:p>
            <a:r>
              <a:rPr lang="en-US" sz="2000" dirty="0">
                <a:latin typeface="Avenir Medium" panose="02000503020000020003" pitchFamily="2" charset="0"/>
              </a:rPr>
              <a:t>BACKGROUND</a:t>
            </a:r>
          </a:p>
        </p:txBody>
      </p:sp>
      <p:sp>
        <p:nvSpPr>
          <p:cNvPr id="8" name="TextBox 7">
            <a:extLst>
              <a:ext uri="{FF2B5EF4-FFF2-40B4-BE49-F238E27FC236}">
                <a16:creationId xmlns:a16="http://schemas.microsoft.com/office/drawing/2014/main" id="{E308A731-9170-AFE2-A634-96488BF0CB65}"/>
              </a:ext>
            </a:extLst>
          </p:cNvPr>
          <p:cNvSpPr txBox="1"/>
          <p:nvPr/>
        </p:nvSpPr>
        <p:spPr>
          <a:xfrm>
            <a:off x="283779" y="3882676"/>
            <a:ext cx="4099035" cy="2600712"/>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Functional Skills</a:t>
            </a:r>
          </a:p>
          <a:p>
            <a:r>
              <a:rPr lang="en-US" sz="1200" dirty="0">
                <a:latin typeface="Avenir Book" panose="02000503020000020003" pitchFamily="2" charset="0"/>
              </a:rPr>
              <a:t>Data Leadership | Organizational Design | Generative AI Strategy | ML | MLOps | Data Science | Data Architecture | Data Engineering | Data Analysis and Visualization</a:t>
            </a:r>
          </a:p>
          <a:p>
            <a:endParaRPr lang="en-US" sz="1500" b="0" i="0" dirty="0">
              <a:latin typeface="Avenir Medium" panose="02000503020000020003" pitchFamily="2" charset="0"/>
            </a:endParaRPr>
          </a:p>
          <a:p>
            <a:r>
              <a:rPr lang="en-US" sz="1400" b="1" i="0" dirty="0">
                <a:latin typeface="Avenir Medium" panose="02000503020000020003" pitchFamily="2" charset="0"/>
              </a:rPr>
              <a:t>Qualifications:</a:t>
            </a:r>
          </a:p>
          <a:p>
            <a:r>
              <a:rPr lang="en-US" sz="1200" b="0" i="0" dirty="0">
                <a:latin typeface="Avenir Book"/>
              </a:rPr>
              <a:t>Consulting leader focused Data &amp; AI strategy and </a:t>
            </a:r>
            <a:r>
              <a:rPr lang="en-US" sz="1200" dirty="0">
                <a:latin typeface="Avenir Book"/>
              </a:rPr>
              <a:t>implementation. Eric’s strategy experience involves advising over 200 companies up and down the market with unique ownership structures including private equity owned, owner operators, and publicly held. Eric’s implementation experience is similarly vast delivering quantifiable value in the form of enterprise data capabilities aligned with business outcomes </a:t>
            </a:r>
            <a:endParaRPr lang="en-US" sz="1200" b="0" i="0" dirty="0">
              <a:latin typeface="Avenir Book" panose="02000503020000020003" pitchFamily="2" charset="0"/>
            </a:endParaRPr>
          </a:p>
        </p:txBody>
      </p:sp>
      <p:sp>
        <p:nvSpPr>
          <p:cNvPr id="9" name="Rectangle 8">
            <a:extLst>
              <a:ext uri="{FF2B5EF4-FFF2-40B4-BE49-F238E27FC236}">
                <a16:creationId xmlns:a16="http://schemas.microsoft.com/office/drawing/2014/main" id="{6EF58505-BBD8-278C-F42F-8A7E90DEB4F0}"/>
              </a:ext>
            </a:extLst>
          </p:cNvPr>
          <p:cNvSpPr/>
          <p:nvPr/>
        </p:nvSpPr>
        <p:spPr>
          <a:xfrm>
            <a:off x="4640318" y="273269"/>
            <a:ext cx="7299434" cy="1051034"/>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46D9C19E-E7D2-4FAF-4284-D542D778C2E2}"/>
              </a:ext>
            </a:extLst>
          </p:cNvPr>
          <p:cNvSpPr/>
          <p:nvPr/>
        </p:nvSpPr>
        <p:spPr>
          <a:xfrm>
            <a:off x="4640318" y="1555038"/>
            <a:ext cx="7299434" cy="3443368"/>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0AA3E67-9911-DE65-D2F1-66A9ACACA9EF}"/>
              </a:ext>
            </a:extLst>
          </p:cNvPr>
          <p:cNvSpPr txBox="1"/>
          <p:nvPr/>
        </p:nvSpPr>
        <p:spPr>
          <a:xfrm>
            <a:off x="4703380" y="1699298"/>
            <a:ext cx="7234886" cy="3677930"/>
          </a:xfrm>
          <a:prstGeom prst="rect">
            <a:avLst/>
          </a:prstGeom>
          <a:noFill/>
        </p:spPr>
        <p:txBody>
          <a:bodyPr wrap="square" rtlCol="0">
            <a:spAutoFit/>
          </a:bodyPr>
          <a:lstStyle/>
          <a:p>
            <a:r>
              <a:rPr lang="en-US" sz="1200" b="1" i="0" dirty="0">
                <a:latin typeface="Avenir Medium" panose="02000503020000020003" pitchFamily="2" charset="0"/>
              </a:rPr>
              <a:t>ML-Driven Subrogation Case Closure | </a:t>
            </a:r>
            <a:r>
              <a:rPr lang="en-US" sz="1200" b="1" i="0" dirty="0">
                <a:solidFill>
                  <a:srgbClr val="EF4142"/>
                </a:solidFill>
                <a:latin typeface="Avenir Medium" panose="02000503020000020003" pitchFamily="2" charset="0"/>
              </a:rPr>
              <a:t>Healthcare</a:t>
            </a:r>
          </a:p>
          <a:p>
            <a:pPr marL="285750" indent="-285750">
              <a:buFont typeface="Arial" panose="020B0604020202020204" pitchFamily="34" charset="0"/>
              <a:buChar char="•"/>
            </a:pPr>
            <a:r>
              <a:rPr lang="en-US" sz="1100" b="1" dirty="0">
                <a:latin typeface="Avenir Book" panose="02000503020000020003" pitchFamily="2" charset="0"/>
              </a:rPr>
              <a:t>Problem</a:t>
            </a:r>
            <a:r>
              <a:rPr lang="en-US" sz="1100" dirty="0">
                <a:latin typeface="Avenir Book" panose="02000503020000020003" pitchFamily="2" charset="0"/>
              </a:rPr>
              <a:t>: Client had a large overqualified workforce focused on combing through a backlog of unresolved subrogation claims resulting delayed receivables tied up in high-volume low value work </a:t>
            </a:r>
          </a:p>
          <a:p>
            <a:pPr marL="285750" indent="-285750">
              <a:buFont typeface="Arial" panose="020B0604020202020204" pitchFamily="34" charset="0"/>
              <a:buChar char="•"/>
            </a:pPr>
            <a:r>
              <a:rPr lang="en-US" sz="1100" b="1" dirty="0">
                <a:latin typeface="Avenir Book" panose="02000503020000020003" pitchFamily="2" charset="0"/>
              </a:rPr>
              <a:t>Value: </a:t>
            </a:r>
            <a:r>
              <a:rPr lang="en-US" sz="1100" dirty="0">
                <a:latin typeface="Avenir Book" panose="02000503020000020003" pitchFamily="2" charset="0"/>
              </a:rPr>
              <a:t>Automated subrogation case closure of low value cases. In doing so, Client could focus on higher dollar and more complex cases</a:t>
            </a:r>
            <a:r>
              <a:rPr lang="en-US" sz="1100" b="1" dirty="0">
                <a:latin typeface="Avenir Book" panose="02000503020000020003" pitchFamily="2" charset="0"/>
              </a:rPr>
              <a:t> </a:t>
            </a:r>
            <a:r>
              <a:rPr lang="en-US" sz="1100" dirty="0">
                <a:latin typeface="Avenir Book" panose="02000503020000020003" pitchFamily="2" charset="0"/>
              </a:rPr>
              <a:t>  </a:t>
            </a:r>
          </a:p>
          <a:p>
            <a:pPr marL="285750" indent="-285750">
              <a:buFont typeface="Arial" panose="020B0604020202020204" pitchFamily="34" charset="0"/>
              <a:buChar char="•"/>
            </a:pPr>
            <a:r>
              <a:rPr lang="en-US" sz="1100" b="1" dirty="0">
                <a:latin typeface="Avenir Book" panose="02000503020000020003" pitchFamily="2" charset="0"/>
              </a:rPr>
              <a:t>Tools:</a:t>
            </a:r>
            <a:r>
              <a:rPr lang="en-US" sz="1100" dirty="0">
                <a:latin typeface="Avenir Book" panose="02000503020000020003" pitchFamily="2" charset="0"/>
              </a:rPr>
              <a:t> R, Python, Alteryx, Informatica</a:t>
            </a:r>
          </a:p>
          <a:p>
            <a:pPr marL="285750" indent="-285750">
              <a:buFont typeface="Arial" panose="020B0604020202020204" pitchFamily="34" charset="0"/>
              <a:buChar char="•"/>
            </a:pPr>
            <a:r>
              <a:rPr lang="en-US" sz="1100" b="1" dirty="0">
                <a:latin typeface="Avenir Book" panose="02000503020000020003" pitchFamily="2" charset="0"/>
              </a:rPr>
              <a:t>Role:</a:t>
            </a:r>
            <a:r>
              <a:rPr lang="en-US" sz="1100" dirty="0">
                <a:latin typeface="Avenir Book" panose="02000503020000020003" pitchFamily="2" charset="0"/>
              </a:rPr>
              <a:t> Functioned as a team lead facilitating sessions to identify and validate use cases, gather project success requirements, feature engineering, data engineering and project progress reporting and accountability  </a:t>
            </a:r>
          </a:p>
          <a:p>
            <a:endParaRPr lang="en-US" sz="1100" dirty="0">
              <a:latin typeface="Avenir Book" panose="02000503020000020003" pitchFamily="2" charset="0"/>
            </a:endParaRPr>
          </a:p>
          <a:p>
            <a:r>
              <a:rPr lang="en-US" sz="1200" b="1" dirty="0">
                <a:latin typeface="Avenir Medium" panose="02000503020000020003" pitchFamily="2" charset="0"/>
              </a:rPr>
              <a:t>ML-Driven Food Forecasting| </a:t>
            </a:r>
            <a:r>
              <a:rPr lang="en-US" sz="1200" b="1" dirty="0">
                <a:solidFill>
                  <a:srgbClr val="FF0000"/>
                </a:solidFill>
                <a:latin typeface="Avenir Medium" panose="02000503020000020003" pitchFamily="2" charset="0"/>
              </a:rPr>
              <a:t>Restaurant</a:t>
            </a:r>
          </a:p>
          <a:p>
            <a:pPr marL="285750" indent="-285750">
              <a:buFont typeface="Arial" panose="020B0604020202020204" pitchFamily="34" charset="0"/>
              <a:buChar char="•"/>
            </a:pPr>
            <a:r>
              <a:rPr lang="en-US" sz="1100" b="1" dirty="0">
                <a:latin typeface="Avenir Book" panose="02000503020000020003" pitchFamily="2" charset="0"/>
              </a:rPr>
              <a:t>Problem</a:t>
            </a:r>
            <a:r>
              <a:rPr lang="en-US" sz="1100" b="1" i="0" dirty="0">
                <a:latin typeface="Avenir Book" panose="02000503020000020003" pitchFamily="2" charset="0"/>
              </a:rPr>
              <a:t>:</a:t>
            </a:r>
            <a:r>
              <a:rPr lang="en-US" sz="1100" b="0" i="0" dirty="0">
                <a:latin typeface="Avenir Book" panose="02000503020000020003" pitchFamily="2" charset="0"/>
              </a:rPr>
              <a:t> </a:t>
            </a:r>
            <a:r>
              <a:rPr lang="en-US" sz="1100" dirty="0">
                <a:latin typeface="Avenir Book" panose="02000503020000020003" pitchFamily="2" charset="0"/>
              </a:rPr>
              <a:t>Client’s core product requires long prep times. During peak hours, customers would often experience long waits. To combat this, the kitchen staff overprepared, resulting in increased waste and cost</a:t>
            </a:r>
            <a:endParaRPr lang="en-US" sz="1100" b="0" i="0"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Value: </a:t>
            </a:r>
            <a:r>
              <a:rPr lang="en-US" sz="1100" dirty="0">
                <a:latin typeface="Avenir Book" panose="02000503020000020003" pitchFamily="2" charset="0"/>
              </a:rPr>
              <a:t>A scalable ML forecasting model was put in place, factoring in historic and current ordering to predict volume allowing the kitchen staff to prepare food just-in-time. This resulted in shorter wait times for customer, less food waste, and lower costs</a:t>
            </a:r>
            <a:endParaRPr lang="en-US" sz="1100" b="1"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Tools: </a:t>
            </a:r>
            <a:r>
              <a:rPr lang="en-US" sz="1100" dirty="0">
                <a:latin typeface="Avenir Book" panose="02000503020000020003" pitchFamily="2" charset="0"/>
              </a:rPr>
              <a:t>R, SQL Server, Talend </a:t>
            </a:r>
            <a:endParaRPr lang="en-US" sz="1100" b="1"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Role: </a:t>
            </a:r>
            <a:r>
              <a:rPr lang="en-US" sz="1100" dirty="0">
                <a:latin typeface="Avenir Book" panose="02000503020000020003" pitchFamily="2" charset="0"/>
              </a:rPr>
              <a:t>Functioned as data lead and architect facilitating requirements gathering sessions, proposing and building data flow, architectures, and ML forecasting</a:t>
            </a:r>
            <a:endParaRPr lang="en-US" sz="1100" b="1"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p:txBody>
      </p:sp>
      <p:sp>
        <p:nvSpPr>
          <p:cNvPr id="15" name="TextBox 14">
            <a:extLst>
              <a:ext uri="{FF2B5EF4-FFF2-40B4-BE49-F238E27FC236}">
                <a16:creationId xmlns:a16="http://schemas.microsoft.com/office/drawing/2014/main" id="{94DF130C-1D4D-9DF6-393A-B7906892B2D4}"/>
              </a:ext>
            </a:extLst>
          </p:cNvPr>
          <p:cNvSpPr txBox="1"/>
          <p:nvPr/>
        </p:nvSpPr>
        <p:spPr>
          <a:xfrm>
            <a:off x="4794249" y="501502"/>
            <a:ext cx="6716972" cy="677108"/>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Industry Experience</a:t>
            </a:r>
          </a:p>
          <a:p>
            <a:r>
              <a:rPr lang="en-US" sz="1200" dirty="0">
                <a:latin typeface="Avenir Book"/>
              </a:rPr>
              <a:t>Consumer and Industrial Products | </a:t>
            </a:r>
            <a:r>
              <a:rPr lang="en-US" sz="1200" b="0" i="0" dirty="0">
                <a:latin typeface="Avenir Book"/>
              </a:rPr>
              <a:t>Healthcare | High-Tech &amp; Software</a:t>
            </a:r>
            <a:r>
              <a:rPr lang="en-US" sz="1200" dirty="0">
                <a:latin typeface="Avenir Book"/>
              </a:rPr>
              <a:t> | Private Equity | Real Estate | Retail | </a:t>
            </a:r>
            <a:r>
              <a:rPr lang="en-US" sz="1200" b="0" i="0" dirty="0">
                <a:latin typeface="Avenir Book"/>
              </a:rPr>
              <a:t>Financial Services | </a:t>
            </a:r>
            <a:r>
              <a:rPr lang="en-US" sz="1200">
                <a:latin typeface="Avenir Book"/>
              </a:rPr>
              <a:t>Restaurant</a:t>
            </a:r>
            <a:endParaRPr lang="en-US" sz="1200" b="0" i="0" dirty="0">
              <a:latin typeface="Avenir Book" panose="02000503020000020003" pitchFamily="2" charset="0"/>
            </a:endParaRPr>
          </a:p>
        </p:txBody>
      </p:sp>
      <p:sp>
        <p:nvSpPr>
          <p:cNvPr id="17" name="Rectangle 16">
            <a:extLst>
              <a:ext uri="{FF2B5EF4-FFF2-40B4-BE49-F238E27FC236}">
                <a16:creationId xmlns:a16="http://schemas.microsoft.com/office/drawing/2014/main" id="{9BEDE38C-76DE-56D7-FC94-9B7F3DBF1009}"/>
              </a:ext>
            </a:extLst>
          </p:cNvPr>
          <p:cNvSpPr/>
          <p:nvPr/>
        </p:nvSpPr>
        <p:spPr>
          <a:xfrm>
            <a:off x="4640317" y="5229142"/>
            <a:ext cx="7299433" cy="1355590"/>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041723F8-473C-A4E0-8E89-38EB178AF4A3}"/>
              </a:ext>
            </a:extLst>
          </p:cNvPr>
          <p:cNvSpPr txBox="1"/>
          <p:nvPr/>
        </p:nvSpPr>
        <p:spPr>
          <a:xfrm>
            <a:off x="4882056" y="5065121"/>
            <a:ext cx="2885092" cy="402778"/>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BIO &amp; CONTACT INFO</a:t>
            </a:r>
          </a:p>
        </p:txBody>
      </p:sp>
      <p:sp>
        <p:nvSpPr>
          <p:cNvPr id="19" name="TextBox 18">
            <a:extLst>
              <a:ext uri="{FF2B5EF4-FFF2-40B4-BE49-F238E27FC236}">
                <a16:creationId xmlns:a16="http://schemas.microsoft.com/office/drawing/2014/main" id="{5F0C6E8B-31C3-543C-CC9B-0819E0FA2DC9}"/>
              </a:ext>
            </a:extLst>
          </p:cNvPr>
          <p:cNvSpPr txBox="1"/>
          <p:nvPr/>
        </p:nvSpPr>
        <p:spPr>
          <a:xfrm>
            <a:off x="4703380" y="5393350"/>
            <a:ext cx="3675377" cy="1061829"/>
          </a:xfrm>
          <a:prstGeom prst="rect">
            <a:avLst/>
          </a:prstGeom>
          <a:noFill/>
        </p:spPr>
        <p:txBody>
          <a:bodyPr wrap="square" rtlCol="0">
            <a:spAutoFit/>
          </a:bodyPr>
          <a:lstStyle/>
          <a:p>
            <a:r>
              <a:rPr lang="en-US" sz="1050" dirty="0">
                <a:latin typeface="Avenir Book" panose="02000503020000020003" pitchFamily="2" charset="0"/>
              </a:rPr>
              <a:t>Eric</a:t>
            </a:r>
            <a:r>
              <a:rPr lang="en-US" sz="1050" b="0" i="0" dirty="0">
                <a:latin typeface="Avenir Book" panose="02000503020000020003" pitchFamily="2" charset="0"/>
              </a:rPr>
              <a:t> has over 15 years consulting in Data and AI serving companies in the fortune 10 and startups alike. </a:t>
            </a:r>
            <a:r>
              <a:rPr lang="en-US" sz="1050" dirty="0">
                <a:latin typeface="Avenir Book" panose="02000503020000020003" pitchFamily="2" charset="0"/>
              </a:rPr>
              <a:t>He’s passionate about data, agile delivery, efficiency, and delivering measurable value. In his free time, he enjoys spending time with his family, serving his community, coaching youth sports, and riding his Peloton</a:t>
            </a:r>
          </a:p>
        </p:txBody>
      </p:sp>
      <p:sp>
        <p:nvSpPr>
          <p:cNvPr id="20" name="TextBox 19">
            <a:extLst>
              <a:ext uri="{FF2B5EF4-FFF2-40B4-BE49-F238E27FC236}">
                <a16:creationId xmlns:a16="http://schemas.microsoft.com/office/drawing/2014/main" id="{91228AB3-211E-2AB1-CB66-04BEDE91A126}"/>
              </a:ext>
            </a:extLst>
          </p:cNvPr>
          <p:cNvSpPr txBox="1"/>
          <p:nvPr/>
        </p:nvSpPr>
        <p:spPr>
          <a:xfrm>
            <a:off x="8782880" y="5252057"/>
            <a:ext cx="3021723" cy="1461939"/>
          </a:xfrm>
          <a:prstGeom prst="rect">
            <a:avLst/>
          </a:prstGeom>
          <a:noFill/>
        </p:spPr>
        <p:txBody>
          <a:bodyPr wrap="square" rtlCol="0">
            <a:spAutoFit/>
          </a:bodyPr>
          <a:lstStyle/>
          <a:p>
            <a:r>
              <a:rPr lang="en-US" sz="1000" b="1" i="0" dirty="0">
                <a:latin typeface="Avenir Medium" panose="02000503020000020003" pitchFamily="2" charset="0"/>
              </a:rPr>
              <a:t>Email</a:t>
            </a:r>
          </a:p>
          <a:p>
            <a:r>
              <a:rPr lang="en-US" sz="1000" dirty="0">
                <a:latin typeface="Avenir Book" panose="02000503020000020003" pitchFamily="2" charset="0"/>
              </a:rPr>
              <a:t>Eric.Hilton</a:t>
            </a:r>
            <a:r>
              <a:rPr lang="en-US" sz="1000" b="0" i="0" kern="1200" dirty="0">
                <a:solidFill>
                  <a:schemeClr val="tx1"/>
                </a:solidFill>
                <a:latin typeface="Avenir Book" panose="02000503020000020003" pitchFamily="2" charset="0"/>
                <a:ea typeface="+mn-ea"/>
                <a:cs typeface="+mn-cs"/>
              </a:rPr>
              <a:t>@thebridge.com</a:t>
            </a:r>
          </a:p>
          <a:p>
            <a:endParaRPr lang="en-US" sz="900" b="0" i="0" dirty="0">
              <a:latin typeface="Avenir Medium" panose="02000503020000020003" pitchFamily="2" charset="0"/>
            </a:endParaRPr>
          </a:p>
          <a:p>
            <a:r>
              <a:rPr lang="en-US" sz="1000" b="1" i="0" dirty="0">
                <a:latin typeface="Avenir Medium" panose="02000503020000020003" pitchFamily="2" charset="0"/>
              </a:rPr>
              <a:t>Mobile </a:t>
            </a:r>
          </a:p>
          <a:p>
            <a:r>
              <a:rPr lang="en-US" sz="1000" b="0" i="0" dirty="0">
                <a:latin typeface="Avenir Book" panose="02000503020000020003" pitchFamily="2" charset="0"/>
              </a:rPr>
              <a:t>(</a:t>
            </a:r>
            <a:r>
              <a:rPr lang="en-US" sz="1000" dirty="0">
                <a:latin typeface="Avenir Book" panose="02000503020000020003" pitchFamily="2" charset="0"/>
              </a:rPr>
              <a:t>972</a:t>
            </a:r>
            <a:r>
              <a:rPr lang="en-US" sz="1000" b="0" i="0" dirty="0">
                <a:latin typeface="Avenir Book" panose="02000503020000020003" pitchFamily="2" charset="0"/>
              </a:rPr>
              <a:t>) 757-3348</a:t>
            </a:r>
          </a:p>
          <a:p>
            <a:endParaRPr lang="en-US" sz="1000" dirty="0">
              <a:latin typeface="Avenir Book" panose="02000503020000020003" pitchFamily="2" charset="0"/>
            </a:endParaRPr>
          </a:p>
          <a:p>
            <a:r>
              <a:rPr lang="en-US" sz="1000" b="1" dirty="0">
                <a:latin typeface="Avenir Medium" panose="02000503020000020003" pitchFamily="2" charset="0"/>
              </a:rPr>
              <a:t>Location</a:t>
            </a:r>
          </a:p>
          <a:p>
            <a:r>
              <a:rPr lang="en-US" sz="1000" b="0" i="0" dirty="0">
                <a:latin typeface="Avenir Book" panose="02000503020000020003" pitchFamily="2" charset="0"/>
              </a:rPr>
              <a:t>DFW, Texas</a:t>
            </a:r>
          </a:p>
          <a:p>
            <a:endParaRPr lang="en-US" sz="1000" b="0" i="0" dirty="0">
              <a:latin typeface="Avenir Book" panose="02000503020000020003" pitchFamily="2" charset="0"/>
            </a:endParaRPr>
          </a:p>
        </p:txBody>
      </p:sp>
      <p:pic>
        <p:nvPicPr>
          <p:cNvPr id="21" name="Picture 20" descr="A red and black logo&#10;&#10;Description automatically generated">
            <a:extLst>
              <a:ext uri="{FF2B5EF4-FFF2-40B4-BE49-F238E27FC236}">
                <a16:creationId xmlns:a16="http://schemas.microsoft.com/office/drawing/2014/main" id="{EC7CEE6C-28B1-4647-A272-B5308AA06638}"/>
              </a:ext>
            </a:extLst>
          </p:cNvPr>
          <p:cNvPicPr>
            <a:picLocks noChangeAspect="1"/>
          </p:cNvPicPr>
          <p:nvPr/>
        </p:nvPicPr>
        <p:blipFill>
          <a:blip r:embed="rId2"/>
          <a:stretch>
            <a:fillRect/>
          </a:stretch>
        </p:blipFill>
        <p:spPr>
          <a:xfrm>
            <a:off x="10363199" y="5780444"/>
            <a:ext cx="1629105" cy="919901"/>
          </a:xfrm>
          <a:prstGeom prst="rect">
            <a:avLst/>
          </a:prstGeom>
        </p:spPr>
      </p:pic>
      <p:sp>
        <p:nvSpPr>
          <p:cNvPr id="2" name="TextBox 1">
            <a:extLst>
              <a:ext uri="{FF2B5EF4-FFF2-40B4-BE49-F238E27FC236}">
                <a16:creationId xmlns:a16="http://schemas.microsoft.com/office/drawing/2014/main" id="{90459CCD-A08F-BF73-F98A-D583EA92DA5F}"/>
              </a:ext>
            </a:extLst>
          </p:cNvPr>
          <p:cNvSpPr txBox="1"/>
          <p:nvPr/>
        </p:nvSpPr>
        <p:spPr>
          <a:xfrm>
            <a:off x="4901595" y="108788"/>
            <a:ext cx="1733666" cy="400110"/>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INDUSTRIES</a:t>
            </a:r>
          </a:p>
        </p:txBody>
      </p:sp>
      <p:sp>
        <p:nvSpPr>
          <p:cNvPr id="5" name="TextBox 4">
            <a:extLst>
              <a:ext uri="{FF2B5EF4-FFF2-40B4-BE49-F238E27FC236}">
                <a16:creationId xmlns:a16="http://schemas.microsoft.com/office/drawing/2014/main" id="{940B6395-A670-8B49-1D2D-E0B11A43DDE1}"/>
              </a:ext>
            </a:extLst>
          </p:cNvPr>
          <p:cNvSpPr txBox="1"/>
          <p:nvPr/>
        </p:nvSpPr>
        <p:spPr>
          <a:xfrm>
            <a:off x="4901591" y="1382833"/>
            <a:ext cx="1870440" cy="400110"/>
          </a:xfrm>
          <a:prstGeom prst="rect">
            <a:avLst/>
          </a:prstGeom>
          <a:solidFill>
            <a:schemeClr val="bg1"/>
          </a:solidFill>
        </p:spPr>
        <p:txBody>
          <a:bodyPr wrap="square" rtlCol="0">
            <a:spAutoFit/>
          </a:bodyPr>
          <a:lstStyle/>
          <a:p>
            <a:r>
              <a:rPr lang="en-US" sz="2000" dirty="0">
                <a:solidFill>
                  <a:srgbClr val="22262B"/>
                </a:solidFill>
                <a:latin typeface="Avenir Medium" panose="02000503020000020003" pitchFamily="2" charset="0"/>
              </a:rPr>
              <a:t>EXPERIENCE</a:t>
            </a:r>
          </a:p>
        </p:txBody>
      </p:sp>
      <p:pic>
        <p:nvPicPr>
          <p:cNvPr id="10" name="Picture 9" descr="A person smiling for the camera&#10;&#10;Description automatically generated">
            <a:extLst>
              <a:ext uri="{FF2B5EF4-FFF2-40B4-BE49-F238E27FC236}">
                <a16:creationId xmlns:a16="http://schemas.microsoft.com/office/drawing/2014/main" id="{A74266E5-9352-A7DD-6D7C-C202946EB14A}"/>
              </a:ext>
            </a:extLst>
          </p:cNvPr>
          <p:cNvPicPr>
            <a:picLocks noChangeAspect="1"/>
          </p:cNvPicPr>
          <p:nvPr/>
        </p:nvPicPr>
        <p:blipFill rotWithShape="1">
          <a:blip r:embed="rId3">
            <a:extLst>
              <a:ext uri="{28A0092B-C50C-407E-A947-70E740481C1C}">
                <a14:useLocalDpi xmlns:a14="http://schemas.microsoft.com/office/drawing/2010/main" val="0"/>
              </a:ext>
            </a:extLst>
          </a:blip>
          <a:srcRect t="9094"/>
          <a:stretch/>
        </p:blipFill>
        <p:spPr>
          <a:xfrm>
            <a:off x="1453158" y="1096482"/>
            <a:ext cx="1884142" cy="2260210"/>
          </a:xfrm>
          <a:prstGeom prst="rect">
            <a:avLst/>
          </a:prstGeom>
        </p:spPr>
      </p:pic>
    </p:spTree>
    <p:extLst>
      <p:ext uri="{BB962C8B-B14F-4D97-AF65-F5344CB8AC3E}">
        <p14:creationId xmlns:p14="http://schemas.microsoft.com/office/powerpoint/2010/main" val="699008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a6522676-9d5d-4c93-bc87-501c8cb86033">
      <UserInfo>
        <DisplayName>Eric Hilton</DisplayName>
        <AccountId>55</AccountId>
        <AccountType/>
      </UserInfo>
    </SharedWithUsers>
    <Owner xmlns="bb4d6d32-6586-43b9-b010-b256dfc70333">
      <UserInfo>
        <DisplayName/>
        <AccountId xsi:nil="true"/>
        <AccountType/>
      </UserInfo>
    </Owner>
    <lcf76f155ced4ddcb4097134ff3c332f xmlns="bb4d6d32-6586-43b9-b010-b256dfc70333">
      <Terms xmlns="http://schemas.microsoft.com/office/infopath/2007/PartnerControls"/>
    </lcf76f155ced4ddcb4097134ff3c332f>
    <TaxCatchAll xmlns="a6522676-9d5d-4c93-bc87-501c8cb86033" xsi:nil="true"/>
    <Capability xmlns="bb4d6d32-6586-43b9-b010-b256dfc70333" xsi:nil="true"/>
    <Practice xmlns="bb4d6d32-6586-43b9-b010-b256dfc70333">Unknown</Practi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759F3A5467CD46A2080B886093CFD7" ma:contentTypeVersion="20" ma:contentTypeDescription="Create a new document." ma:contentTypeScope="" ma:versionID="413872e3de1c0c8be625aaa8835e44d1">
  <xsd:schema xmlns:xsd="http://www.w3.org/2001/XMLSchema" xmlns:xs="http://www.w3.org/2001/XMLSchema" xmlns:p="http://schemas.microsoft.com/office/2006/metadata/properties" xmlns:ns2="a6522676-9d5d-4c93-bc87-501c8cb86033" xmlns:ns3="bb4d6d32-6586-43b9-b010-b256dfc70333" targetNamespace="http://schemas.microsoft.com/office/2006/metadata/properties" ma:root="true" ma:fieldsID="5ecd02bbd77e83262fb86a2c97f2ab64" ns2:_="" ns3:_="">
    <xsd:import namespace="a6522676-9d5d-4c93-bc87-501c8cb86033"/>
    <xsd:import namespace="bb4d6d32-6586-43b9-b010-b256dfc70333"/>
    <xsd:element name="properties">
      <xsd:complexType>
        <xsd:sequence>
          <xsd:element name="documentManagement">
            <xsd:complexType>
              <xsd:all>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LengthInSeconds" minOccurs="0"/>
                <xsd:element ref="ns3:Capability" minOccurs="0"/>
                <xsd:element ref="ns3:Owner" minOccurs="0"/>
                <xsd:element ref="ns3:lcf76f155ced4ddcb4097134ff3c332f" minOccurs="0"/>
                <xsd:element ref="ns3:MediaServiceLocation" minOccurs="0"/>
                <xsd:element ref="ns3:MediaServiceSearchProperties" minOccurs="0"/>
                <xsd:element ref="ns3:Practi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22676-9d5d-4c93-bc87-501c8cb8603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6092b07-db02-44d2-9cef-a4f70d77c2a8}" ma:internalName="TaxCatchAll" ma:showField="CatchAllData" ma:web="a6522676-9d5d-4c93-bc87-501c8cb86033">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4d6d32-6586-43b9-b010-b256dfc7033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Capability" ma:index="19" nillable="true" ma:displayName="Capability" ma:format="Dropdown" ma:internalName="Capability">
      <xsd:complexType>
        <xsd:complexContent>
          <xsd:extension base="dms:MultiChoice">
            <xsd:sequence>
              <xsd:element name="Value" maxOccurs="unbounded" minOccurs="0" nillable="true">
                <xsd:simpleType>
                  <xsd:restriction base="dms:Choice">
                    <xsd:enumeration value="Agile Effectiveness"/>
                    <xsd:enumeration value="Change Management &amp; Comms"/>
                    <xsd:enumeration value="Employee Engagement &amp; Culture"/>
                    <xsd:enumeration value="Executive Coaching &amp; Leadership Development"/>
                    <xsd:enumeration value="Organizational Assessments"/>
                    <xsd:enumeration value="Product Development"/>
                    <xsd:enumeration value="Project Management &amp; Governance"/>
                    <xsd:enumeration value="SharePoint &amp; Office365"/>
                    <xsd:enumeration value="Strategy Development &amp; Roadmapping"/>
                  </xsd:restriction>
                </xsd:simpleType>
              </xsd:element>
            </xsd:sequence>
          </xsd:extension>
        </xsd:complexContent>
      </xsd:complexType>
    </xsd:element>
    <xsd:element name="Owner" ma:index="20" nillable="true" ma:displayName="Owner" ma:format="Dropdown" ma:list="UserInfo" ma:SharePointGroup="0" ma:internalName="Owner">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f15e56-e300-4490-8337-7c24d25d73a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Practice" ma:index="25" nillable="true" ma:displayName="Practice" ma:default="Unknown" ma:description="Practice" ma:format="Dropdown" ma:internalName="Practice">
      <xsd:simpleType>
        <xsd:union memberTypes="dms:Text">
          <xsd:simpleType>
            <xsd:restriction base="dms:Choice">
              <xsd:enumeration value="Cloud &amp; Product"/>
              <xsd:enumeration value="Acceleration"/>
              <xsd:enumeration value="Data &amp; AI"/>
              <xsd:enumeration value="Experiences"/>
              <xsd:enumeration value="Client Leadership"/>
              <xsd:enumeration value="Executive"/>
              <xsd:enumeration value="Unknow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A6FC51-B5E4-408E-BE6C-CA5D905BEB98}">
  <ds:schemaRefs>
    <ds:schemaRef ds:uri="http://schemas.microsoft.com/sharepoint/v3/contenttype/forms"/>
  </ds:schemaRefs>
</ds:datastoreItem>
</file>

<file path=customXml/itemProps2.xml><?xml version="1.0" encoding="utf-8"?>
<ds:datastoreItem xmlns:ds="http://schemas.openxmlformats.org/officeDocument/2006/customXml" ds:itemID="{651DA5A2-84BF-41B6-9E08-B0064B71B234}">
  <ds:schemaRefs>
    <ds:schemaRef ds:uri="http://schemas.microsoft.com/office/2006/documentManagement/types"/>
    <ds:schemaRef ds:uri="http://purl.org/dc/elements/1.1/"/>
    <ds:schemaRef ds:uri="f3d54459-1405-4d98-b261-b27e7278076c"/>
    <ds:schemaRef ds:uri="http://schemas.microsoft.com/office/2006/metadata/properties"/>
    <ds:schemaRef ds:uri="http://schemas.microsoft.com/office/infopath/2007/PartnerControls"/>
    <ds:schemaRef ds:uri="http://www.w3.org/XML/1998/namespace"/>
    <ds:schemaRef ds:uri="http://purl.org/dc/dcmitype/"/>
    <ds:schemaRef ds:uri="http://schemas.openxmlformats.org/package/2006/metadata/core-properties"/>
    <ds:schemaRef ds:uri="268b8a8c-499e-4fe1-8d58-f1c06226b9b8"/>
    <ds:schemaRef ds:uri="http://purl.org/dc/terms/"/>
  </ds:schemaRefs>
</ds:datastoreItem>
</file>

<file path=customXml/itemProps3.xml><?xml version="1.0" encoding="utf-8"?>
<ds:datastoreItem xmlns:ds="http://schemas.openxmlformats.org/officeDocument/2006/customXml" ds:itemID="{FDD3CD6D-ECA2-4744-8737-8B55B47C6C1F}"/>
</file>

<file path=docProps/app.xml><?xml version="1.0" encoding="utf-8"?>
<Properties xmlns="http://schemas.openxmlformats.org/officeDocument/2006/extended-properties" xmlns:vt="http://schemas.openxmlformats.org/officeDocument/2006/docPropsVTypes">
  <TotalTime>3586</TotalTime>
  <Words>424</Words>
  <Application>Microsoft Office PowerPoint</Application>
  <PresentationFormat>Widescreen</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Davidson</dc:creator>
  <cp:lastModifiedBy>Eric Hilton</cp:lastModifiedBy>
  <cp:revision>10</cp:revision>
  <dcterms:created xsi:type="dcterms:W3CDTF">2023-10-25T16:30:52Z</dcterms:created>
  <dcterms:modified xsi:type="dcterms:W3CDTF">2024-02-22T15:21:12Z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0x010100E8759F3A5467CD46A2080B886093CFD7</vt:lpwstr>
  </property>
</Properties>
</file>