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41C6-2678-64F1-0554-EFE151041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544C6-9990-320A-6437-2FEEE7B41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E3512-5A26-4AFF-DF77-792CA6B4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C58D-01D7-4049-9C59-EC294903F925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BDF76-CAD9-FA4E-F825-217AAEA6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97E42-5CBC-1A6F-556C-C0356203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1CCC-687E-B441-B1C9-73C69EC6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6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6B80-5A9E-6AC1-D158-00805BAC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35426-549B-10EC-030B-A5A20DBF1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5881C-18C9-54FE-9DA1-B92F9382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C58D-01D7-4049-9C59-EC294903F925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1E29F-E88A-088E-9AD4-171423CE3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DE2C2-A78C-5821-0EF5-5D610709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1CCC-687E-B441-B1C9-73C69EC6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1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5077E-7F57-A267-E719-8B8EDB21C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39376-CB52-B303-E293-4EE1ABC2F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DCE52-C7CE-0A6D-3C40-B60CB288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C58D-01D7-4049-9C59-EC294903F925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27B04-F4F7-F6E9-4300-2729C114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57C8D-3B49-5C8E-3EB1-19DAAE17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1CCC-687E-B441-B1C9-73C69EC6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7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9027-55CA-A6EC-BC2D-498EAE6FB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D4045-FC59-80DA-E07D-0DED81C61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0264D-4B25-8CE0-4203-FB34119C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C58D-01D7-4049-9C59-EC294903F925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FDF7C-FBFA-D9EB-638C-5714B8AE1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956AC-A3A5-E4CC-A2B9-D0DE2DBA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1CCC-687E-B441-B1C9-73C69EC6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7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D103-A0DA-D525-CB81-31184749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C0E87-3E4D-2CCA-CD8C-677C4C0F7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605FD-6215-6F32-97FD-61CD5F624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C58D-01D7-4049-9C59-EC294903F925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1334E-2501-1216-A66F-657263B7E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29AC1-D95C-6D64-9FFA-9421DA26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1CCC-687E-B441-B1C9-73C69EC6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2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F5C9C-0D34-0FF6-C791-3D4756E0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6453-F801-1A06-B633-DA3C28810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20728-217C-0C3E-4D0D-A49A475F0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8E122-541E-278C-50ED-8251B1CB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C58D-01D7-4049-9C59-EC294903F925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19E3D-8F29-73D3-76A8-4FF97F77A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86170-CB29-33B9-CC49-982CC47B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1CCC-687E-B441-B1C9-73C69EC6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0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63AF-1F37-24FE-CA7F-8CED4E2FF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4D07B-F4BF-AFF3-46FE-4821573BE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E3439-4AE5-AA4D-5D36-652753700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78FC1-B821-4D44-4834-957B630BB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9D26E-9D09-CDB0-03DD-CFE9F6EF7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672921-BC82-3134-DCE6-2ED339E7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C58D-01D7-4049-9C59-EC294903F925}" type="datetimeFigureOut">
              <a:rPr lang="en-US" smtClean="0"/>
              <a:t>6/25/24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91E7D4-320A-DB13-5E95-3F13E0F0D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6212E4-231A-3683-5B44-0120122C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1CCC-687E-B441-B1C9-73C69EC6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0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116CE-81E7-270E-94C0-2498357E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DBCB9-35F3-F71B-4B07-C701BA9C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C58D-01D7-4049-9C59-EC294903F925}" type="datetimeFigureOut">
              <a:rPr lang="en-US" smtClean="0"/>
              <a:t>6/25/24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4AFFF-FC04-9B15-86B3-608CFD35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F441F-496C-179F-C7B2-2A593B27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1CCC-687E-B441-B1C9-73C69EC6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9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4B137A-65CA-14C1-C93E-F9875A54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C58D-01D7-4049-9C59-EC294903F925}" type="datetimeFigureOut">
              <a:rPr lang="en-US" smtClean="0"/>
              <a:t>6/25/24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40828-3E7E-BFF9-0C18-87D8B6A59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E266A-197B-EC5E-6D6A-150DD3FD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1CCC-687E-B441-B1C9-73C69EC6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0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CD04-6C59-4516-BF81-C7D5F26E9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B301E-BECD-F2BD-9EF9-B3649A704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4AAA9-AD37-D948-08BA-03474C84F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8D078-9625-7049-0E1B-6C12BAB5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C58D-01D7-4049-9C59-EC294903F925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68C75-F63F-4F5F-9D6A-7241BC3D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9F4B0-921B-ED08-9DE3-C7791F299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1CCC-687E-B441-B1C9-73C69EC6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C080-8638-9DFF-7365-710D2EC7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FED9D-862B-5A91-7726-D18F84FCA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451B9-8361-2540-57D6-9D1A17645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3E283-FC6E-970D-37C3-F689F846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C58D-01D7-4049-9C59-EC294903F925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96BBB-B7A7-228C-989C-9D12A9EF2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2A5D8-84A4-9717-C2F5-425F2A31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1CCC-687E-B441-B1C9-73C69EC6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8376E-2673-7CE6-CCAA-7ADE3C6F2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C5F71-C69A-6D0F-DAF5-56BE00F06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88200-1958-D806-B239-C1279102B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E6C58D-01D7-4049-9C59-EC294903F925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06031-4266-C17D-C8EB-8F6F2C192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CDC6A-ACB5-1B09-D317-CEA0D0652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F31CCC-687E-B441-B1C9-73C69EC6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1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74EE-BB29-8669-7AD5-37E3C8132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32EDB-51AF-2347-C12B-FF984A402B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546BC-F529-C44F-6AC9-394178EC2175}"/>
              </a:ext>
            </a:extLst>
          </p:cNvPr>
          <p:cNvSpPr txBox="1"/>
          <p:nvPr/>
        </p:nvSpPr>
        <p:spPr>
          <a:xfrm>
            <a:off x="3049030" y="324433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411DB6-E4BB-CC3B-ACA7-ED4304BFE547}"/>
              </a:ext>
            </a:extLst>
          </p:cNvPr>
          <p:cNvSpPr txBox="1"/>
          <p:nvPr/>
        </p:nvSpPr>
        <p:spPr>
          <a:xfrm>
            <a:off x="3048000" y="32469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15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9C1C65-5C75-E8EE-EA88-A1CAD9872BBB}"/>
              </a:ext>
            </a:extLst>
          </p:cNvPr>
          <p:cNvSpPr txBox="1">
            <a:spLocks/>
          </p:cNvSpPr>
          <p:nvPr/>
        </p:nvSpPr>
        <p:spPr>
          <a:xfrm>
            <a:off x="-121029" y="281882"/>
            <a:ext cx="5012724" cy="110821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400" b="1" dirty="0">
                <a:solidFill>
                  <a:srgbClr val="EF4142"/>
                </a:solidFill>
                <a:latin typeface="Avenir Black" panose="02000503020000020003" pitchFamily="2" charset="0"/>
              </a:rPr>
              <a:t>Grady Roach</a:t>
            </a:r>
            <a:br>
              <a:rPr lang="en-US" sz="3200" b="1" dirty="0">
                <a:latin typeface="Avenir Black" panose="02000503020000020003" pitchFamily="2" charset="0"/>
              </a:rPr>
            </a:br>
            <a:r>
              <a:rPr lang="en-US" sz="2000" b="1" dirty="0">
                <a:latin typeface="Avenir Medium" panose="02000503020000020003" pitchFamily="2" charset="0"/>
              </a:rPr>
              <a:t>AI, ML, Econometrics</a:t>
            </a:r>
            <a:endParaRPr lang="en-US" sz="3000" dirty="0">
              <a:latin typeface="Avenir Medium" panose="02000503020000020003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7E5E5B-CE59-87D4-9582-E97EB70B8FC9}"/>
              </a:ext>
            </a:extLst>
          </p:cNvPr>
          <p:cNvSpPr/>
          <p:nvPr/>
        </p:nvSpPr>
        <p:spPr>
          <a:xfrm>
            <a:off x="252248" y="3710151"/>
            <a:ext cx="4172607" cy="2874579"/>
          </a:xfrm>
          <a:prstGeom prst="rect">
            <a:avLst/>
          </a:prstGeom>
          <a:noFill/>
          <a:ln w="28575">
            <a:solidFill>
              <a:srgbClr val="6DC3E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346B5-4A96-78F2-5E0F-D84C19E1ACFD}"/>
              </a:ext>
            </a:extLst>
          </p:cNvPr>
          <p:cNvSpPr txBox="1"/>
          <p:nvPr/>
        </p:nvSpPr>
        <p:spPr>
          <a:xfrm>
            <a:off x="493986" y="3552139"/>
            <a:ext cx="208104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>
                <a:latin typeface="Avenir Medium" panose="02000503020000020003" pitchFamily="2" charset="0"/>
              </a:rPr>
              <a:t>BACKGROUND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08A731-9170-AFE2-A634-96488BF0CB65}"/>
              </a:ext>
            </a:extLst>
          </p:cNvPr>
          <p:cNvSpPr txBox="1"/>
          <p:nvPr/>
        </p:nvSpPr>
        <p:spPr>
          <a:xfrm>
            <a:off x="283779" y="3882676"/>
            <a:ext cx="4099035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latin typeface="Avenir Medium" panose="02000503020000020003" pitchFamily="2" charset="0"/>
              </a:rPr>
              <a:t>Functional Skills</a:t>
            </a:r>
          </a:p>
          <a:p>
            <a:r>
              <a:rPr lang="en-US" sz="1200" b="0" i="0" dirty="0">
                <a:latin typeface="Avenir Book" panose="02000503020000020003" pitchFamily="2" charset="0"/>
              </a:rPr>
              <a:t>Advanced Analytics, Data Science, Econometrics, Applied AI, Intelligent Products, Product Development, Data Strategy, Business Strategy</a:t>
            </a:r>
          </a:p>
          <a:p>
            <a:endParaRPr lang="en-US" sz="1500" b="0" i="0" dirty="0">
              <a:latin typeface="Avenir Medium" panose="02000503020000020003" pitchFamily="2" charset="0"/>
            </a:endParaRPr>
          </a:p>
          <a:p>
            <a:r>
              <a:rPr lang="en-US" sz="1400" b="1" i="0" dirty="0">
                <a:latin typeface="Avenir Medium" panose="02000503020000020003" pitchFamily="2" charset="0"/>
              </a:rPr>
              <a:t>Qualifications:</a:t>
            </a:r>
          </a:p>
          <a:p>
            <a:r>
              <a:rPr lang="en-US" sz="1200" b="0" i="0" dirty="0">
                <a:latin typeface="Avenir Book" panose="02000503020000020003" pitchFamily="2" charset="0"/>
              </a:rPr>
              <a:t>Grady has worked across the Fortune 100, helping clients achieve their analytical dreams by help implement solutions and provide training to teams.  Grady brings a background creating algorithms and applications that marry together data science and operational processes, helping business drive outcomes through automation and systems design.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F58505-BBD8-278C-F42F-8A7E90DEB4F0}"/>
              </a:ext>
            </a:extLst>
          </p:cNvPr>
          <p:cNvSpPr/>
          <p:nvPr/>
        </p:nvSpPr>
        <p:spPr>
          <a:xfrm>
            <a:off x="4640318" y="273269"/>
            <a:ext cx="7299434" cy="1051034"/>
          </a:xfrm>
          <a:prstGeom prst="rect">
            <a:avLst/>
          </a:prstGeom>
          <a:ln w="28575">
            <a:solidFill>
              <a:srgbClr val="22262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D9C19E-E7D2-4FAF-4284-D542D778C2E2}"/>
              </a:ext>
            </a:extLst>
          </p:cNvPr>
          <p:cNvSpPr/>
          <p:nvPr/>
        </p:nvSpPr>
        <p:spPr>
          <a:xfrm>
            <a:off x="4640318" y="1555038"/>
            <a:ext cx="7299434" cy="3443368"/>
          </a:xfrm>
          <a:prstGeom prst="rect">
            <a:avLst/>
          </a:prstGeom>
          <a:ln w="28575">
            <a:solidFill>
              <a:srgbClr val="6DC3E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AA3E67-9911-DE65-D2F1-66A9ACACA9EF}"/>
              </a:ext>
            </a:extLst>
          </p:cNvPr>
          <p:cNvSpPr txBox="1"/>
          <p:nvPr/>
        </p:nvSpPr>
        <p:spPr>
          <a:xfrm>
            <a:off x="4683845" y="1688835"/>
            <a:ext cx="723488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latin typeface="Avenir Medium" panose="02000503020000020003" pitchFamily="2" charset="0"/>
              </a:rPr>
              <a:t>Field Ops Scheduling | </a:t>
            </a:r>
            <a:r>
              <a:rPr lang="en-US" sz="1400" b="1" i="0" dirty="0">
                <a:solidFill>
                  <a:srgbClr val="EF4142"/>
                </a:solidFill>
                <a:latin typeface="Avenir Medium" panose="02000503020000020003" pitchFamily="2" charset="0"/>
              </a:rPr>
              <a:t>Telco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Book" panose="02000503020000020003" pitchFamily="2" charset="0"/>
              </a:rPr>
              <a:t>Strategic advisor and architect for scheduling solution that accounts 4K+ union rules based on geographic location, capacity requirements, and 40K+ field operations team to guarantee </a:t>
            </a:r>
            <a:r>
              <a:rPr lang="en-US" sz="1200" dirty="0" err="1">
                <a:latin typeface="Avenir Book" panose="02000503020000020003" pitchFamily="2" charset="0"/>
              </a:rPr>
              <a:t>teleco</a:t>
            </a:r>
            <a:r>
              <a:rPr lang="en-US" sz="1200" dirty="0">
                <a:latin typeface="Avenir Book" panose="02000503020000020003" pitchFamily="2" charset="0"/>
              </a:rPr>
              <a:t> installations/ repairs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Book" panose="02000503020000020003" pitchFamily="2" charset="0"/>
              </a:rPr>
              <a:t>Solution was optimized the amount of time to schedule field groups, reducing it by 90%. Solution increased customer satisfaction by 45% and works enjoyment of schedule by 80%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Book" panose="02000503020000020003" pitchFamily="2" charset="0"/>
              </a:rPr>
              <a:t>Advised client on other modules of scheduling, discussing the impact of solution on routing, job prioritization, and equipment tracking. </a:t>
            </a:r>
          </a:p>
          <a:p>
            <a:r>
              <a:rPr lang="en-US" sz="1400" b="1" dirty="0">
                <a:latin typeface="Avenir Medium" panose="02000503020000020003" pitchFamily="2" charset="0"/>
              </a:rPr>
              <a:t>ML Platform &amp; Op Model </a:t>
            </a:r>
            <a:r>
              <a:rPr lang="en-US" sz="1400" b="1" dirty="0">
                <a:latin typeface="Avenir Book" panose="02000503020000020003" pitchFamily="2" charset="0"/>
              </a:rPr>
              <a:t>| </a:t>
            </a:r>
            <a:r>
              <a:rPr lang="en-US" sz="1400" b="1" dirty="0">
                <a:solidFill>
                  <a:srgbClr val="FF0000"/>
                </a:solidFill>
                <a:latin typeface="Avenir Book" panose="02000503020000020003" pitchFamily="2" charset="0"/>
              </a:rPr>
              <a:t>Automative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latin typeface="Avenir Book" panose="02000503020000020003" pitchFamily="2" charset="0"/>
              </a:rPr>
              <a:t>Served as client lead and strategic advisor for implementation of an Enterprise ML Platform, supporting 100 + data scientists and an additional 75+ analytic super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Book" panose="02000503020000020003" pitchFamily="2" charset="0"/>
              </a:rPr>
              <a:t>Led team of 18 engineers and 4 strategy consultants to reimagine their ML Platform and Operating Model. Migrated clients SAS based Models to the platform and helped implement a new operating model to treat analytics as a product</a:t>
            </a:r>
            <a:endParaRPr lang="en-US" sz="1200" b="0" i="0" dirty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latin typeface="Avenir Book" panose="02000503020000020003" pitchFamily="2" charset="0"/>
              </a:rPr>
              <a:t>Advised clients on best tools and platforms for creation of platform and worked with vendors to assist client with pricing and SME hours</a:t>
            </a:r>
            <a:endParaRPr lang="en-US" sz="1050" b="0" i="0" dirty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b="0" i="0" dirty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b="0" i="0" dirty="0">
              <a:latin typeface="Avenir Book" panose="02000503020000020003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DF130C-1D4D-9DF6-393A-B7906892B2D4}"/>
              </a:ext>
            </a:extLst>
          </p:cNvPr>
          <p:cNvSpPr txBox="1"/>
          <p:nvPr/>
        </p:nvSpPr>
        <p:spPr>
          <a:xfrm>
            <a:off x="4683845" y="420431"/>
            <a:ext cx="67169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latin typeface="Avenir Medium" panose="02000503020000020003" pitchFamily="2" charset="0"/>
              </a:rPr>
              <a:t>Industry Experience</a:t>
            </a:r>
          </a:p>
          <a:p>
            <a:r>
              <a:rPr lang="en-US" sz="1200" b="0" i="0" dirty="0">
                <a:latin typeface="Avenir Book" panose="02000503020000020003" pitchFamily="2" charset="0"/>
              </a:rPr>
              <a:t>Telco | Financial Services | Technolog</a:t>
            </a:r>
            <a:r>
              <a:rPr lang="en-US" sz="1200" dirty="0">
                <a:latin typeface="Avenir Book" panose="02000503020000020003" pitchFamily="2" charset="0"/>
              </a:rPr>
              <a:t>y | Automotive | Airline | CPG</a:t>
            </a:r>
            <a:endParaRPr lang="en-US" sz="1200" b="0" i="0" dirty="0">
              <a:latin typeface="Avenir Book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EDE38C-76DE-56D7-FC94-9B7F3DBF1009}"/>
              </a:ext>
            </a:extLst>
          </p:cNvPr>
          <p:cNvSpPr/>
          <p:nvPr/>
        </p:nvSpPr>
        <p:spPr>
          <a:xfrm>
            <a:off x="4640317" y="5229142"/>
            <a:ext cx="7299433" cy="1355590"/>
          </a:xfrm>
          <a:prstGeom prst="rect">
            <a:avLst/>
          </a:prstGeom>
          <a:ln w="28575">
            <a:solidFill>
              <a:srgbClr val="22262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1723F8-473C-A4E0-8E89-38EB178AF4A3}"/>
              </a:ext>
            </a:extLst>
          </p:cNvPr>
          <p:cNvSpPr txBox="1"/>
          <p:nvPr/>
        </p:nvSpPr>
        <p:spPr>
          <a:xfrm>
            <a:off x="4882056" y="5065121"/>
            <a:ext cx="2885092" cy="4027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6DC3E8"/>
                </a:solidFill>
                <a:latin typeface="Avenir Medium" panose="02000503020000020003" pitchFamily="2" charset="0"/>
              </a:rPr>
              <a:t>BIO &amp; CONTACT INFO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0C6E8B-31C3-543C-CC9B-0819E0FA2DC9}"/>
              </a:ext>
            </a:extLst>
          </p:cNvPr>
          <p:cNvSpPr txBox="1"/>
          <p:nvPr/>
        </p:nvSpPr>
        <p:spPr>
          <a:xfrm>
            <a:off x="4703380" y="5393350"/>
            <a:ext cx="367537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latin typeface="Avenir Book" panose="02000503020000020003" pitchFamily="2" charset="0"/>
              </a:rPr>
              <a:t>Grady joined The Bridge in June 2024. </a:t>
            </a:r>
            <a:r>
              <a:rPr lang="en-US" sz="1050" dirty="0">
                <a:latin typeface="Avenir Book" panose="02000503020000020003" pitchFamily="2" charset="0"/>
              </a:rPr>
              <a:t>He has a background in helping merge operations and analytics in a way that enables businesses. Grady is glad to lean into clients trickiest problems, ensuring that they receive solutions that change their business.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28AB3-211E-2AB1-CB66-04BEDE91A126}"/>
              </a:ext>
            </a:extLst>
          </p:cNvPr>
          <p:cNvSpPr txBox="1"/>
          <p:nvPr/>
        </p:nvSpPr>
        <p:spPr>
          <a:xfrm>
            <a:off x="8782880" y="5252057"/>
            <a:ext cx="3021723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latin typeface="Avenir Medium" panose="02000503020000020003" pitchFamily="2" charset="0"/>
              </a:rPr>
              <a:t>Email</a:t>
            </a:r>
          </a:p>
          <a:p>
            <a:r>
              <a:rPr lang="en-US" sz="1000" b="0" i="0" kern="1200" dirty="0" err="1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rPr>
              <a:t>Grady.roach@thebridge.com</a:t>
            </a:r>
            <a:endParaRPr lang="en-US" sz="1000" b="0" i="0" kern="1200" dirty="0">
              <a:solidFill>
                <a:schemeClr val="tx1"/>
              </a:solidFill>
              <a:latin typeface="Avenir Book" panose="02000503020000020003" pitchFamily="2" charset="0"/>
              <a:ea typeface="+mn-ea"/>
              <a:cs typeface="+mn-cs"/>
            </a:endParaRPr>
          </a:p>
          <a:p>
            <a:endParaRPr lang="en-US" sz="900" b="0" i="0" dirty="0">
              <a:latin typeface="Avenir Medium" panose="02000503020000020003" pitchFamily="2" charset="0"/>
            </a:endParaRPr>
          </a:p>
          <a:p>
            <a:r>
              <a:rPr lang="en-US" sz="1000" b="1" i="0" dirty="0">
                <a:latin typeface="Avenir Medium" panose="02000503020000020003" pitchFamily="2" charset="0"/>
              </a:rPr>
              <a:t>Mobile </a:t>
            </a:r>
          </a:p>
          <a:p>
            <a:r>
              <a:rPr lang="en-US" sz="1000" b="0" i="0" dirty="0">
                <a:latin typeface="Avenir Book" panose="02000503020000020003" pitchFamily="2" charset="0"/>
              </a:rPr>
              <a:t>469-525-1428</a:t>
            </a:r>
          </a:p>
          <a:p>
            <a:endParaRPr lang="en-US" sz="1000" dirty="0">
              <a:latin typeface="Avenir Book" panose="02000503020000020003" pitchFamily="2" charset="0"/>
            </a:endParaRPr>
          </a:p>
          <a:p>
            <a:r>
              <a:rPr lang="en-US" sz="1000" b="1" dirty="0">
                <a:latin typeface="Avenir Medium" panose="02000503020000020003" pitchFamily="2" charset="0"/>
              </a:rPr>
              <a:t>Location</a:t>
            </a:r>
          </a:p>
          <a:p>
            <a:r>
              <a:rPr lang="en-US" sz="1000" b="0" i="0" dirty="0">
                <a:latin typeface="Avenir Book" panose="02000503020000020003" pitchFamily="2" charset="0"/>
              </a:rPr>
              <a:t>DFW, Texas</a:t>
            </a:r>
          </a:p>
          <a:p>
            <a:endParaRPr lang="en-US" sz="1000" b="0" i="0" dirty="0">
              <a:latin typeface="Avenir Book" panose="02000503020000020003" pitchFamily="2" charset="0"/>
            </a:endParaRPr>
          </a:p>
        </p:txBody>
      </p:sp>
      <p:pic>
        <p:nvPicPr>
          <p:cNvPr id="21" name="Picture 20" descr="A red and black logo&#10;&#10;Description automatically generated">
            <a:extLst>
              <a:ext uri="{FF2B5EF4-FFF2-40B4-BE49-F238E27FC236}">
                <a16:creationId xmlns:a16="http://schemas.microsoft.com/office/drawing/2014/main" id="{EC7CEE6C-28B1-4647-A272-B5308AA06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199" y="5780444"/>
            <a:ext cx="1629105" cy="9199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459CCD-A08F-BF73-F98A-D583EA92DA5F}"/>
              </a:ext>
            </a:extLst>
          </p:cNvPr>
          <p:cNvSpPr txBox="1"/>
          <p:nvPr/>
        </p:nvSpPr>
        <p:spPr>
          <a:xfrm>
            <a:off x="4891953" y="98891"/>
            <a:ext cx="173493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6DC3E8"/>
                </a:solidFill>
                <a:latin typeface="Avenir Medium" panose="02000503020000020003" pitchFamily="2" charset="0"/>
              </a:rPr>
              <a:t>INDUSTRIES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B6395-A670-8B49-1D2D-E0B11A43DDE1}"/>
              </a:ext>
            </a:extLst>
          </p:cNvPr>
          <p:cNvSpPr txBox="1"/>
          <p:nvPr/>
        </p:nvSpPr>
        <p:spPr>
          <a:xfrm>
            <a:off x="4891695" y="1343629"/>
            <a:ext cx="181283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22262B"/>
                </a:solidFill>
                <a:latin typeface="Avenir Medium" panose="02000503020000020003" pitchFamily="2" charset="0"/>
              </a:rPr>
              <a:t>EXPERIENCE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08A752-18CB-0CC6-50B8-491550917D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60962" y="1003202"/>
            <a:ext cx="2302659" cy="230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08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759F3A5467CD46A2080B886093CFD7" ma:contentTypeVersion="20" ma:contentTypeDescription="Create a new document." ma:contentTypeScope="" ma:versionID="413872e3de1c0c8be625aaa8835e44d1">
  <xsd:schema xmlns:xsd="http://www.w3.org/2001/XMLSchema" xmlns:xs="http://www.w3.org/2001/XMLSchema" xmlns:p="http://schemas.microsoft.com/office/2006/metadata/properties" xmlns:ns2="a6522676-9d5d-4c93-bc87-501c8cb86033" xmlns:ns3="bb4d6d32-6586-43b9-b010-b256dfc70333" targetNamespace="http://schemas.microsoft.com/office/2006/metadata/properties" ma:root="true" ma:fieldsID="5ecd02bbd77e83262fb86a2c97f2ab64" ns2:_="" ns3:_="">
    <xsd:import namespace="a6522676-9d5d-4c93-bc87-501c8cb86033"/>
    <xsd:import namespace="bb4d6d32-6586-43b9-b010-b256dfc70333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2:SharedWithUsers" minOccurs="0"/>
                <xsd:element ref="ns2:SharedWithDetails" minOccurs="0"/>
                <xsd:element ref="ns3:MediaServiceDateTaken" minOccurs="0"/>
                <xsd:element ref="ns3:MediaLengthInSeconds" minOccurs="0"/>
                <xsd:element ref="ns3:Capability" minOccurs="0"/>
                <xsd:element ref="ns3:Owner" minOccurs="0"/>
                <xsd:element ref="ns3:lcf76f155ced4ddcb4097134ff3c332f" minOccurs="0"/>
                <xsd:element ref="ns3:MediaServiceLocation" minOccurs="0"/>
                <xsd:element ref="ns3:MediaServiceSearchProperties" minOccurs="0"/>
                <xsd:element ref="ns3:Practic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522676-9d5d-4c93-bc87-501c8cb86033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a6092b07-db02-44d2-9cef-a4f70d77c2a8}" ma:internalName="TaxCatchAll" ma:showField="CatchAllData" ma:web="a6522676-9d5d-4c93-bc87-501c8cb860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4d6d32-6586-43b9-b010-b256dfc703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Capability" ma:index="19" nillable="true" ma:displayName="Capability" ma:format="Dropdown" ma:internalName="Capability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gile Effectiveness"/>
                    <xsd:enumeration value="Change Management &amp; Comms"/>
                    <xsd:enumeration value="Employee Engagement &amp; Culture"/>
                    <xsd:enumeration value="Executive Coaching &amp; Leadership Development"/>
                    <xsd:enumeration value="Organizational Assessments"/>
                    <xsd:enumeration value="Product Development"/>
                    <xsd:enumeration value="Project Management &amp; Governance"/>
                    <xsd:enumeration value="SharePoint &amp; Office365"/>
                    <xsd:enumeration value="Strategy Development &amp; Roadmapping"/>
                  </xsd:restriction>
                </xsd:simpleType>
              </xsd:element>
            </xsd:sequence>
          </xsd:extension>
        </xsd:complexContent>
      </xsd:complexType>
    </xsd:element>
    <xsd:element name="Owner" ma:index="20" nillable="true" ma:displayName="Owner" ma:format="Dropdown" ma:list="UserInfo" ma:SharePointGroup="0" ma:internalName="Owner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aff15e56-e300-4490-8337-7c24d25d73a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Practice" ma:index="25" nillable="true" ma:displayName="Practice" ma:default="Unknown" ma:description="Practice" ma:format="Dropdown" ma:internalName="Practice">
      <xsd:simpleType>
        <xsd:union memberTypes="dms:Text">
          <xsd:simpleType>
            <xsd:restriction base="dms:Choice">
              <xsd:enumeration value="Cloud &amp; Product"/>
              <xsd:enumeration value="Acceleration"/>
              <xsd:enumeration value="Data &amp; AI"/>
              <xsd:enumeration value="Experiences"/>
              <xsd:enumeration value="Client Leadership"/>
              <xsd:enumeration value="Executive"/>
              <xsd:enumeration value="Unknown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bb4d6d32-6586-43b9-b010-b256dfc70333">
      <UserInfo>
        <DisplayName/>
        <AccountId xsi:nil="true"/>
        <AccountType/>
      </UserInfo>
    </Owner>
    <lcf76f155ced4ddcb4097134ff3c332f xmlns="bb4d6d32-6586-43b9-b010-b256dfc70333">
      <Terms xmlns="http://schemas.microsoft.com/office/infopath/2007/PartnerControls"/>
    </lcf76f155ced4ddcb4097134ff3c332f>
    <TaxCatchAll xmlns="a6522676-9d5d-4c93-bc87-501c8cb86033" xsi:nil="true"/>
    <Capability xmlns="bb4d6d32-6586-43b9-b010-b256dfc70333" xsi:nil="true"/>
    <Practice xmlns="bb4d6d32-6586-43b9-b010-b256dfc70333">Unknown</Practice>
  </documentManagement>
</p:properties>
</file>

<file path=customXml/itemProps1.xml><?xml version="1.0" encoding="utf-8"?>
<ds:datastoreItem xmlns:ds="http://schemas.openxmlformats.org/officeDocument/2006/customXml" ds:itemID="{1CB5AFFB-49A7-44A1-B66F-D49E0DFC7A9B}"/>
</file>

<file path=customXml/itemProps2.xml><?xml version="1.0" encoding="utf-8"?>
<ds:datastoreItem xmlns:ds="http://schemas.openxmlformats.org/officeDocument/2006/customXml" ds:itemID="{59AC7EC6-C619-4B09-B725-D8F900B60E5A}"/>
</file>

<file path=customXml/itemProps3.xml><?xml version="1.0" encoding="utf-8"?>
<ds:datastoreItem xmlns:ds="http://schemas.openxmlformats.org/officeDocument/2006/customXml" ds:itemID="{559DEC84-B69B-48B2-83F8-12BE9F74C909}"/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355</Words>
  <Application>Microsoft Macintosh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Aptos</vt:lpstr>
      <vt:lpstr>Aptos Display</vt:lpstr>
      <vt:lpstr>Arial</vt:lpstr>
      <vt:lpstr>Avenir Black</vt:lpstr>
      <vt:lpstr>Avenir Book</vt:lpstr>
      <vt:lpstr>Avenir Medium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Grady Roach</dc:creator>
  <cp:lastModifiedBy>Grady Roach</cp:lastModifiedBy>
  <cp:revision>1</cp:revision>
  <dcterms:created xsi:type="dcterms:W3CDTF">2024-06-25T14:32:17Z</dcterms:created>
  <dcterms:modified xsi:type="dcterms:W3CDTF">2024-06-26T14:39:11Z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0x010100E8759F3A5467CD46A2080B886093CFD7</vt:lpwstr>
  </property>
</Properties>
</file>