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49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37" autoAdjust="0"/>
    <p:restoredTop sz="94660"/>
  </p:normalViewPr>
  <p:slideViewPr>
    <p:cSldViewPr snapToGrid="0">
      <p:cViewPr varScale="1">
        <p:scale>
          <a:sx n="114" d="100"/>
          <a:sy n="114" d="100"/>
        </p:scale>
        <p:origin x="72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17AB9-E748-F329-1D08-2A88B5FB9B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8F28BC-2C2C-15E4-F287-32FF5138A6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02618D-808C-D8EB-41A4-DA4D61F99AF1}"/>
              </a:ext>
            </a:extLst>
          </p:cNvPr>
          <p:cNvSpPr>
            <a:spLocks noGrp="1"/>
          </p:cNvSpPr>
          <p:nvPr>
            <p:ph type="dt" sz="half" idx="10"/>
          </p:nvPr>
        </p:nvSpPr>
        <p:spPr/>
        <p:txBody>
          <a:bodyPr/>
          <a:lstStyle/>
          <a:p>
            <a:fld id="{56A71C21-6BF5-402F-A053-CDFFF1060FE1}" type="datetimeFigureOut">
              <a:rPr lang="en-US" smtClean="0"/>
              <a:t>4/30/2024</a:t>
            </a:fld>
            <a:endParaRPr lang="en-US"/>
          </a:p>
        </p:txBody>
      </p:sp>
      <p:sp>
        <p:nvSpPr>
          <p:cNvPr id="5" name="Footer Placeholder 4">
            <a:extLst>
              <a:ext uri="{FF2B5EF4-FFF2-40B4-BE49-F238E27FC236}">
                <a16:creationId xmlns:a16="http://schemas.microsoft.com/office/drawing/2014/main" id="{177472D2-9315-910D-6FB4-2DBEF7CF33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5D946-AF44-C368-662C-FAC7A0704290}"/>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88951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052C-F02F-C569-4DFE-CCA657898F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C37DDA-C7E8-9CEB-C874-79D1A5B222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9616F1-D0A5-500A-44E5-DFB0AE046C26}"/>
              </a:ext>
            </a:extLst>
          </p:cNvPr>
          <p:cNvSpPr>
            <a:spLocks noGrp="1"/>
          </p:cNvSpPr>
          <p:nvPr>
            <p:ph type="dt" sz="half" idx="10"/>
          </p:nvPr>
        </p:nvSpPr>
        <p:spPr/>
        <p:txBody>
          <a:bodyPr/>
          <a:lstStyle/>
          <a:p>
            <a:fld id="{56A71C21-6BF5-402F-A053-CDFFF1060FE1}" type="datetimeFigureOut">
              <a:rPr lang="en-US" smtClean="0"/>
              <a:t>4/30/2024</a:t>
            </a:fld>
            <a:endParaRPr lang="en-US"/>
          </a:p>
        </p:txBody>
      </p:sp>
      <p:sp>
        <p:nvSpPr>
          <p:cNvPr id="5" name="Footer Placeholder 4">
            <a:extLst>
              <a:ext uri="{FF2B5EF4-FFF2-40B4-BE49-F238E27FC236}">
                <a16:creationId xmlns:a16="http://schemas.microsoft.com/office/drawing/2014/main" id="{A27D7A36-7BB0-B38B-3307-8789B8242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D69F2-FC71-E270-CE8D-E71BFB0AB69A}"/>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911294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44DF53-1C47-22C5-CFC9-C7907E7724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A4E8CF-B412-A553-036A-29D898F689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25F99A-AAB4-99AF-BDB0-66304C38C438}"/>
              </a:ext>
            </a:extLst>
          </p:cNvPr>
          <p:cNvSpPr>
            <a:spLocks noGrp="1"/>
          </p:cNvSpPr>
          <p:nvPr>
            <p:ph type="dt" sz="half" idx="10"/>
          </p:nvPr>
        </p:nvSpPr>
        <p:spPr/>
        <p:txBody>
          <a:bodyPr/>
          <a:lstStyle/>
          <a:p>
            <a:fld id="{56A71C21-6BF5-402F-A053-CDFFF1060FE1}" type="datetimeFigureOut">
              <a:rPr lang="en-US" smtClean="0"/>
              <a:t>4/30/2024</a:t>
            </a:fld>
            <a:endParaRPr lang="en-US"/>
          </a:p>
        </p:txBody>
      </p:sp>
      <p:sp>
        <p:nvSpPr>
          <p:cNvPr id="5" name="Footer Placeholder 4">
            <a:extLst>
              <a:ext uri="{FF2B5EF4-FFF2-40B4-BE49-F238E27FC236}">
                <a16:creationId xmlns:a16="http://schemas.microsoft.com/office/drawing/2014/main" id="{0D818492-BA05-04EB-F6B7-F8F285E7F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EE468-417D-9467-A2C8-D97612AD68E3}"/>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2341348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AB3E6-89B3-4554-2C61-CA412283B0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762CCF-7ED6-CAEC-8137-E0DBCAA011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115B2-D281-FC69-E6DD-7FE711389FB6}"/>
              </a:ext>
            </a:extLst>
          </p:cNvPr>
          <p:cNvSpPr>
            <a:spLocks noGrp="1"/>
          </p:cNvSpPr>
          <p:nvPr>
            <p:ph type="dt" sz="half" idx="10"/>
          </p:nvPr>
        </p:nvSpPr>
        <p:spPr/>
        <p:txBody>
          <a:bodyPr/>
          <a:lstStyle/>
          <a:p>
            <a:fld id="{56A71C21-6BF5-402F-A053-CDFFF1060FE1}" type="datetimeFigureOut">
              <a:rPr lang="en-US" smtClean="0"/>
              <a:t>4/30/2024</a:t>
            </a:fld>
            <a:endParaRPr lang="en-US"/>
          </a:p>
        </p:txBody>
      </p:sp>
      <p:sp>
        <p:nvSpPr>
          <p:cNvPr id="5" name="Footer Placeholder 4">
            <a:extLst>
              <a:ext uri="{FF2B5EF4-FFF2-40B4-BE49-F238E27FC236}">
                <a16:creationId xmlns:a16="http://schemas.microsoft.com/office/drawing/2014/main" id="{73FEA607-C80C-C5D9-4C8F-A46ADFE809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BD863-CDAD-8065-D852-0CD4AA245F93}"/>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2358035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02AA-7CCB-9F99-2BCC-0901655FFF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F98516-648D-7340-5AC4-DD69CD1718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7538CE-1E06-290B-1BE8-9367F4E42A8A}"/>
              </a:ext>
            </a:extLst>
          </p:cNvPr>
          <p:cNvSpPr>
            <a:spLocks noGrp="1"/>
          </p:cNvSpPr>
          <p:nvPr>
            <p:ph type="dt" sz="half" idx="10"/>
          </p:nvPr>
        </p:nvSpPr>
        <p:spPr/>
        <p:txBody>
          <a:bodyPr/>
          <a:lstStyle/>
          <a:p>
            <a:fld id="{56A71C21-6BF5-402F-A053-CDFFF1060FE1}" type="datetimeFigureOut">
              <a:rPr lang="en-US" smtClean="0"/>
              <a:t>4/30/2024</a:t>
            </a:fld>
            <a:endParaRPr lang="en-US"/>
          </a:p>
        </p:txBody>
      </p:sp>
      <p:sp>
        <p:nvSpPr>
          <p:cNvPr id="5" name="Footer Placeholder 4">
            <a:extLst>
              <a:ext uri="{FF2B5EF4-FFF2-40B4-BE49-F238E27FC236}">
                <a16:creationId xmlns:a16="http://schemas.microsoft.com/office/drawing/2014/main" id="{3CC19F25-1705-EF00-069D-D8081EC8D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385D0-D4DD-57F6-B527-0963DA51063C}"/>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330135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9D6F9-631E-B582-E9FA-3AE380BB2C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89E948-7616-5C6A-EFDE-CCF59E0AC9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AF8E03-E9BE-D6AB-9A58-D94B2653D9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103352-EC38-6E51-D448-FC5AC1405261}"/>
              </a:ext>
            </a:extLst>
          </p:cNvPr>
          <p:cNvSpPr>
            <a:spLocks noGrp="1"/>
          </p:cNvSpPr>
          <p:nvPr>
            <p:ph type="dt" sz="half" idx="10"/>
          </p:nvPr>
        </p:nvSpPr>
        <p:spPr/>
        <p:txBody>
          <a:bodyPr/>
          <a:lstStyle/>
          <a:p>
            <a:fld id="{56A71C21-6BF5-402F-A053-CDFFF1060FE1}" type="datetimeFigureOut">
              <a:rPr lang="en-US" smtClean="0"/>
              <a:t>4/30/2024</a:t>
            </a:fld>
            <a:endParaRPr lang="en-US"/>
          </a:p>
        </p:txBody>
      </p:sp>
      <p:sp>
        <p:nvSpPr>
          <p:cNvPr id="6" name="Footer Placeholder 5">
            <a:extLst>
              <a:ext uri="{FF2B5EF4-FFF2-40B4-BE49-F238E27FC236}">
                <a16:creationId xmlns:a16="http://schemas.microsoft.com/office/drawing/2014/main" id="{7552860E-68FB-984D-8922-1099104096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7B0B7-B5FD-67F9-2CD7-C1D7987EF5A4}"/>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1100599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60B30-02D3-D077-1E95-69175FEB3F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E0F6D0-F328-374B-19BA-F01B20603C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EE0745-DFB4-DEC8-8D56-FF9EC43749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059E90-CDD2-5197-6602-F410D5B474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F79364-0CAE-0BB7-65A3-EFD936182A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0149FC-56D9-F69E-306D-F762CF9079D6}"/>
              </a:ext>
            </a:extLst>
          </p:cNvPr>
          <p:cNvSpPr>
            <a:spLocks noGrp="1"/>
          </p:cNvSpPr>
          <p:nvPr>
            <p:ph type="dt" sz="half" idx="10"/>
          </p:nvPr>
        </p:nvSpPr>
        <p:spPr/>
        <p:txBody>
          <a:bodyPr/>
          <a:lstStyle/>
          <a:p>
            <a:fld id="{56A71C21-6BF5-402F-A053-CDFFF1060FE1}" type="datetimeFigureOut">
              <a:rPr lang="en-US" smtClean="0"/>
              <a:t>4/30/2024</a:t>
            </a:fld>
            <a:endParaRPr lang="en-US"/>
          </a:p>
        </p:txBody>
      </p:sp>
      <p:sp>
        <p:nvSpPr>
          <p:cNvPr id="8" name="Footer Placeholder 7">
            <a:extLst>
              <a:ext uri="{FF2B5EF4-FFF2-40B4-BE49-F238E27FC236}">
                <a16:creationId xmlns:a16="http://schemas.microsoft.com/office/drawing/2014/main" id="{D4C6901B-97C4-C9E5-0A08-32DA2BF172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DC1719-51D4-972F-477F-540DC62FB5E6}"/>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152635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54F1B-15CC-B389-2195-8D9DD74BCB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9E7F81-F55A-53F5-7513-1023C99E47F4}"/>
              </a:ext>
            </a:extLst>
          </p:cNvPr>
          <p:cNvSpPr>
            <a:spLocks noGrp="1"/>
          </p:cNvSpPr>
          <p:nvPr>
            <p:ph type="dt" sz="half" idx="10"/>
          </p:nvPr>
        </p:nvSpPr>
        <p:spPr/>
        <p:txBody>
          <a:bodyPr/>
          <a:lstStyle/>
          <a:p>
            <a:fld id="{56A71C21-6BF5-402F-A053-CDFFF1060FE1}" type="datetimeFigureOut">
              <a:rPr lang="en-US" smtClean="0"/>
              <a:t>4/30/2024</a:t>
            </a:fld>
            <a:endParaRPr lang="en-US"/>
          </a:p>
        </p:txBody>
      </p:sp>
      <p:sp>
        <p:nvSpPr>
          <p:cNvPr id="4" name="Footer Placeholder 3">
            <a:extLst>
              <a:ext uri="{FF2B5EF4-FFF2-40B4-BE49-F238E27FC236}">
                <a16:creationId xmlns:a16="http://schemas.microsoft.com/office/drawing/2014/main" id="{07B97380-6DF0-79FC-A964-55D8EE8E1A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EE2A19-8F25-82BA-F701-5BD127D34271}"/>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397825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3CE82B-4318-8BD5-FF7F-1092F675512F}"/>
              </a:ext>
            </a:extLst>
          </p:cNvPr>
          <p:cNvSpPr>
            <a:spLocks noGrp="1"/>
          </p:cNvSpPr>
          <p:nvPr>
            <p:ph type="dt" sz="half" idx="10"/>
          </p:nvPr>
        </p:nvSpPr>
        <p:spPr/>
        <p:txBody>
          <a:bodyPr/>
          <a:lstStyle/>
          <a:p>
            <a:fld id="{56A71C21-6BF5-402F-A053-CDFFF1060FE1}" type="datetimeFigureOut">
              <a:rPr lang="en-US" smtClean="0"/>
              <a:t>4/30/2024</a:t>
            </a:fld>
            <a:endParaRPr lang="en-US"/>
          </a:p>
        </p:txBody>
      </p:sp>
      <p:sp>
        <p:nvSpPr>
          <p:cNvPr id="3" name="Footer Placeholder 2">
            <a:extLst>
              <a:ext uri="{FF2B5EF4-FFF2-40B4-BE49-F238E27FC236}">
                <a16:creationId xmlns:a16="http://schemas.microsoft.com/office/drawing/2014/main" id="{172CD123-4233-B78B-E3B8-D85AFD46DC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17116E-B2D8-629E-C146-65052419D0A6}"/>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262773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5D52-5F58-CCFA-E3C2-DCBA3F7C88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03AD62-FAB4-616F-9364-002C3A350A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C1FC09-5F9C-456E-402C-75CD2FD28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5C9F6B-FFF5-DDEB-066B-0F7B44101E93}"/>
              </a:ext>
            </a:extLst>
          </p:cNvPr>
          <p:cNvSpPr>
            <a:spLocks noGrp="1"/>
          </p:cNvSpPr>
          <p:nvPr>
            <p:ph type="dt" sz="half" idx="10"/>
          </p:nvPr>
        </p:nvSpPr>
        <p:spPr/>
        <p:txBody>
          <a:bodyPr/>
          <a:lstStyle/>
          <a:p>
            <a:fld id="{56A71C21-6BF5-402F-A053-CDFFF1060FE1}" type="datetimeFigureOut">
              <a:rPr lang="en-US" smtClean="0"/>
              <a:t>4/30/2024</a:t>
            </a:fld>
            <a:endParaRPr lang="en-US"/>
          </a:p>
        </p:txBody>
      </p:sp>
      <p:sp>
        <p:nvSpPr>
          <p:cNvPr id="6" name="Footer Placeholder 5">
            <a:extLst>
              <a:ext uri="{FF2B5EF4-FFF2-40B4-BE49-F238E27FC236}">
                <a16:creationId xmlns:a16="http://schemas.microsoft.com/office/drawing/2014/main" id="{9A369207-D684-AF90-9D7B-5F4C8D9434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62BA7E-371E-37BF-78A9-AED96FF1144C}"/>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626619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7EEE-7D86-2DE6-26DD-0BCEC235AD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620686-3B5F-C157-CCA8-CAA7CC802F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652386-81C1-6873-45B6-167FC89A0B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16C452-0B40-68F6-F3F6-9AFAD400D040}"/>
              </a:ext>
            </a:extLst>
          </p:cNvPr>
          <p:cNvSpPr>
            <a:spLocks noGrp="1"/>
          </p:cNvSpPr>
          <p:nvPr>
            <p:ph type="dt" sz="half" idx="10"/>
          </p:nvPr>
        </p:nvSpPr>
        <p:spPr/>
        <p:txBody>
          <a:bodyPr/>
          <a:lstStyle/>
          <a:p>
            <a:fld id="{56A71C21-6BF5-402F-A053-CDFFF1060FE1}" type="datetimeFigureOut">
              <a:rPr lang="en-US" smtClean="0"/>
              <a:t>4/30/2024</a:t>
            </a:fld>
            <a:endParaRPr lang="en-US"/>
          </a:p>
        </p:txBody>
      </p:sp>
      <p:sp>
        <p:nvSpPr>
          <p:cNvPr id="6" name="Footer Placeholder 5">
            <a:extLst>
              <a:ext uri="{FF2B5EF4-FFF2-40B4-BE49-F238E27FC236}">
                <a16:creationId xmlns:a16="http://schemas.microsoft.com/office/drawing/2014/main" id="{5B5EFB9F-CBC3-F91D-AE1A-E7FE0DF81C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C53275-C65C-05A0-0B3C-74A5237609E7}"/>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2960030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766F83-B671-B51C-A4AE-A7E9CF1299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0D7041-C0C9-64C1-600A-6D48D15B3A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46EEA9-27FA-10D0-BE25-75572076F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A71C21-6BF5-402F-A053-CDFFF1060FE1}" type="datetimeFigureOut">
              <a:rPr lang="en-US" smtClean="0"/>
              <a:t>4/30/2024</a:t>
            </a:fld>
            <a:endParaRPr lang="en-US"/>
          </a:p>
        </p:txBody>
      </p:sp>
      <p:sp>
        <p:nvSpPr>
          <p:cNvPr id="5" name="Footer Placeholder 4">
            <a:extLst>
              <a:ext uri="{FF2B5EF4-FFF2-40B4-BE49-F238E27FC236}">
                <a16:creationId xmlns:a16="http://schemas.microsoft.com/office/drawing/2014/main" id="{F7033485-AA93-F96E-0C5A-8569CF5788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923129-5361-41C3-5253-D521A1EDC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56EBF-7766-48B0-8A03-4494BC8398FD}" type="slidenum">
              <a:rPr lang="en-US" smtClean="0"/>
              <a:t>‹#›</a:t>
            </a:fld>
            <a:endParaRPr lang="en-US"/>
          </a:p>
        </p:txBody>
      </p:sp>
    </p:spTree>
    <p:extLst>
      <p:ext uri="{BB962C8B-B14F-4D97-AF65-F5344CB8AC3E}">
        <p14:creationId xmlns:p14="http://schemas.microsoft.com/office/powerpoint/2010/main" val="3648073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19C1C65-5C75-E8EE-EA88-A1CAD9872BBB}"/>
              </a:ext>
            </a:extLst>
          </p:cNvPr>
          <p:cNvSpPr txBox="1">
            <a:spLocks/>
          </p:cNvSpPr>
          <p:nvPr/>
        </p:nvSpPr>
        <p:spPr>
          <a:xfrm>
            <a:off x="-111133" y="168791"/>
            <a:ext cx="5012724" cy="110821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400" b="1" dirty="0">
                <a:solidFill>
                  <a:srgbClr val="EF4142"/>
                </a:solidFill>
                <a:latin typeface="Avenir Black" panose="02000503020000020003" pitchFamily="2" charset="0"/>
              </a:rPr>
              <a:t>Jacob Erickson</a:t>
            </a:r>
            <a:br>
              <a:rPr lang="en-US" sz="3200" b="1" dirty="0">
                <a:latin typeface="Avenir Black" panose="02000503020000020003" pitchFamily="2" charset="0"/>
              </a:rPr>
            </a:br>
            <a:r>
              <a:rPr lang="en-US" sz="2000" dirty="0">
                <a:latin typeface="Avenir Medium" panose="02000503020000020003" pitchFamily="2" charset="0"/>
              </a:rPr>
              <a:t>Data &amp; AI</a:t>
            </a:r>
            <a:endParaRPr lang="en-US" sz="3000" dirty="0">
              <a:latin typeface="Avenir Medium" panose="02000503020000020003" pitchFamily="2" charset="0"/>
            </a:endParaRPr>
          </a:p>
        </p:txBody>
      </p:sp>
      <p:sp>
        <p:nvSpPr>
          <p:cNvPr id="6" name="Rectangle 5">
            <a:extLst>
              <a:ext uri="{FF2B5EF4-FFF2-40B4-BE49-F238E27FC236}">
                <a16:creationId xmlns:a16="http://schemas.microsoft.com/office/drawing/2014/main" id="{F47E5E5B-CE59-87D4-9582-E97EB70B8FC9}"/>
              </a:ext>
            </a:extLst>
          </p:cNvPr>
          <p:cNvSpPr/>
          <p:nvPr/>
        </p:nvSpPr>
        <p:spPr>
          <a:xfrm>
            <a:off x="252248" y="3710151"/>
            <a:ext cx="4172607" cy="2874579"/>
          </a:xfrm>
          <a:prstGeom prst="rect">
            <a:avLst/>
          </a:prstGeom>
          <a:noFill/>
          <a:ln w="28575">
            <a:solidFill>
              <a:srgbClr val="6DC3E8"/>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362346B5-4A96-78F2-5E0F-D84C19E1ACFD}"/>
              </a:ext>
            </a:extLst>
          </p:cNvPr>
          <p:cNvSpPr txBox="1"/>
          <p:nvPr/>
        </p:nvSpPr>
        <p:spPr>
          <a:xfrm>
            <a:off x="493986" y="3552139"/>
            <a:ext cx="2081048" cy="400110"/>
          </a:xfrm>
          <a:prstGeom prst="rect">
            <a:avLst/>
          </a:prstGeom>
          <a:solidFill>
            <a:schemeClr val="bg1"/>
          </a:solidFill>
        </p:spPr>
        <p:txBody>
          <a:bodyPr wrap="square" rtlCol="0">
            <a:spAutoFit/>
          </a:bodyPr>
          <a:lstStyle/>
          <a:p>
            <a:r>
              <a:rPr lang="en-US" sz="2000" dirty="0">
                <a:latin typeface="Avenir Medium" panose="02000503020000020003" pitchFamily="2" charset="0"/>
              </a:rPr>
              <a:t>BACKGROUND</a:t>
            </a:r>
          </a:p>
        </p:txBody>
      </p:sp>
      <p:sp>
        <p:nvSpPr>
          <p:cNvPr id="8" name="TextBox 7">
            <a:extLst>
              <a:ext uri="{FF2B5EF4-FFF2-40B4-BE49-F238E27FC236}">
                <a16:creationId xmlns:a16="http://schemas.microsoft.com/office/drawing/2014/main" id="{E308A731-9170-AFE2-A634-96488BF0CB65}"/>
              </a:ext>
            </a:extLst>
          </p:cNvPr>
          <p:cNvSpPr txBox="1"/>
          <p:nvPr/>
        </p:nvSpPr>
        <p:spPr>
          <a:xfrm>
            <a:off x="283779" y="3882676"/>
            <a:ext cx="4099035" cy="2600712"/>
          </a:xfrm>
          <a:prstGeom prst="rect">
            <a:avLst/>
          </a:prstGeom>
          <a:noFill/>
        </p:spPr>
        <p:txBody>
          <a:bodyPr wrap="square" lIns="91440" tIns="45720" rIns="91440" bIns="45720" rtlCol="0" anchor="t">
            <a:spAutoFit/>
          </a:bodyPr>
          <a:lstStyle/>
          <a:p>
            <a:r>
              <a:rPr lang="en-US" sz="1400" b="1" i="0" dirty="0">
                <a:latin typeface="Avenir Medium" panose="02000503020000020003" pitchFamily="2" charset="0"/>
              </a:rPr>
              <a:t>Functional Skills</a:t>
            </a:r>
          </a:p>
          <a:p>
            <a:r>
              <a:rPr lang="en-US" sz="1200" dirty="0">
                <a:latin typeface="Avenir Book" panose="02000503020000020003" pitchFamily="2" charset="0"/>
              </a:rPr>
              <a:t>Application Development | Automation Design and Integration | Solution Architecture | Data Architecture | Data Analysis and Visualization | Project Management</a:t>
            </a:r>
          </a:p>
          <a:p>
            <a:endParaRPr lang="en-US" sz="1500" b="0" i="0" dirty="0">
              <a:latin typeface="Avenir Medium" panose="02000503020000020003" pitchFamily="2" charset="0"/>
            </a:endParaRPr>
          </a:p>
          <a:p>
            <a:r>
              <a:rPr lang="en-US" sz="1400" b="1" i="0" dirty="0">
                <a:latin typeface="Avenir Medium" panose="02000503020000020003" pitchFamily="2" charset="0"/>
              </a:rPr>
              <a:t>Qualifications:</a:t>
            </a:r>
          </a:p>
          <a:p>
            <a:r>
              <a:rPr lang="en-US" sz="1200" b="0" i="0" dirty="0">
                <a:latin typeface="Avenir Book"/>
              </a:rPr>
              <a:t>Digital development leader with a heavy focus on partnership and translating business requirements into technical plans, turning goals into fully-realized solutions. Jacob brings experience working together with stakeholders to bring their ideas to life and enjoys heading up teams – comprised of either internal developers, client-based staff, or a mix of both – to ensure quality deliverables on or ahead of schedule.</a:t>
            </a:r>
            <a:endParaRPr lang="en-US" sz="1200" b="0" i="0" dirty="0">
              <a:latin typeface="Avenir Book" panose="02000503020000020003" pitchFamily="2" charset="0"/>
            </a:endParaRPr>
          </a:p>
        </p:txBody>
      </p:sp>
      <p:sp>
        <p:nvSpPr>
          <p:cNvPr id="9" name="Rectangle 8">
            <a:extLst>
              <a:ext uri="{FF2B5EF4-FFF2-40B4-BE49-F238E27FC236}">
                <a16:creationId xmlns:a16="http://schemas.microsoft.com/office/drawing/2014/main" id="{6EF58505-BBD8-278C-F42F-8A7E90DEB4F0}"/>
              </a:ext>
            </a:extLst>
          </p:cNvPr>
          <p:cNvSpPr/>
          <p:nvPr/>
        </p:nvSpPr>
        <p:spPr>
          <a:xfrm>
            <a:off x="4640318" y="273269"/>
            <a:ext cx="7299434" cy="823213"/>
          </a:xfrm>
          <a:prstGeom prst="rect">
            <a:avLst/>
          </a:prstGeom>
          <a:ln w="28575">
            <a:solidFill>
              <a:srgbClr val="22262B"/>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46D9C19E-E7D2-4FAF-4284-D542D778C2E2}"/>
              </a:ext>
            </a:extLst>
          </p:cNvPr>
          <p:cNvSpPr/>
          <p:nvPr/>
        </p:nvSpPr>
        <p:spPr>
          <a:xfrm>
            <a:off x="4640318" y="1277010"/>
            <a:ext cx="7299434" cy="3721396"/>
          </a:xfrm>
          <a:prstGeom prst="rect">
            <a:avLst/>
          </a:prstGeom>
          <a:ln w="28575">
            <a:solidFill>
              <a:srgbClr val="6DC3E8"/>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00AA3E67-9911-DE65-D2F1-66A9ACACA9EF}"/>
              </a:ext>
            </a:extLst>
          </p:cNvPr>
          <p:cNvSpPr txBox="1"/>
          <p:nvPr/>
        </p:nvSpPr>
        <p:spPr>
          <a:xfrm>
            <a:off x="4703380" y="1455853"/>
            <a:ext cx="7234886" cy="3847207"/>
          </a:xfrm>
          <a:prstGeom prst="rect">
            <a:avLst/>
          </a:prstGeom>
          <a:noFill/>
        </p:spPr>
        <p:txBody>
          <a:bodyPr wrap="square" lIns="91440" tIns="45720" rIns="91440" bIns="45720" rtlCol="0" anchor="t">
            <a:spAutoFit/>
          </a:bodyPr>
          <a:lstStyle/>
          <a:p>
            <a:r>
              <a:rPr lang="en-US" sz="1200" b="1" dirty="0">
                <a:latin typeface="Avenir Medium"/>
              </a:rPr>
              <a:t>Digital Solutions for Support Departments </a:t>
            </a:r>
            <a:r>
              <a:rPr lang="en-US" sz="1200" b="1" i="0" dirty="0">
                <a:latin typeface="Avenir Medium"/>
              </a:rPr>
              <a:t>| </a:t>
            </a:r>
            <a:r>
              <a:rPr lang="en-US" sz="1200" b="1" i="0" dirty="0">
                <a:solidFill>
                  <a:srgbClr val="EF4142"/>
                </a:solidFill>
                <a:latin typeface="Avenir Medium"/>
              </a:rPr>
              <a:t>Engineering</a:t>
            </a:r>
          </a:p>
          <a:p>
            <a:pPr marL="285750" indent="-285750">
              <a:buFont typeface="Arial" panose="020B0604020202020204" pitchFamily="34" charset="0"/>
              <a:buChar char="•"/>
            </a:pPr>
            <a:r>
              <a:rPr lang="en-US" sz="1100" b="1" dirty="0">
                <a:latin typeface="Avenir Book"/>
              </a:rPr>
              <a:t>Problem</a:t>
            </a:r>
            <a:r>
              <a:rPr lang="en-US" sz="1100" dirty="0">
                <a:latin typeface="Avenir Book"/>
              </a:rPr>
              <a:t>: Multiple departments – including Human Resources, Finance &amp; Accounting, and Health &amp; Safety – faced inefficiencies due to analog or manual processes and required applications and automation to improve efficacy.</a:t>
            </a:r>
            <a:endParaRPr lang="en-US" sz="1100" dirty="0">
              <a:latin typeface="Avenir Book" panose="02000503020000020003" pitchFamily="2" charset="0"/>
            </a:endParaRPr>
          </a:p>
          <a:p>
            <a:pPr marL="285750" indent="-285750">
              <a:buFont typeface="Arial" panose="020B0604020202020204" pitchFamily="34" charset="0"/>
              <a:buChar char="•"/>
            </a:pPr>
            <a:r>
              <a:rPr lang="en-US" sz="1100" b="1" dirty="0">
                <a:latin typeface="Avenir Book"/>
              </a:rPr>
              <a:t>Value: </a:t>
            </a:r>
            <a:r>
              <a:rPr lang="en-US" sz="1100" dirty="0">
                <a:latin typeface="Avenir Book"/>
              </a:rPr>
              <a:t>Online applications and automated flows were developed and launched to significantly reduce time sunk in handling previously manual tasks, while also increasing data accuracy throughout the lifecycle of the business processes.</a:t>
            </a:r>
            <a:endParaRPr lang="en-US" sz="1100" dirty="0">
              <a:latin typeface="Avenir Book" panose="02000503020000020003" pitchFamily="2" charset="0"/>
            </a:endParaRPr>
          </a:p>
          <a:p>
            <a:pPr marL="285750" indent="-285750">
              <a:buFont typeface="Arial" panose="020B0604020202020204" pitchFamily="34" charset="0"/>
              <a:buChar char="•"/>
            </a:pPr>
            <a:r>
              <a:rPr lang="en-US" sz="1100" b="1" dirty="0">
                <a:latin typeface="Avenir Book"/>
              </a:rPr>
              <a:t>Tools:</a:t>
            </a:r>
            <a:r>
              <a:rPr lang="en-US" sz="1100" dirty="0">
                <a:latin typeface="Avenir Book"/>
              </a:rPr>
              <a:t> Power Apps, Power Automate, SharePoint Online, Dataverse, Power BI</a:t>
            </a:r>
          </a:p>
          <a:p>
            <a:pPr marL="285750" indent="-285750">
              <a:buFont typeface="Arial" panose="020B0604020202020204" pitchFamily="34" charset="0"/>
              <a:buChar char="•"/>
            </a:pPr>
            <a:r>
              <a:rPr lang="en-US" sz="1100" b="1" dirty="0">
                <a:latin typeface="Avenir Book"/>
              </a:rPr>
              <a:t>Role:</a:t>
            </a:r>
            <a:r>
              <a:rPr lang="en-US" sz="1100" dirty="0">
                <a:latin typeface="Avenir Book"/>
              </a:rPr>
              <a:t> Worked as the lead architect and technical liaison on myriad projects, met with stakeholders to gather requirements, offered guidance and proposals, designed and developed solutions in tandem with his team, and led the quality assurance testing process and production launch of each of new solution.</a:t>
            </a:r>
            <a:endParaRPr lang="en-US" sz="1100" dirty="0">
              <a:latin typeface="Avenir Book" panose="02000503020000020003" pitchFamily="2" charset="0"/>
            </a:endParaRPr>
          </a:p>
          <a:p>
            <a:endParaRPr lang="en-US" sz="1100" dirty="0">
              <a:latin typeface="Avenir Book" panose="02000503020000020003" pitchFamily="2" charset="0"/>
            </a:endParaRPr>
          </a:p>
          <a:p>
            <a:r>
              <a:rPr lang="en-US" sz="1200" b="1" dirty="0">
                <a:latin typeface="Avenir Medium"/>
              </a:rPr>
              <a:t>Improving Contract Renegotiation Process| </a:t>
            </a:r>
            <a:r>
              <a:rPr lang="en-US" sz="1200" b="1" dirty="0">
                <a:solidFill>
                  <a:srgbClr val="FF0000"/>
                </a:solidFill>
                <a:latin typeface="Avenir Medium"/>
              </a:rPr>
              <a:t>Engineering</a:t>
            </a:r>
          </a:p>
          <a:p>
            <a:pPr marL="285750" indent="-285750">
              <a:buFont typeface="Arial" panose="020B0604020202020204" pitchFamily="34" charset="0"/>
              <a:buChar char="•"/>
            </a:pPr>
            <a:r>
              <a:rPr lang="en-US" sz="1100" b="1" dirty="0">
                <a:latin typeface="Avenir Book"/>
              </a:rPr>
              <a:t>Problem</a:t>
            </a:r>
            <a:r>
              <a:rPr lang="en-US" sz="1100" b="1" i="0" dirty="0">
                <a:latin typeface="Avenir Book"/>
              </a:rPr>
              <a:t>:</a:t>
            </a:r>
            <a:r>
              <a:rPr lang="en-US" sz="1100" dirty="0">
                <a:latin typeface="Avenir Book"/>
              </a:rPr>
              <a:t> The contract renegotiation process for Client was lacking a single source of truth and was entirely manual, involving tracking down old and out-of-date information across numerous sources, none of which was easily accessible by multiple team members at a time.</a:t>
            </a:r>
            <a:endParaRPr lang="en-US" sz="1100" b="0" i="0" dirty="0">
              <a:latin typeface="Avenir Book" panose="02000503020000020003" pitchFamily="2" charset="0"/>
            </a:endParaRPr>
          </a:p>
          <a:p>
            <a:pPr marL="285750" indent="-285750">
              <a:buFont typeface="Arial" panose="020B0604020202020204" pitchFamily="34" charset="0"/>
              <a:buChar char="•"/>
            </a:pPr>
            <a:r>
              <a:rPr lang="en-US" sz="1100" b="1" dirty="0">
                <a:latin typeface="Avenir Book"/>
              </a:rPr>
              <a:t>Value: </a:t>
            </a:r>
            <a:r>
              <a:rPr lang="en-US" sz="1100" dirty="0">
                <a:latin typeface="Avenir Book"/>
              </a:rPr>
              <a:t>A new data source was built to house information captured and presented by a new application, with the app providing a single source of up-to-date data for all contracts. Automation was also provided to remind negotiators when contracts were closing in on negotiation windows to better focus the attention of the overqualified workforce.</a:t>
            </a:r>
          </a:p>
          <a:p>
            <a:pPr marL="285750" indent="-285750">
              <a:buFont typeface="Arial" panose="020B0604020202020204" pitchFamily="34" charset="0"/>
              <a:buChar char="•"/>
            </a:pPr>
            <a:r>
              <a:rPr lang="en-US" sz="1100" b="1" dirty="0">
                <a:latin typeface="Avenir Book"/>
              </a:rPr>
              <a:t>Tools: </a:t>
            </a:r>
            <a:r>
              <a:rPr lang="en-US" sz="1100" dirty="0">
                <a:latin typeface="Avenir Book"/>
              </a:rPr>
              <a:t>Power Apps, Dataverse, Power Automate, SQL</a:t>
            </a:r>
            <a:endParaRPr lang="en-US" sz="1100" b="1" dirty="0">
              <a:latin typeface="Avenir Book" panose="02000503020000020003" pitchFamily="2" charset="0"/>
            </a:endParaRPr>
          </a:p>
          <a:p>
            <a:pPr marL="285750" indent="-285750">
              <a:buFont typeface="Arial" panose="020B0604020202020204" pitchFamily="34" charset="0"/>
              <a:buChar char="•"/>
            </a:pPr>
            <a:r>
              <a:rPr lang="en-US" sz="1100" b="1" dirty="0">
                <a:latin typeface="Avenir Book"/>
              </a:rPr>
              <a:t>Role: </a:t>
            </a:r>
            <a:r>
              <a:rPr lang="en-US" sz="1100" dirty="0">
                <a:latin typeface="Avenir Book"/>
              </a:rPr>
              <a:t>Worked as the sole developer of the project, communicating directly with project owners to gather requirements and ensure full functionality in a timely manner.</a:t>
            </a:r>
            <a:endParaRPr lang="en-US" sz="1100" b="0" i="0" dirty="0">
              <a:latin typeface="Avenir Book" panose="02000503020000020003" pitchFamily="2" charset="0"/>
            </a:endParaRPr>
          </a:p>
          <a:p>
            <a:pPr marL="285750" indent="-285750">
              <a:buFont typeface="Arial" panose="020B0604020202020204" pitchFamily="34" charset="0"/>
              <a:buChar char="•"/>
            </a:pPr>
            <a:endParaRPr lang="en-US" sz="1100" b="0" i="0" dirty="0">
              <a:latin typeface="Avenir Book" panose="02000503020000020003" pitchFamily="2" charset="0"/>
            </a:endParaRPr>
          </a:p>
          <a:p>
            <a:pPr marL="285750" indent="-285750">
              <a:buFont typeface="Arial" panose="020B0604020202020204" pitchFamily="34" charset="0"/>
              <a:buChar char="•"/>
            </a:pPr>
            <a:endParaRPr lang="en-US" sz="1100" b="0" i="0" dirty="0">
              <a:latin typeface="Avenir Book" panose="02000503020000020003" pitchFamily="2" charset="0"/>
            </a:endParaRPr>
          </a:p>
        </p:txBody>
      </p:sp>
      <p:sp>
        <p:nvSpPr>
          <p:cNvPr id="15" name="TextBox 14">
            <a:extLst>
              <a:ext uri="{FF2B5EF4-FFF2-40B4-BE49-F238E27FC236}">
                <a16:creationId xmlns:a16="http://schemas.microsoft.com/office/drawing/2014/main" id="{94DF130C-1D4D-9DF6-393A-B7906892B2D4}"/>
              </a:ext>
            </a:extLst>
          </p:cNvPr>
          <p:cNvSpPr txBox="1"/>
          <p:nvPr/>
        </p:nvSpPr>
        <p:spPr>
          <a:xfrm>
            <a:off x="4794249" y="501502"/>
            <a:ext cx="6716972" cy="492443"/>
          </a:xfrm>
          <a:prstGeom prst="rect">
            <a:avLst/>
          </a:prstGeom>
          <a:noFill/>
        </p:spPr>
        <p:txBody>
          <a:bodyPr wrap="square" lIns="91440" tIns="45720" rIns="91440" bIns="45720" rtlCol="0" anchor="t">
            <a:spAutoFit/>
          </a:bodyPr>
          <a:lstStyle/>
          <a:p>
            <a:r>
              <a:rPr lang="en-US" sz="1400" b="1" i="0" dirty="0">
                <a:latin typeface="Avenir Medium" panose="02000503020000020003" pitchFamily="2" charset="0"/>
              </a:rPr>
              <a:t>Industry Experience</a:t>
            </a:r>
          </a:p>
          <a:p>
            <a:r>
              <a:rPr lang="en-US" sz="1200" dirty="0">
                <a:latin typeface="Avenir Book"/>
              </a:rPr>
              <a:t>Engineering | </a:t>
            </a:r>
            <a:r>
              <a:rPr lang="en-US" sz="1200" b="0" i="0" dirty="0">
                <a:latin typeface="Avenir Book"/>
              </a:rPr>
              <a:t>Hospitality &amp; Entertainment | High-Tech &amp; Software</a:t>
            </a:r>
            <a:r>
              <a:rPr lang="en-US" sz="1200" dirty="0">
                <a:latin typeface="Avenir Book"/>
              </a:rPr>
              <a:t> | Education | Real Estate </a:t>
            </a:r>
            <a:r>
              <a:rPr lang="en-US" sz="1200" b="0" i="0" dirty="0">
                <a:latin typeface="Avenir Book"/>
              </a:rPr>
              <a:t>| </a:t>
            </a:r>
            <a:r>
              <a:rPr lang="en-US" sz="1200" dirty="0">
                <a:latin typeface="Avenir Book"/>
              </a:rPr>
              <a:t>Restaurant</a:t>
            </a:r>
            <a:endParaRPr lang="en-US" sz="1200" b="0" i="0" dirty="0">
              <a:latin typeface="Avenir Book" panose="02000503020000020003" pitchFamily="2" charset="0"/>
            </a:endParaRPr>
          </a:p>
        </p:txBody>
      </p:sp>
      <p:sp>
        <p:nvSpPr>
          <p:cNvPr id="17" name="Rectangle 16">
            <a:extLst>
              <a:ext uri="{FF2B5EF4-FFF2-40B4-BE49-F238E27FC236}">
                <a16:creationId xmlns:a16="http://schemas.microsoft.com/office/drawing/2014/main" id="{9BEDE38C-76DE-56D7-FC94-9B7F3DBF1009}"/>
              </a:ext>
            </a:extLst>
          </p:cNvPr>
          <p:cNvSpPr/>
          <p:nvPr/>
        </p:nvSpPr>
        <p:spPr>
          <a:xfrm>
            <a:off x="4640317" y="5229142"/>
            <a:ext cx="7299433" cy="1355590"/>
          </a:xfrm>
          <a:prstGeom prst="rect">
            <a:avLst/>
          </a:prstGeom>
          <a:ln w="28575">
            <a:solidFill>
              <a:srgbClr val="22262B"/>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041723F8-473C-A4E0-8E89-38EB178AF4A3}"/>
              </a:ext>
            </a:extLst>
          </p:cNvPr>
          <p:cNvSpPr txBox="1"/>
          <p:nvPr/>
        </p:nvSpPr>
        <p:spPr>
          <a:xfrm>
            <a:off x="4882056" y="5065121"/>
            <a:ext cx="2885092" cy="402778"/>
          </a:xfrm>
          <a:prstGeom prst="rect">
            <a:avLst/>
          </a:prstGeom>
          <a:solidFill>
            <a:schemeClr val="bg1"/>
          </a:solidFill>
        </p:spPr>
        <p:txBody>
          <a:bodyPr wrap="square" rtlCol="0">
            <a:spAutoFit/>
          </a:bodyPr>
          <a:lstStyle/>
          <a:p>
            <a:r>
              <a:rPr lang="en-US" sz="2000" dirty="0">
                <a:solidFill>
                  <a:srgbClr val="6DC3E8"/>
                </a:solidFill>
                <a:latin typeface="Avenir Medium" panose="02000503020000020003" pitchFamily="2" charset="0"/>
              </a:rPr>
              <a:t>BIO &amp; CONTACT INFO</a:t>
            </a:r>
          </a:p>
        </p:txBody>
      </p:sp>
      <p:sp>
        <p:nvSpPr>
          <p:cNvPr id="19" name="TextBox 18">
            <a:extLst>
              <a:ext uri="{FF2B5EF4-FFF2-40B4-BE49-F238E27FC236}">
                <a16:creationId xmlns:a16="http://schemas.microsoft.com/office/drawing/2014/main" id="{5F0C6E8B-31C3-543C-CC9B-0819E0FA2DC9}"/>
              </a:ext>
            </a:extLst>
          </p:cNvPr>
          <p:cNvSpPr txBox="1"/>
          <p:nvPr/>
        </p:nvSpPr>
        <p:spPr>
          <a:xfrm>
            <a:off x="4703380" y="5393350"/>
            <a:ext cx="3675377" cy="1223412"/>
          </a:xfrm>
          <a:prstGeom prst="rect">
            <a:avLst/>
          </a:prstGeom>
          <a:noFill/>
        </p:spPr>
        <p:txBody>
          <a:bodyPr wrap="square" rtlCol="0">
            <a:spAutoFit/>
          </a:bodyPr>
          <a:lstStyle/>
          <a:p>
            <a:r>
              <a:rPr lang="en-US" sz="1050" dirty="0">
                <a:latin typeface="Avenir Book" panose="02000503020000020003" pitchFamily="2" charset="0"/>
              </a:rPr>
              <a:t>Jacob has been working in software development for 5 years, focused initially in full-stack development before growing into an expert in Microsoft’s Power Platform</a:t>
            </a:r>
            <a:r>
              <a:rPr lang="en-US" sz="1050" b="0" i="0" dirty="0">
                <a:latin typeface="Avenir Book" panose="02000503020000020003" pitchFamily="2" charset="0"/>
              </a:rPr>
              <a:t>. </a:t>
            </a:r>
            <a:r>
              <a:rPr lang="en-US" sz="1050" dirty="0">
                <a:latin typeface="Avenir Book" panose="02000503020000020003" pitchFamily="2" charset="0"/>
              </a:rPr>
              <a:t>He loves coaching teams, spearheading new projects, and helping clients find ways to improve their processes. In his free time, he enjoys exploring Northern Colorado, serving his community, and unabashedly rooting for the San Francisco Giants when they visit Coors Field.</a:t>
            </a:r>
          </a:p>
        </p:txBody>
      </p:sp>
      <p:sp>
        <p:nvSpPr>
          <p:cNvPr id="20" name="TextBox 19">
            <a:extLst>
              <a:ext uri="{FF2B5EF4-FFF2-40B4-BE49-F238E27FC236}">
                <a16:creationId xmlns:a16="http://schemas.microsoft.com/office/drawing/2014/main" id="{91228AB3-211E-2AB1-CB66-04BEDE91A126}"/>
              </a:ext>
            </a:extLst>
          </p:cNvPr>
          <p:cNvSpPr txBox="1"/>
          <p:nvPr/>
        </p:nvSpPr>
        <p:spPr>
          <a:xfrm>
            <a:off x="8782880" y="5252057"/>
            <a:ext cx="3021723" cy="1461939"/>
          </a:xfrm>
          <a:prstGeom prst="rect">
            <a:avLst/>
          </a:prstGeom>
          <a:noFill/>
        </p:spPr>
        <p:txBody>
          <a:bodyPr wrap="square" rtlCol="0">
            <a:spAutoFit/>
          </a:bodyPr>
          <a:lstStyle/>
          <a:p>
            <a:r>
              <a:rPr lang="en-US" sz="1000" b="1" i="0" dirty="0">
                <a:latin typeface="Avenir Medium" panose="02000503020000020003" pitchFamily="2" charset="0"/>
              </a:rPr>
              <a:t>Email</a:t>
            </a:r>
          </a:p>
          <a:p>
            <a:r>
              <a:rPr lang="en-US" sz="1000" dirty="0">
                <a:latin typeface="Avenir Book" panose="02000503020000020003" pitchFamily="2" charset="0"/>
              </a:rPr>
              <a:t>Jacob.Erickson</a:t>
            </a:r>
            <a:r>
              <a:rPr lang="en-US" sz="1000" b="0" i="0" kern="1200" dirty="0">
                <a:solidFill>
                  <a:schemeClr val="tx1"/>
                </a:solidFill>
                <a:latin typeface="Avenir Book" panose="02000503020000020003" pitchFamily="2" charset="0"/>
                <a:ea typeface="+mn-ea"/>
                <a:cs typeface="+mn-cs"/>
              </a:rPr>
              <a:t>@thebridge.com</a:t>
            </a:r>
          </a:p>
          <a:p>
            <a:endParaRPr lang="en-US" sz="900" b="0" i="0" dirty="0">
              <a:latin typeface="Avenir Medium" panose="02000503020000020003" pitchFamily="2" charset="0"/>
            </a:endParaRPr>
          </a:p>
          <a:p>
            <a:r>
              <a:rPr lang="en-US" sz="1000" b="1" i="0" dirty="0">
                <a:latin typeface="Avenir Medium" panose="02000503020000020003" pitchFamily="2" charset="0"/>
              </a:rPr>
              <a:t>Mobile </a:t>
            </a:r>
          </a:p>
          <a:p>
            <a:r>
              <a:rPr lang="en-US" sz="1000" b="0" i="0" dirty="0">
                <a:latin typeface="Avenir Book" panose="02000503020000020003" pitchFamily="2" charset="0"/>
              </a:rPr>
              <a:t>(</a:t>
            </a:r>
            <a:r>
              <a:rPr lang="en-US" sz="1000" dirty="0">
                <a:latin typeface="Avenir Book" panose="02000503020000020003" pitchFamily="2" charset="0"/>
              </a:rPr>
              <a:t>720</a:t>
            </a:r>
            <a:r>
              <a:rPr lang="en-US" sz="1000" b="0" i="0" dirty="0">
                <a:latin typeface="Avenir Book" panose="02000503020000020003" pitchFamily="2" charset="0"/>
              </a:rPr>
              <a:t>) 388-3770</a:t>
            </a:r>
          </a:p>
          <a:p>
            <a:endParaRPr lang="en-US" sz="1000" dirty="0">
              <a:latin typeface="Avenir Book" panose="02000503020000020003" pitchFamily="2" charset="0"/>
            </a:endParaRPr>
          </a:p>
          <a:p>
            <a:r>
              <a:rPr lang="en-US" sz="1000" b="1" dirty="0">
                <a:latin typeface="Avenir Medium" panose="02000503020000020003" pitchFamily="2" charset="0"/>
              </a:rPr>
              <a:t>Location</a:t>
            </a:r>
          </a:p>
          <a:p>
            <a:r>
              <a:rPr lang="en-US" sz="1000" b="0" i="0" dirty="0">
                <a:latin typeface="Avenir Book" panose="02000503020000020003" pitchFamily="2" charset="0"/>
              </a:rPr>
              <a:t>Loveland, Colorado</a:t>
            </a:r>
          </a:p>
          <a:p>
            <a:endParaRPr lang="en-US" sz="1000" b="0" i="0" dirty="0">
              <a:latin typeface="Avenir Book" panose="02000503020000020003" pitchFamily="2" charset="0"/>
            </a:endParaRPr>
          </a:p>
        </p:txBody>
      </p:sp>
      <p:pic>
        <p:nvPicPr>
          <p:cNvPr id="21" name="Picture 20" descr="A red and black logo&#10;&#10;Description automatically generated">
            <a:extLst>
              <a:ext uri="{FF2B5EF4-FFF2-40B4-BE49-F238E27FC236}">
                <a16:creationId xmlns:a16="http://schemas.microsoft.com/office/drawing/2014/main" id="{EC7CEE6C-28B1-4647-A272-B5308AA06638}"/>
              </a:ext>
            </a:extLst>
          </p:cNvPr>
          <p:cNvPicPr>
            <a:picLocks noChangeAspect="1"/>
          </p:cNvPicPr>
          <p:nvPr/>
        </p:nvPicPr>
        <p:blipFill>
          <a:blip r:embed="rId2"/>
          <a:stretch>
            <a:fillRect/>
          </a:stretch>
        </p:blipFill>
        <p:spPr>
          <a:xfrm>
            <a:off x="10363199" y="5780444"/>
            <a:ext cx="1629105" cy="919901"/>
          </a:xfrm>
          <a:prstGeom prst="rect">
            <a:avLst/>
          </a:prstGeom>
        </p:spPr>
      </p:pic>
      <p:sp>
        <p:nvSpPr>
          <p:cNvPr id="2" name="TextBox 1">
            <a:extLst>
              <a:ext uri="{FF2B5EF4-FFF2-40B4-BE49-F238E27FC236}">
                <a16:creationId xmlns:a16="http://schemas.microsoft.com/office/drawing/2014/main" id="{90459CCD-A08F-BF73-F98A-D583EA92DA5F}"/>
              </a:ext>
            </a:extLst>
          </p:cNvPr>
          <p:cNvSpPr txBox="1"/>
          <p:nvPr/>
        </p:nvSpPr>
        <p:spPr>
          <a:xfrm>
            <a:off x="4901595" y="108788"/>
            <a:ext cx="1733666" cy="400110"/>
          </a:xfrm>
          <a:prstGeom prst="rect">
            <a:avLst/>
          </a:prstGeom>
          <a:solidFill>
            <a:schemeClr val="bg1"/>
          </a:solidFill>
        </p:spPr>
        <p:txBody>
          <a:bodyPr wrap="square" rtlCol="0">
            <a:spAutoFit/>
          </a:bodyPr>
          <a:lstStyle/>
          <a:p>
            <a:r>
              <a:rPr lang="en-US" sz="2000" dirty="0">
                <a:solidFill>
                  <a:srgbClr val="6DC3E8"/>
                </a:solidFill>
                <a:latin typeface="Avenir Medium" panose="02000503020000020003" pitchFamily="2" charset="0"/>
              </a:rPr>
              <a:t>INDUSTRIES</a:t>
            </a:r>
          </a:p>
        </p:txBody>
      </p:sp>
      <p:sp>
        <p:nvSpPr>
          <p:cNvPr id="5" name="TextBox 4">
            <a:extLst>
              <a:ext uri="{FF2B5EF4-FFF2-40B4-BE49-F238E27FC236}">
                <a16:creationId xmlns:a16="http://schemas.microsoft.com/office/drawing/2014/main" id="{940B6395-A670-8B49-1D2D-E0B11A43DDE1}"/>
              </a:ext>
            </a:extLst>
          </p:cNvPr>
          <p:cNvSpPr txBox="1"/>
          <p:nvPr/>
        </p:nvSpPr>
        <p:spPr>
          <a:xfrm>
            <a:off x="4901591" y="1118660"/>
            <a:ext cx="1870440" cy="400110"/>
          </a:xfrm>
          <a:prstGeom prst="rect">
            <a:avLst/>
          </a:prstGeom>
          <a:solidFill>
            <a:schemeClr val="bg1"/>
          </a:solidFill>
        </p:spPr>
        <p:txBody>
          <a:bodyPr wrap="square" rtlCol="0">
            <a:spAutoFit/>
          </a:bodyPr>
          <a:lstStyle/>
          <a:p>
            <a:r>
              <a:rPr lang="en-US" sz="2000" dirty="0">
                <a:solidFill>
                  <a:srgbClr val="22262B"/>
                </a:solidFill>
                <a:latin typeface="Avenir Medium" panose="02000503020000020003" pitchFamily="2" charset="0"/>
              </a:rPr>
              <a:t>EXPERIENCE</a:t>
            </a:r>
          </a:p>
        </p:txBody>
      </p:sp>
      <p:pic>
        <p:nvPicPr>
          <p:cNvPr id="10" name="Picture 9">
            <a:extLst>
              <a:ext uri="{FF2B5EF4-FFF2-40B4-BE49-F238E27FC236}">
                <a16:creationId xmlns:a16="http://schemas.microsoft.com/office/drawing/2014/main" id="{A74266E5-9352-A7DD-6D7C-C202946EB14A}"/>
              </a:ext>
            </a:extLst>
          </p:cNvPr>
          <p:cNvPicPr>
            <a:picLocks noChangeAspect="1"/>
          </p:cNvPicPr>
          <p:nvPr/>
        </p:nvPicPr>
        <p:blipFill>
          <a:blip r:embed="rId3">
            <a:extLst>
              <a:ext uri="{28A0092B-C50C-407E-A947-70E740481C1C}">
                <a14:useLocalDpi xmlns:a14="http://schemas.microsoft.com/office/drawing/2010/main" val="0"/>
              </a:ext>
            </a:extLst>
          </a:blip>
          <a:srcRect t="5116" b="5116"/>
          <a:stretch/>
        </p:blipFill>
        <p:spPr>
          <a:xfrm>
            <a:off x="1453158" y="1096482"/>
            <a:ext cx="1884142" cy="2260210"/>
          </a:xfrm>
          <a:prstGeom prst="rect">
            <a:avLst/>
          </a:prstGeom>
        </p:spPr>
      </p:pic>
    </p:spTree>
    <p:extLst>
      <p:ext uri="{BB962C8B-B14F-4D97-AF65-F5344CB8AC3E}">
        <p14:creationId xmlns:p14="http://schemas.microsoft.com/office/powerpoint/2010/main" val="699008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a6522676-9d5d-4c93-bc87-501c8cb86033">
      <UserInfo>
        <DisplayName>Eric Hilton</DisplayName>
        <AccountId>55</AccountId>
        <AccountType/>
      </UserInfo>
    </SharedWithUsers>
    <Owner xmlns="bb4d6d32-6586-43b9-b010-b256dfc70333">
      <UserInfo>
        <DisplayName/>
        <AccountId xsi:nil="true"/>
        <AccountType/>
      </UserInfo>
    </Owner>
    <lcf76f155ced4ddcb4097134ff3c332f xmlns="bb4d6d32-6586-43b9-b010-b256dfc70333">
      <Terms xmlns="http://schemas.microsoft.com/office/infopath/2007/PartnerControls"/>
    </lcf76f155ced4ddcb4097134ff3c332f>
    <TaxCatchAll xmlns="a6522676-9d5d-4c93-bc87-501c8cb86033" xsi:nil="true"/>
    <Capability xmlns="bb4d6d32-6586-43b9-b010-b256dfc70333" xsi:nil="true"/>
    <Practice xmlns="bb4d6d32-6586-43b9-b010-b256dfc70333">Unknown</Practi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8759F3A5467CD46A2080B886093CFD7" ma:contentTypeVersion="20" ma:contentTypeDescription="Create a new document." ma:contentTypeScope="" ma:versionID="413872e3de1c0c8be625aaa8835e44d1">
  <xsd:schema xmlns:xsd="http://www.w3.org/2001/XMLSchema" xmlns:xs="http://www.w3.org/2001/XMLSchema" xmlns:p="http://schemas.microsoft.com/office/2006/metadata/properties" xmlns:ns2="a6522676-9d5d-4c93-bc87-501c8cb86033" xmlns:ns3="bb4d6d32-6586-43b9-b010-b256dfc70333" targetNamespace="http://schemas.microsoft.com/office/2006/metadata/properties" ma:root="true" ma:fieldsID="5ecd02bbd77e83262fb86a2c97f2ab64" ns2:_="" ns3:_="">
    <xsd:import namespace="a6522676-9d5d-4c93-bc87-501c8cb86033"/>
    <xsd:import namespace="bb4d6d32-6586-43b9-b010-b256dfc70333"/>
    <xsd:element name="properties">
      <xsd:complexType>
        <xsd:sequence>
          <xsd:element name="documentManagement">
            <xsd:complexType>
              <xsd:all>
                <xsd:element ref="ns2:TaxCatchAll" minOccurs="0"/>
                <xsd:element ref="ns3:MediaServiceMetadata" minOccurs="0"/>
                <xsd:element ref="ns3:MediaServiceFastMetadata" minOccurs="0"/>
                <xsd:element ref="ns3:MediaServiceObjectDetectorVersions" minOccurs="0"/>
                <xsd:element ref="ns3:MediaServiceOCR" minOccurs="0"/>
                <xsd:element ref="ns3:MediaServiceGenerationTime" minOccurs="0"/>
                <xsd:element ref="ns3:MediaServiceEventHashCode" minOccurs="0"/>
                <xsd:element ref="ns2:SharedWithUsers" minOccurs="0"/>
                <xsd:element ref="ns2:SharedWithDetails" minOccurs="0"/>
                <xsd:element ref="ns3:MediaServiceDateTaken" minOccurs="0"/>
                <xsd:element ref="ns3:MediaLengthInSeconds" minOccurs="0"/>
                <xsd:element ref="ns3:Capability" minOccurs="0"/>
                <xsd:element ref="ns3:Owner" minOccurs="0"/>
                <xsd:element ref="ns3:lcf76f155ced4ddcb4097134ff3c332f" minOccurs="0"/>
                <xsd:element ref="ns3:MediaServiceLocation" minOccurs="0"/>
                <xsd:element ref="ns3:MediaServiceSearchProperties" minOccurs="0"/>
                <xsd:element ref="ns3:Practi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522676-9d5d-4c93-bc87-501c8cb86033"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a6092b07-db02-44d2-9cef-a4f70d77c2a8}" ma:internalName="TaxCatchAll" ma:showField="CatchAllData" ma:web="a6522676-9d5d-4c93-bc87-501c8cb86033">
      <xsd:complexType>
        <xsd:complexContent>
          <xsd:extension base="dms:MultiChoiceLookup">
            <xsd:sequence>
              <xsd:element name="Value" type="dms:Lookup" maxOccurs="unbounded" minOccurs="0" nillable="true"/>
            </xsd:sequence>
          </xsd:extension>
        </xsd:complexContent>
      </xsd:complex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b4d6d32-6586-43b9-b010-b256dfc70333" elementFormDefault="qualified">
    <xsd:import namespace="http://schemas.microsoft.com/office/2006/documentManagement/types"/>
    <xsd:import namespace="http://schemas.microsoft.com/office/infopath/2007/PartnerControls"/>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Capability" ma:index="19" nillable="true" ma:displayName="Capability" ma:format="Dropdown" ma:internalName="Capability">
      <xsd:complexType>
        <xsd:complexContent>
          <xsd:extension base="dms:MultiChoice">
            <xsd:sequence>
              <xsd:element name="Value" maxOccurs="unbounded" minOccurs="0" nillable="true">
                <xsd:simpleType>
                  <xsd:restriction base="dms:Choice">
                    <xsd:enumeration value="Agile Effectiveness"/>
                    <xsd:enumeration value="Change Management &amp; Comms"/>
                    <xsd:enumeration value="Employee Engagement &amp; Culture"/>
                    <xsd:enumeration value="Executive Coaching &amp; Leadership Development"/>
                    <xsd:enumeration value="Organizational Assessments"/>
                    <xsd:enumeration value="Product Development"/>
                    <xsd:enumeration value="Project Management &amp; Governance"/>
                    <xsd:enumeration value="SharePoint &amp; Office365"/>
                    <xsd:enumeration value="Strategy Development &amp; Roadmapping"/>
                  </xsd:restriction>
                </xsd:simpleType>
              </xsd:element>
            </xsd:sequence>
          </xsd:extension>
        </xsd:complexContent>
      </xsd:complexType>
    </xsd:element>
    <xsd:element name="Owner" ma:index="20" nillable="true" ma:displayName="Owner" ma:format="Dropdown" ma:list="UserInfo" ma:SharePointGroup="0" ma:internalName="Owner">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aff15e56-e300-4490-8337-7c24d25d73af"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Practice" ma:index="25" nillable="true" ma:displayName="Practice" ma:default="Unknown" ma:description="Practice" ma:format="Dropdown" ma:internalName="Practice">
      <xsd:simpleType>
        <xsd:union memberTypes="dms:Text">
          <xsd:simpleType>
            <xsd:restriction base="dms:Choice">
              <xsd:enumeration value="Cloud &amp; Product"/>
              <xsd:enumeration value="Acceleration"/>
              <xsd:enumeration value="Data &amp; AI"/>
              <xsd:enumeration value="Experiences"/>
              <xsd:enumeration value="Client Leadership"/>
              <xsd:enumeration value="Executive"/>
              <xsd:enumeration value="Unknown"/>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1DA5A2-84BF-41B6-9E08-B0064B71B234}">
  <ds:schemaRefs>
    <ds:schemaRef ds:uri="http://schemas.microsoft.com/office/2006/metadata/properties"/>
    <ds:schemaRef ds:uri="http://purl.org/dc/elements/1.1/"/>
    <ds:schemaRef ds:uri="http://purl.org/dc/terms/"/>
    <ds:schemaRef ds:uri="http://purl.org/dc/dcmitype/"/>
    <ds:schemaRef ds:uri="f3d54459-1405-4d98-b261-b27e7278076c"/>
    <ds:schemaRef ds:uri="http://schemas.openxmlformats.org/package/2006/metadata/core-properties"/>
    <ds:schemaRef ds:uri="http://schemas.microsoft.com/office/2006/documentManagement/types"/>
    <ds:schemaRef ds:uri="http://schemas.microsoft.com/office/infopath/2007/PartnerControls"/>
    <ds:schemaRef ds:uri="268b8a8c-499e-4fe1-8d58-f1c06226b9b8"/>
    <ds:schemaRef ds:uri="http://www.w3.org/XML/1998/namespace"/>
  </ds:schemaRefs>
</ds:datastoreItem>
</file>

<file path=customXml/itemProps2.xml><?xml version="1.0" encoding="utf-8"?>
<ds:datastoreItem xmlns:ds="http://schemas.openxmlformats.org/officeDocument/2006/customXml" ds:itemID="{44A6FC51-B5E4-408E-BE6C-CA5D905BEB98}">
  <ds:schemaRefs>
    <ds:schemaRef ds:uri="http://schemas.microsoft.com/sharepoint/v3/contenttype/forms"/>
  </ds:schemaRefs>
</ds:datastoreItem>
</file>

<file path=customXml/itemProps3.xml><?xml version="1.0" encoding="utf-8"?>
<ds:datastoreItem xmlns:ds="http://schemas.openxmlformats.org/officeDocument/2006/customXml" ds:itemID="{A40C2B69-65CF-479C-811B-28E8862E5152}"/>
</file>

<file path=docProps/app.xml><?xml version="1.0" encoding="utf-8"?>
<Properties xmlns="http://schemas.openxmlformats.org/officeDocument/2006/extended-properties" xmlns:vt="http://schemas.openxmlformats.org/officeDocument/2006/docPropsVTypes">
  <TotalTime>3673</TotalTime>
  <Words>506</Words>
  <Application>Microsoft Office PowerPoint</Application>
  <PresentationFormat>Widescreen</PresentationFormat>
  <Paragraphs>32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Avenir Black</vt:lpstr>
      <vt:lpstr>Avenir Book</vt:lpstr>
      <vt:lpstr>Avenir Medium</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 Davidson</dc:creator>
  <cp:lastModifiedBy>Jacob Erickson</cp:lastModifiedBy>
  <cp:revision>169</cp:revision>
  <dcterms:created xsi:type="dcterms:W3CDTF">2023-10-25T16:30:52Z</dcterms:created>
  <dcterms:modified xsi:type="dcterms:W3CDTF">2024-04-30T21:23:37Z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0x010100E8759F3A5467CD46A2080B886093CFD7</vt:lpwstr>
  </property>
</Properties>
</file>