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Theologes" userId="0af0adfe-f100-40b3-9e44-b72648b35b3c" providerId="ADAL" clId="{75AD1404-5AC1-1D4B-ABFA-0EB8E5CB447B}"/>
    <pc:docChg chg="modSld">
      <pc:chgData name="Jim Theologes" userId="0af0adfe-f100-40b3-9e44-b72648b35b3c" providerId="ADAL" clId="{75AD1404-5AC1-1D4B-ABFA-0EB8E5CB447B}" dt="2024-02-12T18:33:09.258" v="193" actId="404"/>
      <pc:docMkLst>
        <pc:docMk/>
      </pc:docMkLst>
      <pc:sldChg chg="modSp mod">
        <pc:chgData name="Jim Theologes" userId="0af0adfe-f100-40b3-9e44-b72648b35b3c" providerId="ADAL" clId="{75AD1404-5AC1-1D4B-ABFA-0EB8E5CB447B}" dt="2024-02-12T18:33:09.258" v="193" actId="404"/>
        <pc:sldMkLst>
          <pc:docMk/>
          <pc:sldMk cId="699008341" sldId="258"/>
        </pc:sldMkLst>
        <pc:spChg chg="mod">
          <ac:chgData name="Jim Theologes" userId="0af0adfe-f100-40b3-9e44-b72648b35b3c" providerId="ADAL" clId="{75AD1404-5AC1-1D4B-ABFA-0EB8E5CB447B}" dt="2024-02-12T18:29:30.993" v="27" actId="20577"/>
          <ac:spMkLst>
            <pc:docMk/>
            <pc:sldMk cId="699008341" sldId="258"/>
            <ac:spMk id="4" creationId="{119C1C65-5C75-E8EE-EA88-A1CAD9872BBB}"/>
          </ac:spMkLst>
        </pc:spChg>
        <pc:spChg chg="mod">
          <ac:chgData name="Jim Theologes" userId="0af0adfe-f100-40b3-9e44-b72648b35b3c" providerId="ADAL" clId="{75AD1404-5AC1-1D4B-ABFA-0EB8E5CB447B}" dt="2024-02-12T18:32:36.766" v="189"/>
          <ac:spMkLst>
            <pc:docMk/>
            <pc:sldMk cId="699008341" sldId="258"/>
            <ac:spMk id="8" creationId="{E308A731-9170-AFE2-A634-96488BF0CB65}"/>
          </ac:spMkLst>
        </pc:spChg>
        <pc:spChg chg="mod">
          <ac:chgData name="Jim Theologes" userId="0af0adfe-f100-40b3-9e44-b72648b35b3c" providerId="ADAL" clId="{75AD1404-5AC1-1D4B-ABFA-0EB8E5CB447B}" dt="2024-02-12T18:33:09.258" v="193" actId="404"/>
          <ac:spMkLst>
            <pc:docMk/>
            <pc:sldMk cId="699008341" sldId="258"/>
            <ac:spMk id="14" creationId="{00AA3E67-9911-DE65-D2F1-66A9ACACA9EF}"/>
          </ac:spMkLst>
        </pc:spChg>
      </pc:sldChg>
    </pc:docChg>
  </pc:docChgLst>
  <pc:docChgLst>
    <pc:chgData name="Blake Ohanesian" userId="85252a82-1740-4777-b64c-f5ee58994e4e" providerId="ADAL" clId="{B8676394-BF9F-F54B-9030-DBDA2095A135}"/>
    <pc:docChg chg="addSld delSld modSld">
      <pc:chgData name="Blake Ohanesian" userId="85252a82-1740-4777-b64c-f5ee58994e4e" providerId="ADAL" clId="{B8676394-BF9F-F54B-9030-DBDA2095A135}" dt="2024-05-24T14:59:31.928" v="12" actId="20577"/>
      <pc:docMkLst>
        <pc:docMk/>
      </pc:docMkLst>
      <pc:sldChg chg="modSp mod">
        <pc:chgData name="Blake Ohanesian" userId="85252a82-1740-4777-b64c-f5ee58994e4e" providerId="ADAL" clId="{B8676394-BF9F-F54B-9030-DBDA2095A135}" dt="2024-05-24T14:59:31.928" v="12" actId="20577"/>
        <pc:sldMkLst>
          <pc:docMk/>
          <pc:sldMk cId="699008341" sldId="258"/>
        </pc:sldMkLst>
        <pc:spChg chg="mod">
          <ac:chgData name="Blake Ohanesian" userId="85252a82-1740-4777-b64c-f5ee58994e4e" providerId="ADAL" clId="{B8676394-BF9F-F54B-9030-DBDA2095A135}" dt="2024-05-24T14:59:31.928" v="12" actId="20577"/>
          <ac:spMkLst>
            <pc:docMk/>
            <pc:sldMk cId="699008341" sldId="258"/>
            <ac:spMk id="14" creationId="{00AA3E67-9911-DE65-D2F1-66A9ACACA9EF}"/>
          </ac:spMkLst>
        </pc:spChg>
      </pc:sldChg>
      <pc:sldChg chg="modSp add del mod">
        <pc:chgData name="Blake Ohanesian" userId="85252a82-1740-4777-b64c-f5ee58994e4e" providerId="ADAL" clId="{B8676394-BF9F-F54B-9030-DBDA2095A135}" dt="2024-05-23T22:54:06.530" v="7" actId="2696"/>
        <pc:sldMkLst>
          <pc:docMk/>
          <pc:sldMk cId="2182661805" sldId="259"/>
        </pc:sldMkLst>
        <pc:spChg chg="mod">
          <ac:chgData name="Blake Ohanesian" userId="85252a82-1740-4777-b64c-f5ee58994e4e" providerId="ADAL" clId="{B8676394-BF9F-F54B-9030-DBDA2095A135}" dt="2024-05-23T22:53:26.166" v="4" actId="20577"/>
          <ac:spMkLst>
            <pc:docMk/>
            <pc:sldMk cId="2182661805" sldId="259"/>
            <ac:spMk id="14" creationId="{00AA3E67-9911-DE65-D2F1-66A9ACACA9EF}"/>
          </ac:spMkLst>
        </pc:spChg>
        <pc:spChg chg="mod">
          <ac:chgData name="Blake Ohanesian" userId="85252a82-1740-4777-b64c-f5ee58994e4e" providerId="ADAL" clId="{B8676394-BF9F-F54B-9030-DBDA2095A135}" dt="2024-05-23T22:53:54.716" v="6" actId="20578"/>
          <ac:spMkLst>
            <pc:docMk/>
            <pc:sldMk cId="2182661805" sldId="259"/>
            <ac:spMk id="20" creationId="{91228AB3-211E-2AB1-CB66-04BEDE91A126}"/>
          </ac:spMkLst>
        </pc:spChg>
      </pc:sldChg>
    </pc:docChg>
  </pc:docChgLst>
  <pc:docChgLst>
    <pc:chgData name="Grady Roach" userId="d775b0e8-231d-4402-bd43-c2e74f5dfba1" providerId="ADAL" clId="{A515EAF6-9C28-334F-BC2D-8DBB23CBD316}"/>
    <pc:docChg chg="undo custSel modSld">
      <pc:chgData name="Grady Roach" userId="d775b0e8-231d-4402-bd43-c2e74f5dfba1" providerId="ADAL" clId="{A515EAF6-9C28-334F-BC2D-8DBB23CBD316}" dt="2024-06-25T14:32:07.600" v="206" actId="20577"/>
      <pc:docMkLst>
        <pc:docMk/>
      </pc:docMkLst>
      <pc:sldChg chg="modSp mod">
        <pc:chgData name="Grady Roach" userId="d775b0e8-231d-4402-bd43-c2e74f5dfba1" providerId="ADAL" clId="{A515EAF6-9C28-334F-BC2D-8DBB23CBD316}" dt="2024-06-25T14:32:07.600" v="206" actId="20577"/>
        <pc:sldMkLst>
          <pc:docMk/>
          <pc:sldMk cId="699008341" sldId="258"/>
        </pc:sldMkLst>
        <pc:spChg chg="mod">
          <ac:chgData name="Grady Roach" userId="d775b0e8-231d-4402-bd43-c2e74f5dfba1" providerId="ADAL" clId="{A515EAF6-9C28-334F-BC2D-8DBB23CBD316}" dt="2024-06-25T14:32:07.600" v="206" actId="20577"/>
          <ac:spMkLst>
            <pc:docMk/>
            <pc:sldMk cId="699008341" sldId="258"/>
            <ac:spMk id="8" creationId="{E308A731-9170-AFE2-A634-96488BF0CB65}"/>
          </ac:spMkLst>
        </pc:spChg>
      </pc:sldChg>
    </pc:docChg>
  </pc:docChgLst>
  <pc:docChgLst>
    <pc:chgData name="Patrick Murray" userId="S::patrick.murray@thebridge.com::3e2d09bc-e85a-4463-987d-d30ba78c1759" providerId="AD" clId="Web-{F9BC2D8E-1049-6E21-57D2-B8F0737102BE}"/>
    <pc:docChg chg="modSld">
      <pc:chgData name="Patrick Murray" userId="S::patrick.murray@thebridge.com::3e2d09bc-e85a-4463-987d-d30ba78c1759" providerId="AD" clId="Web-{F9BC2D8E-1049-6E21-57D2-B8F0737102BE}" dt="2024-04-23T21:06:15.998" v="4" actId="1076"/>
      <pc:docMkLst>
        <pc:docMk/>
      </pc:docMkLst>
      <pc:sldChg chg="modSp">
        <pc:chgData name="Patrick Murray" userId="S::patrick.murray@thebridge.com::3e2d09bc-e85a-4463-987d-d30ba78c1759" providerId="AD" clId="Web-{F9BC2D8E-1049-6E21-57D2-B8F0737102BE}" dt="2024-04-23T21:06:15.998" v="4" actId="1076"/>
        <pc:sldMkLst>
          <pc:docMk/>
          <pc:sldMk cId="699008341" sldId="258"/>
        </pc:sldMkLst>
        <pc:spChg chg="mod">
          <ac:chgData name="Patrick Murray" userId="S::patrick.murray@thebridge.com::3e2d09bc-e85a-4463-987d-d30ba78c1759" providerId="AD" clId="Web-{F9BC2D8E-1049-6E21-57D2-B8F0737102BE}" dt="2024-04-23T21:06:15.998" v="4" actId="1076"/>
          <ac:spMkLst>
            <pc:docMk/>
            <pc:sldMk cId="699008341" sldId="258"/>
            <ac:spMk id="2" creationId="{90459CCD-A08F-BF73-F98A-D583EA92DA5F}"/>
          </ac:spMkLst>
        </pc:spChg>
        <pc:spChg chg="mod">
          <ac:chgData name="Patrick Murray" userId="S::patrick.murray@thebridge.com::3e2d09bc-e85a-4463-987d-d30ba78c1759" providerId="AD" clId="Web-{F9BC2D8E-1049-6E21-57D2-B8F0737102BE}" dt="2024-04-23T21:06:06.404" v="1" actId="1076"/>
          <ac:spMkLst>
            <pc:docMk/>
            <pc:sldMk cId="699008341" sldId="258"/>
            <ac:spMk id="5" creationId="{940B6395-A670-8B49-1D2D-E0B11A43DD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7AB9-E748-F329-1D08-2A88B5FB9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F28BC-2C2C-15E4-F287-32FF5138A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2618D-808C-D8EB-41A4-DA4D61F9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472D2-9315-910D-6FB4-2DBEF7CF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5D946-AF44-C368-662C-FAC7A070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052C-F02F-C569-4DFE-CCA65789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37DDA-C7E8-9CEB-C874-79D1A5B22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616F1-D0A5-500A-44E5-DFB0AE04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D7A36-7BB0-B38B-3307-8789B824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D69F2-FC71-E270-CE8D-E71BFB0A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9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4DF53-1C47-22C5-CFC9-C7907E772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4E8CF-B412-A553-036A-29D898F68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5F99A-AAB4-99AF-BDB0-66304C38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18492-BA05-04EB-F6B7-F8F285E7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E468-417D-9467-A2C8-D97612AD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4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B3E6-89B3-4554-2C61-CA412283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2CCF-7ED6-CAEC-8137-E0DBCAA01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15B2-D281-FC69-E6DD-7FE71138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A607-C80C-C5D9-4C8F-A46ADFE8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BD863-CDAD-8065-D852-0CD4AA24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3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02AA-7CCB-9F99-2BCC-0901655F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98516-648D-7340-5AC4-DD69CD171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38CE-1E06-290B-1BE8-9367F4E4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19F25-1705-EF00-069D-D8081EC8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85D0-D4DD-57F6-B527-0963DA51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5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D6F9-631E-B582-E9FA-3AE380BB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E948-7616-5C6A-EFDE-CCF59E0AC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F8E03-E9BE-D6AB-9A58-D94B2653D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03352-EC38-6E51-D448-FC5AC140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860E-68FB-984D-8922-10991040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7B0B7-B5FD-67F9-2CD7-C1D7987E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9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0B30-02D3-D077-1E95-69175FEB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0F6D0-F328-374B-19BA-F01B20603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E0745-DFB4-DEC8-8D56-FF9EC4374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59E90-CDD2-5197-6602-F410D5B47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79364-0CAE-0BB7-65A3-EFD936182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49FC-56D9-F69E-306D-F762CF90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6901B-97C4-C9E5-0A08-32DA2BF1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C1719-51D4-972F-477F-540DC62F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4F1B-15CC-B389-2195-8D9DD74B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E7F81-F55A-53F5-7513-1023C99E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97380-6DF0-79FC-A964-55D8EE8E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E2A19-8F25-82BA-F701-5BD127D3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CE82B-4318-8BD5-FF7F-1092F675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CD123-4233-B78B-E3B8-D85AFD46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7116E-B2D8-629E-C146-65052419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3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5D52-5F58-CCFA-E3C2-DCBA3F7C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AD62-FAB4-616F-9364-002C3A350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1FC09-5F9C-456E-402C-75CD2FD28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C9F6B-FFF5-DDEB-066B-0F7B4410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69207-D684-AF90-9D7B-5F4C8D94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BA7E-371E-37BF-78A9-AED96FF1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1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7EEE-7D86-2DE6-26DD-0BCEC235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20686-3B5F-C157-CCA8-CAA7CC802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52386-81C1-6873-45B6-167FC89A0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6C452-0B40-68F6-F3F6-9AFAD400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EFB9F-CBC3-F91D-AE1A-E7FE0DF8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53275-C65C-05A0-0B3C-74A52376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3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66F83-B671-B51C-A4AE-A7E9CF12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7041-C0C9-64C1-600A-6D48D15B3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6EEA9-27FA-10D0-BE25-75572076F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71C21-6BF5-402F-A053-CDFFF1060FE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3485-AA93-F96E-0C5A-8569CF578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23129-5361-41C3-5253-D521A1EDC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7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C1C65-5C75-E8EE-EA88-A1CAD9872BBB}"/>
              </a:ext>
            </a:extLst>
          </p:cNvPr>
          <p:cNvSpPr txBox="1">
            <a:spLocks/>
          </p:cNvSpPr>
          <p:nvPr/>
        </p:nvSpPr>
        <p:spPr>
          <a:xfrm>
            <a:off x="-111133" y="168791"/>
            <a:ext cx="5012724" cy="11082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b="1">
                <a:solidFill>
                  <a:srgbClr val="EF4142"/>
                </a:solidFill>
                <a:latin typeface="Avenir Black" panose="02000503020000020003" pitchFamily="2" charset="0"/>
              </a:rPr>
              <a:t>Jim Theologes</a:t>
            </a:r>
            <a:br>
              <a:rPr lang="en-US" sz="3200" b="1">
                <a:latin typeface="Avenir Black" panose="02000503020000020003" pitchFamily="2" charset="0"/>
              </a:rPr>
            </a:br>
            <a:r>
              <a:rPr lang="en-US" sz="2000" b="1">
                <a:latin typeface="Avenir Medium" panose="02000503020000020003" pitchFamily="2" charset="0"/>
              </a:rPr>
              <a:t>Machine Learning and MLOps</a:t>
            </a:r>
            <a:endParaRPr lang="en-US" sz="3000">
              <a:latin typeface="Avenir Medium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E5E5B-CE59-87D4-9582-E97EB70B8FC9}"/>
              </a:ext>
            </a:extLst>
          </p:cNvPr>
          <p:cNvSpPr/>
          <p:nvPr/>
        </p:nvSpPr>
        <p:spPr>
          <a:xfrm>
            <a:off x="252248" y="3710151"/>
            <a:ext cx="4172607" cy="2874579"/>
          </a:xfrm>
          <a:prstGeom prst="rect">
            <a:avLst/>
          </a:prstGeom>
          <a:noFill/>
          <a:ln w="28575">
            <a:solidFill>
              <a:srgbClr val="6DC3E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346B5-4A96-78F2-5E0F-D84C19E1ACFD}"/>
              </a:ext>
            </a:extLst>
          </p:cNvPr>
          <p:cNvSpPr txBox="1"/>
          <p:nvPr/>
        </p:nvSpPr>
        <p:spPr>
          <a:xfrm>
            <a:off x="493986" y="3552139"/>
            <a:ext cx="208104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latin typeface="Avenir Medium" panose="02000503020000020003" pitchFamily="2" charset="0"/>
              </a:rPr>
              <a:t>BACKGROUND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8A731-9170-AFE2-A634-96488BF0CB65}"/>
              </a:ext>
            </a:extLst>
          </p:cNvPr>
          <p:cNvSpPr txBox="1"/>
          <p:nvPr/>
        </p:nvSpPr>
        <p:spPr>
          <a:xfrm>
            <a:off x="283779" y="3882676"/>
            <a:ext cx="4099035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latin typeface="Avenir Medium" panose="02000503020000020003" pitchFamily="2" charset="0"/>
              </a:rPr>
              <a:t>Functional Skills</a:t>
            </a:r>
          </a:p>
          <a:p>
            <a:r>
              <a:rPr lang="en-US" sz="1200" b="0" i="0" dirty="0">
                <a:latin typeface="Avenir Book" panose="02000503020000020003" pitchFamily="2" charset="0"/>
              </a:rPr>
              <a:t>Data Strategy, AI, Data Science, Data </a:t>
            </a:r>
            <a:r>
              <a:rPr lang="en-US" sz="1200" dirty="0">
                <a:latin typeface="Avenir Book" panose="02000503020000020003" pitchFamily="2" charset="0"/>
              </a:rPr>
              <a:t>Leadership</a:t>
            </a:r>
            <a:r>
              <a:rPr lang="en-US" sz="1200" b="0" i="0" dirty="0">
                <a:latin typeface="Avenir Book" panose="02000503020000020003" pitchFamily="2" charset="0"/>
              </a:rPr>
              <a:t>, Data Engineering, Organizational Effectiveness, Business Processes</a:t>
            </a:r>
          </a:p>
          <a:p>
            <a:endParaRPr lang="en-US" sz="1500" b="0" i="0" dirty="0">
              <a:latin typeface="Avenir Medium" panose="02000503020000020003" pitchFamily="2" charset="0"/>
            </a:endParaRPr>
          </a:p>
          <a:p>
            <a:r>
              <a:rPr lang="en-US" sz="1400" b="1" i="0" dirty="0">
                <a:latin typeface="Avenir Medium" panose="02000503020000020003" pitchFamily="2" charset="0"/>
              </a:rPr>
              <a:t>Qualifications:</a:t>
            </a:r>
          </a:p>
          <a:p>
            <a:r>
              <a:rPr lang="en-US" sz="1200" b="0" i="0" dirty="0">
                <a:latin typeface="Avenir Book" panose="02000503020000020003" pitchFamily="2" charset="0"/>
              </a:rPr>
              <a:t>Consulting leader focused on Data &amp; AI strategy and </a:t>
            </a:r>
            <a:r>
              <a:rPr lang="en-US" sz="1200" dirty="0">
                <a:latin typeface="Avenir Book" panose="02000503020000020003" pitchFamily="2" charset="0"/>
              </a:rPr>
              <a:t>implementation. While focused on strategy for AI, Jim has served as lead architect for many new data systems including a Unified Data &amp; ML Platform for an automotive client and an Enterprise Data Library for a Healthcare client as recent examples.</a:t>
            </a:r>
            <a:endParaRPr lang="en-US" sz="1200" b="0" i="0" dirty="0">
              <a:latin typeface="Avenir Book" panose="02000503020000020003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F58505-BBD8-278C-F42F-8A7E90DEB4F0}"/>
              </a:ext>
            </a:extLst>
          </p:cNvPr>
          <p:cNvSpPr/>
          <p:nvPr/>
        </p:nvSpPr>
        <p:spPr>
          <a:xfrm>
            <a:off x="4640318" y="273269"/>
            <a:ext cx="7299434" cy="1051034"/>
          </a:xfrm>
          <a:prstGeom prst="rect">
            <a:avLst/>
          </a:prstGeom>
          <a:ln w="28575">
            <a:solidFill>
              <a:srgbClr val="22262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D9C19E-E7D2-4FAF-4284-D542D778C2E2}"/>
              </a:ext>
            </a:extLst>
          </p:cNvPr>
          <p:cNvSpPr/>
          <p:nvPr/>
        </p:nvSpPr>
        <p:spPr>
          <a:xfrm>
            <a:off x="4640318" y="1555038"/>
            <a:ext cx="7299434" cy="3443368"/>
          </a:xfrm>
          <a:prstGeom prst="rect">
            <a:avLst/>
          </a:prstGeom>
          <a:ln w="28575">
            <a:solidFill>
              <a:srgbClr val="6DC3E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AA3E67-9911-DE65-D2F1-66A9ACACA9EF}"/>
              </a:ext>
            </a:extLst>
          </p:cNvPr>
          <p:cNvSpPr txBox="1"/>
          <p:nvPr/>
        </p:nvSpPr>
        <p:spPr>
          <a:xfrm>
            <a:off x="4683845" y="1688835"/>
            <a:ext cx="7234886" cy="368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>
                <a:latin typeface="Avenir Medium" panose="02000503020000020003" pitchFamily="2" charset="0"/>
              </a:rPr>
              <a:t>Unified Data &amp; ML Platform | </a:t>
            </a:r>
            <a:r>
              <a:rPr lang="en-US" sz="1100" b="1" i="0">
                <a:solidFill>
                  <a:srgbClr val="EF4142"/>
                </a:solidFill>
                <a:latin typeface="Avenir Medium" panose="02000503020000020003" pitchFamily="2" charset="0"/>
              </a:rPr>
              <a:t>Automotive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>
                <a:latin typeface="Avenir Book" panose="02000503020000020003" pitchFamily="2" charset="0"/>
              </a:rPr>
              <a:t>Strategic advisor and architect for AWS centric, in-house Unified Data and ML Platform designed to centralize all data sources into one platform for business analytics and machine learning 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>
                <a:latin typeface="Avenir Book" panose="02000503020000020003" pitchFamily="2" charset="0"/>
              </a:rPr>
              <a:t>Primary focus was on ingesting and transformation of large quantities of data and Machine Learning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050">
                <a:latin typeface="Avenir Book" panose="02000503020000020003" pitchFamily="2" charset="0"/>
              </a:rPr>
              <a:t>Engineered solution using a combination of AWS Athena and </a:t>
            </a:r>
            <a:r>
              <a:rPr lang="en-US" sz="1050" err="1">
                <a:latin typeface="Avenir Book" panose="02000503020000020003" pitchFamily="2" charset="0"/>
              </a:rPr>
              <a:t>Dask</a:t>
            </a:r>
            <a:r>
              <a:rPr lang="en-US" sz="1050">
                <a:latin typeface="Avenir Book" panose="02000503020000020003" pitchFamily="2" charset="0"/>
              </a:rPr>
              <a:t> to create a data flattening process that reduced costs by 10-20x versus original setup in EMR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050">
                <a:latin typeface="Avenir Book" panose="02000503020000020003" pitchFamily="2" charset="0"/>
              </a:rPr>
              <a:t>Created orchestration architecture for automated data processing using the above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>
                <a:latin typeface="Avenir Book" panose="02000503020000020003" pitchFamily="2" charset="0"/>
              </a:rPr>
              <a:t>Led discovery for client on alterative platforms that could replace current custom platform created in-house</a:t>
            </a:r>
          </a:p>
          <a:p>
            <a:r>
              <a:rPr lang="en-US" sz="1100" b="1">
                <a:latin typeface="Avenir Medium" panose="02000503020000020003" pitchFamily="2" charset="0"/>
              </a:rPr>
              <a:t>Enterprise Data Library </a:t>
            </a:r>
            <a:r>
              <a:rPr lang="en-US" sz="1100" b="1">
                <a:latin typeface="Avenir Book" panose="02000503020000020003" pitchFamily="2" charset="0"/>
              </a:rPr>
              <a:t>| </a:t>
            </a:r>
            <a:r>
              <a:rPr lang="en-US" sz="1100" b="1">
                <a:solidFill>
                  <a:srgbClr val="FF0000"/>
                </a:solidFill>
                <a:latin typeface="Avenir Book" panose="02000503020000020003" pitchFamily="2" charset="0"/>
              </a:rPr>
              <a:t>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b="0" i="0">
                <a:latin typeface="Avenir Book" panose="02000503020000020003" pitchFamily="2" charset="0"/>
              </a:rPr>
              <a:t>Served as client lead and strategic advisor for implementation of an Enterprise Data Library combining various source systems into one centralized location for business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>
                <a:latin typeface="Avenir Book" panose="02000503020000020003" pitchFamily="2" charset="0"/>
              </a:rPr>
              <a:t>Led team of 5 architects and engineers in development of the platform from 3 main sides: data ops, ML Ops and Infrastructure</a:t>
            </a:r>
            <a:endParaRPr lang="en-US" sz="1050" b="0" i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b="0" i="0">
                <a:latin typeface="Avenir Book" panose="02000503020000020003" pitchFamily="2" charset="0"/>
              </a:rPr>
              <a:t>Advised clients on best tools and platforms for creation of platform and worked with vendors to assist client with pricing and SME hours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900">
                <a:latin typeface="Avenir Book" panose="02000503020000020003" pitchFamily="2" charset="0"/>
              </a:rPr>
              <a:t>Primary platforms were: 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900" b="0" i="0">
                <a:latin typeface="Avenir Book" panose="02000503020000020003" pitchFamily="2" charset="0"/>
              </a:rPr>
              <a:t>Starburst Data 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900">
                <a:latin typeface="Avenir Book" panose="02000503020000020003" pitchFamily="2" charset="0"/>
              </a:rPr>
              <a:t>Databricks 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900" b="0" i="0">
                <a:latin typeface="Avenir Book" panose="02000503020000020003" pitchFamily="2" charset="0"/>
              </a:rPr>
              <a:t>Azure 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900" b="0" i="0">
                <a:latin typeface="Avenir Book" panose="02000503020000020003" pitchFamily="2" charset="0"/>
              </a:rPr>
              <a:t>Azure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0" i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0" i="0">
              <a:latin typeface="Avenir Book" panose="02000503020000020003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DF130C-1D4D-9DF6-393A-B7906892B2D4}"/>
              </a:ext>
            </a:extLst>
          </p:cNvPr>
          <p:cNvSpPr txBox="1"/>
          <p:nvPr/>
        </p:nvSpPr>
        <p:spPr>
          <a:xfrm>
            <a:off x="4683845" y="420431"/>
            <a:ext cx="67169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>
                <a:latin typeface="Avenir Medium" panose="02000503020000020003" pitchFamily="2" charset="0"/>
              </a:rPr>
              <a:t>Industry Experience</a:t>
            </a:r>
          </a:p>
          <a:p>
            <a:r>
              <a:rPr lang="en-US" sz="1200" b="0" i="0">
                <a:latin typeface="Avenir Book" panose="02000503020000020003" pitchFamily="2" charset="0"/>
              </a:rPr>
              <a:t>Financial Services | Technolog</a:t>
            </a:r>
            <a:r>
              <a:rPr lang="en-US" sz="1200">
                <a:latin typeface="Avenir Book" panose="02000503020000020003" pitchFamily="2" charset="0"/>
              </a:rPr>
              <a:t>y | Automotive | Healthcare | Hospitality | Retail | Airline | CPG</a:t>
            </a:r>
            <a:endParaRPr lang="en-US" sz="1200" b="0" i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EDE38C-76DE-56D7-FC94-9B7F3DBF1009}"/>
              </a:ext>
            </a:extLst>
          </p:cNvPr>
          <p:cNvSpPr/>
          <p:nvPr/>
        </p:nvSpPr>
        <p:spPr>
          <a:xfrm>
            <a:off x="4640317" y="5229142"/>
            <a:ext cx="7299433" cy="1355590"/>
          </a:xfrm>
          <a:prstGeom prst="rect">
            <a:avLst/>
          </a:prstGeom>
          <a:ln w="28575">
            <a:solidFill>
              <a:srgbClr val="22262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1723F8-473C-A4E0-8E89-38EB178AF4A3}"/>
              </a:ext>
            </a:extLst>
          </p:cNvPr>
          <p:cNvSpPr txBox="1"/>
          <p:nvPr/>
        </p:nvSpPr>
        <p:spPr>
          <a:xfrm>
            <a:off x="4882056" y="5065121"/>
            <a:ext cx="2885092" cy="4027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DC3E8"/>
                </a:solidFill>
                <a:latin typeface="Avenir Medium" panose="02000503020000020003" pitchFamily="2" charset="0"/>
              </a:rPr>
              <a:t>BIO &amp; CONTACT INFO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0C6E8B-31C3-543C-CC9B-0819E0FA2DC9}"/>
              </a:ext>
            </a:extLst>
          </p:cNvPr>
          <p:cNvSpPr txBox="1"/>
          <p:nvPr/>
        </p:nvSpPr>
        <p:spPr>
          <a:xfrm>
            <a:off x="4703380" y="5393350"/>
            <a:ext cx="367537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>
                <a:latin typeface="Avenir Book" panose="02000503020000020003" pitchFamily="2" charset="0"/>
              </a:rPr>
              <a:t>Jim joined The Bridge in November 2023. </a:t>
            </a:r>
            <a:r>
              <a:rPr lang="en-US" sz="1050">
                <a:latin typeface="Avenir Book" panose="02000503020000020003" pitchFamily="2" charset="0"/>
              </a:rPr>
              <a:t>H</a:t>
            </a:r>
            <a:r>
              <a:rPr lang="en-US" sz="1050" b="0" i="0">
                <a:latin typeface="Avenir Book" panose="02000503020000020003" pitchFamily="2" charset="0"/>
              </a:rPr>
              <a:t>e has previously worked at </a:t>
            </a:r>
            <a:r>
              <a:rPr lang="en-US" sz="1050">
                <a:latin typeface="Avenir Book" panose="02000503020000020003" pitchFamily="2" charset="0"/>
              </a:rPr>
              <a:t>several technology consulting firms (both large and boutique) where has led advisory and implementation for AI &amp; Machine Learning practices for a wide range of customers across many industries.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28AB3-211E-2AB1-CB66-04BEDE91A126}"/>
              </a:ext>
            </a:extLst>
          </p:cNvPr>
          <p:cNvSpPr txBox="1"/>
          <p:nvPr/>
        </p:nvSpPr>
        <p:spPr>
          <a:xfrm>
            <a:off x="8782880" y="5252057"/>
            <a:ext cx="3021723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>
                <a:latin typeface="Avenir Medium" panose="02000503020000020003" pitchFamily="2" charset="0"/>
              </a:rPr>
              <a:t>Email</a:t>
            </a:r>
          </a:p>
          <a:p>
            <a:r>
              <a:rPr lang="en-US" sz="1000" err="1">
                <a:latin typeface="Avenir Book" panose="02000503020000020003" pitchFamily="2" charset="0"/>
              </a:rPr>
              <a:t>j</a:t>
            </a:r>
            <a:r>
              <a:rPr lang="en-US" sz="1000" b="0" i="0" kern="1200" err="1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rPr>
              <a:t>im.theologes@thebridge.com</a:t>
            </a:r>
            <a:endParaRPr lang="en-US" sz="1000" b="0" i="0" kern="1200">
              <a:solidFill>
                <a:schemeClr val="tx1"/>
              </a:solidFill>
              <a:latin typeface="Avenir Book" panose="02000503020000020003" pitchFamily="2" charset="0"/>
              <a:ea typeface="+mn-ea"/>
              <a:cs typeface="+mn-cs"/>
            </a:endParaRPr>
          </a:p>
          <a:p>
            <a:endParaRPr lang="en-US" sz="900" b="0" i="0">
              <a:latin typeface="Avenir Medium" panose="02000503020000020003" pitchFamily="2" charset="0"/>
            </a:endParaRPr>
          </a:p>
          <a:p>
            <a:r>
              <a:rPr lang="en-US" sz="1000" b="1" i="0">
                <a:latin typeface="Avenir Medium" panose="02000503020000020003" pitchFamily="2" charset="0"/>
              </a:rPr>
              <a:t>Mobile </a:t>
            </a:r>
          </a:p>
          <a:p>
            <a:r>
              <a:rPr lang="en-US" sz="1000" b="0" i="0">
                <a:latin typeface="Avenir Book" panose="02000503020000020003" pitchFamily="2" charset="0"/>
              </a:rPr>
              <a:t>(847) 409-6573</a:t>
            </a:r>
          </a:p>
          <a:p>
            <a:endParaRPr lang="en-US" sz="1000">
              <a:latin typeface="Avenir Book" panose="02000503020000020003" pitchFamily="2" charset="0"/>
            </a:endParaRPr>
          </a:p>
          <a:p>
            <a:r>
              <a:rPr lang="en-US" sz="1000" b="1">
                <a:latin typeface="Avenir Medium" panose="02000503020000020003" pitchFamily="2" charset="0"/>
              </a:rPr>
              <a:t>Location</a:t>
            </a:r>
          </a:p>
          <a:p>
            <a:r>
              <a:rPr lang="en-US" sz="1000" b="0" i="0">
                <a:latin typeface="Avenir Book" panose="02000503020000020003" pitchFamily="2" charset="0"/>
              </a:rPr>
              <a:t>DFW, Texas</a:t>
            </a:r>
          </a:p>
          <a:p>
            <a:endParaRPr lang="en-US" sz="1000" b="0" i="0">
              <a:latin typeface="Avenir Book" panose="02000503020000020003" pitchFamily="2" charset="0"/>
            </a:endParaRPr>
          </a:p>
        </p:txBody>
      </p:sp>
      <p:pic>
        <p:nvPicPr>
          <p:cNvPr id="21" name="Picture 20" descr="A red and black logo&#10;&#10;Description automatically generated">
            <a:extLst>
              <a:ext uri="{FF2B5EF4-FFF2-40B4-BE49-F238E27FC236}">
                <a16:creationId xmlns:a16="http://schemas.microsoft.com/office/drawing/2014/main" id="{EC7CEE6C-28B1-4647-A272-B5308AA06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199" y="5780444"/>
            <a:ext cx="1629105" cy="9199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459CCD-A08F-BF73-F98A-D583EA92DA5F}"/>
              </a:ext>
            </a:extLst>
          </p:cNvPr>
          <p:cNvSpPr txBox="1"/>
          <p:nvPr/>
        </p:nvSpPr>
        <p:spPr>
          <a:xfrm>
            <a:off x="4891953" y="98891"/>
            <a:ext cx="17349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DC3E8"/>
                </a:solidFill>
                <a:latin typeface="Avenir Medium" panose="02000503020000020003" pitchFamily="2" charset="0"/>
              </a:rPr>
              <a:t>INDUSTRIES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B6395-A670-8B49-1D2D-E0B11A43DDE1}"/>
              </a:ext>
            </a:extLst>
          </p:cNvPr>
          <p:cNvSpPr txBox="1"/>
          <p:nvPr/>
        </p:nvSpPr>
        <p:spPr>
          <a:xfrm>
            <a:off x="4891695" y="1343629"/>
            <a:ext cx="181283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22262B"/>
                </a:solidFill>
                <a:latin typeface="Avenir Medium" panose="02000503020000020003" pitchFamily="2" charset="0"/>
              </a:rPr>
              <a:t>EXPERIENCE</a:t>
            </a:r>
          </a:p>
        </p:txBody>
      </p:sp>
      <p:pic>
        <p:nvPicPr>
          <p:cNvPr id="11" name="Picture 10" descr="A person in a suit smiling&#10;&#10;Description automatically generated">
            <a:extLst>
              <a:ext uri="{FF2B5EF4-FFF2-40B4-BE49-F238E27FC236}">
                <a16:creationId xmlns:a16="http://schemas.microsoft.com/office/drawing/2014/main" id="{8508A752-18CB-0CC6-50B8-491550917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62" y="1003202"/>
            <a:ext cx="2302659" cy="230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6522676-9d5d-4c93-bc87-501c8cb86033">
      <UserInfo>
        <DisplayName>Eric Hilton</DisplayName>
        <AccountId>55</AccountId>
        <AccountType/>
      </UserInfo>
    </SharedWithUsers>
    <Owner xmlns="bb4d6d32-6586-43b9-b010-b256dfc70333">
      <UserInfo>
        <DisplayName/>
        <AccountId xsi:nil="true"/>
        <AccountType/>
      </UserInfo>
    </Owner>
    <lcf76f155ced4ddcb4097134ff3c332f xmlns="bb4d6d32-6586-43b9-b010-b256dfc70333">
      <Terms xmlns="http://schemas.microsoft.com/office/infopath/2007/PartnerControls"/>
    </lcf76f155ced4ddcb4097134ff3c332f>
    <TaxCatchAll xmlns="a6522676-9d5d-4c93-bc87-501c8cb86033" xsi:nil="true"/>
    <Capability xmlns="bb4d6d32-6586-43b9-b010-b256dfc70333" xsi:nil="true"/>
    <Practice xmlns="bb4d6d32-6586-43b9-b010-b256dfc70333">Unknown</Practic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759F3A5467CD46A2080B886093CFD7" ma:contentTypeVersion="20" ma:contentTypeDescription="Create a new document." ma:contentTypeScope="" ma:versionID="413872e3de1c0c8be625aaa8835e44d1">
  <xsd:schema xmlns:xsd="http://www.w3.org/2001/XMLSchema" xmlns:xs="http://www.w3.org/2001/XMLSchema" xmlns:p="http://schemas.microsoft.com/office/2006/metadata/properties" xmlns:ns2="a6522676-9d5d-4c93-bc87-501c8cb86033" xmlns:ns3="bb4d6d32-6586-43b9-b010-b256dfc70333" targetNamespace="http://schemas.microsoft.com/office/2006/metadata/properties" ma:root="true" ma:fieldsID="5ecd02bbd77e83262fb86a2c97f2ab64" ns2:_="" ns3:_="">
    <xsd:import namespace="a6522676-9d5d-4c93-bc87-501c8cb86033"/>
    <xsd:import namespace="bb4d6d32-6586-43b9-b010-b256dfc70333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ServiceDateTaken" minOccurs="0"/>
                <xsd:element ref="ns3:MediaLengthInSeconds" minOccurs="0"/>
                <xsd:element ref="ns3:Capability" minOccurs="0"/>
                <xsd:element ref="ns3:Owner" minOccurs="0"/>
                <xsd:element ref="ns3:lcf76f155ced4ddcb4097134ff3c332f" minOccurs="0"/>
                <xsd:element ref="ns3:MediaServiceLocation" minOccurs="0"/>
                <xsd:element ref="ns3:MediaServiceSearchProperties" minOccurs="0"/>
                <xsd:element ref="ns3:Practi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22676-9d5d-4c93-bc87-501c8cb8603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a6092b07-db02-44d2-9cef-a4f70d77c2a8}" ma:internalName="TaxCatchAll" ma:showField="CatchAllData" ma:web="a6522676-9d5d-4c93-bc87-501c8cb860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d6d32-6586-43b9-b010-b256dfc703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Capability" ma:index="19" nillable="true" ma:displayName="Capability" ma:format="Dropdown" ma:internalName="Capabilit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gile Effectiveness"/>
                    <xsd:enumeration value="Change Management &amp; Comms"/>
                    <xsd:enumeration value="Employee Engagement &amp; Culture"/>
                    <xsd:enumeration value="Executive Coaching &amp; Leadership Development"/>
                    <xsd:enumeration value="Organizational Assessments"/>
                    <xsd:enumeration value="Product Development"/>
                    <xsd:enumeration value="Project Management &amp; Governance"/>
                    <xsd:enumeration value="SharePoint &amp; Office365"/>
                    <xsd:enumeration value="Strategy Development &amp; Roadmapping"/>
                  </xsd:restriction>
                </xsd:simpleType>
              </xsd:element>
            </xsd:sequence>
          </xsd:extension>
        </xsd:complexContent>
      </xsd:complexType>
    </xsd:element>
    <xsd:element name="Owner" ma:index="20" nillable="true" ma:displayName="Owner" ma:format="Dropdown" ma:list="UserInfo" ma:SharePointGroup="0" ma:internalName="Owner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ff15e56-e300-4490-8337-7c24d25d73a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Practice" ma:index="25" nillable="true" ma:displayName="Practice" ma:default="Unknown" ma:description="Practice" ma:format="Dropdown" ma:internalName="Practice">
      <xsd:simpleType>
        <xsd:union memberTypes="dms:Text">
          <xsd:simpleType>
            <xsd:restriction base="dms:Choice">
              <xsd:enumeration value="Cloud &amp; Product"/>
              <xsd:enumeration value="Acceleration"/>
              <xsd:enumeration value="Data &amp; AI"/>
              <xsd:enumeration value="Experiences"/>
              <xsd:enumeration value="Client Leadership"/>
              <xsd:enumeration value="Executive"/>
              <xsd:enumeration value="Unknown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A6FC51-B5E4-408E-BE6C-CA5D905BEB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1DA5A2-84BF-41B6-9E08-B0064B71B234}">
  <ds:schemaRefs>
    <ds:schemaRef ds:uri="a6522676-9d5d-4c93-bc87-501c8cb86033"/>
    <ds:schemaRef ds:uri="http://purl.org/dc/terms/"/>
    <ds:schemaRef ds:uri="bb4d6d32-6586-43b9-b010-b256dfc70333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ED0026D-2796-40B7-915E-44C99ADE0CF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Avenir Black</vt:lpstr>
      <vt:lpstr>Avenir Book</vt:lpstr>
      <vt:lpstr>Avenir Medium</vt:lpstr>
      <vt:lpstr>Calibri</vt:lpstr>
      <vt:lpstr>Calibri Light</vt:lpstr>
      <vt:lpstr>Courier New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Davidson</dc:creator>
  <cp:lastModifiedBy>Grady Roach</cp:lastModifiedBy>
  <cp:revision>1</cp:revision>
  <dcterms:created xsi:type="dcterms:W3CDTF">2023-10-25T16:30:52Z</dcterms:created>
  <dcterms:modified xsi:type="dcterms:W3CDTF">2024-06-25T14:32:12Z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0x010100E8759F3A5467CD46A2080B886093CFD7</vt:lpwstr>
  </property>
  <property fmtid="{D5CDD505-2E9C-101B-9397-08002B2CF9AE}" pid="3" name="MediaServiceImageTags">
    <vt:lpwstr/>
  </property>
</Properties>
</file>