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7" autoAdjust="0"/>
    <p:restoredTop sz="94660"/>
  </p:normalViewPr>
  <p:slideViewPr>
    <p:cSldViewPr snapToGrid="0">
      <p:cViewPr varScale="1">
        <p:scale>
          <a:sx n="173" d="100"/>
          <a:sy n="173" d="100"/>
        </p:scale>
        <p:origin x="20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7AB9-E748-F329-1D08-2A88B5FB9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28BC-2C2C-15E4-F287-32FF5138A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02618D-808C-D8EB-41A4-DA4D61F99AF1}"/>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5" name="Footer Placeholder 4">
            <a:extLst>
              <a:ext uri="{FF2B5EF4-FFF2-40B4-BE49-F238E27FC236}">
                <a16:creationId xmlns:a16="http://schemas.microsoft.com/office/drawing/2014/main" id="{177472D2-9315-910D-6FB4-2DBEF7CF3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5D946-AF44-C368-662C-FAC7A0704290}"/>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889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052C-F02F-C569-4DFE-CCA657898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37DDA-C7E8-9CEB-C874-79D1A5B22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616F1-D0A5-500A-44E5-DFB0AE046C26}"/>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5" name="Footer Placeholder 4">
            <a:extLst>
              <a:ext uri="{FF2B5EF4-FFF2-40B4-BE49-F238E27FC236}">
                <a16:creationId xmlns:a16="http://schemas.microsoft.com/office/drawing/2014/main" id="{A27D7A36-7BB0-B38B-3307-8789B8242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D69F2-FC71-E270-CE8D-E71BFB0AB69A}"/>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9112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4DF53-1C47-22C5-CFC9-C7907E772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4E8CF-B412-A553-036A-29D898F68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5F99A-AAB4-99AF-BDB0-66304C38C438}"/>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5" name="Footer Placeholder 4">
            <a:extLst>
              <a:ext uri="{FF2B5EF4-FFF2-40B4-BE49-F238E27FC236}">
                <a16:creationId xmlns:a16="http://schemas.microsoft.com/office/drawing/2014/main" id="{0D818492-BA05-04EB-F6B7-F8F285E7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EE468-417D-9467-A2C8-D97612AD68E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4134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B3E6-89B3-4554-2C61-CA412283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62CCF-7ED6-CAEC-8137-E0DBCAA01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15B2-D281-FC69-E6DD-7FE711389FB6}"/>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5" name="Footer Placeholder 4">
            <a:extLst>
              <a:ext uri="{FF2B5EF4-FFF2-40B4-BE49-F238E27FC236}">
                <a16:creationId xmlns:a16="http://schemas.microsoft.com/office/drawing/2014/main" id="{73FEA607-C80C-C5D9-4C8F-A46ADFE80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BD863-CDAD-8065-D852-0CD4AA245F9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5803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2AA-7CCB-9F99-2BCC-0901655FF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98516-648D-7340-5AC4-DD69CD171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538CE-1E06-290B-1BE8-9367F4E42A8A}"/>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5" name="Footer Placeholder 4">
            <a:extLst>
              <a:ext uri="{FF2B5EF4-FFF2-40B4-BE49-F238E27FC236}">
                <a16:creationId xmlns:a16="http://schemas.microsoft.com/office/drawing/2014/main" id="{3CC19F25-1705-EF00-069D-D8081EC8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385D0-D4DD-57F6-B527-0963DA51063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3013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D6F9-631E-B582-E9FA-3AE380BB2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9E948-7616-5C6A-EFDE-CCF59E0AC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F8E03-E9BE-D6AB-9A58-D94B2653D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03352-EC38-6E51-D448-FC5AC1405261}"/>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6" name="Footer Placeholder 5">
            <a:extLst>
              <a:ext uri="{FF2B5EF4-FFF2-40B4-BE49-F238E27FC236}">
                <a16:creationId xmlns:a16="http://schemas.microsoft.com/office/drawing/2014/main" id="{7552860E-68FB-984D-8922-109910409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7B0B7-B5FD-67F9-2CD7-C1D7987EF5A4}"/>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10059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B30-02D3-D077-1E95-69175FEB3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0F6D0-F328-374B-19BA-F01B20603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E0745-DFB4-DEC8-8D56-FF9EC437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9E90-CDD2-5197-6602-F410D5B47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79364-0CAE-0BB7-65A3-EFD93618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49FC-56D9-F69E-306D-F762CF9079D6}"/>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8" name="Footer Placeholder 7">
            <a:extLst>
              <a:ext uri="{FF2B5EF4-FFF2-40B4-BE49-F238E27FC236}">
                <a16:creationId xmlns:a16="http://schemas.microsoft.com/office/drawing/2014/main" id="{D4C6901B-97C4-C9E5-0A08-32DA2BF17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C1719-51D4-972F-477F-540DC62FB5E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5263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4F1B-15CC-B389-2195-8D9DD74BC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E7F81-F55A-53F5-7513-1023C99E47F4}"/>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4" name="Footer Placeholder 3">
            <a:extLst>
              <a:ext uri="{FF2B5EF4-FFF2-40B4-BE49-F238E27FC236}">
                <a16:creationId xmlns:a16="http://schemas.microsoft.com/office/drawing/2014/main" id="{07B97380-6DF0-79FC-A964-55D8EE8E1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A19-8F25-82BA-F701-5BD127D34271}"/>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978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CE82B-4318-8BD5-FF7F-1092F675512F}"/>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3" name="Footer Placeholder 2">
            <a:extLst>
              <a:ext uri="{FF2B5EF4-FFF2-40B4-BE49-F238E27FC236}">
                <a16:creationId xmlns:a16="http://schemas.microsoft.com/office/drawing/2014/main" id="{172CD123-4233-B78B-E3B8-D85AFD46D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7116E-B2D8-629E-C146-65052419D0A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62773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D52-5F58-CCFA-E3C2-DCBA3F7C8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3AD62-FAB4-616F-9364-002C3A350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1FC09-5F9C-456E-402C-75CD2FD2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9F6B-FFF5-DDEB-066B-0F7B44101E93}"/>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6" name="Footer Placeholder 5">
            <a:extLst>
              <a:ext uri="{FF2B5EF4-FFF2-40B4-BE49-F238E27FC236}">
                <a16:creationId xmlns:a16="http://schemas.microsoft.com/office/drawing/2014/main" id="{9A369207-D684-AF90-9D7B-5F4C8D943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BA7E-371E-37BF-78A9-AED96FF1144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62661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EEE-7D86-2DE6-26DD-0BCEC235A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0686-3B5F-C157-CCA8-CAA7CC80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652386-81C1-6873-45B6-167FC89A0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6C452-0B40-68F6-F3F6-9AFAD400D040}"/>
              </a:ext>
            </a:extLst>
          </p:cNvPr>
          <p:cNvSpPr>
            <a:spLocks noGrp="1"/>
          </p:cNvSpPr>
          <p:nvPr>
            <p:ph type="dt" sz="half" idx="10"/>
          </p:nvPr>
        </p:nvSpPr>
        <p:spPr/>
        <p:txBody>
          <a:bodyPr/>
          <a:lstStyle/>
          <a:p>
            <a:fld id="{56A71C21-6BF5-402F-A053-CDFFF1060FE1}" type="datetimeFigureOut">
              <a:rPr lang="en-US" smtClean="0"/>
              <a:t>4/23/2024</a:t>
            </a:fld>
            <a:endParaRPr lang="en-US"/>
          </a:p>
        </p:txBody>
      </p:sp>
      <p:sp>
        <p:nvSpPr>
          <p:cNvPr id="6" name="Footer Placeholder 5">
            <a:extLst>
              <a:ext uri="{FF2B5EF4-FFF2-40B4-BE49-F238E27FC236}">
                <a16:creationId xmlns:a16="http://schemas.microsoft.com/office/drawing/2014/main" id="{5B5EFB9F-CBC3-F91D-AE1A-E7FE0DF81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53275-C65C-05A0-0B3C-74A5237609E7}"/>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960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66F83-B671-B51C-A4AE-A7E9CF12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D7041-C0C9-64C1-600A-6D48D15B3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6EEA9-27FA-10D0-BE25-75572076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71C21-6BF5-402F-A053-CDFFF1060FE1}" type="datetimeFigureOut">
              <a:rPr lang="en-US" smtClean="0"/>
              <a:t>4/23/2024</a:t>
            </a:fld>
            <a:endParaRPr lang="en-US"/>
          </a:p>
        </p:txBody>
      </p:sp>
      <p:sp>
        <p:nvSpPr>
          <p:cNvPr id="5" name="Footer Placeholder 4">
            <a:extLst>
              <a:ext uri="{FF2B5EF4-FFF2-40B4-BE49-F238E27FC236}">
                <a16:creationId xmlns:a16="http://schemas.microsoft.com/office/drawing/2014/main" id="{F7033485-AA93-F96E-0C5A-8569CF578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23129-5361-41C3-5253-D521A1EDC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6EBF-7766-48B0-8A03-4494BC8398FD}" type="slidenum">
              <a:rPr lang="en-US" smtClean="0"/>
              <a:t>‹#›</a:t>
            </a:fld>
            <a:endParaRPr lang="en-US"/>
          </a:p>
        </p:txBody>
      </p:sp>
    </p:spTree>
    <p:extLst>
      <p:ext uri="{BB962C8B-B14F-4D97-AF65-F5344CB8AC3E}">
        <p14:creationId xmlns:p14="http://schemas.microsoft.com/office/powerpoint/2010/main" val="364807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4905382"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Michael DiPrima</a:t>
            </a:r>
            <a:br>
              <a:rPr lang="en-US" sz="3200" b="1" dirty="0">
                <a:latin typeface="Avenir Black" panose="02000503020000020003" pitchFamily="2" charset="0"/>
              </a:rPr>
            </a:br>
            <a:r>
              <a:rPr lang="en-US" sz="2000" dirty="0">
                <a:latin typeface="Avenir Medium" panose="02000503020000020003" pitchFamily="2" charset="0"/>
              </a:rPr>
              <a:t>Data &amp; AI</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dirty="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83779" y="3882676"/>
            <a:ext cx="4099035" cy="2554545"/>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Data Organization | ETL Architecture | Infrastructure Performance| Cost Saving Optimization | Data Architecture | System Modernization | Data Visualization Architecture | Integrations Solution Builder</a:t>
            </a:r>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a:rPr>
              <a:t>Consulting leader focused on Data &amp; AI strategy and </a:t>
            </a:r>
            <a:r>
              <a:rPr lang="en-US" sz="1200" dirty="0">
                <a:latin typeface="Avenir Book"/>
              </a:rPr>
              <a:t>implementation. Michael’s primary focus is data engineering (DE), with experience in a wide array of systems and solutions. What sets Michael apart is his deep knowledge in complimentary areas outside the DE space. With his business acumen, and strong interpersonal and communication skills, Michael delivers effectively to all facets of business.</a:t>
            </a:r>
            <a:endParaRPr lang="en-US" sz="1200" b="0" i="0" dirty="0">
              <a:latin typeface="Avenir Book" panose="02000503020000020003" pitchFamily="2" charset="0"/>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555038"/>
            <a:ext cx="7299434" cy="3443368"/>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703380" y="1699298"/>
            <a:ext cx="7234886" cy="4016484"/>
          </a:xfrm>
          <a:prstGeom prst="rect">
            <a:avLst/>
          </a:prstGeom>
          <a:noFill/>
        </p:spPr>
        <p:txBody>
          <a:bodyPr wrap="square" rtlCol="0">
            <a:spAutoFit/>
          </a:bodyPr>
          <a:lstStyle/>
          <a:p>
            <a:r>
              <a:rPr lang="en-US" sz="1000" b="1" i="0" dirty="0">
                <a:latin typeface="Avenir Medium" panose="02000503020000020003" pitchFamily="2" charset="0"/>
              </a:rPr>
              <a:t>Data Modernization and Commercial Payor Reporting Data Warehouse | </a:t>
            </a:r>
            <a:r>
              <a:rPr lang="en-US" sz="1000" b="1" i="0" dirty="0">
                <a:solidFill>
                  <a:srgbClr val="EF4142"/>
                </a:solidFill>
                <a:latin typeface="Avenir Medium" panose="02000503020000020003" pitchFamily="2" charset="0"/>
              </a:rPr>
              <a:t>Healthcare + Insurance</a:t>
            </a:r>
          </a:p>
          <a:p>
            <a:pPr marL="285750" indent="-285750">
              <a:buFont typeface="Arial" panose="020B0604020202020204" pitchFamily="34" charset="0"/>
              <a:buChar char="•"/>
            </a:pPr>
            <a:r>
              <a:rPr lang="en-US" sz="850" b="1" dirty="0">
                <a:latin typeface="Avenir Book" panose="02000503020000020003" pitchFamily="2" charset="0"/>
              </a:rPr>
              <a:t>Problem</a:t>
            </a:r>
            <a:r>
              <a:rPr lang="en-US" sz="850" dirty="0">
                <a:latin typeface="Avenir Book" panose="02000503020000020003" pitchFamily="2" charset="0"/>
              </a:rPr>
              <a:t>: Clients duplicating resources and cost for ETL and Data warehouses for bread + butter services.</a:t>
            </a:r>
          </a:p>
          <a:p>
            <a:pPr marL="285750" indent="-285750">
              <a:buFont typeface="Arial" panose="020B0604020202020204" pitchFamily="34" charset="0"/>
              <a:buChar char="•"/>
            </a:pPr>
            <a:r>
              <a:rPr lang="en-US" sz="850" b="1" dirty="0">
                <a:latin typeface="Avenir Book" panose="02000503020000020003" pitchFamily="2" charset="0"/>
              </a:rPr>
              <a:t>Value: </a:t>
            </a:r>
            <a:r>
              <a:rPr lang="en-US" sz="850" dirty="0">
                <a:latin typeface="Avenir Book" panose="02000503020000020003" pitchFamily="2" charset="0"/>
              </a:rPr>
              <a:t>Organized big data systems under single ETL framework and Data Warehouse. Created </a:t>
            </a:r>
            <a:r>
              <a:rPr lang="en-US" sz="850" dirty="0" err="1">
                <a:latin typeface="Avenir Book" panose="02000503020000020003" pitchFamily="2" charset="0"/>
              </a:rPr>
              <a:t>zero-hour</a:t>
            </a:r>
            <a:r>
              <a:rPr lang="en-US" sz="850" dirty="0">
                <a:latin typeface="Avenir Book" panose="02000503020000020003" pitchFamily="2" charset="0"/>
              </a:rPr>
              <a:t> ETLs for new and existing clients reducing time of delivery by 2 weeks. Developed IP for a custom data warehouse that enabled the firm to cross apply any experience across any contract, strengthening the firm’s consulting services. </a:t>
            </a:r>
          </a:p>
          <a:p>
            <a:pPr marL="285750" indent="-285750">
              <a:buFont typeface="Arial" panose="020B0604020202020204" pitchFamily="34" charset="0"/>
              <a:buChar char="•"/>
            </a:pPr>
            <a:r>
              <a:rPr lang="en-US" sz="850" b="1" dirty="0">
                <a:latin typeface="Avenir Book" panose="02000503020000020003" pitchFamily="2" charset="0"/>
              </a:rPr>
              <a:t>Tools:</a:t>
            </a:r>
            <a:r>
              <a:rPr lang="en-US" sz="850" dirty="0">
                <a:latin typeface="Avenir Book" panose="02000503020000020003" pitchFamily="2" charset="0"/>
              </a:rPr>
              <a:t> Microsoft SQL Server | Microsoft SQL Server Integration Services | Azure Data Factory | Power BI</a:t>
            </a:r>
          </a:p>
          <a:p>
            <a:pPr marL="285750" indent="-285750">
              <a:buFont typeface="Arial" panose="020B0604020202020204" pitchFamily="34" charset="0"/>
              <a:buChar char="•"/>
            </a:pPr>
            <a:r>
              <a:rPr lang="en-US" sz="850" b="1" dirty="0">
                <a:latin typeface="Avenir Book" panose="02000503020000020003" pitchFamily="2" charset="0"/>
              </a:rPr>
              <a:t>Role:</a:t>
            </a:r>
            <a:r>
              <a:rPr lang="en-US" sz="850" dirty="0">
                <a:latin typeface="Avenir Book" panose="02000503020000020003" pitchFamily="2" charset="0"/>
              </a:rPr>
              <a:t> Presented solution to firm and was lead architect on solution. Managed project from start to finish.</a:t>
            </a:r>
          </a:p>
          <a:p>
            <a:endParaRPr lang="en-US" sz="900" dirty="0">
              <a:latin typeface="Avenir Book" panose="02000503020000020003" pitchFamily="2" charset="0"/>
            </a:endParaRPr>
          </a:p>
          <a:p>
            <a:r>
              <a:rPr lang="en-US" sz="1000" b="1" dirty="0">
                <a:latin typeface="Avenir Medium" panose="02000503020000020003" pitchFamily="2" charset="0"/>
              </a:rPr>
              <a:t>Building an Integrated Data Warehouse from Zero | </a:t>
            </a:r>
            <a:r>
              <a:rPr lang="en-US" sz="1000" b="1" dirty="0">
                <a:solidFill>
                  <a:srgbClr val="FF0000"/>
                </a:solidFill>
                <a:latin typeface="Avenir Medium" panose="02000503020000020003" pitchFamily="2" charset="0"/>
              </a:rPr>
              <a:t>Biotechnologies + Startups</a:t>
            </a:r>
          </a:p>
          <a:p>
            <a:pPr marL="285750" indent="-285750">
              <a:buFont typeface="Arial" panose="020B0604020202020204" pitchFamily="34" charset="0"/>
              <a:buChar char="•"/>
            </a:pPr>
            <a:r>
              <a:rPr lang="en-US" sz="850" b="1" dirty="0">
                <a:latin typeface="Avenir Book" panose="02000503020000020003" pitchFamily="2" charset="0"/>
              </a:rPr>
              <a:t>Problem</a:t>
            </a:r>
            <a:r>
              <a:rPr lang="en-US" sz="850" b="1" i="0" dirty="0">
                <a:latin typeface="Avenir Book" panose="02000503020000020003" pitchFamily="2" charset="0"/>
              </a:rPr>
              <a:t>:</a:t>
            </a:r>
            <a:r>
              <a:rPr lang="en-US" sz="850" b="0" i="0" dirty="0">
                <a:latin typeface="Avenir Book" panose="02000503020000020003" pitchFamily="2" charset="0"/>
              </a:rPr>
              <a:t> </a:t>
            </a:r>
            <a:r>
              <a:rPr lang="en-US" sz="850" dirty="0">
                <a:latin typeface="Avenir Book" panose="02000503020000020003" pitchFamily="2" charset="0"/>
              </a:rPr>
              <a:t>Client experienced dramatic growth and required a robust integrated data warehouse (IDW) to collect, monitor, and report unstructured lab results in rapid development labs.</a:t>
            </a:r>
            <a:endParaRPr lang="en-US" sz="850" b="0" i="0" dirty="0">
              <a:latin typeface="Avenir Book" panose="02000503020000020003" pitchFamily="2" charset="0"/>
            </a:endParaRPr>
          </a:p>
          <a:p>
            <a:pPr marL="285750" indent="-285750">
              <a:buFont typeface="Arial" panose="020B0604020202020204" pitchFamily="34" charset="0"/>
              <a:buChar char="•"/>
            </a:pPr>
            <a:r>
              <a:rPr lang="en-US" sz="850" b="1" dirty="0">
                <a:latin typeface="Avenir Book" panose="02000503020000020003" pitchFamily="2" charset="0"/>
              </a:rPr>
              <a:t>Value: </a:t>
            </a:r>
            <a:r>
              <a:rPr lang="en-US" sz="850" dirty="0">
                <a:latin typeface="Avenir Book" panose="02000503020000020003" pitchFamily="2" charset="0"/>
              </a:rPr>
              <a:t>A robust integrated data warehouse that collected and integrated lab results from ad-hoc sensors and solutions. A feedback loop was developed to use this IDW to streamline research methods by highlighting performant methods to executive leadership.</a:t>
            </a:r>
            <a:endParaRPr lang="en-US" sz="850" b="1" dirty="0">
              <a:latin typeface="Avenir Book" panose="02000503020000020003" pitchFamily="2" charset="0"/>
            </a:endParaRPr>
          </a:p>
          <a:p>
            <a:pPr marL="285750" indent="-285750">
              <a:buFont typeface="Arial" panose="020B0604020202020204" pitchFamily="34" charset="0"/>
              <a:buChar char="•"/>
            </a:pPr>
            <a:r>
              <a:rPr lang="en-US" sz="850" b="1" dirty="0">
                <a:latin typeface="Avenir Book" panose="02000503020000020003" pitchFamily="2" charset="0"/>
              </a:rPr>
              <a:t>Tools: </a:t>
            </a:r>
            <a:r>
              <a:rPr lang="en-US" sz="850" dirty="0">
                <a:latin typeface="Avenir Book" panose="02000503020000020003" pitchFamily="2" charset="0"/>
              </a:rPr>
              <a:t>Python | Google Big Query | Amazon Redshift | Podman | Linux </a:t>
            </a:r>
            <a:endParaRPr lang="en-US" sz="850" b="1" dirty="0">
              <a:latin typeface="Avenir Book" panose="02000503020000020003" pitchFamily="2" charset="0"/>
            </a:endParaRPr>
          </a:p>
          <a:p>
            <a:pPr marL="285750" indent="-285750">
              <a:buFont typeface="Arial" panose="020B0604020202020204" pitchFamily="34" charset="0"/>
              <a:buChar char="•"/>
            </a:pPr>
            <a:r>
              <a:rPr lang="en-US" sz="850" b="1" dirty="0">
                <a:latin typeface="Avenir Book" panose="02000503020000020003" pitchFamily="2" charset="0"/>
              </a:rPr>
              <a:t>Role: </a:t>
            </a:r>
            <a:r>
              <a:rPr lang="en-US" sz="850" dirty="0">
                <a:latin typeface="Avenir Book" panose="02000503020000020003" pitchFamily="2" charset="0"/>
              </a:rPr>
              <a:t>Functioned as a senior data engineer. Michael was responsible for requirement gathering, designing and building a solution that supported the rapid growth of the client.</a:t>
            </a:r>
          </a:p>
          <a:p>
            <a:pPr marL="285750" indent="-285750">
              <a:buFont typeface="Arial" panose="020B0604020202020204" pitchFamily="34" charset="0"/>
              <a:buChar char="•"/>
            </a:pPr>
            <a:endParaRPr lang="en-US" sz="900" b="1" dirty="0">
              <a:latin typeface="Avenir Book" panose="02000503020000020003" pitchFamily="2" charset="0"/>
            </a:endParaRPr>
          </a:p>
          <a:p>
            <a:r>
              <a:rPr lang="en-US" sz="1000" b="1" dirty="0">
                <a:latin typeface="Avenir Medium" panose="02000503020000020003" pitchFamily="2" charset="0"/>
              </a:rPr>
              <a:t>Master Data Management with Complex Sources | </a:t>
            </a:r>
            <a:r>
              <a:rPr lang="en-US" sz="1000" b="1" dirty="0">
                <a:solidFill>
                  <a:srgbClr val="FF0000"/>
                </a:solidFill>
                <a:latin typeface="Avenir Medium" panose="02000503020000020003" pitchFamily="2" charset="0"/>
              </a:rPr>
              <a:t>Construction &amp; Materials Engineering</a:t>
            </a:r>
          </a:p>
          <a:p>
            <a:pPr marL="285750" indent="-285750">
              <a:buFont typeface="Arial" panose="020B0604020202020204" pitchFamily="34" charset="0"/>
              <a:buChar char="•"/>
            </a:pPr>
            <a:r>
              <a:rPr lang="en-US" sz="850" b="1" dirty="0">
                <a:latin typeface="Avenir Book" panose="02000503020000020003" pitchFamily="2" charset="0"/>
              </a:rPr>
              <a:t>Problem</a:t>
            </a:r>
            <a:r>
              <a:rPr lang="en-US" sz="850" b="1" i="0" dirty="0">
                <a:latin typeface="Avenir Book" panose="02000503020000020003" pitchFamily="2" charset="0"/>
              </a:rPr>
              <a:t>:</a:t>
            </a:r>
            <a:r>
              <a:rPr lang="en-US" sz="850" b="0" i="0" dirty="0">
                <a:latin typeface="Avenir Book" panose="02000503020000020003" pitchFamily="2" charset="0"/>
              </a:rPr>
              <a:t> </a:t>
            </a:r>
            <a:r>
              <a:rPr lang="en-US" sz="850" dirty="0">
                <a:latin typeface="Avenir Book" panose="02000503020000020003" pitchFamily="2" charset="0"/>
              </a:rPr>
              <a:t>Client had siloed teams and information, making holistic reporting impossible. Source systems are complicated and integration solutions are expensive.</a:t>
            </a:r>
            <a:endParaRPr lang="en-US" sz="850" b="0" i="0" dirty="0">
              <a:latin typeface="Avenir Book" panose="02000503020000020003" pitchFamily="2" charset="0"/>
            </a:endParaRPr>
          </a:p>
          <a:p>
            <a:pPr marL="285750" indent="-285750">
              <a:buFont typeface="Arial" panose="020B0604020202020204" pitchFamily="34" charset="0"/>
              <a:buChar char="•"/>
            </a:pPr>
            <a:r>
              <a:rPr lang="en-US" sz="850" b="1" dirty="0">
                <a:latin typeface="Avenir Book" panose="02000503020000020003" pitchFamily="2" charset="0"/>
              </a:rPr>
              <a:t>Value: </a:t>
            </a:r>
            <a:r>
              <a:rPr lang="en-US" sz="850" dirty="0">
                <a:latin typeface="Avenir Book" panose="02000503020000020003" pitchFamily="2" charset="0"/>
              </a:rPr>
              <a:t>Bridging all silos of the business to enable one source of truth for all reporting and application building.</a:t>
            </a:r>
            <a:endParaRPr lang="en-US" sz="850" b="1" dirty="0">
              <a:latin typeface="Avenir Book" panose="02000503020000020003" pitchFamily="2" charset="0"/>
            </a:endParaRPr>
          </a:p>
          <a:p>
            <a:pPr marL="285750" indent="-285750">
              <a:buFont typeface="Arial" panose="020B0604020202020204" pitchFamily="34" charset="0"/>
              <a:buChar char="•"/>
            </a:pPr>
            <a:r>
              <a:rPr lang="en-US" sz="850" b="1" dirty="0">
                <a:latin typeface="Avenir Book" panose="02000503020000020003" pitchFamily="2" charset="0"/>
              </a:rPr>
              <a:t>Tools: </a:t>
            </a:r>
            <a:r>
              <a:rPr lang="en-US" sz="850" dirty="0">
                <a:latin typeface="Avenir Book" panose="02000503020000020003" pitchFamily="2" charset="0"/>
              </a:rPr>
              <a:t>Azure | Azure SQL | Azure Data Factory | Azure Serverless Functions | API Integration | Python | C# | Logic Apps | Web Apps</a:t>
            </a:r>
            <a:endParaRPr lang="en-US" sz="850" b="1" dirty="0">
              <a:latin typeface="Avenir Book" panose="02000503020000020003" pitchFamily="2" charset="0"/>
            </a:endParaRPr>
          </a:p>
          <a:p>
            <a:pPr marL="285750" indent="-285750">
              <a:buFont typeface="Arial" panose="020B0604020202020204" pitchFamily="34" charset="0"/>
              <a:buChar char="•"/>
            </a:pPr>
            <a:r>
              <a:rPr lang="en-US" sz="850" b="1" dirty="0">
                <a:latin typeface="Avenir Book" panose="02000503020000020003" pitchFamily="2" charset="0"/>
              </a:rPr>
              <a:t>Role: </a:t>
            </a:r>
            <a:r>
              <a:rPr lang="en-US" sz="850" dirty="0">
                <a:latin typeface="Avenir Book" panose="02000503020000020003" pitchFamily="2" charset="0"/>
              </a:rPr>
              <a:t>Consulted as a senior data engineer. Michael was responsible for building and transitioning an ETL workflow that combines the many sources of business. </a:t>
            </a:r>
            <a:endParaRPr lang="en-US" sz="850" b="1" dirty="0">
              <a:latin typeface="Avenir Book" panose="02000503020000020003" pitchFamily="2" charset="0"/>
            </a:endParaRPr>
          </a:p>
          <a:p>
            <a:endParaRPr lang="en-US" sz="900" b="1" dirty="0">
              <a:latin typeface="Avenir Book" panose="02000503020000020003" pitchFamily="2" charset="0"/>
            </a:endParaRPr>
          </a:p>
          <a:p>
            <a:pPr marL="285750" indent="-285750">
              <a:buFont typeface="Arial" panose="020B0604020202020204" pitchFamily="34" charset="0"/>
              <a:buChar char="•"/>
            </a:pPr>
            <a:endParaRPr lang="en-US" sz="900" b="0" i="0" dirty="0">
              <a:latin typeface="Avenir Book" panose="02000503020000020003" pitchFamily="2" charset="0"/>
            </a:endParaRPr>
          </a:p>
          <a:p>
            <a:pPr marL="285750" indent="-285750">
              <a:buFont typeface="Arial" panose="020B0604020202020204" pitchFamily="34" charset="0"/>
              <a:buChar char="•"/>
            </a:pPr>
            <a:endParaRPr lang="en-US" sz="900" b="0" i="0" dirty="0">
              <a:latin typeface="Avenir Book" panose="02000503020000020003" pitchFamily="2" charset="0"/>
            </a:endParaRPr>
          </a:p>
          <a:p>
            <a:pPr marL="285750" indent="-285750">
              <a:buFont typeface="Arial" panose="020B0604020202020204" pitchFamily="34" charset="0"/>
              <a:buChar char="•"/>
            </a:pPr>
            <a:endParaRPr lang="en-US" sz="900" b="0" i="0" dirty="0">
              <a:latin typeface="Avenir Book"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94249" y="501502"/>
            <a:ext cx="6716972" cy="677108"/>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Industry Experience</a:t>
            </a:r>
          </a:p>
          <a:p>
            <a:r>
              <a:rPr lang="en-US" sz="1200" b="0" i="0" dirty="0">
                <a:latin typeface="Avenir Book"/>
              </a:rPr>
              <a:t>Healthcare | Insurance</a:t>
            </a:r>
            <a:r>
              <a:rPr lang="en-US" sz="1200" dirty="0">
                <a:latin typeface="Avenir Book"/>
              </a:rPr>
              <a:t>| Construction &amp; Materials Engineering | Small Business Retail | Biotechnology | Startups</a:t>
            </a:r>
            <a:endParaRPr lang="en-US" sz="1200" b="0" i="0" dirty="0">
              <a:latin typeface="Avenir Book"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882056" y="5065121"/>
            <a:ext cx="2885092" cy="402778"/>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80" y="5393350"/>
            <a:ext cx="3675377" cy="1061829"/>
          </a:xfrm>
          <a:prstGeom prst="rect">
            <a:avLst/>
          </a:prstGeom>
          <a:noFill/>
        </p:spPr>
        <p:txBody>
          <a:bodyPr wrap="square" rtlCol="0">
            <a:spAutoFit/>
          </a:bodyPr>
          <a:lstStyle/>
          <a:p>
            <a:r>
              <a:rPr lang="en-US" sz="1050" dirty="0">
                <a:latin typeface="Avenir Book" panose="02000503020000020003" pitchFamily="2" charset="0"/>
              </a:rPr>
              <a:t>Michael has over 10 </a:t>
            </a:r>
            <a:r>
              <a:rPr lang="en-US" sz="1050" b="0" i="0" dirty="0">
                <a:latin typeface="Avenir Book" panose="02000503020000020003" pitchFamily="2" charset="0"/>
              </a:rPr>
              <a:t>years consulting in Data and IT serving companies in the Fortune </a:t>
            </a:r>
            <a:r>
              <a:rPr lang="en-US" sz="1050" dirty="0">
                <a:latin typeface="Avenir Book" panose="02000503020000020003" pitchFamily="2" charset="0"/>
              </a:rPr>
              <a:t>500</a:t>
            </a:r>
            <a:r>
              <a:rPr lang="en-US" sz="1050" b="0" i="0" dirty="0">
                <a:latin typeface="Avenir Book" panose="02000503020000020003" pitchFamily="2" charset="0"/>
              </a:rPr>
              <a:t> and </a:t>
            </a:r>
            <a:r>
              <a:rPr lang="en-US" sz="1050" dirty="0">
                <a:latin typeface="Avenir Book" panose="02000503020000020003" pitchFamily="2" charset="0"/>
              </a:rPr>
              <a:t>fast-growing </a:t>
            </a:r>
            <a:r>
              <a:rPr lang="en-US" sz="1050" b="0" i="0" dirty="0">
                <a:latin typeface="Avenir Book" panose="02000503020000020003" pitchFamily="2" charset="0"/>
              </a:rPr>
              <a:t>startups alike.</a:t>
            </a:r>
            <a:r>
              <a:rPr lang="en-US" sz="1050" dirty="0">
                <a:latin typeface="Avenir Book" panose="02000503020000020003" pitchFamily="2" charset="0"/>
              </a:rPr>
              <a:t> He’s a technology, and people enthusiast. Michael loves designing and building robust systems for any need. He has the expertise to solve a variety of complex problems and emotional IQ to work on any team.</a:t>
            </a:r>
          </a:p>
        </p:txBody>
      </p:sp>
      <p:sp>
        <p:nvSpPr>
          <p:cNvPr id="20" name="TextBox 19">
            <a:extLst>
              <a:ext uri="{FF2B5EF4-FFF2-40B4-BE49-F238E27FC236}">
                <a16:creationId xmlns:a16="http://schemas.microsoft.com/office/drawing/2014/main" id="{91228AB3-211E-2AB1-CB66-04BEDE91A126}"/>
              </a:ext>
            </a:extLst>
          </p:cNvPr>
          <p:cNvSpPr txBox="1"/>
          <p:nvPr/>
        </p:nvSpPr>
        <p:spPr>
          <a:xfrm>
            <a:off x="8782880" y="5252057"/>
            <a:ext cx="3021723" cy="1461939"/>
          </a:xfrm>
          <a:prstGeom prst="rect">
            <a:avLst/>
          </a:prstGeom>
          <a:noFill/>
        </p:spPr>
        <p:txBody>
          <a:bodyPr wrap="square" rtlCol="0">
            <a:spAutoFit/>
          </a:bodyPr>
          <a:lstStyle/>
          <a:p>
            <a:r>
              <a:rPr lang="en-US" sz="1000" b="1" i="0" dirty="0">
                <a:latin typeface="Avenir Medium" panose="02000503020000020003" pitchFamily="2" charset="0"/>
              </a:rPr>
              <a:t>Email</a:t>
            </a:r>
          </a:p>
          <a:p>
            <a:r>
              <a:rPr lang="en-US" sz="1000" dirty="0">
                <a:latin typeface="Avenir Book" panose="02000503020000020003" pitchFamily="2" charset="0"/>
              </a:rPr>
              <a:t>michael.diprima</a:t>
            </a:r>
            <a:r>
              <a:rPr lang="en-US" sz="1000" b="0" i="0" kern="1200" dirty="0">
                <a:solidFill>
                  <a:schemeClr val="tx1"/>
                </a:solidFill>
                <a:latin typeface="Avenir Book" panose="02000503020000020003" pitchFamily="2" charset="0"/>
                <a:ea typeface="+mn-ea"/>
                <a:cs typeface="+mn-cs"/>
              </a:rPr>
              <a:t>@thebridge.com</a:t>
            </a:r>
          </a:p>
          <a:p>
            <a:endParaRPr lang="en-US" sz="900" b="0" i="0" dirty="0">
              <a:latin typeface="Avenir Medium" panose="02000503020000020003" pitchFamily="2" charset="0"/>
            </a:endParaRPr>
          </a:p>
          <a:p>
            <a:r>
              <a:rPr lang="en-US" sz="1000" b="1" i="0" dirty="0">
                <a:latin typeface="Avenir Medium" panose="02000503020000020003" pitchFamily="2" charset="0"/>
              </a:rPr>
              <a:t>Mobile </a:t>
            </a:r>
          </a:p>
          <a:p>
            <a:r>
              <a:rPr lang="en-US" sz="1000" b="0" i="0" dirty="0">
                <a:latin typeface="Avenir Book" panose="02000503020000020003" pitchFamily="2" charset="0"/>
              </a:rPr>
              <a:t>(614) 787-1980</a:t>
            </a:r>
          </a:p>
          <a:p>
            <a:endParaRPr lang="en-US" sz="1000" dirty="0">
              <a:latin typeface="Avenir Book" panose="02000503020000020003" pitchFamily="2" charset="0"/>
            </a:endParaRPr>
          </a:p>
          <a:p>
            <a:r>
              <a:rPr lang="en-US" sz="1000" b="1" dirty="0">
                <a:latin typeface="Avenir Medium" panose="02000503020000020003" pitchFamily="2" charset="0"/>
              </a:rPr>
              <a:t>Location</a:t>
            </a:r>
          </a:p>
          <a:p>
            <a:r>
              <a:rPr lang="en-US" sz="1000" b="0" i="0" dirty="0">
                <a:latin typeface="Avenir Book" panose="02000503020000020003" pitchFamily="2" charset="0"/>
              </a:rPr>
              <a:t>Denver, Colorado</a:t>
            </a:r>
          </a:p>
          <a:p>
            <a:endParaRPr lang="en-US" sz="1000" b="0" i="0" dirty="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2"/>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901595" y="108788"/>
            <a:ext cx="1733666"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1" y="1382833"/>
            <a:ext cx="1870440"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pic>
        <p:nvPicPr>
          <p:cNvPr id="1026" name="Picture 2" descr="profile image">
            <a:extLst>
              <a:ext uri="{FF2B5EF4-FFF2-40B4-BE49-F238E27FC236}">
                <a16:creationId xmlns:a16="http://schemas.microsoft.com/office/drawing/2014/main" id="{B5435E35-17D6-A5A0-01B5-8193019B0A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8"/>
          <a:stretch/>
        </p:blipFill>
        <p:spPr bwMode="auto">
          <a:xfrm>
            <a:off x="1481768" y="1284516"/>
            <a:ext cx="1855531" cy="188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00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a6522676-9d5d-4c93-bc87-501c8cb86033">
      <UserInfo>
        <DisplayName>Eric Hilton</DisplayName>
        <AccountId>55</AccountId>
        <AccountType/>
      </UserInfo>
    </SharedWithUsers>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A6FC51-B5E4-408E-BE6C-CA5D905BEB98}">
  <ds:schemaRefs>
    <ds:schemaRef ds:uri="http://schemas.microsoft.com/sharepoint/v3/contenttype/forms"/>
  </ds:schemaRefs>
</ds:datastoreItem>
</file>

<file path=customXml/itemProps2.xml><?xml version="1.0" encoding="utf-8"?>
<ds:datastoreItem xmlns:ds="http://schemas.openxmlformats.org/officeDocument/2006/customXml" ds:itemID="{651DA5A2-84BF-41B6-9E08-B0064B71B234}">
  <ds:schemaRef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purl.org/dc/terms/"/>
    <ds:schemaRef ds:uri="http://schemas.microsoft.com/office/infopath/2007/PartnerControls"/>
    <ds:schemaRef ds:uri="http://schemas.openxmlformats.org/package/2006/metadata/core-properties"/>
    <ds:schemaRef ds:uri="bb4d6d32-6586-43b9-b010-b256dfc70333"/>
    <ds:schemaRef ds:uri="a6522676-9d5d-4c93-bc87-501c8cb86033"/>
  </ds:schemaRefs>
</ds:datastoreItem>
</file>

<file path=customXml/itemProps3.xml><?xml version="1.0" encoding="utf-8"?>
<ds:datastoreItem xmlns:ds="http://schemas.openxmlformats.org/officeDocument/2006/customXml" ds:itemID="{82538B80-AA79-414E-8849-4BDA117D15EB}"/>
</file>

<file path=docProps/app.xml><?xml version="1.0" encoding="utf-8"?>
<Properties xmlns="http://schemas.openxmlformats.org/officeDocument/2006/extended-properties" xmlns:vt="http://schemas.openxmlformats.org/officeDocument/2006/docPropsVTypes">
  <TotalTime>3700</TotalTime>
  <Words>567</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Black</vt:lpstr>
      <vt:lpstr>Avenir Book</vt:lpstr>
      <vt:lpstr>Avenir Medium</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Davidson</dc:creator>
  <cp:lastModifiedBy>Michael DiPrima</cp:lastModifiedBy>
  <cp:revision>35</cp:revision>
  <dcterms:created xsi:type="dcterms:W3CDTF">2023-10-25T16:30:52Z</dcterms:created>
  <dcterms:modified xsi:type="dcterms:W3CDTF">2024-04-23T23:18:23Z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