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9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1B3D4C-AC3C-2F5B-AAA8-BB5484A49710}" v="10" dt="2024-02-22T15:21:12.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55" autoAdjust="0"/>
    <p:restoredTop sz="94660"/>
  </p:normalViewPr>
  <p:slideViewPr>
    <p:cSldViewPr snapToGrid="0">
      <p:cViewPr varScale="1">
        <p:scale>
          <a:sx n="135" d="100"/>
          <a:sy n="135" d="100"/>
        </p:scale>
        <p:origin x="2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7AB9-E748-F329-1D08-2A88B5FB9B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8F28BC-2C2C-15E4-F287-32FF5138A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02618D-808C-D8EB-41A4-DA4D61F99AF1}"/>
              </a:ext>
            </a:extLst>
          </p:cNvPr>
          <p:cNvSpPr>
            <a:spLocks noGrp="1"/>
          </p:cNvSpPr>
          <p:nvPr>
            <p:ph type="dt" sz="half" idx="10"/>
          </p:nvPr>
        </p:nvSpPr>
        <p:spPr/>
        <p:txBody>
          <a:bodyPr/>
          <a:lstStyle/>
          <a:p>
            <a:fld id="{56A71C21-6BF5-402F-A053-CDFFF1060FE1}" type="datetimeFigureOut">
              <a:rPr lang="en-US" smtClean="0"/>
              <a:t>5/3/24</a:t>
            </a:fld>
            <a:endParaRPr lang="en-US"/>
          </a:p>
        </p:txBody>
      </p:sp>
      <p:sp>
        <p:nvSpPr>
          <p:cNvPr id="5" name="Footer Placeholder 4">
            <a:extLst>
              <a:ext uri="{FF2B5EF4-FFF2-40B4-BE49-F238E27FC236}">
                <a16:creationId xmlns:a16="http://schemas.microsoft.com/office/drawing/2014/main" id="{177472D2-9315-910D-6FB4-2DBEF7CF3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5D946-AF44-C368-662C-FAC7A0704290}"/>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8895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052C-F02F-C569-4DFE-CCA657898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C37DDA-C7E8-9CEB-C874-79D1A5B222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616F1-D0A5-500A-44E5-DFB0AE046C26}"/>
              </a:ext>
            </a:extLst>
          </p:cNvPr>
          <p:cNvSpPr>
            <a:spLocks noGrp="1"/>
          </p:cNvSpPr>
          <p:nvPr>
            <p:ph type="dt" sz="half" idx="10"/>
          </p:nvPr>
        </p:nvSpPr>
        <p:spPr/>
        <p:txBody>
          <a:bodyPr/>
          <a:lstStyle/>
          <a:p>
            <a:fld id="{56A71C21-6BF5-402F-A053-CDFFF1060FE1}" type="datetimeFigureOut">
              <a:rPr lang="en-US" smtClean="0"/>
              <a:t>5/3/24</a:t>
            </a:fld>
            <a:endParaRPr lang="en-US"/>
          </a:p>
        </p:txBody>
      </p:sp>
      <p:sp>
        <p:nvSpPr>
          <p:cNvPr id="5" name="Footer Placeholder 4">
            <a:extLst>
              <a:ext uri="{FF2B5EF4-FFF2-40B4-BE49-F238E27FC236}">
                <a16:creationId xmlns:a16="http://schemas.microsoft.com/office/drawing/2014/main" id="{A27D7A36-7BB0-B38B-3307-8789B8242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D69F2-FC71-E270-CE8D-E71BFB0AB69A}"/>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91129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44DF53-1C47-22C5-CFC9-C7907E7724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A4E8CF-B412-A553-036A-29D898F689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5F99A-AAB4-99AF-BDB0-66304C38C438}"/>
              </a:ext>
            </a:extLst>
          </p:cNvPr>
          <p:cNvSpPr>
            <a:spLocks noGrp="1"/>
          </p:cNvSpPr>
          <p:nvPr>
            <p:ph type="dt" sz="half" idx="10"/>
          </p:nvPr>
        </p:nvSpPr>
        <p:spPr/>
        <p:txBody>
          <a:bodyPr/>
          <a:lstStyle/>
          <a:p>
            <a:fld id="{56A71C21-6BF5-402F-A053-CDFFF1060FE1}" type="datetimeFigureOut">
              <a:rPr lang="en-US" smtClean="0"/>
              <a:t>5/3/24</a:t>
            </a:fld>
            <a:endParaRPr lang="en-US"/>
          </a:p>
        </p:txBody>
      </p:sp>
      <p:sp>
        <p:nvSpPr>
          <p:cNvPr id="5" name="Footer Placeholder 4">
            <a:extLst>
              <a:ext uri="{FF2B5EF4-FFF2-40B4-BE49-F238E27FC236}">
                <a16:creationId xmlns:a16="http://schemas.microsoft.com/office/drawing/2014/main" id="{0D818492-BA05-04EB-F6B7-F8F285E7F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EE468-417D-9467-A2C8-D97612AD68E3}"/>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34134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B3E6-89B3-4554-2C61-CA412283B0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762CCF-7ED6-CAEC-8137-E0DBCAA011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115B2-D281-FC69-E6DD-7FE711389FB6}"/>
              </a:ext>
            </a:extLst>
          </p:cNvPr>
          <p:cNvSpPr>
            <a:spLocks noGrp="1"/>
          </p:cNvSpPr>
          <p:nvPr>
            <p:ph type="dt" sz="half" idx="10"/>
          </p:nvPr>
        </p:nvSpPr>
        <p:spPr/>
        <p:txBody>
          <a:bodyPr/>
          <a:lstStyle/>
          <a:p>
            <a:fld id="{56A71C21-6BF5-402F-A053-CDFFF1060FE1}" type="datetimeFigureOut">
              <a:rPr lang="en-US" smtClean="0"/>
              <a:t>5/3/24</a:t>
            </a:fld>
            <a:endParaRPr lang="en-US"/>
          </a:p>
        </p:txBody>
      </p:sp>
      <p:sp>
        <p:nvSpPr>
          <p:cNvPr id="5" name="Footer Placeholder 4">
            <a:extLst>
              <a:ext uri="{FF2B5EF4-FFF2-40B4-BE49-F238E27FC236}">
                <a16:creationId xmlns:a16="http://schemas.microsoft.com/office/drawing/2014/main" id="{73FEA607-C80C-C5D9-4C8F-A46ADFE80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BD863-CDAD-8065-D852-0CD4AA245F93}"/>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35803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02AA-7CCB-9F99-2BCC-0901655FFF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F98516-648D-7340-5AC4-DD69CD171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7538CE-1E06-290B-1BE8-9367F4E42A8A}"/>
              </a:ext>
            </a:extLst>
          </p:cNvPr>
          <p:cNvSpPr>
            <a:spLocks noGrp="1"/>
          </p:cNvSpPr>
          <p:nvPr>
            <p:ph type="dt" sz="half" idx="10"/>
          </p:nvPr>
        </p:nvSpPr>
        <p:spPr/>
        <p:txBody>
          <a:bodyPr/>
          <a:lstStyle/>
          <a:p>
            <a:fld id="{56A71C21-6BF5-402F-A053-CDFFF1060FE1}" type="datetimeFigureOut">
              <a:rPr lang="en-US" smtClean="0"/>
              <a:t>5/3/24</a:t>
            </a:fld>
            <a:endParaRPr lang="en-US"/>
          </a:p>
        </p:txBody>
      </p:sp>
      <p:sp>
        <p:nvSpPr>
          <p:cNvPr id="5" name="Footer Placeholder 4">
            <a:extLst>
              <a:ext uri="{FF2B5EF4-FFF2-40B4-BE49-F238E27FC236}">
                <a16:creationId xmlns:a16="http://schemas.microsoft.com/office/drawing/2014/main" id="{3CC19F25-1705-EF00-069D-D8081EC8D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385D0-D4DD-57F6-B527-0963DA51063C}"/>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330135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D6F9-631E-B582-E9FA-3AE380BB2C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89E948-7616-5C6A-EFDE-CCF59E0AC9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AF8E03-E9BE-D6AB-9A58-D94B2653D9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103352-EC38-6E51-D448-FC5AC1405261}"/>
              </a:ext>
            </a:extLst>
          </p:cNvPr>
          <p:cNvSpPr>
            <a:spLocks noGrp="1"/>
          </p:cNvSpPr>
          <p:nvPr>
            <p:ph type="dt" sz="half" idx="10"/>
          </p:nvPr>
        </p:nvSpPr>
        <p:spPr/>
        <p:txBody>
          <a:bodyPr/>
          <a:lstStyle/>
          <a:p>
            <a:fld id="{56A71C21-6BF5-402F-A053-CDFFF1060FE1}" type="datetimeFigureOut">
              <a:rPr lang="en-US" smtClean="0"/>
              <a:t>5/3/24</a:t>
            </a:fld>
            <a:endParaRPr lang="en-US"/>
          </a:p>
        </p:txBody>
      </p:sp>
      <p:sp>
        <p:nvSpPr>
          <p:cNvPr id="6" name="Footer Placeholder 5">
            <a:extLst>
              <a:ext uri="{FF2B5EF4-FFF2-40B4-BE49-F238E27FC236}">
                <a16:creationId xmlns:a16="http://schemas.microsoft.com/office/drawing/2014/main" id="{7552860E-68FB-984D-8922-109910409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7B0B7-B5FD-67F9-2CD7-C1D7987EF5A4}"/>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110059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0B30-02D3-D077-1E95-69175FEB3F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E0F6D0-F328-374B-19BA-F01B20603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EE0745-DFB4-DEC8-8D56-FF9EC43749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059E90-CDD2-5197-6602-F410D5B47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F79364-0CAE-0BB7-65A3-EFD936182A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0149FC-56D9-F69E-306D-F762CF9079D6}"/>
              </a:ext>
            </a:extLst>
          </p:cNvPr>
          <p:cNvSpPr>
            <a:spLocks noGrp="1"/>
          </p:cNvSpPr>
          <p:nvPr>
            <p:ph type="dt" sz="half" idx="10"/>
          </p:nvPr>
        </p:nvSpPr>
        <p:spPr/>
        <p:txBody>
          <a:bodyPr/>
          <a:lstStyle/>
          <a:p>
            <a:fld id="{56A71C21-6BF5-402F-A053-CDFFF1060FE1}" type="datetimeFigureOut">
              <a:rPr lang="en-US" smtClean="0"/>
              <a:t>5/3/24</a:t>
            </a:fld>
            <a:endParaRPr lang="en-US"/>
          </a:p>
        </p:txBody>
      </p:sp>
      <p:sp>
        <p:nvSpPr>
          <p:cNvPr id="8" name="Footer Placeholder 7">
            <a:extLst>
              <a:ext uri="{FF2B5EF4-FFF2-40B4-BE49-F238E27FC236}">
                <a16:creationId xmlns:a16="http://schemas.microsoft.com/office/drawing/2014/main" id="{D4C6901B-97C4-C9E5-0A08-32DA2BF172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DC1719-51D4-972F-477F-540DC62FB5E6}"/>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15263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4F1B-15CC-B389-2195-8D9DD74BCB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9E7F81-F55A-53F5-7513-1023C99E47F4}"/>
              </a:ext>
            </a:extLst>
          </p:cNvPr>
          <p:cNvSpPr>
            <a:spLocks noGrp="1"/>
          </p:cNvSpPr>
          <p:nvPr>
            <p:ph type="dt" sz="half" idx="10"/>
          </p:nvPr>
        </p:nvSpPr>
        <p:spPr/>
        <p:txBody>
          <a:bodyPr/>
          <a:lstStyle/>
          <a:p>
            <a:fld id="{56A71C21-6BF5-402F-A053-CDFFF1060FE1}" type="datetimeFigureOut">
              <a:rPr lang="en-US" smtClean="0"/>
              <a:t>5/3/24</a:t>
            </a:fld>
            <a:endParaRPr lang="en-US"/>
          </a:p>
        </p:txBody>
      </p:sp>
      <p:sp>
        <p:nvSpPr>
          <p:cNvPr id="4" name="Footer Placeholder 3">
            <a:extLst>
              <a:ext uri="{FF2B5EF4-FFF2-40B4-BE49-F238E27FC236}">
                <a16:creationId xmlns:a16="http://schemas.microsoft.com/office/drawing/2014/main" id="{07B97380-6DF0-79FC-A964-55D8EE8E1A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EE2A19-8F25-82BA-F701-5BD127D34271}"/>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39782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3CE82B-4318-8BD5-FF7F-1092F675512F}"/>
              </a:ext>
            </a:extLst>
          </p:cNvPr>
          <p:cNvSpPr>
            <a:spLocks noGrp="1"/>
          </p:cNvSpPr>
          <p:nvPr>
            <p:ph type="dt" sz="half" idx="10"/>
          </p:nvPr>
        </p:nvSpPr>
        <p:spPr/>
        <p:txBody>
          <a:bodyPr/>
          <a:lstStyle/>
          <a:p>
            <a:fld id="{56A71C21-6BF5-402F-A053-CDFFF1060FE1}" type="datetimeFigureOut">
              <a:rPr lang="en-US" smtClean="0"/>
              <a:t>5/3/24</a:t>
            </a:fld>
            <a:endParaRPr lang="en-US"/>
          </a:p>
        </p:txBody>
      </p:sp>
      <p:sp>
        <p:nvSpPr>
          <p:cNvPr id="3" name="Footer Placeholder 2">
            <a:extLst>
              <a:ext uri="{FF2B5EF4-FFF2-40B4-BE49-F238E27FC236}">
                <a16:creationId xmlns:a16="http://schemas.microsoft.com/office/drawing/2014/main" id="{172CD123-4233-B78B-E3B8-D85AFD46DC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17116E-B2D8-629E-C146-65052419D0A6}"/>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62773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5D52-5F58-CCFA-E3C2-DCBA3F7C8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03AD62-FAB4-616F-9364-002C3A350A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C1FC09-5F9C-456E-402C-75CD2FD28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C9F6B-FFF5-DDEB-066B-0F7B44101E93}"/>
              </a:ext>
            </a:extLst>
          </p:cNvPr>
          <p:cNvSpPr>
            <a:spLocks noGrp="1"/>
          </p:cNvSpPr>
          <p:nvPr>
            <p:ph type="dt" sz="half" idx="10"/>
          </p:nvPr>
        </p:nvSpPr>
        <p:spPr/>
        <p:txBody>
          <a:bodyPr/>
          <a:lstStyle/>
          <a:p>
            <a:fld id="{56A71C21-6BF5-402F-A053-CDFFF1060FE1}" type="datetimeFigureOut">
              <a:rPr lang="en-US" smtClean="0"/>
              <a:t>5/3/24</a:t>
            </a:fld>
            <a:endParaRPr lang="en-US"/>
          </a:p>
        </p:txBody>
      </p:sp>
      <p:sp>
        <p:nvSpPr>
          <p:cNvPr id="6" name="Footer Placeholder 5">
            <a:extLst>
              <a:ext uri="{FF2B5EF4-FFF2-40B4-BE49-F238E27FC236}">
                <a16:creationId xmlns:a16="http://schemas.microsoft.com/office/drawing/2014/main" id="{9A369207-D684-AF90-9D7B-5F4C8D943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2BA7E-371E-37BF-78A9-AED96FF1144C}"/>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626619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7EEE-7D86-2DE6-26DD-0BCEC235A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620686-3B5F-C157-CCA8-CAA7CC802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652386-81C1-6873-45B6-167FC89A0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6C452-0B40-68F6-F3F6-9AFAD400D040}"/>
              </a:ext>
            </a:extLst>
          </p:cNvPr>
          <p:cNvSpPr>
            <a:spLocks noGrp="1"/>
          </p:cNvSpPr>
          <p:nvPr>
            <p:ph type="dt" sz="half" idx="10"/>
          </p:nvPr>
        </p:nvSpPr>
        <p:spPr/>
        <p:txBody>
          <a:bodyPr/>
          <a:lstStyle/>
          <a:p>
            <a:fld id="{56A71C21-6BF5-402F-A053-CDFFF1060FE1}" type="datetimeFigureOut">
              <a:rPr lang="en-US" smtClean="0"/>
              <a:t>5/3/24</a:t>
            </a:fld>
            <a:endParaRPr lang="en-US"/>
          </a:p>
        </p:txBody>
      </p:sp>
      <p:sp>
        <p:nvSpPr>
          <p:cNvPr id="6" name="Footer Placeholder 5">
            <a:extLst>
              <a:ext uri="{FF2B5EF4-FFF2-40B4-BE49-F238E27FC236}">
                <a16:creationId xmlns:a16="http://schemas.microsoft.com/office/drawing/2014/main" id="{5B5EFB9F-CBC3-F91D-AE1A-E7FE0DF81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C53275-C65C-05A0-0B3C-74A5237609E7}"/>
              </a:ext>
            </a:extLst>
          </p:cNvPr>
          <p:cNvSpPr>
            <a:spLocks noGrp="1"/>
          </p:cNvSpPr>
          <p:nvPr>
            <p:ph type="sldNum" sz="quarter" idx="12"/>
          </p:nvPr>
        </p:nvSpPr>
        <p:spPr/>
        <p:txBody>
          <a:bodyPr/>
          <a:lstStyle/>
          <a:p>
            <a:fld id="{FA856EBF-7766-48B0-8A03-4494BC8398FD}" type="slidenum">
              <a:rPr lang="en-US" smtClean="0"/>
              <a:t>‹#›</a:t>
            </a:fld>
            <a:endParaRPr lang="en-US"/>
          </a:p>
        </p:txBody>
      </p:sp>
    </p:spTree>
    <p:extLst>
      <p:ext uri="{BB962C8B-B14F-4D97-AF65-F5344CB8AC3E}">
        <p14:creationId xmlns:p14="http://schemas.microsoft.com/office/powerpoint/2010/main" val="296003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766F83-B671-B51C-A4AE-A7E9CF129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0D7041-C0C9-64C1-600A-6D48D15B3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6EEA9-27FA-10D0-BE25-75572076F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A71C21-6BF5-402F-A053-CDFFF1060FE1}" type="datetimeFigureOut">
              <a:rPr lang="en-US" smtClean="0"/>
              <a:t>5/3/24</a:t>
            </a:fld>
            <a:endParaRPr lang="en-US"/>
          </a:p>
        </p:txBody>
      </p:sp>
      <p:sp>
        <p:nvSpPr>
          <p:cNvPr id="5" name="Footer Placeholder 4">
            <a:extLst>
              <a:ext uri="{FF2B5EF4-FFF2-40B4-BE49-F238E27FC236}">
                <a16:creationId xmlns:a16="http://schemas.microsoft.com/office/drawing/2014/main" id="{F7033485-AA93-F96E-0C5A-8569CF578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923129-5361-41C3-5253-D521A1EDC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56EBF-7766-48B0-8A03-4494BC8398FD}" type="slidenum">
              <a:rPr lang="en-US" smtClean="0"/>
              <a:t>‹#›</a:t>
            </a:fld>
            <a:endParaRPr lang="en-US"/>
          </a:p>
        </p:txBody>
      </p:sp>
    </p:spTree>
    <p:extLst>
      <p:ext uri="{BB962C8B-B14F-4D97-AF65-F5344CB8AC3E}">
        <p14:creationId xmlns:p14="http://schemas.microsoft.com/office/powerpoint/2010/main" val="3648073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9C1C65-5C75-E8EE-EA88-A1CAD9872BBB}"/>
              </a:ext>
            </a:extLst>
          </p:cNvPr>
          <p:cNvSpPr txBox="1">
            <a:spLocks/>
          </p:cNvSpPr>
          <p:nvPr/>
        </p:nvSpPr>
        <p:spPr>
          <a:xfrm>
            <a:off x="-111133" y="168791"/>
            <a:ext cx="5012724" cy="110821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400" b="1" dirty="0">
                <a:solidFill>
                  <a:srgbClr val="EF4142"/>
                </a:solidFill>
                <a:latin typeface="Avenir Black" panose="02000503020000020003" pitchFamily="2" charset="0"/>
              </a:rPr>
              <a:t>Patrick Scribner</a:t>
            </a:r>
            <a:br>
              <a:rPr lang="en-US" sz="3200" b="1" dirty="0">
                <a:latin typeface="Avenir Black" panose="02000503020000020003" pitchFamily="2" charset="0"/>
              </a:rPr>
            </a:br>
            <a:r>
              <a:rPr lang="en-US" sz="2000" dirty="0">
                <a:latin typeface="Avenir Medium" panose="02000503020000020003" pitchFamily="2" charset="0"/>
              </a:rPr>
              <a:t>Data &amp; AI</a:t>
            </a:r>
            <a:endParaRPr lang="en-US" sz="3000" dirty="0">
              <a:latin typeface="Avenir Medium" panose="02000503020000020003" pitchFamily="2" charset="0"/>
            </a:endParaRPr>
          </a:p>
        </p:txBody>
      </p:sp>
      <p:sp>
        <p:nvSpPr>
          <p:cNvPr id="6" name="Rectangle 5">
            <a:extLst>
              <a:ext uri="{FF2B5EF4-FFF2-40B4-BE49-F238E27FC236}">
                <a16:creationId xmlns:a16="http://schemas.microsoft.com/office/drawing/2014/main" id="{F47E5E5B-CE59-87D4-9582-E97EB70B8FC9}"/>
              </a:ext>
            </a:extLst>
          </p:cNvPr>
          <p:cNvSpPr/>
          <p:nvPr/>
        </p:nvSpPr>
        <p:spPr>
          <a:xfrm>
            <a:off x="252248" y="3710151"/>
            <a:ext cx="4172607" cy="2874579"/>
          </a:xfrm>
          <a:prstGeom prst="rect">
            <a:avLst/>
          </a:prstGeom>
          <a:noFill/>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362346B5-4A96-78F2-5E0F-D84C19E1ACFD}"/>
              </a:ext>
            </a:extLst>
          </p:cNvPr>
          <p:cNvSpPr txBox="1"/>
          <p:nvPr/>
        </p:nvSpPr>
        <p:spPr>
          <a:xfrm>
            <a:off x="493986" y="3552139"/>
            <a:ext cx="2081048" cy="400110"/>
          </a:xfrm>
          <a:prstGeom prst="rect">
            <a:avLst/>
          </a:prstGeom>
          <a:solidFill>
            <a:schemeClr val="bg1"/>
          </a:solidFill>
        </p:spPr>
        <p:txBody>
          <a:bodyPr wrap="square" rtlCol="0">
            <a:spAutoFit/>
          </a:bodyPr>
          <a:lstStyle/>
          <a:p>
            <a:r>
              <a:rPr lang="en-US" sz="2000" dirty="0">
                <a:latin typeface="Avenir Medium" panose="02000503020000020003" pitchFamily="2" charset="0"/>
              </a:rPr>
              <a:t>BACKGROUND</a:t>
            </a:r>
          </a:p>
        </p:txBody>
      </p:sp>
      <p:sp>
        <p:nvSpPr>
          <p:cNvPr id="8" name="TextBox 7">
            <a:extLst>
              <a:ext uri="{FF2B5EF4-FFF2-40B4-BE49-F238E27FC236}">
                <a16:creationId xmlns:a16="http://schemas.microsoft.com/office/drawing/2014/main" id="{E308A731-9170-AFE2-A634-96488BF0CB65}"/>
              </a:ext>
            </a:extLst>
          </p:cNvPr>
          <p:cNvSpPr txBox="1"/>
          <p:nvPr/>
        </p:nvSpPr>
        <p:spPr>
          <a:xfrm>
            <a:off x="283779" y="3882676"/>
            <a:ext cx="4099035" cy="2600712"/>
          </a:xfrm>
          <a:prstGeom prst="rect">
            <a:avLst/>
          </a:prstGeom>
          <a:noFill/>
        </p:spPr>
        <p:txBody>
          <a:bodyPr wrap="square" lIns="91440" tIns="45720" rIns="91440" bIns="45720" rtlCol="0" anchor="t">
            <a:spAutoFit/>
          </a:bodyPr>
          <a:lstStyle/>
          <a:p>
            <a:r>
              <a:rPr lang="en-US" sz="1400" b="1" i="0" dirty="0">
                <a:latin typeface="Avenir Medium" panose="02000503020000020003" pitchFamily="2" charset="0"/>
              </a:rPr>
              <a:t>Functional Skills</a:t>
            </a:r>
          </a:p>
          <a:p>
            <a:r>
              <a:rPr lang="en-US" sz="1200" dirty="0">
                <a:latin typeface="Avenir Book" panose="02000503020000020003" pitchFamily="2" charset="0"/>
              </a:rPr>
              <a:t>Technology Leadership | Data Architecture | Data Engineering | Data Analysis and Visualization | Organizational Transformation | Automation</a:t>
            </a:r>
          </a:p>
          <a:p>
            <a:endParaRPr lang="en-US" sz="1500" b="0" i="0" dirty="0">
              <a:latin typeface="Avenir Medium" panose="02000503020000020003" pitchFamily="2" charset="0"/>
            </a:endParaRPr>
          </a:p>
          <a:p>
            <a:r>
              <a:rPr lang="en-US" sz="1400" b="1" i="0" dirty="0">
                <a:latin typeface="Avenir Medium" panose="02000503020000020003" pitchFamily="2" charset="0"/>
              </a:rPr>
              <a:t>Qualifications:</a:t>
            </a:r>
          </a:p>
          <a:p>
            <a:r>
              <a:rPr lang="en-US" sz="1200" b="0" i="0" dirty="0">
                <a:latin typeface="Avenir Book"/>
              </a:rPr>
              <a:t>Patrick is a visionary technology leader with a keen focus on crafting and executing data and technology strategies that drive innovation and propel businesses forward.  With a wealth of industry experience, Patrick specializes in unraveling intricate challenges faced by a diverse array of enterprises, spanning from nimble startups to sprawling multinational corporations.</a:t>
            </a:r>
            <a:endParaRPr lang="en-US" sz="1200" b="0" dirty="0">
              <a:latin typeface="Avenir Book" panose="02000503020000020003" pitchFamily="2" charset="0"/>
            </a:endParaRPr>
          </a:p>
        </p:txBody>
      </p:sp>
      <p:sp>
        <p:nvSpPr>
          <p:cNvPr id="9" name="Rectangle 8">
            <a:extLst>
              <a:ext uri="{FF2B5EF4-FFF2-40B4-BE49-F238E27FC236}">
                <a16:creationId xmlns:a16="http://schemas.microsoft.com/office/drawing/2014/main" id="{6EF58505-BBD8-278C-F42F-8A7E90DEB4F0}"/>
              </a:ext>
            </a:extLst>
          </p:cNvPr>
          <p:cNvSpPr/>
          <p:nvPr/>
        </p:nvSpPr>
        <p:spPr>
          <a:xfrm>
            <a:off x="4640318" y="273269"/>
            <a:ext cx="7299434" cy="1051034"/>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46D9C19E-E7D2-4FAF-4284-D542D778C2E2}"/>
              </a:ext>
            </a:extLst>
          </p:cNvPr>
          <p:cNvSpPr/>
          <p:nvPr/>
        </p:nvSpPr>
        <p:spPr>
          <a:xfrm>
            <a:off x="4640318" y="1555038"/>
            <a:ext cx="7299434" cy="3443368"/>
          </a:xfrm>
          <a:prstGeom prst="rect">
            <a:avLst/>
          </a:prstGeom>
          <a:ln w="28575">
            <a:solidFill>
              <a:srgbClr val="6DC3E8"/>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00AA3E67-9911-DE65-D2F1-66A9ACACA9EF}"/>
              </a:ext>
            </a:extLst>
          </p:cNvPr>
          <p:cNvSpPr txBox="1"/>
          <p:nvPr/>
        </p:nvSpPr>
        <p:spPr>
          <a:xfrm>
            <a:off x="4703380" y="1706509"/>
            <a:ext cx="7234886" cy="3508653"/>
          </a:xfrm>
          <a:prstGeom prst="rect">
            <a:avLst/>
          </a:prstGeom>
          <a:noFill/>
        </p:spPr>
        <p:txBody>
          <a:bodyPr wrap="square" rtlCol="0">
            <a:spAutoFit/>
          </a:bodyPr>
          <a:lstStyle/>
          <a:p>
            <a:r>
              <a:rPr lang="en-US" sz="1200" b="1" i="0" dirty="0">
                <a:latin typeface="Avenir Medium" panose="02000503020000020003" pitchFamily="2" charset="0"/>
              </a:rPr>
              <a:t>Enterprise Process</a:t>
            </a:r>
            <a:r>
              <a:rPr lang="en-US" sz="1200" b="1" dirty="0">
                <a:latin typeface="Avenir Medium" panose="02000503020000020003" pitchFamily="2" charset="0"/>
              </a:rPr>
              <a:t> Assessment/Replacement </a:t>
            </a:r>
            <a:r>
              <a:rPr lang="en-US" sz="1200" b="1" i="0" dirty="0">
                <a:latin typeface="Avenir Medium" panose="02000503020000020003" pitchFamily="2" charset="0"/>
              </a:rPr>
              <a:t>| </a:t>
            </a:r>
            <a:r>
              <a:rPr lang="en-US" sz="1200" b="1" dirty="0">
                <a:solidFill>
                  <a:srgbClr val="EF4142"/>
                </a:solidFill>
                <a:latin typeface="Avenir Medium" panose="02000503020000020003" pitchFamily="2" charset="0"/>
              </a:rPr>
              <a:t>Analytical Laboratory</a:t>
            </a:r>
            <a:endParaRPr lang="en-US" sz="1200" b="1" i="0" dirty="0">
              <a:solidFill>
                <a:srgbClr val="EF4142"/>
              </a:solidFill>
              <a:latin typeface="Avenir Medium" panose="02000503020000020003" pitchFamily="2" charset="0"/>
            </a:endParaRPr>
          </a:p>
          <a:p>
            <a:pPr marL="285750" indent="-285750">
              <a:buFont typeface="Arial" panose="020B0604020202020204" pitchFamily="34" charset="0"/>
              <a:buChar char="•"/>
            </a:pPr>
            <a:r>
              <a:rPr lang="en-US" sz="1100" b="1" dirty="0">
                <a:latin typeface="Avenir Book" panose="02000503020000020003" pitchFamily="2" charset="0"/>
              </a:rPr>
              <a:t>Problem</a:t>
            </a:r>
            <a:r>
              <a:rPr lang="en-US" sz="1100" dirty="0">
                <a:latin typeface="Avenir Book" panose="02000503020000020003" pitchFamily="2" charset="0"/>
              </a:rPr>
              <a:t>: Client had a manual sample and result tracking system which wasn’t scaling to the increased workloads and was managed with a combination of Excel, disparate instruments and workers</a:t>
            </a:r>
          </a:p>
          <a:p>
            <a:pPr marL="285750" indent="-285750">
              <a:buFont typeface="Arial" panose="020B0604020202020204" pitchFamily="34" charset="0"/>
              <a:buChar char="•"/>
            </a:pPr>
            <a:r>
              <a:rPr lang="en-US" sz="1100" b="1" dirty="0">
                <a:latin typeface="Avenir Book" panose="02000503020000020003" pitchFamily="2" charset="0"/>
              </a:rPr>
              <a:t>Value: </a:t>
            </a:r>
            <a:r>
              <a:rPr lang="en-US" sz="1100" dirty="0">
                <a:latin typeface="Avenir Book" panose="02000503020000020003" pitchFamily="2" charset="0"/>
              </a:rPr>
              <a:t>By automating and tying together the processes, they were able to visualize and communicate where the results were, when new ones were coming in and create batches of work that were optimized</a:t>
            </a:r>
          </a:p>
          <a:p>
            <a:pPr marL="285750" indent="-285750">
              <a:buFont typeface="Arial" panose="020B0604020202020204" pitchFamily="34" charset="0"/>
              <a:buChar char="•"/>
            </a:pPr>
            <a:r>
              <a:rPr lang="en-US" sz="1100" b="1" dirty="0">
                <a:latin typeface="Avenir Book" panose="02000503020000020003" pitchFamily="2" charset="0"/>
              </a:rPr>
              <a:t>Tools:</a:t>
            </a:r>
            <a:r>
              <a:rPr lang="en-US" sz="1100" dirty="0">
                <a:latin typeface="Avenir Book" panose="02000503020000020003" pitchFamily="2" charset="0"/>
              </a:rPr>
              <a:t> Postgres, Python, Apache, AWS S3</a:t>
            </a:r>
          </a:p>
          <a:p>
            <a:pPr marL="285750" indent="-285750">
              <a:buFont typeface="Arial" panose="020B0604020202020204" pitchFamily="34" charset="0"/>
              <a:buChar char="•"/>
            </a:pPr>
            <a:r>
              <a:rPr lang="en-US" sz="1100" b="1" dirty="0">
                <a:latin typeface="Avenir Book" panose="02000503020000020003" pitchFamily="2" charset="0"/>
              </a:rPr>
              <a:t>Role:</a:t>
            </a:r>
            <a:r>
              <a:rPr lang="en-US" sz="1100" dirty="0">
                <a:latin typeface="Avenir Book" panose="02000503020000020003" pitchFamily="2" charset="0"/>
              </a:rPr>
              <a:t> Functioned as a team lead and architect facilitating design sessions to gather project success requirements, feature engineering, data engineering and project progress reporting and accountability of final quality</a:t>
            </a:r>
          </a:p>
          <a:p>
            <a:r>
              <a:rPr lang="en-US" sz="1200" b="1" dirty="0">
                <a:latin typeface="Avenir Medium" panose="02000503020000020003" pitchFamily="2" charset="0"/>
              </a:rPr>
              <a:t>Data – Integration | </a:t>
            </a:r>
            <a:r>
              <a:rPr lang="en-US" sz="1200" b="1" dirty="0">
                <a:solidFill>
                  <a:srgbClr val="FF0000"/>
                </a:solidFill>
                <a:latin typeface="Avenir Medium" panose="02000503020000020003" pitchFamily="2" charset="0"/>
              </a:rPr>
              <a:t>Construction Materials</a:t>
            </a:r>
          </a:p>
          <a:p>
            <a:pPr marL="285750" indent="-285750">
              <a:buFont typeface="Arial" panose="020B0604020202020204" pitchFamily="34" charset="0"/>
              <a:buChar char="•"/>
            </a:pPr>
            <a:r>
              <a:rPr lang="en-US" sz="1100" b="1" dirty="0">
                <a:latin typeface="Avenir Book" panose="02000503020000020003" pitchFamily="2" charset="0"/>
              </a:rPr>
              <a:t>Problem</a:t>
            </a:r>
            <a:r>
              <a:rPr lang="en-US" sz="1100" b="1" i="0" dirty="0">
                <a:latin typeface="Avenir Book" panose="02000503020000020003" pitchFamily="2" charset="0"/>
              </a:rPr>
              <a:t>:</a:t>
            </a:r>
            <a:r>
              <a:rPr lang="en-US" sz="1100" b="0" i="0" dirty="0">
                <a:latin typeface="Avenir Book" panose="02000503020000020003" pitchFamily="2" charset="0"/>
              </a:rPr>
              <a:t> </a:t>
            </a:r>
            <a:r>
              <a:rPr lang="en-US" sz="1100" dirty="0">
                <a:latin typeface="Avenir Book" panose="02000503020000020003" pitchFamily="2" charset="0"/>
              </a:rPr>
              <a:t>Client was required to report to the EPA hazardous waste material management and transportation</a:t>
            </a:r>
            <a:endParaRPr lang="en-US" sz="1100" b="0" i="0"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panose="02000503020000020003" pitchFamily="2" charset="0"/>
              </a:rPr>
              <a:t>Value: </a:t>
            </a:r>
            <a:r>
              <a:rPr lang="en-US" sz="1100" dirty="0">
                <a:latin typeface="Avenir Book" panose="02000503020000020003" pitchFamily="2" charset="0"/>
              </a:rPr>
              <a:t>An integrated solution direct with the EPA’s new eManifest API resulted in substantial time savings of 120 hours per month that was spent on manual data entry and timing compliance was improved by 60%</a:t>
            </a:r>
            <a:endParaRPr lang="en-US" sz="1100" b="1"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panose="02000503020000020003" pitchFamily="2" charset="0"/>
              </a:rPr>
              <a:t>Tools: </a:t>
            </a:r>
            <a:r>
              <a:rPr lang="en-US" sz="1100" dirty="0">
                <a:latin typeface="Avenir Book" panose="02000503020000020003" pitchFamily="2" charset="0"/>
              </a:rPr>
              <a:t>Snowflake, SQL Server, Talend </a:t>
            </a:r>
            <a:endParaRPr lang="en-US" sz="1100" b="1" dirty="0">
              <a:latin typeface="Avenir Book" panose="02000503020000020003" pitchFamily="2" charset="0"/>
            </a:endParaRPr>
          </a:p>
          <a:p>
            <a:pPr marL="285750" indent="-285750">
              <a:buFont typeface="Arial" panose="020B0604020202020204" pitchFamily="34" charset="0"/>
              <a:buChar char="•"/>
            </a:pPr>
            <a:r>
              <a:rPr lang="en-US" sz="1100" b="1" dirty="0">
                <a:latin typeface="Avenir Book" panose="02000503020000020003" pitchFamily="2" charset="0"/>
              </a:rPr>
              <a:t>Role: </a:t>
            </a:r>
            <a:r>
              <a:rPr lang="en-US" sz="1100" dirty="0">
                <a:latin typeface="Avenir Book" panose="02000503020000020003" pitchFamily="2" charset="0"/>
              </a:rPr>
              <a:t>Functioned as designer and developer of the solution working with clients business SME’s to ensure that their functional and reporting requirement were met.  </a:t>
            </a:r>
            <a:endParaRPr lang="en-US" sz="1100" b="1" dirty="0">
              <a:latin typeface="Avenir Book" panose="02000503020000020003" pitchFamily="2" charset="0"/>
            </a:endParaRPr>
          </a:p>
          <a:p>
            <a:pPr marL="285750" indent="-285750">
              <a:buFont typeface="Arial" panose="020B0604020202020204" pitchFamily="34" charset="0"/>
              <a:buChar char="•"/>
            </a:pPr>
            <a:endParaRPr lang="en-US" sz="1100" b="0" i="0" dirty="0">
              <a:latin typeface="Avenir Book" panose="02000503020000020003" pitchFamily="2" charset="0"/>
            </a:endParaRPr>
          </a:p>
          <a:p>
            <a:pPr marL="285750" indent="-285750">
              <a:buFont typeface="Arial" panose="020B0604020202020204" pitchFamily="34" charset="0"/>
              <a:buChar char="•"/>
            </a:pPr>
            <a:endParaRPr lang="en-US" sz="1100" b="0" i="0" dirty="0">
              <a:latin typeface="Avenir Book" panose="02000503020000020003" pitchFamily="2" charset="0"/>
            </a:endParaRPr>
          </a:p>
          <a:p>
            <a:pPr marL="285750" indent="-285750">
              <a:buFont typeface="Arial" panose="020B0604020202020204" pitchFamily="34" charset="0"/>
              <a:buChar char="•"/>
            </a:pPr>
            <a:endParaRPr lang="en-US" sz="1100" b="0" i="0" dirty="0">
              <a:latin typeface="Avenir Book" panose="02000503020000020003" pitchFamily="2" charset="0"/>
            </a:endParaRPr>
          </a:p>
        </p:txBody>
      </p:sp>
      <p:sp>
        <p:nvSpPr>
          <p:cNvPr id="15" name="TextBox 14">
            <a:extLst>
              <a:ext uri="{FF2B5EF4-FFF2-40B4-BE49-F238E27FC236}">
                <a16:creationId xmlns:a16="http://schemas.microsoft.com/office/drawing/2014/main" id="{94DF130C-1D4D-9DF6-393A-B7906892B2D4}"/>
              </a:ext>
            </a:extLst>
          </p:cNvPr>
          <p:cNvSpPr txBox="1"/>
          <p:nvPr/>
        </p:nvSpPr>
        <p:spPr>
          <a:xfrm>
            <a:off x="4794249" y="501502"/>
            <a:ext cx="7010354" cy="677108"/>
          </a:xfrm>
          <a:prstGeom prst="rect">
            <a:avLst/>
          </a:prstGeom>
          <a:noFill/>
        </p:spPr>
        <p:txBody>
          <a:bodyPr wrap="square" lIns="91440" tIns="45720" rIns="91440" bIns="45720" rtlCol="0" anchor="t">
            <a:spAutoFit/>
          </a:bodyPr>
          <a:lstStyle/>
          <a:p>
            <a:r>
              <a:rPr lang="en-US" sz="1400" b="1" i="0" dirty="0">
                <a:latin typeface="Avenir Medium" panose="02000503020000020003" pitchFamily="2" charset="0"/>
              </a:rPr>
              <a:t>Industry Experience</a:t>
            </a:r>
          </a:p>
          <a:p>
            <a:r>
              <a:rPr lang="en-US" sz="1200" b="0" i="0" dirty="0">
                <a:latin typeface="Avenir Book"/>
              </a:rPr>
              <a:t>Higher Education | Manufacturing | Cannabis | Government/Defense Contracting | Environmental Science | Healthcare | Golf Courses and Country Clubs | Transportation | Mortgage </a:t>
            </a:r>
            <a:endParaRPr lang="en-US" sz="1200" b="0" i="0" dirty="0">
              <a:latin typeface="Avenir Book" panose="02000503020000020003" pitchFamily="2" charset="0"/>
            </a:endParaRPr>
          </a:p>
        </p:txBody>
      </p:sp>
      <p:sp>
        <p:nvSpPr>
          <p:cNvPr id="17" name="Rectangle 16">
            <a:extLst>
              <a:ext uri="{FF2B5EF4-FFF2-40B4-BE49-F238E27FC236}">
                <a16:creationId xmlns:a16="http://schemas.microsoft.com/office/drawing/2014/main" id="{9BEDE38C-76DE-56D7-FC94-9B7F3DBF1009}"/>
              </a:ext>
            </a:extLst>
          </p:cNvPr>
          <p:cNvSpPr/>
          <p:nvPr/>
        </p:nvSpPr>
        <p:spPr>
          <a:xfrm>
            <a:off x="4640317" y="5229142"/>
            <a:ext cx="7299433" cy="1355590"/>
          </a:xfrm>
          <a:prstGeom prst="rect">
            <a:avLst/>
          </a:prstGeom>
          <a:ln w="28575">
            <a:solidFill>
              <a:srgbClr val="22262B"/>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041723F8-473C-A4E0-8E89-38EB178AF4A3}"/>
              </a:ext>
            </a:extLst>
          </p:cNvPr>
          <p:cNvSpPr txBox="1"/>
          <p:nvPr/>
        </p:nvSpPr>
        <p:spPr>
          <a:xfrm>
            <a:off x="4882056" y="5065121"/>
            <a:ext cx="2885092" cy="402778"/>
          </a:xfrm>
          <a:prstGeom prst="rect">
            <a:avLst/>
          </a:prstGeom>
          <a:solidFill>
            <a:schemeClr val="bg1"/>
          </a:solidFill>
        </p:spPr>
        <p:txBody>
          <a:bodyPr wrap="square" rtlCol="0">
            <a:spAutoFit/>
          </a:bodyPr>
          <a:lstStyle/>
          <a:p>
            <a:r>
              <a:rPr lang="en-US" sz="2000" dirty="0">
                <a:solidFill>
                  <a:srgbClr val="6DC3E8"/>
                </a:solidFill>
                <a:latin typeface="Avenir Medium" panose="02000503020000020003" pitchFamily="2" charset="0"/>
              </a:rPr>
              <a:t>BIO &amp; CONTACT INFO</a:t>
            </a:r>
          </a:p>
        </p:txBody>
      </p:sp>
      <p:sp>
        <p:nvSpPr>
          <p:cNvPr id="19" name="TextBox 18">
            <a:extLst>
              <a:ext uri="{FF2B5EF4-FFF2-40B4-BE49-F238E27FC236}">
                <a16:creationId xmlns:a16="http://schemas.microsoft.com/office/drawing/2014/main" id="{5F0C6E8B-31C3-543C-CC9B-0819E0FA2DC9}"/>
              </a:ext>
            </a:extLst>
          </p:cNvPr>
          <p:cNvSpPr txBox="1"/>
          <p:nvPr/>
        </p:nvSpPr>
        <p:spPr>
          <a:xfrm>
            <a:off x="4703380" y="5393350"/>
            <a:ext cx="3675377" cy="1061829"/>
          </a:xfrm>
          <a:prstGeom prst="rect">
            <a:avLst/>
          </a:prstGeom>
          <a:noFill/>
        </p:spPr>
        <p:txBody>
          <a:bodyPr wrap="square" rtlCol="0">
            <a:spAutoFit/>
          </a:bodyPr>
          <a:lstStyle/>
          <a:p>
            <a:r>
              <a:rPr lang="en-US" sz="1050" dirty="0">
                <a:latin typeface="Avenir Book" panose="02000503020000020003" pitchFamily="2" charset="0"/>
              </a:rPr>
              <a:t>Patrick has over 25 years in technology with 10 of those years as a lead consultant. He’s passionate about helping companies with their challenges and delivering measurable value. In his free time, he enjoys spending time with his family, camping in the Colorado wilderness and </a:t>
            </a:r>
            <a:r>
              <a:rPr lang="en-US" sz="1050">
                <a:latin typeface="Avenir Book" panose="02000503020000020003" pitchFamily="2" charset="0"/>
              </a:rPr>
              <a:t>playing golf. </a:t>
            </a:r>
            <a:endParaRPr lang="en-US" sz="1050" dirty="0">
              <a:latin typeface="Avenir Book" panose="02000503020000020003" pitchFamily="2" charset="0"/>
            </a:endParaRPr>
          </a:p>
        </p:txBody>
      </p:sp>
      <p:sp>
        <p:nvSpPr>
          <p:cNvPr id="20" name="TextBox 19">
            <a:extLst>
              <a:ext uri="{FF2B5EF4-FFF2-40B4-BE49-F238E27FC236}">
                <a16:creationId xmlns:a16="http://schemas.microsoft.com/office/drawing/2014/main" id="{91228AB3-211E-2AB1-CB66-04BEDE91A126}"/>
              </a:ext>
            </a:extLst>
          </p:cNvPr>
          <p:cNvSpPr txBox="1"/>
          <p:nvPr/>
        </p:nvSpPr>
        <p:spPr>
          <a:xfrm>
            <a:off x="8782880" y="5252057"/>
            <a:ext cx="3021723" cy="1461939"/>
          </a:xfrm>
          <a:prstGeom prst="rect">
            <a:avLst/>
          </a:prstGeom>
          <a:noFill/>
        </p:spPr>
        <p:txBody>
          <a:bodyPr wrap="square" rtlCol="0">
            <a:spAutoFit/>
          </a:bodyPr>
          <a:lstStyle/>
          <a:p>
            <a:r>
              <a:rPr lang="en-US" sz="1000" b="1" i="0" dirty="0">
                <a:latin typeface="Avenir Medium" panose="02000503020000020003" pitchFamily="2" charset="0"/>
              </a:rPr>
              <a:t>Email</a:t>
            </a:r>
          </a:p>
          <a:p>
            <a:r>
              <a:rPr lang="en-US" sz="1000" dirty="0" err="1">
                <a:latin typeface="Avenir Book" panose="02000503020000020003" pitchFamily="2" charset="0"/>
              </a:rPr>
              <a:t>Patrick.Scribner</a:t>
            </a:r>
            <a:r>
              <a:rPr lang="en-US" sz="1000" b="0" i="0" kern="1200" dirty="0" err="1">
                <a:solidFill>
                  <a:schemeClr val="tx1"/>
                </a:solidFill>
                <a:latin typeface="Avenir Book" panose="02000503020000020003" pitchFamily="2" charset="0"/>
                <a:ea typeface="+mn-ea"/>
                <a:cs typeface="+mn-cs"/>
              </a:rPr>
              <a:t>@thebridge.com</a:t>
            </a:r>
            <a:endParaRPr lang="en-US" sz="1000" b="0" i="0" kern="1200" dirty="0">
              <a:solidFill>
                <a:schemeClr val="tx1"/>
              </a:solidFill>
              <a:latin typeface="Avenir Book" panose="02000503020000020003" pitchFamily="2" charset="0"/>
              <a:ea typeface="+mn-ea"/>
              <a:cs typeface="+mn-cs"/>
            </a:endParaRPr>
          </a:p>
          <a:p>
            <a:endParaRPr lang="en-US" sz="900" b="0" i="0" dirty="0">
              <a:latin typeface="Avenir Medium" panose="02000503020000020003" pitchFamily="2" charset="0"/>
            </a:endParaRPr>
          </a:p>
          <a:p>
            <a:r>
              <a:rPr lang="en-US" sz="1000" b="1" i="0" dirty="0">
                <a:latin typeface="Avenir Medium" panose="02000503020000020003" pitchFamily="2" charset="0"/>
              </a:rPr>
              <a:t>Mobile </a:t>
            </a:r>
          </a:p>
          <a:p>
            <a:r>
              <a:rPr lang="en-US" sz="1000" b="0" i="0" dirty="0">
                <a:latin typeface="Avenir Book" panose="02000503020000020003" pitchFamily="2" charset="0"/>
              </a:rPr>
              <a:t>(</a:t>
            </a:r>
            <a:r>
              <a:rPr lang="en-US" sz="1000" dirty="0">
                <a:latin typeface="Avenir Book" panose="02000503020000020003" pitchFamily="2" charset="0"/>
              </a:rPr>
              <a:t>720</a:t>
            </a:r>
            <a:r>
              <a:rPr lang="en-US" sz="1000" b="0" i="0" dirty="0">
                <a:latin typeface="Avenir Book" panose="02000503020000020003" pitchFamily="2" charset="0"/>
              </a:rPr>
              <a:t>) 394-8149</a:t>
            </a:r>
          </a:p>
          <a:p>
            <a:endParaRPr lang="en-US" sz="1000" dirty="0">
              <a:latin typeface="Avenir Book" panose="02000503020000020003" pitchFamily="2" charset="0"/>
            </a:endParaRPr>
          </a:p>
          <a:p>
            <a:r>
              <a:rPr lang="en-US" sz="1000" b="1" dirty="0">
                <a:latin typeface="Avenir Medium" panose="02000503020000020003" pitchFamily="2" charset="0"/>
              </a:rPr>
              <a:t>Location</a:t>
            </a:r>
          </a:p>
          <a:p>
            <a:r>
              <a:rPr lang="en-US" sz="1000" b="0" i="0" dirty="0">
                <a:latin typeface="Avenir Book" panose="02000503020000020003" pitchFamily="2" charset="0"/>
              </a:rPr>
              <a:t>Denver, CO</a:t>
            </a:r>
          </a:p>
          <a:p>
            <a:endParaRPr lang="en-US" sz="1000" b="0" i="0" dirty="0">
              <a:latin typeface="Avenir Book" panose="02000503020000020003" pitchFamily="2" charset="0"/>
            </a:endParaRPr>
          </a:p>
        </p:txBody>
      </p:sp>
      <p:pic>
        <p:nvPicPr>
          <p:cNvPr id="21" name="Picture 20" descr="A red and black logo&#10;&#10;Description automatically generated">
            <a:extLst>
              <a:ext uri="{FF2B5EF4-FFF2-40B4-BE49-F238E27FC236}">
                <a16:creationId xmlns:a16="http://schemas.microsoft.com/office/drawing/2014/main" id="{EC7CEE6C-28B1-4647-A272-B5308AA06638}"/>
              </a:ext>
            </a:extLst>
          </p:cNvPr>
          <p:cNvPicPr>
            <a:picLocks noChangeAspect="1"/>
          </p:cNvPicPr>
          <p:nvPr/>
        </p:nvPicPr>
        <p:blipFill>
          <a:blip r:embed="rId2"/>
          <a:stretch>
            <a:fillRect/>
          </a:stretch>
        </p:blipFill>
        <p:spPr>
          <a:xfrm>
            <a:off x="10363199" y="5780444"/>
            <a:ext cx="1629105" cy="919901"/>
          </a:xfrm>
          <a:prstGeom prst="rect">
            <a:avLst/>
          </a:prstGeom>
        </p:spPr>
      </p:pic>
      <p:sp>
        <p:nvSpPr>
          <p:cNvPr id="2" name="TextBox 1">
            <a:extLst>
              <a:ext uri="{FF2B5EF4-FFF2-40B4-BE49-F238E27FC236}">
                <a16:creationId xmlns:a16="http://schemas.microsoft.com/office/drawing/2014/main" id="{90459CCD-A08F-BF73-F98A-D583EA92DA5F}"/>
              </a:ext>
            </a:extLst>
          </p:cNvPr>
          <p:cNvSpPr txBox="1"/>
          <p:nvPr/>
        </p:nvSpPr>
        <p:spPr>
          <a:xfrm>
            <a:off x="4901595" y="108788"/>
            <a:ext cx="1733666" cy="400110"/>
          </a:xfrm>
          <a:prstGeom prst="rect">
            <a:avLst/>
          </a:prstGeom>
          <a:solidFill>
            <a:schemeClr val="bg1"/>
          </a:solidFill>
        </p:spPr>
        <p:txBody>
          <a:bodyPr wrap="square" rtlCol="0">
            <a:spAutoFit/>
          </a:bodyPr>
          <a:lstStyle/>
          <a:p>
            <a:r>
              <a:rPr lang="en-US" sz="2000" dirty="0">
                <a:solidFill>
                  <a:srgbClr val="6DC3E8"/>
                </a:solidFill>
                <a:latin typeface="Avenir Medium" panose="02000503020000020003" pitchFamily="2" charset="0"/>
              </a:rPr>
              <a:t>INDUSTRIES</a:t>
            </a:r>
          </a:p>
        </p:txBody>
      </p:sp>
      <p:sp>
        <p:nvSpPr>
          <p:cNvPr id="5" name="TextBox 4">
            <a:extLst>
              <a:ext uri="{FF2B5EF4-FFF2-40B4-BE49-F238E27FC236}">
                <a16:creationId xmlns:a16="http://schemas.microsoft.com/office/drawing/2014/main" id="{940B6395-A670-8B49-1D2D-E0B11A43DDE1}"/>
              </a:ext>
            </a:extLst>
          </p:cNvPr>
          <p:cNvSpPr txBox="1"/>
          <p:nvPr/>
        </p:nvSpPr>
        <p:spPr>
          <a:xfrm>
            <a:off x="4901591" y="1382833"/>
            <a:ext cx="1870440" cy="400110"/>
          </a:xfrm>
          <a:prstGeom prst="rect">
            <a:avLst/>
          </a:prstGeom>
          <a:solidFill>
            <a:schemeClr val="bg1"/>
          </a:solidFill>
        </p:spPr>
        <p:txBody>
          <a:bodyPr wrap="square" rtlCol="0">
            <a:spAutoFit/>
          </a:bodyPr>
          <a:lstStyle/>
          <a:p>
            <a:r>
              <a:rPr lang="en-US" sz="2000" dirty="0">
                <a:solidFill>
                  <a:srgbClr val="22262B"/>
                </a:solidFill>
                <a:latin typeface="Avenir Medium" panose="02000503020000020003" pitchFamily="2" charset="0"/>
              </a:rPr>
              <a:t>EXPERIENCE</a:t>
            </a:r>
          </a:p>
        </p:txBody>
      </p:sp>
      <p:pic>
        <p:nvPicPr>
          <p:cNvPr id="11" name="Picture 10">
            <a:extLst>
              <a:ext uri="{FF2B5EF4-FFF2-40B4-BE49-F238E27FC236}">
                <a16:creationId xmlns:a16="http://schemas.microsoft.com/office/drawing/2014/main" id="{D2711F5C-0B09-0698-884C-18D150928122}"/>
              </a:ext>
            </a:extLst>
          </p:cNvPr>
          <p:cNvPicPr>
            <a:picLocks noChangeAspect="1"/>
          </p:cNvPicPr>
          <p:nvPr/>
        </p:nvPicPr>
        <p:blipFill>
          <a:blip r:embed="rId3"/>
          <a:stretch>
            <a:fillRect/>
          </a:stretch>
        </p:blipFill>
        <p:spPr>
          <a:xfrm>
            <a:off x="1322253" y="1178610"/>
            <a:ext cx="2151990" cy="2151990"/>
          </a:xfrm>
          <a:prstGeom prst="rect">
            <a:avLst/>
          </a:prstGeom>
        </p:spPr>
      </p:pic>
    </p:spTree>
    <p:extLst>
      <p:ext uri="{BB962C8B-B14F-4D97-AF65-F5344CB8AC3E}">
        <p14:creationId xmlns:p14="http://schemas.microsoft.com/office/powerpoint/2010/main" val="699008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6522676-9d5d-4c93-bc87-501c8cb86033">
      <UserInfo>
        <DisplayName>Eric Hilton</DisplayName>
        <AccountId>55</AccountId>
        <AccountType/>
      </UserInfo>
    </SharedWithUsers>
    <Owner xmlns="bb4d6d32-6586-43b9-b010-b256dfc70333">
      <UserInfo>
        <DisplayName/>
        <AccountId xsi:nil="true"/>
        <AccountType/>
      </UserInfo>
    </Owner>
    <lcf76f155ced4ddcb4097134ff3c332f xmlns="bb4d6d32-6586-43b9-b010-b256dfc70333">
      <Terms xmlns="http://schemas.microsoft.com/office/infopath/2007/PartnerControls"/>
    </lcf76f155ced4ddcb4097134ff3c332f>
    <TaxCatchAll xmlns="a6522676-9d5d-4c93-bc87-501c8cb86033" xsi:nil="true"/>
    <Capability xmlns="bb4d6d32-6586-43b9-b010-b256dfc70333" xsi:nil="true"/>
    <Practice xmlns="bb4d6d32-6586-43b9-b010-b256dfc70333">Unknown</Practi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8759F3A5467CD46A2080B886093CFD7" ma:contentTypeVersion="20" ma:contentTypeDescription="Create a new document." ma:contentTypeScope="" ma:versionID="413872e3de1c0c8be625aaa8835e44d1">
  <xsd:schema xmlns:xsd="http://www.w3.org/2001/XMLSchema" xmlns:xs="http://www.w3.org/2001/XMLSchema" xmlns:p="http://schemas.microsoft.com/office/2006/metadata/properties" xmlns:ns2="a6522676-9d5d-4c93-bc87-501c8cb86033" xmlns:ns3="bb4d6d32-6586-43b9-b010-b256dfc70333" targetNamespace="http://schemas.microsoft.com/office/2006/metadata/properties" ma:root="true" ma:fieldsID="5ecd02bbd77e83262fb86a2c97f2ab64" ns2:_="" ns3:_="">
    <xsd:import namespace="a6522676-9d5d-4c93-bc87-501c8cb86033"/>
    <xsd:import namespace="bb4d6d32-6586-43b9-b010-b256dfc70333"/>
    <xsd:element name="properties">
      <xsd:complexType>
        <xsd:sequence>
          <xsd:element name="documentManagement">
            <xsd:complexType>
              <xsd:all>
                <xsd:element ref="ns2:TaxCatchAll" minOccurs="0"/>
                <xsd:element ref="ns3:MediaServiceMetadata" minOccurs="0"/>
                <xsd:element ref="ns3:MediaServiceFastMetadata" minOccurs="0"/>
                <xsd:element ref="ns3:MediaServiceObjectDetectorVersion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DateTaken" minOccurs="0"/>
                <xsd:element ref="ns3:MediaLengthInSeconds" minOccurs="0"/>
                <xsd:element ref="ns3:Capability" minOccurs="0"/>
                <xsd:element ref="ns3:Owner" minOccurs="0"/>
                <xsd:element ref="ns3:lcf76f155ced4ddcb4097134ff3c332f" minOccurs="0"/>
                <xsd:element ref="ns3:MediaServiceLocation" minOccurs="0"/>
                <xsd:element ref="ns3:MediaServiceSearchProperties" minOccurs="0"/>
                <xsd:element ref="ns3:Practi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522676-9d5d-4c93-bc87-501c8cb86033"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a6092b07-db02-44d2-9cef-a4f70d77c2a8}" ma:internalName="TaxCatchAll" ma:showField="CatchAllData" ma:web="a6522676-9d5d-4c93-bc87-501c8cb86033">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4d6d32-6586-43b9-b010-b256dfc70333"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Capability" ma:index="19" nillable="true" ma:displayName="Capability" ma:format="Dropdown" ma:internalName="Capability">
      <xsd:complexType>
        <xsd:complexContent>
          <xsd:extension base="dms:MultiChoice">
            <xsd:sequence>
              <xsd:element name="Value" maxOccurs="unbounded" minOccurs="0" nillable="true">
                <xsd:simpleType>
                  <xsd:restriction base="dms:Choice">
                    <xsd:enumeration value="Agile Effectiveness"/>
                    <xsd:enumeration value="Change Management &amp; Comms"/>
                    <xsd:enumeration value="Employee Engagement &amp; Culture"/>
                    <xsd:enumeration value="Executive Coaching &amp; Leadership Development"/>
                    <xsd:enumeration value="Organizational Assessments"/>
                    <xsd:enumeration value="Product Development"/>
                    <xsd:enumeration value="Project Management &amp; Governance"/>
                    <xsd:enumeration value="SharePoint &amp; Office365"/>
                    <xsd:enumeration value="Strategy Development &amp; Roadmapping"/>
                  </xsd:restriction>
                </xsd:simpleType>
              </xsd:element>
            </xsd:sequence>
          </xsd:extension>
        </xsd:complexContent>
      </xsd:complexType>
    </xsd:element>
    <xsd:element name="Owner" ma:index="20" nillable="true" ma:displayName="Owner" ma:format="Dropdown" ma:list="UserInfo" ma:SharePointGroup="0" ma:internalName="Owner">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f15e56-e300-4490-8337-7c24d25d73a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Practice" ma:index="25" nillable="true" ma:displayName="Practice" ma:default="Unknown" ma:description="Practice" ma:format="Dropdown" ma:internalName="Practice">
      <xsd:simpleType>
        <xsd:union memberTypes="dms:Text">
          <xsd:simpleType>
            <xsd:restriction base="dms:Choice">
              <xsd:enumeration value="Cloud &amp; Product"/>
              <xsd:enumeration value="Acceleration"/>
              <xsd:enumeration value="Data &amp; AI"/>
              <xsd:enumeration value="Experiences"/>
              <xsd:enumeration value="Client Leadership"/>
              <xsd:enumeration value="Executive"/>
              <xsd:enumeration value="Unknown"/>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1DA5A2-84BF-41B6-9E08-B0064B71B234}">
  <ds:schemaRefs>
    <ds:schemaRef ds:uri="http://schemas.microsoft.com/office/2006/documentManagement/types"/>
    <ds:schemaRef ds:uri="http://purl.org/dc/elements/1.1/"/>
    <ds:schemaRef ds:uri="f3d54459-1405-4d98-b261-b27e7278076c"/>
    <ds:schemaRef ds:uri="http://schemas.microsoft.com/office/2006/metadata/properties"/>
    <ds:schemaRef ds:uri="http://schemas.microsoft.com/office/infopath/2007/PartnerControls"/>
    <ds:schemaRef ds:uri="http://www.w3.org/XML/1998/namespace"/>
    <ds:schemaRef ds:uri="http://purl.org/dc/dcmitype/"/>
    <ds:schemaRef ds:uri="http://schemas.openxmlformats.org/package/2006/metadata/core-properties"/>
    <ds:schemaRef ds:uri="268b8a8c-499e-4fe1-8d58-f1c06226b9b8"/>
    <ds:schemaRef ds:uri="http://purl.org/dc/terms/"/>
    <ds:schemaRef ds:uri="a6522676-9d5d-4c93-bc87-501c8cb86033"/>
    <ds:schemaRef ds:uri="bb4d6d32-6586-43b9-b010-b256dfc70333"/>
  </ds:schemaRefs>
</ds:datastoreItem>
</file>

<file path=customXml/itemProps2.xml><?xml version="1.0" encoding="utf-8"?>
<ds:datastoreItem xmlns:ds="http://schemas.openxmlformats.org/officeDocument/2006/customXml" ds:itemID="{534FE191-7A81-42CE-8D0C-EF0BA71CCFF2}"/>
</file>

<file path=customXml/itemProps3.xml><?xml version="1.0" encoding="utf-8"?>
<ds:datastoreItem xmlns:ds="http://schemas.openxmlformats.org/officeDocument/2006/customXml" ds:itemID="{44A6FC51-B5E4-408E-BE6C-CA5D905BEB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13767</TotalTime>
  <Words>398</Words>
  <Application>Microsoft Macintosh PowerPoint</Application>
  <PresentationFormat>Widescreen</PresentationFormat>
  <Paragraphs>32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Black</vt:lpstr>
      <vt:lpstr>Avenir Book</vt:lpstr>
      <vt:lpstr>Avenir Medium</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Davidson</dc:creator>
  <cp:lastModifiedBy>Patrick Scribner</cp:lastModifiedBy>
  <cp:revision>14</cp:revision>
  <dcterms:created xsi:type="dcterms:W3CDTF">2023-10-25T16:30:52Z</dcterms:created>
  <dcterms:modified xsi:type="dcterms:W3CDTF">2024-05-10T22:59:47Z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0x010100E8759F3A5467CD46A2080B886093CFD7</vt:lpwstr>
  </property>
</Properties>
</file>