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63" r:id="rId4"/>
    <p:sldId id="264" r:id="rId5"/>
    <p:sldId id="265" r:id="rId6"/>
    <p:sldId id="266" r:id="rId7"/>
    <p:sldId id="260" r:id="rId8"/>
    <p:sldId id="259" r:id="rId9"/>
    <p:sldId id="267" r:id="rId10"/>
    <p:sldId id="261" r:id="rId11"/>
    <p:sldId id="268" r:id="rId12"/>
  </p:sldIdLst>
  <p:sldSz cx="9144000" cy="5143500" type="screen16x9"/>
  <p:notesSz cx="6858000" cy="9144000"/>
  <p:embeddedFontLst>
    <p:embeddedFont>
      <p:font typeface="Agency FB" panose="020B0503020202020204" pitchFamily="34" charset="0"/>
      <p:regular r:id="rId14"/>
      <p:bold r:id="rId15"/>
    </p:embeddedFont>
    <p:embeddedFont>
      <p:font typeface="Bahnschrift Light Condensed" panose="020B0502040204020203" pitchFamily="34" charset="0"/>
      <p:regular r:id="rId16"/>
    </p:embeddedFont>
    <p:embeddedFont>
      <p:font typeface="Colonna MT" panose="04020805060202030203" pitchFamily="82" charset="0"/>
      <p:regular r:id="rId17"/>
    </p:embeddedFont>
    <p:embeddedFont>
      <p:font typeface="Gill Sans MT" panose="020B0502020104020203" pitchFamily="34" charset="0"/>
      <p:regular r:id="rId18"/>
      <p:bold r:id="rId19"/>
      <p:italic r:id="rId20"/>
      <p:boldItalic r:id="rId21"/>
    </p:embeddedFont>
    <p:embeddedFont>
      <p:font typeface="Javanese Text" panose="02000000000000000000" pitchFamily="2" charset="0"/>
      <p:regular r:id="rId22"/>
    </p:embeddedFont>
    <p:embeddedFont>
      <p:font typeface="Lato" panose="020F0502020204030203" pitchFamily="3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Poor Richard" panose="02080502050505020702" pitchFamily="18"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12C"/>
    <a:srgbClr val="82C7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bf8ba1444_0_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bf8ba1444_0_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fbf8ba1444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fbf8ba1444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fbf8ba1444_0_1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fbf8ba1444_0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0363c9eb90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0363c9eb90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nb.ca/cic/datasets/url-2016.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49" y="1553592"/>
            <a:ext cx="5432679" cy="2002407"/>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dirty="0">
                <a:ln w="10160">
                  <a:solidFill>
                    <a:schemeClr val="accent5"/>
                  </a:solidFill>
                  <a:prstDash val="solid"/>
                </a:ln>
                <a:solidFill>
                  <a:srgbClr val="FFFFFF"/>
                </a:solidFill>
                <a:effectLst>
                  <a:outerShdw blurRad="38100" dist="22860" dir="5400000" algn="tl" rotWithShape="0">
                    <a:srgbClr val="000000">
                      <a:alpha val="30000"/>
                    </a:srgbClr>
                  </a:outerShdw>
                  <a:reflection blurRad="6350" stA="50000" endA="300" endPos="50000" dist="29997" dir="5400000" sy="-100000" algn="bl" rotWithShape="0"/>
                </a:effectLst>
                <a:latin typeface="Poor Richard" panose="02080502050505020702" pitchFamily="18" charset="0"/>
              </a:rPr>
              <a:t>Phishing website &amp;      </a:t>
            </a:r>
            <a:br>
              <a:rPr lang="en" b="1" dirty="0">
                <a:ln w="10160">
                  <a:solidFill>
                    <a:schemeClr val="accent5"/>
                  </a:solidFill>
                  <a:prstDash val="solid"/>
                </a:ln>
                <a:solidFill>
                  <a:srgbClr val="FFFFFF"/>
                </a:solidFill>
                <a:effectLst>
                  <a:outerShdw blurRad="38100" dist="22860" dir="5400000" algn="tl" rotWithShape="0">
                    <a:srgbClr val="000000">
                      <a:alpha val="30000"/>
                    </a:srgbClr>
                  </a:outerShdw>
                  <a:reflection blurRad="6350" stA="50000" endA="300" endPos="50000" dist="29997" dir="5400000" sy="-100000" algn="bl" rotWithShape="0"/>
                </a:effectLst>
                <a:latin typeface="Poor Richard" panose="02080502050505020702" pitchFamily="18" charset="0"/>
              </a:rPr>
            </a:br>
            <a:r>
              <a:rPr lang="en" b="1" dirty="0">
                <a:ln w="10160">
                  <a:solidFill>
                    <a:schemeClr val="accent5"/>
                  </a:solidFill>
                  <a:prstDash val="solid"/>
                </a:ln>
                <a:solidFill>
                  <a:srgbClr val="FFFFFF"/>
                </a:solidFill>
                <a:effectLst>
                  <a:outerShdw blurRad="38100" dist="22860" dir="5400000" algn="tl" rotWithShape="0">
                    <a:srgbClr val="000000">
                      <a:alpha val="30000"/>
                    </a:srgbClr>
                  </a:outerShdw>
                  <a:reflection blurRad="6350" stA="50000" endA="300" endPos="50000" dist="29997" dir="5400000" sy="-100000" algn="bl" rotWithShape="0"/>
                </a:effectLst>
                <a:latin typeface="Poor Richard" panose="02080502050505020702" pitchFamily="18" charset="0"/>
              </a:rPr>
              <a:t>Detection</a:t>
            </a:r>
            <a:endParaRPr b="1" dirty="0">
              <a:ln w="10160">
                <a:solidFill>
                  <a:schemeClr val="accent5"/>
                </a:solidFill>
                <a:prstDash val="solid"/>
              </a:ln>
              <a:solidFill>
                <a:srgbClr val="FFFFFF"/>
              </a:solidFill>
              <a:effectLst>
                <a:outerShdw blurRad="38100" dist="22860" dir="5400000" algn="tl" rotWithShape="0">
                  <a:srgbClr val="000000">
                    <a:alpha val="30000"/>
                  </a:srgbClr>
                </a:outerShdw>
                <a:reflection blurRad="6350" stA="50000" endA="300" endPos="50000" dist="29997" dir="5400000" sy="-100000" algn="bl" rotWithShape="0"/>
              </a:effectLst>
              <a:latin typeface="Poor Richard" panose="02080502050505020702" pitchFamily="18" charset="0"/>
            </a:endParaRPr>
          </a:p>
        </p:txBody>
      </p:sp>
      <p:sp>
        <p:nvSpPr>
          <p:cNvPr id="135" name="Google Shape;135;p13"/>
          <p:cNvSpPr txBox="1">
            <a:spLocks noGrp="1"/>
          </p:cNvSpPr>
          <p:nvPr>
            <p:ph type="subTitle" idx="1"/>
          </p:nvPr>
        </p:nvSpPr>
        <p:spPr>
          <a:xfrm>
            <a:off x="7790489" y="4055197"/>
            <a:ext cx="4018936" cy="1041939"/>
          </a:xfrm>
          <a:prstGeom prst="rect">
            <a:avLst/>
          </a:prstGeom>
          <a:noFill/>
        </p:spPr>
        <p:txBody>
          <a:bodyPr spcFirstLastPara="1" wrap="square" lIns="91425" tIns="91425" rIns="91425" bIns="91425" anchor="t" anchorCtr="0">
            <a:normAutofit/>
          </a:bodyPr>
          <a:lstStyle/>
          <a:p>
            <a:pPr marL="0" indent="0"/>
            <a:r>
              <a:rPr lang="en-US" sz="5400" dirty="0">
                <a:effectLst>
                  <a:glow rad="228600">
                    <a:schemeClr val="accent1">
                      <a:satMod val="175000"/>
                      <a:alpha val="40000"/>
                    </a:schemeClr>
                  </a:glow>
                </a:effectLst>
                <a:latin typeface="Colonna MT" panose="04020805060202030203" pitchFamily="82" charset="0"/>
              </a:rPr>
              <a:t>V</a:t>
            </a:r>
            <a:r>
              <a:rPr lang="en-US" sz="1700" dirty="0">
                <a:effectLst>
                  <a:glow rad="228600">
                    <a:schemeClr val="accent1">
                      <a:satMod val="175000"/>
                      <a:alpha val="40000"/>
                    </a:schemeClr>
                  </a:glow>
                </a:effectLst>
                <a:latin typeface="Javanese Text" panose="02000000000000000000" pitchFamily="2" charset="0"/>
              </a:rPr>
              <a:t>4</a:t>
            </a:r>
          </a:p>
          <a:p>
            <a:pPr marL="0" lvl="0" indent="0" algn="l" rtl="0">
              <a:spcBef>
                <a:spcPts val="0"/>
              </a:spcBef>
              <a:spcAft>
                <a:spcPts val="0"/>
              </a:spcAft>
              <a:buNone/>
            </a:pPr>
            <a:endParaRPr dirty="0">
              <a:latin typeface="Javanese Text" panose="02000000000000000000" pitchFamily="2" charset="0"/>
            </a:endParaRPr>
          </a:p>
        </p:txBody>
      </p:sp>
      <p:pic>
        <p:nvPicPr>
          <p:cNvPr id="136" name="Google Shape;136;p13"/>
          <p:cNvPicPr preferRelativeResize="0"/>
          <p:nvPr/>
        </p:nvPicPr>
        <p:blipFill>
          <a:blip r:embed="rId3">
            <a:alphaModFix/>
            <a:extLst>
              <a:ext uri="{BEBA8EAE-BF5A-486C-A8C5-ECC9F3942E4B}">
                <a14:imgProps xmlns:a14="http://schemas.microsoft.com/office/drawing/2010/main">
                  <a14:imgLayer r:embed="rId4">
                    <a14:imgEffect>
                      <a14:brightnessContrast bright="-2000" contrast="3000"/>
                    </a14:imgEffect>
                  </a14:imgLayer>
                </a14:imgProps>
              </a:ext>
            </a:extLst>
          </a:blip>
          <a:stretch>
            <a:fillRect/>
          </a:stretch>
        </p:blipFill>
        <p:spPr>
          <a:xfrm>
            <a:off x="5496575" y="0"/>
            <a:ext cx="3577726" cy="1045425"/>
          </a:xfrm>
          <a:prstGeom prst="rect">
            <a:avLst/>
          </a:prstGeom>
          <a:noFill/>
          <a:ln>
            <a:noFill/>
          </a:ln>
        </p:spPr>
      </p:pic>
      <p:sp>
        <p:nvSpPr>
          <p:cNvPr id="9" name="Arrow: Chevron 8">
            <a:extLst>
              <a:ext uri="{FF2B5EF4-FFF2-40B4-BE49-F238E27FC236}">
                <a16:creationId xmlns:a16="http://schemas.microsoft.com/office/drawing/2014/main" id="{E7228B2A-E368-4A80-A991-FD016CF7727F}"/>
              </a:ext>
            </a:extLst>
          </p:cNvPr>
          <p:cNvSpPr/>
          <p:nvPr/>
        </p:nvSpPr>
        <p:spPr>
          <a:xfrm>
            <a:off x="7593813" y="4481823"/>
            <a:ext cx="159657" cy="18868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b="1" spc="50">
              <a:ln w="9525" cmpd="sng">
                <a:solidFill>
                  <a:srgbClr val="1B212C"/>
                </a:solidFill>
                <a:prstDash val="solid"/>
              </a:ln>
              <a:solidFill>
                <a:srgbClr val="70AD47">
                  <a:tint val="1000"/>
                </a:srgbClr>
              </a:solidFill>
              <a:effectLst>
                <a:glow rad="228600">
                  <a:schemeClr val="accent1">
                    <a:satMod val="175000"/>
                    <a:alpha val="40000"/>
                  </a:schemeClr>
                </a:glow>
              </a:effectLst>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3600" dirty="0">
                <a:latin typeface="Agency FB" panose="020B0503020202020204" pitchFamily="34" charset="0"/>
              </a:rPr>
              <a:t>Future progress :</a:t>
            </a:r>
            <a:endParaRPr sz="3600" dirty="0">
              <a:latin typeface="Agency FB" panose="020B0503020202020204" pitchFamily="34" charset="0"/>
            </a:endParaRPr>
          </a:p>
        </p:txBody>
      </p:sp>
      <p:sp>
        <p:nvSpPr>
          <p:cNvPr id="186" name="Google Shape;186;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1200"/>
              </a:spcAft>
              <a:buFont typeface="Wingdings" panose="05000000000000000000" pitchFamily="2" charset="2"/>
              <a:buChar char="Ø"/>
            </a:pPr>
            <a:r>
              <a:rPr lang="en-US" sz="1400" dirty="0">
                <a:latin typeface="Gill Sans MT" panose="020B0502020104020203" pitchFamily="34" charset="0"/>
              </a:rPr>
              <a:t>Working on this project is very knowledgeable and worth the effort. </a:t>
            </a:r>
          </a:p>
          <a:p>
            <a:pPr marL="285750" lvl="0" indent="-285750" algn="l" rtl="0">
              <a:spcBef>
                <a:spcPts val="0"/>
              </a:spcBef>
              <a:spcAft>
                <a:spcPts val="1200"/>
              </a:spcAft>
              <a:buFont typeface="Wingdings" panose="05000000000000000000" pitchFamily="2" charset="2"/>
              <a:buChar char="Ø"/>
            </a:pPr>
            <a:r>
              <a:rPr lang="en-US" sz="1400" dirty="0">
                <a:latin typeface="Gill Sans MT" panose="020B0502020104020203" pitchFamily="34" charset="0"/>
              </a:rPr>
              <a:t>Through this project, one can know a lot about the phishing websites and how they are differentiated from legitimate ones. </a:t>
            </a:r>
          </a:p>
          <a:p>
            <a:pPr marL="285750" lvl="0" indent="-285750" algn="l" rtl="0">
              <a:spcBef>
                <a:spcPts val="0"/>
              </a:spcBef>
              <a:spcAft>
                <a:spcPts val="1200"/>
              </a:spcAft>
              <a:buFont typeface="Wingdings" panose="05000000000000000000" pitchFamily="2" charset="2"/>
              <a:buChar char="Ø"/>
            </a:pPr>
            <a:r>
              <a:rPr lang="en-US" sz="1400" dirty="0">
                <a:latin typeface="Gill Sans MT" panose="020B0502020104020203" pitchFamily="34" charset="0"/>
              </a:rPr>
              <a:t>This project can be taken further by creating a browser extensions of developing a GUI. </a:t>
            </a:r>
          </a:p>
          <a:p>
            <a:pPr marL="285750" lvl="0" indent="-285750" algn="l" rtl="0">
              <a:spcBef>
                <a:spcPts val="0"/>
              </a:spcBef>
              <a:spcAft>
                <a:spcPts val="1200"/>
              </a:spcAft>
              <a:buFont typeface="Wingdings" panose="05000000000000000000" pitchFamily="2" charset="2"/>
              <a:buChar char="Ø"/>
            </a:pPr>
            <a:r>
              <a:rPr lang="en-US" sz="1400" dirty="0">
                <a:latin typeface="Gill Sans MT" panose="020B0502020104020203" pitchFamily="34" charset="0"/>
              </a:rPr>
              <a:t>These should classify the inputted URL to legitimate or phishing with the use of the saved model. Thank You….</a:t>
            </a:r>
            <a:endParaRPr sz="1400" dirty="0">
              <a:latin typeface="Gill Sans MT" panose="020B0502020104020203" pitchFamily="34" charset="0"/>
            </a:endParaRPr>
          </a:p>
        </p:txBody>
      </p:sp>
      <p:pic>
        <p:nvPicPr>
          <p:cNvPr id="3" name="Picture 2">
            <a:extLst>
              <a:ext uri="{FF2B5EF4-FFF2-40B4-BE49-F238E27FC236}">
                <a16:creationId xmlns:a16="http://schemas.microsoft.com/office/drawing/2014/main" id="{E0F20700-E183-41A7-8290-1537E6260742}"/>
              </a:ext>
            </a:extLst>
          </p:cNvPr>
          <p:cNvPicPr>
            <a:picLocks noChangeAspect="1"/>
          </p:cNvPicPr>
          <p:nvPr/>
        </p:nvPicPr>
        <p:blipFill>
          <a:blip r:embed="rId3"/>
          <a:stretch>
            <a:fillRect/>
          </a:stretch>
        </p:blipFill>
        <p:spPr>
          <a:xfrm>
            <a:off x="89905" y="3827371"/>
            <a:ext cx="2287600" cy="13027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FEA2-93C4-47A6-ABB0-0267971BA8B2}"/>
              </a:ext>
            </a:extLst>
          </p:cNvPr>
          <p:cNvSpPr>
            <a:spLocks noGrp="1"/>
          </p:cNvSpPr>
          <p:nvPr>
            <p:ph type="ctrTitle"/>
          </p:nvPr>
        </p:nvSpPr>
        <p:spPr/>
        <p:txBody>
          <a:bodyPr/>
          <a:lstStyle/>
          <a:p>
            <a:r>
              <a:rPr lang="en-US" dirty="0"/>
              <a:t>Thank you</a:t>
            </a:r>
            <a:r>
              <a:rPr lang="en-US" dirty="0">
                <a:sym typeface="Wingdings" panose="05000000000000000000" pitchFamily="2" charset="2"/>
              </a:rPr>
              <a:t></a:t>
            </a:r>
            <a:endParaRPr lang="en-IN" dirty="0"/>
          </a:p>
        </p:txBody>
      </p:sp>
      <p:sp>
        <p:nvSpPr>
          <p:cNvPr id="3" name="Subtitle 2">
            <a:extLst>
              <a:ext uri="{FF2B5EF4-FFF2-40B4-BE49-F238E27FC236}">
                <a16:creationId xmlns:a16="http://schemas.microsoft.com/office/drawing/2014/main" id="{405F8AC3-E541-44E0-8E93-D1B2E777203E}"/>
              </a:ext>
            </a:extLst>
          </p:cNvPr>
          <p:cNvSpPr>
            <a:spLocks noGrp="1"/>
          </p:cNvSpPr>
          <p:nvPr>
            <p:ph type="subTitle" idx="1"/>
          </p:nvPr>
        </p:nvSpPr>
        <p:spPr>
          <a:xfrm>
            <a:off x="4727944" y="3317358"/>
            <a:ext cx="3826706" cy="1113667"/>
          </a:xfrm>
        </p:spPr>
        <p:txBody>
          <a:bodyPr>
            <a:normAutofit/>
          </a:bodyPr>
          <a:lstStyle/>
          <a:p>
            <a:pPr marL="431800" indent="-285750">
              <a:buFont typeface="Wingdings" panose="05000000000000000000" pitchFamily="2" charset="2"/>
              <a:buChar char="J"/>
            </a:pPr>
            <a:r>
              <a:rPr lang="en-US" dirty="0">
                <a:sym typeface="Wingdings" panose="05000000000000000000" pitchFamily="2" charset="2"/>
              </a:rPr>
              <a:t> Nikhil </a:t>
            </a:r>
            <a:r>
              <a:rPr lang="en-US" dirty="0" err="1">
                <a:sym typeface="Wingdings" panose="05000000000000000000" pitchFamily="2" charset="2"/>
              </a:rPr>
              <a:t>Challa</a:t>
            </a:r>
            <a:endParaRPr lang="en-US" dirty="0">
              <a:sym typeface="Wingdings" panose="05000000000000000000" pitchFamily="2" charset="2"/>
            </a:endParaRPr>
          </a:p>
          <a:p>
            <a:pPr marL="431800" indent="-285750">
              <a:buFont typeface="Wingdings" panose="05000000000000000000" pitchFamily="2" charset="2"/>
              <a:buChar char="J"/>
            </a:pPr>
            <a:r>
              <a:rPr lang="en-US" dirty="0">
                <a:sym typeface="Wingdings" panose="05000000000000000000" pitchFamily="2" charset="2"/>
              </a:rPr>
              <a:t>Pranay Kumar Reddy </a:t>
            </a:r>
            <a:r>
              <a:rPr lang="en-US" dirty="0" err="1">
                <a:sym typeface="Wingdings" panose="05000000000000000000" pitchFamily="2" charset="2"/>
              </a:rPr>
              <a:t>Panta</a:t>
            </a:r>
            <a:endParaRPr lang="en-US" dirty="0">
              <a:sym typeface="Wingdings" panose="05000000000000000000" pitchFamily="2" charset="2"/>
            </a:endParaRPr>
          </a:p>
          <a:p>
            <a:pPr marL="431800" indent="-285750">
              <a:buFont typeface="Wingdings" panose="05000000000000000000" pitchFamily="2" charset="2"/>
              <a:buChar char="J"/>
            </a:pPr>
            <a:r>
              <a:rPr lang="en-US" dirty="0" err="1">
                <a:sym typeface="Wingdings" panose="05000000000000000000" pitchFamily="2" charset="2"/>
              </a:rPr>
              <a:t>Satwik</a:t>
            </a:r>
            <a:r>
              <a:rPr lang="en-US" dirty="0">
                <a:sym typeface="Wingdings" panose="05000000000000000000" pitchFamily="2" charset="2"/>
              </a:rPr>
              <a:t> </a:t>
            </a:r>
            <a:r>
              <a:rPr lang="en-US" dirty="0" err="1">
                <a:sym typeface="Wingdings" panose="05000000000000000000" pitchFamily="2" charset="2"/>
              </a:rPr>
              <a:t>Sangannagari</a:t>
            </a:r>
            <a:endParaRPr lang="en-US" dirty="0">
              <a:sym typeface="Wingdings" panose="05000000000000000000" pitchFamily="2" charset="2"/>
            </a:endParaRPr>
          </a:p>
          <a:p>
            <a:pPr marL="431800" indent="-285750">
              <a:buFont typeface="Wingdings" panose="05000000000000000000" pitchFamily="2" charset="2"/>
              <a:buChar char="J"/>
            </a:pPr>
            <a:r>
              <a:rPr lang="en-US" dirty="0">
                <a:sym typeface="Wingdings" panose="05000000000000000000" pitchFamily="2" charset="2"/>
              </a:rPr>
              <a:t>Sai Balaji </a:t>
            </a:r>
            <a:r>
              <a:rPr lang="en-US" dirty="0" err="1">
                <a:sym typeface="Wingdings" panose="05000000000000000000" pitchFamily="2" charset="2"/>
              </a:rPr>
              <a:t>Nandakuditi</a:t>
            </a:r>
            <a:endParaRPr lang="en-IN" dirty="0"/>
          </a:p>
        </p:txBody>
      </p:sp>
      <p:pic>
        <p:nvPicPr>
          <p:cNvPr id="5" name="Picture 4">
            <a:extLst>
              <a:ext uri="{FF2B5EF4-FFF2-40B4-BE49-F238E27FC236}">
                <a16:creationId xmlns:a16="http://schemas.microsoft.com/office/drawing/2014/main" id="{A3D24C02-5980-4CD6-B8F5-C9C3ED2AD8A6}"/>
              </a:ext>
            </a:extLst>
          </p:cNvPr>
          <p:cNvPicPr>
            <a:picLocks noChangeAspect="1"/>
          </p:cNvPicPr>
          <p:nvPr/>
        </p:nvPicPr>
        <p:blipFill>
          <a:blip r:embed="rId2"/>
          <a:stretch>
            <a:fillRect/>
          </a:stretch>
        </p:blipFill>
        <p:spPr>
          <a:xfrm>
            <a:off x="64810" y="3874191"/>
            <a:ext cx="2203469" cy="1254846"/>
          </a:xfrm>
          <a:prstGeom prst="rect">
            <a:avLst/>
          </a:prstGeom>
        </p:spPr>
      </p:pic>
    </p:spTree>
    <p:extLst>
      <p:ext uri="{BB962C8B-B14F-4D97-AF65-F5344CB8AC3E}">
        <p14:creationId xmlns:p14="http://schemas.microsoft.com/office/powerpoint/2010/main" val="3486931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dirty="0">
                <a:effectLst/>
                <a:latin typeface="Poor Richard" panose="02080502050505020702" pitchFamily="18" charset="0"/>
              </a:rPr>
              <a:t>Content Overview :</a:t>
            </a:r>
            <a:endParaRPr sz="3600" dirty="0">
              <a:effectLst/>
              <a:latin typeface="Poor Richard" panose="02080502050505020702" pitchFamily="18" charset="0"/>
            </a:endParaRPr>
          </a:p>
        </p:txBody>
      </p:sp>
      <p:sp>
        <p:nvSpPr>
          <p:cNvPr id="142" name="Google Shape;142;p14"/>
          <p:cNvSpPr txBox="1">
            <a:spLocks noGrp="1"/>
          </p:cNvSpPr>
          <p:nvPr>
            <p:ph type="body" idx="1"/>
          </p:nvPr>
        </p:nvSpPr>
        <p:spPr>
          <a:xfrm>
            <a:off x="2466753" y="1084521"/>
            <a:ext cx="7284172" cy="3234657"/>
          </a:xfrm>
          <a:prstGeom prst="rect">
            <a:avLst/>
          </a:prstGeom>
        </p:spPr>
        <p:txBody>
          <a:bodyPr spcFirstLastPara="1" wrap="square" lIns="91425" tIns="91425" rIns="91425" bIns="91425" anchor="t" anchorCtr="0">
            <a:normAutofit/>
          </a:bodyPr>
          <a:lstStyle/>
          <a:p>
            <a:pPr marL="285750" lvl="0" indent="-285750" algn="l" rtl="0">
              <a:lnSpc>
                <a:spcPct val="150000"/>
              </a:lnSpc>
              <a:spcBef>
                <a:spcPts val="0"/>
              </a:spcBef>
              <a:spcAft>
                <a:spcPts val="0"/>
              </a:spcAft>
              <a:buFont typeface="Wingdings" panose="05000000000000000000" pitchFamily="2" charset="2"/>
              <a:buChar char="v"/>
            </a:pPr>
            <a:r>
              <a:rPr lang="en" sz="1600" dirty="0">
                <a:latin typeface="Javanese Text" panose="02000000000000000000" pitchFamily="2" charset="0"/>
              </a:rPr>
              <a:t>Introduction</a:t>
            </a:r>
          </a:p>
          <a:p>
            <a:pPr marL="285750" lvl="0" indent="-285750" algn="l" rtl="0">
              <a:lnSpc>
                <a:spcPct val="150000"/>
              </a:lnSpc>
              <a:spcBef>
                <a:spcPts val="0"/>
              </a:spcBef>
              <a:spcAft>
                <a:spcPts val="0"/>
              </a:spcAft>
              <a:buFont typeface="Wingdings" panose="05000000000000000000" pitchFamily="2" charset="2"/>
              <a:buChar char="v"/>
            </a:pPr>
            <a:r>
              <a:rPr lang="en" sz="1600" dirty="0">
                <a:latin typeface="Javanese Text" panose="02000000000000000000" pitchFamily="2" charset="0"/>
              </a:rPr>
              <a:t>Objective</a:t>
            </a:r>
          </a:p>
          <a:p>
            <a:pPr marL="285750" lvl="0" indent="-285750" algn="l" rtl="0">
              <a:lnSpc>
                <a:spcPct val="150000"/>
              </a:lnSpc>
              <a:spcBef>
                <a:spcPts val="0"/>
              </a:spcBef>
              <a:spcAft>
                <a:spcPts val="0"/>
              </a:spcAft>
              <a:buFont typeface="Wingdings" panose="05000000000000000000" pitchFamily="2" charset="2"/>
              <a:buChar char="v"/>
            </a:pPr>
            <a:r>
              <a:rPr lang="en" sz="1600" dirty="0">
                <a:latin typeface="Javanese Text" panose="02000000000000000000" pitchFamily="2" charset="0"/>
              </a:rPr>
              <a:t>Proposed Approach </a:t>
            </a:r>
            <a:endParaRPr sz="1600" dirty="0">
              <a:latin typeface="Javanese Text" panose="02000000000000000000" pitchFamily="2" charset="0"/>
            </a:endParaRPr>
          </a:p>
          <a:p>
            <a:pPr marL="285750" lvl="0" indent="-285750" algn="l" rtl="0">
              <a:spcBef>
                <a:spcPts val="1200"/>
              </a:spcBef>
              <a:spcAft>
                <a:spcPts val="0"/>
              </a:spcAft>
              <a:buFont typeface="Wingdings" panose="05000000000000000000" pitchFamily="2" charset="2"/>
              <a:buChar char="v"/>
            </a:pPr>
            <a:r>
              <a:rPr lang="en" sz="1600" dirty="0">
                <a:latin typeface="Javanese Text" panose="02000000000000000000" pitchFamily="2" charset="0"/>
              </a:rPr>
              <a:t>Explanations </a:t>
            </a:r>
            <a:endParaRPr sz="1600" dirty="0">
              <a:latin typeface="Javanese Text" panose="02000000000000000000" pitchFamily="2" charset="0"/>
            </a:endParaRPr>
          </a:p>
          <a:p>
            <a:pPr marL="285750" lvl="0" indent="-285750" algn="l" rtl="0">
              <a:spcBef>
                <a:spcPts val="1200"/>
              </a:spcBef>
              <a:spcAft>
                <a:spcPts val="0"/>
              </a:spcAft>
              <a:buFont typeface="Wingdings" panose="05000000000000000000" pitchFamily="2" charset="2"/>
              <a:buChar char="v"/>
            </a:pPr>
            <a:r>
              <a:rPr lang="en" sz="1600" dirty="0">
                <a:latin typeface="Javanese Text" panose="02000000000000000000" pitchFamily="2" charset="0"/>
              </a:rPr>
              <a:t>Live Demo Of Phishing Sites Prediction </a:t>
            </a:r>
            <a:endParaRPr sz="1600" dirty="0">
              <a:latin typeface="Javanese Text" panose="02000000000000000000" pitchFamily="2" charset="0"/>
            </a:endParaRPr>
          </a:p>
          <a:p>
            <a:pPr marL="285750" lvl="0" indent="-285750" algn="l" rtl="0">
              <a:spcBef>
                <a:spcPts val="1200"/>
              </a:spcBef>
              <a:spcAft>
                <a:spcPts val="0"/>
              </a:spcAft>
              <a:buFont typeface="Wingdings" panose="05000000000000000000" pitchFamily="2" charset="2"/>
              <a:buChar char="v"/>
            </a:pPr>
            <a:r>
              <a:rPr lang="en" sz="1600" dirty="0">
                <a:latin typeface="Javanese Text" panose="02000000000000000000" pitchFamily="2" charset="0"/>
              </a:rPr>
              <a:t>Deployment</a:t>
            </a:r>
          </a:p>
          <a:p>
            <a:pPr marL="285750" lvl="0" indent="-285750" algn="l" rtl="0">
              <a:spcBef>
                <a:spcPts val="1200"/>
              </a:spcBef>
              <a:spcAft>
                <a:spcPts val="0"/>
              </a:spcAft>
              <a:buFont typeface="Wingdings" panose="05000000000000000000" pitchFamily="2" charset="2"/>
              <a:buChar char="v"/>
            </a:pPr>
            <a:r>
              <a:rPr lang="en" sz="1600" dirty="0">
                <a:latin typeface="Javanese Text" panose="02000000000000000000" pitchFamily="2" charset="0"/>
              </a:rPr>
              <a:t>End</a:t>
            </a:r>
          </a:p>
          <a:p>
            <a:pPr marL="285750" lvl="0" indent="-285750" algn="l" rtl="0">
              <a:spcBef>
                <a:spcPts val="1200"/>
              </a:spcBef>
              <a:spcAft>
                <a:spcPts val="0"/>
              </a:spcAft>
              <a:buFont typeface="Wingdings" panose="05000000000000000000" pitchFamily="2" charset="2"/>
              <a:buChar char="v"/>
            </a:pPr>
            <a:endParaRPr sz="1600" dirty="0">
              <a:latin typeface="Javanese Text" panose="02000000000000000000" pitchFamily="2" charset="0"/>
            </a:endParaRPr>
          </a:p>
        </p:txBody>
      </p:sp>
      <p:pic>
        <p:nvPicPr>
          <p:cNvPr id="143" name="Google Shape;143;p14"/>
          <p:cNvPicPr preferRelativeResize="0"/>
          <p:nvPr/>
        </p:nvPicPr>
        <p:blipFill>
          <a:blip r:embed="rId3">
            <a:alphaModFix/>
          </a:blip>
          <a:stretch>
            <a:fillRect/>
          </a:stretch>
        </p:blipFill>
        <p:spPr>
          <a:xfrm>
            <a:off x="0" y="3596425"/>
            <a:ext cx="2787176" cy="1587275"/>
          </a:xfrm>
          <a:prstGeom prst="rect">
            <a:avLst/>
          </a:prstGeom>
          <a:noFill/>
          <a:ln>
            <a:noFill/>
          </a:ln>
        </p:spPr>
      </p:pic>
    </p:spTree>
  </p:cSld>
  <p:clrMapOvr>
    <a:masterClrMapping/>
  </p:clrMapOvr>
  <p:transition spd="slow">
    <p:plu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80477-5C34-434B-9DAD-A011B27B9D0C}"/>
              </a:ext>
            </a:extLst>
          </p:cNvPr>
          <p:cNvSpPr>
            <a:spLocks noGrp="1"/>
          </p:cNvSpPr>
          <p:nvPr>
            <p:ph type="title"/>
          </p:nvPr>
        </p:nvSpPr>
        <p:spPr>
          <a:xfrm>
            <a:off x="1304916" y="283536"/>
            <a:ext cx="6811270" cy="538716"/>
          </a:xfrm>
        </p:spPr>
        <p:txBody>
          <a:bodyPr>
            <a:normAutofit fontScale="90000"/>
          </a:bodyPr>
          <a:lstStyle/>
          <a:p>
            <a:r>
              <a:rPr lang="en-US" sz="3100" dirty="0">
                <a:effectLst/>
                <a:latin typeface="Agency FB" panose="020B0503020202020204" pitchFamily="34" charset="0"/>
              </a:rPr>
              <a:t>Introduction</a:t>
            </a:r>
            <a:r>
              <a:rPr lang="en-US" dirty="0"/>
              <a:t> :</a:t>
            </a:r>
            <a:endParaRPr lang="en-IN" dirty="0"/>
          </a:p>
        </p:txBody>
      </p:sp>
      <p:sp>
        <p:nvSpPr>
          <p:cNvPr id="3" name="Text Placeholder 2">
            <a:extLst>
              <a:ext uri="{FF2B5EF4-FFF2-40B4-BE49-F238E27FC236}">
                <a16:creationId xmlns:a16="http://schemas.microsoft.com/office/drawing/2014/main" id="{339DC76F-166D-4E76-9B60-FAF1417DFFD4}"/>
              </a:ext>
            </a:extLst>
          </p:cNvPr>
          <p:cNvSpPr>
            <a:spLocks noGrp="1"/>
          </p:cNvSpPr>
          <p:nvPr>
            <p:ph type="body" idx="1"/>
          </p:nvPr>
        </p:nvSpPr>
        <p:spPr>
          <a:xfrm>
            <a:off x="1155404" y="822252"/>
            <a:ext cx="7768855" cy="3656498"/>
          </a:xfrm>
        </p:spPr>
        <p:txBody>
          <a:bodyPr>
            <a:noAutofit/>
          </a:bodyPr>
          <a:lstStyle/>
          <a:p>
            <a:pPr>
              <a:lnSpc>
                <a:spcPct val="220000"/>
              </a:lnSpc>
              <a:buFont typeface="Wingdings" panose="05000000000000000000" pitchFamily="2" charset="2"/>
              <a:buChar char="Ø"/>
            </a:pPr>
            <a:r>
              <a:rPr lang="en-US" sz="1050" b="1" dirty="0"/>
              <a:t>Phishing is the most commonly used social engineering and cyber attack.</a:t>
            </a:r>
          </a:p>
          <a:p>
            <a:pPr>
              <a:lnSpc>
                <a:spcPct val="220000"/>
              </a:lnSpc>
              <a:buFont typeface="Wingdings" panose="05000000000000000000" pitchFamily="2" charset="2"/>
              <a:buChar char="Ø"/>
            </a:pPr>
            <a:r>
              <a:rPr lang="en-US" sz="1050" b="1" dirty="0"/>
              <a:t>Through such attacks, the phisher targets naïve online users by tricking them into revealing confidential information, with the purpose of using it fraudulently.</a:t>
            </a:r>
          </a:p>
          <a:p>
            <a:pPr>
              <a:lnSpc>
                <a:spcPct val="220000"/>
              </a:lnSpc>
              <a:buFont typeface="Wingdings" panose="05000000000000000000" pitchFamily="2" charset="2"/>
              <a:buChar char="Ø"/>
            </a:pPr>
            <a:r>
              <a:rPr lang="en-US" sz="1050" b="1" dirty="0"/>
              <a:t> In order to avoid getting phished:-</a:t>
            </a:r>
          </a:p>
          <a:p>
            <a:pPr marL="146050" indent="0">
              <a:lnSpc>
                <a:spcPct val="220000"/>
              </a:lnSpc>
              <a:buNone/>
            </a:pPr>
            <a:r>
              <a:rPr lang="en-US" sz="1050" dirty="0"/>
              <a:t>       </a:t>
            </a:r>
            <a:r>
              <a:rPr lang="en-US" sz="1050" b="1" i="1" dirty="0"/>
              <a:t> 	</a:t>
            </a:r>
          </a:p>
          <a:p>
            <a:pPr>
              <a:lnSpc>
                <a:spcPct val="220000"/>
              </a:lnSpc>
              <a:buFont typeface="Wingdings" panose="05000000000000000000" pitchFamily="2" charset="2"/>
              <a:buChar char="Ø"/>
            </a:pPr>
            <a:endParaRPr lang="en-US" sz="1050" b="1" dirty="0"/>
          </a:p>
          <a:p>
            <a:pPr>
              <a:lnSpc>
                <a:spcPct val="220000"/>
              </a:lnSpc>
              <a:buFont typeface="Wingdings" panose="05000000000000000000" pitchFamily="2" charset="2"/>
              <a:buChar char="Ø"/>
            </a:pPr>
            <a:endParaRPr lang="en-US" sz="1050" b="1" dirty="0"/>
          </a:p>
          <a:p>
            <a:pPr>
              <a:lnSpc>
                <a:spcPct val="220000"/>
              </a:lnSpc>
              <a:buFont typeface="Wingdings" panose="05000000000000000000" pitchFamily="2" charset="2"/>
              <a:buChar char="Ø"/>
            </a:pPr>
            <a:endParaRPr lang="en-US" sz="1050" b="1" dirty="0"/>
          </a:p>
          <a:p>
            <a:pPr>
              <a:lnSpc>
                <a:spcPct val="220000"/>
              </a:lnSpc>
              <a:buFont typeface="Wingdings" panose="05000000000000000000" pitchFamily="2" charset="2"/>
              <a:buChar char="Ø"/>
            </a:pPr>
            <a:r>
              <a:rPr lang="en-US" sz="1050" b="1" dirty="0"/>
              <a:t>Of the above three, the machine learning based method is proven to be most effective than the other methods.</a:t>
            </a:r>
          </a:p>
          <a:p>
            <a:pPr>
              <a:lnSpc>
                <a:spcPct val="220000"/>
              </a:lnSpc>
              <a:buFont typeface="Wingdings" panose="05000000000000000000" pitchFamily="2" charset="2"/>
              <a:buChar char="Ø"/>
            </a:pPr>
            <a:r>
              <a:rPr lang="en-US" sz="1050" b="1" dirty="0"/>
              <a:t>Even then, online users are still being trapped into revealing sensitive information in phishing websites</a:t>
            </a:r>
            <a:r>
              <a:rPr lang="en-US" sz="1050" dirty="0"/>
              <a:t>.</a:t>
            </a:r>
            <a:endParaRPr lang="en-IN" sz="1050" dirty="0"/>
          </a:p>
        </p:txBody>
      </p:sp>
      <p:sp>
        <p:nvSpPr>
          <p:cNvPr id="4" name="TextBox 3">
            <a:extLst>
              <a:ext uri="{FF2B5EF4-FFF2-40B4-BE49-F238E27FC236}">
                <a16:creationId xmlns:a16="http://schemas.microsoft.com/office/drawing/2014/main" id="{C1542D65-7386-44FF-AE89-674D269C22B3}"/>
              </a:ext>
            </a:extLst>
          </p:cNvPr>
          <p:cNvSpPr txBox="1"/>
          <p:nvPr/>
        </p:nvSpPr>
        <p:spPr>
          <a:xfrm>
            <a:off x="2154865" y="2373275"/>
            <a:ext cx="6599272" cy="1323439"/>
          </a:xfrm>
          <a:prstGeom prst="rect">
            <a:avLst/>
          </a:prstGeom>
          <a:noFill/>
        </p:spPr>
        <p:txBody>
          <a:bodyPr wrap="square" rtlCol="0">
            <a:spAutoFit/>
          </a:bodyPr>
          <a:lstStyle/>
          <a:p>
            <a:pPr marL="317500" indent="-171450">
              <a:lnSpc>
                <a:spcPct val="220000"/>
              </a:lnSpc>
              <a:buClr>
                <a:schemeClr val="bg1"/>
              </a:buClr>
              <a:buFont typeface="Wingdings" panose="05000000000000000000" pitchFamily="2" charset="2"/>
              <a:buChar char="v"/>
            </a:pPr>
            <a:r>
              <a:rPr lang="en-US" sz="1000" b="1" dirty="0">
                <a:solidFill>
                  <a:schemeClr val="bg1"/>
                </a:solidFill>
                <a:latin typeface="Lato" panose="020F0502020204030203" pitchFamily="34" charset="0"/>
                <a:ea typeface="Lato" panose="020F0502020204030203" pitchFamily="34" charset="0"/>
                <a:cs typeface="Lato" panose="020F0502020204030203" pitchFamily="34" charset="0"/>
              </a:rPr>
              <a:t>Users should have awareness of phishing websites.</a:t>
            </a:r>
          </a:p>
          <a:p>
            <a:pPr marL="317500" indent="-171450">
              <a:lnSpc>
                <a:spcPct val="220000"/>
              </a:lnSpc>
              <a:buClr>
                <a:schemeClr val="bg1"/>
              </a:buClr>
              <a:buFont typeface="Wingdings" panose="05000000000000000000" pitchFamily="2" charset="2"/>
              <a:buChar char="v"/>
            </a:pPr>
            <a:r>
              <a:rPr lang="en-US" sz="1000" b="1" dirty="0">
                <a:solidFill>
                  <a:schemeClr val="bg1"/>
                </a:solidFill>
                <a:latin typeface="Lato" panose="020F0502020204030203" pitchFamily="34" charset="0"/>
                <a:ea typeface="Lato" panose="020F0502020204030203" pitchFamily="34" charset="0"/>
                <a:cs typeface="Lato" panose="020F0502020204030203" pitchFamily="34" charset="0"/>
              </a:rPr>
              <a:t> Have a blacklist of phishing websites which requires the knowledge of website being detected as phishing.</a:t>
            </a:r>
          </a:p>
          <a:p>
            <a:pPr marL="317500" indent="-171450">
              <a:lnSpc>
                <a:spcPct val="220000"/>
              </a:lnSpc>
              <a:buClr>
                <a:schemeClr val="bg1"/>
              </a:buClr>
              <a:buFont typeface="Wingdings" panose="05000000000000000000" pitchFamily="2" charset="2"/>
              <a:buChar char="v"/>
            </a:pPr>
            <a:r>
              <a:rPr lang="en-US" sz="1000" b="1" dirty="0">
                <a:solidFill>
                  <a:schemeClr val="bg1"/>
                </a:solidFill>
                <a:latin typeface="Lato" panose="020F0502020204030203" pitchFamily="34" charset="0"/>
                <a:ea typeface="Lato" panose="020F0502020204030203" pitchFamily="34" charset="0"/>
                <a:cs typeface="Lato" panose="020F0502020204030203" pitchFamily="34" charset="0"/>
              </a:rPr>
              <a:t>Detect them in their early appearance, using machine learning and deep neural  network algorithms.</a:t>
            </a:r>
          </a:p>
          <a:p>
            <a:endParaRPr lang="en-IN" dirty="0">
              <a:solidFill>
                <a:schemeClr val="bg1"/>
              </a:solidFill>
            </a:endParaRPr>
          </a:p>
        </p:txBody>
      </p:sp>
      <p:pic>
        <p:nvPicPr>
          <p:cNvPr id="6" name="Picture 5">
            <a:extLst>
              <a:ext uri="{FF2B5EF4-FFF2-40B4-BE49-F238E27FC236}">
                <a16:creationId xmlns:a16="http://schemas.microsoft.com/office/drawing/2014/main" id="{B3DA2500-A806-4425-B930-64ACA84887BC}"/>
              </a:ext>
            </a:extLst>
          </p:cNvPr>
          <p:cNvPicPr>
            <a:picLocks noChangeAspect="1"/>
          </p:cNvPicPr>
          <p:nvPr/>
        </p:nvPicPr>
        <p:blipFill>
          <a:blip r:embed="rId2"/>
          <a:stretch>
            <a:fillRect/>
          </a:stretch>
        </p:blipFill>
        <p:spPr>
          <a:xfrm>
            <a:off x="1" y="3796527"/>
            <a:ext cx="1453116" cy="1323439"/>
          </a:xfrm>
          <a:prstGeom prst="rect">
            <a:avLst/>
          </a:prstGeom>
        </p:spPr>
      </p:pic>
    </p:spTree>
    <p:extLst>
      <p:ext uri="{BB962C8B-B14F-4D97-AF65-F5344CB8AC3E}">
        <p14:creationId xmlns:p14="http://schemas.microsoft.com/office/powerpoint/2010/main" val="3131606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D2D0-3342-4E1A-9D02-CEE5DDC47E93}"/>
              </a:ext>
            </a:extLst>
          </p:cNvPr>
          <p:cNvSpPr>
            <a:spLocks noGrp="1"/>
          </p:cNvSpPr>
          <p:nvPr>
            <p:ph type="title"/>
          </p:nvPr>
        </p:nvSpPr>
        <p:spPr/>
        <p:txBody>
          <a:bodyPr>
            <a:normAutofit/>
          </a:bodyPr>
          <a:lstStyle/>
          <a:p>
            <a:r>
              <a:rPr lang="en-US" sz="3600" dirty="0">
                <a:latin typeface="Agency FB" panose="020B0503020202020204" pitchFamily="34" charset="0"/>
              </a:rPr>
              <a:t>Objective</a:t>
            </a:r>
            <a:endParaRPr lang="en-IN" sz="3600" dirty="0">
              <a:latin typeface="Agency FB" panose="020B0503020202020204" pitchFamily="34" charset="0"/>
            </a:endParaRPr>
          </a:p>
        </p:txBody>
      </p:sp>
      <p:sp>
        <p:nvSpPr>
          <p:cNvPr id="3" name="Text Placeholder 2">
            <a:extLst>
              <a:ext uri="{FF2B5EF4-FFF2-40B4-BE49-F238E27FC236}">
                <a16:creationId xmlns:a16="http://schemas.microsoft.com/office/drawing/2014/main" id="{1C9BB08A-FDA3-4476-8436-E433980346FD}"/>
              </a:ext>
            </a:extLst>
          </p:cNvPr>
          <p:cNvSpPr>
            <a:spLocks noGrp="1"/>
          </p:cNvSpPr>
          <p:nvPr>
            <p:ph type="body" idx="1"/>
          </p:nvPr>
        </p:nvSpPr>
        <p:spPr>
          <a:xfrm>
            <a:off x="1297500" y="1567550"/>
            <a:ext cx="7321960" cy="2911200"/>
          </a:xfrm>
        </p:spPr>
        <p:txBody>
          <a:bodyPr>
            <a:normAutofit/>
          </a:bodyPr>
          <a:lstStyle/>
          <a:p>
            <a:r>
              <a:rPr lang="en-US" sz="1600" dirty="0">
                <a:latin typeface="Lato" panose="020F0502020204030203" pitchFamily="34" charset="0"/>
                <a:ea typeface="Lato" panose="020F0502020204030203" pitchFamily="34" charset="0"/>
                <a:cs typeface="Lato" panose="020F0502020204030203" pitchFamily="34" charset="0"/>
              </a:rPr>
              <a:t>A phishing website is a common social engineering method that mimics trustful uniform resource locators (URLs) and webpages. The objective of this project is to train machine learning models and deep neural nets on the dataset created to predict phishing websites. Both phishing and benign URLs of websites are gathered to form a dataset and from them required URL and website content-based features are extracted. The performance level of each model is measures and compared.</a:t>
            </a:r>
            <a:endParaRPr lang="en-IN" sz="1600" dirty="0">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B5D7A350-B7ED-417C-8229-3A3829593A54}"/>
              </a:ext>
            </a:extLst>
          </p:cNvPr>
          <p:cNvPicPr>
            <a:picLocks noChangeAspect="1"/>
          </p:cNvPicPr>
          <p:nvPr/>
        </p:nvPicPr>
        <p:blipFill>
          <a:blip r:embed="rId2"/>
          <a:stretch>
            <a:fillRect/>
          </a:stretch>
        </p:blipFill>
        <p:spPr>
          <a:xfrm>
            <a:off x="0" y="3768646"/>
            <a:ext cx="2414200" cy="1374854"/>
          </a:xfrm>
          <a:prstGeom prst="rect">
            <a:avLst/>
          </a:prstGeom>
        </p:spPr>
      </p:pic>
    </p:spTree>
    <p:extLst>
      <p:ext uri="{BB962C8B-B14F-4D97-AF65-F5344CB8AC3E}">
        <p14:creationId xmlns:p14="http://schemas.microsoft.com/office/powerpoint/2010/main" val="3241753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B2C1-CD88-48FD-BF10-F49C42B4948E}"/>
              </a:ext>
            </a:extLst>
          </p:cNvPr>
          <p:cNvSpPr>
            <a:spLocks noGrp="1"/>
          </p:cNvSpPr>
          <p:nvPr>
            <p:ph type="title"/>
          </p:nvPr>
        </p:nvSpPr>
        <p:spPr>
          <a:xfrm>
            <a:off x="1368055" y="337043"/>
            <a:ext cx="7038900" cy="914100"/>
          </a:xfrm>
        </p:spPr>
        <p:txBody>
          <a:bodyPr>
            <a:normAutofit/>
          </a:bodyPr>
          <a:lstStyle/>
          <a:p>
            <a:r>
              <a:rPr lang="en-US" sz="3600" dirty="0">
                <a:latin typeface="Agency FB" panose="020B0503020202020204" pitchFamily="34" charset="0"/>
              </a:rPr>
              <a:t>Approach:</a:t>
            </a:r>
            <a:endParaRPr lang="en-IN" sz="3600" dirty="0">
              <a:latin typeface="Agency FB" panose="020B0503020202020204" pitchFamily="34" charset="0"/>
            </a:endParaRPr>
          </a:p>
        </p:txBody>
      </p:sp>
      <p:sp>
        <p:nvSpPr>
          <p:cNvPr id="3" name="Text Placeholder 2">
            <a:extLst>
              <a:ext uri="{FF2B5EF4-FFF2-40B4-BE49-F238E27FC236}">
                <a16:creationId xmlns:a16="http://schemas.microsoft.com/office/drawing/2014/main" id="{4E0EFE1A-C0D2-4E50-ABD4-85959B67AEF9}"/>
              </a:ext>
            </a:extLst>
          </p:cNvPr>
          <p:cNvSpPr>
            <a:spLocks noGrp="1"/>
          </p:cNvSpPr>
          <p:nvPr>
            <p:ph type="body" idx="1"/>
          </p:nvPr>
        </p:nvSpPr>
        <p:spPr>
          <a:xfrm>
            <a:off x="1282995" y="1396410"/>
            <a:ext cx="7329851" cy="3189766"/>
          </a:xfrm>
        </p:spPr>
        <p:txBody>
          <a:bodyPr>
            <a:normAutofit/>
          </a:bodyPr>
          <a:lstStyle/>
          <a:p>
            <a:pPr marL="146050" indent="0">
              <a:buNone/>
            </a:pPr>
            <a:r>
              <a:rPr lang="en-US" sz="1600" b="1" i="1" dirty="0">
                <a:latin typeface="Gill Sans MT" panose="020B0502020104020203" pitchFamily="34" charset="0"/>
              </a:rPr>
              <a:t>Below mentioned are the steps involved in the completion of this project: </a:t>
            </a:r>
          </a:p>
          <a:p>
            <a:pPr>
              <a:buFont typeface="Wingdings" panose="05000000000000000000" pitchFamily="2" charset="2"/>
              <a:buChar char="Ø"/>
            </a:pPr>
            <a:r>
              <a:rPr lang="en-US" sz="1600" dirty="0">
                <a:latin typeface="Gill Sans MT" panose="020B0502020104020203" pitchFamily="34" charset="0"/>
              </a:rPr>
              <a:t>Collect dataset containing phishing and legitimate websites from the open source platforms. </a:t>
            </a:r>
          </a:p>
          <a:p>
            <a:pPr>
              <a:buFont typeface="Wingdings" panose="05000000000000000000" pitchFamily="2" charset="2"/>
              <a:buChar char="Ø"/>
            </a:pPr>
            <a:r>
              <a:rPr lang="en-US" sz="1600" dirty="0">
                <a:latin typeface="Gill Sans MT" panose="020B0502020104020203" pitchFamily="34" charset="0"/>
              </a:rPr>
              <a:t>Write a code to extract the required features from the URL database. • Analyze and preprocess the dataset by using EDA techniques. </a:t>
            </a:r>
          </a:p>
          <a:p>
            <a:pPr>
              <a:buFont typeface="Wingdings" panose="05000000000000000000" pitchFamily="2" charset="2"/>
              <a:buChar char="Ø"/>
            </a:pPr>
            <a:r>
              <a:rPr lang="en-US" sz="1600" dirty="0">
                <a:latin typeface="Gill Sans MT" panose="020B0502020104020203" pitchFamily="34" charset="0"/>
              </a:rPr>
              <a:t>Divide the dataset into training and testing sets. </a:t>
            </a:r>
          </a:p>
          <a:p>
            <a:pPr>
              <a:buFont typeface="Wingdings" panose="05000000000000000000" pitchFamily="2" charset="2"/>
              <a:buChar char="Ø"/>
            </a:pPr>
            <a:r>
              <a:rPr lang="en-US" sz="1600" dirty="0">
                <a:latin typeface="Gill Sans MT" panose="020B0502020104020203" pitchFamily="34" charset="0"/>
              </a:rPr>
              <a:t>Run selected machine learning and deep neural network algorithms like SVM, Random Forest, Autoencoder on the dataset. </a:t>
            </a:r>
          </a:p>
          <a:p>
            <a:pPr>
              <a:buFont typeface="Wingdings" panose="05000000000000000000" pitchFamily="2" charset="2"/>
              <a:buChar char="Ø"/>
            </a:pPr>
            <a:r>
              <a:rPr lang="en-US" sz="1600" dirty="0">
                <a:latin typeface="Gill Sans MT" panose="020B0502020104020203" pitchFamily="34" charset="0"/>
              </a:rPr>
              <a:t>Write a code for displaying the evaluation result considering accuracy metrics. </a:t>
            </a:r>
          </a:p>
          <a:p>
            <a:pPr>
              <a:buFont typeface="Wingdings" panose="05000000000000000000" pitchFamily="2" charset="2"/>
              <a:buChar char="Ø"/>
            </a:pPr>
            <a:r>
              <a:rPr lang="en-US" sz="1600" dirty="0">
                <a:latin typeface="Gill Sans MT" panose="020B0502020104020203" pitchFamily="34" charset="0"/>
              </a:rPr>
              <a:t>Compare the obtained results for trained models and specify which is better.</a:t>
            </a:r>
            <a:endParaRPr lang="en-IN" sz="1600" dirty="0">
              <a:latin typeface="Gill Sans MT" panose="020B0502020104020203" pitchFamily="34" charset="0"/>
            </a:endParaRPr>
          </a:p>
        </p:txBody>
      </p:sp>
      <p:pic>
        <p:nvPicPr>
          <p:cNvPr id="5" name="Picture 4">
            <a:extLst>
              <a:ext uri="{FF2B5EF4-FFF2-40B4-BE49-F238E27FC236}">
                <a16:creationId xmlns:a16="http://schemas.microsoft.com/office/drawing/2014/main" id="{C12CEF6A-2772-422D-B73A-75CC50D876F6}"/>
              </a:ext>
            </a:extLst>
          </p:cNvPr>
          <p:cNvPicPr>
            <a:picLocks noChangeAspect="1"/>
          </p:cNvPicPr>
          <p:nvPr/>
        </p:nvPicPr>
        <p:blipFill>
          <a:blip r:embed="rId2"/>
          <a:stretch>
            <a:fillRect/>
          </a:stretch>
        </p:blipFill>
        <p:spPr>
          <a:xfrm>
            <a:off x="1" y="3898605"/>
            <a:ext cx="2185996" cy="1244895"/>
          </a:xfrm>
          <a:prstGeom prst="rect">
            <a:avLst/>
          </a:prstGeom>
        </p:spPr>
      </p:pic>
    </p:spTree>
    <p:extLst>
      <p:ext uri="{BB962C8B-B14F-4D97-AF65-F5344CB8AC3E}">
        <p14:creationId xmlns:p14="http://schemas.microsoft.com/office/powerpoint/2010/main" val="3757788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D4B9-C093-492B-A46F-F042823E399A}"/>
              </a:ext>
            </a:extLst>
          </p:cNvPr>
          <p:cNvSpPr>
            <a:spLocks noGrp="1"/>
          </p:cNvSpPr>
          <p:nvPr>
            <p:ph type="title"/>
          </p:nvPr>
        </p:nvSpPr>
        <p:spPr/>
        <p:txBody>
          <a:bodyPr>
            <a:normAutofit/>
          </a:bodyPr>
          <a:lstStyle/>
          <a:p>
            <a:r>
              <a:rPr lang="en-US" sz="3600" dirty="0">
                <a:latin typeface="Agency FB" panose="020B0503020202020204" pitchFamily="34" charset="0"/>
              </a:rPr>
              <a:t>Data Collection:</a:t>
            </a:r>
            <a:endParaRPr lang="en-IN" sz="3600" dirty="0">
              <a:latin typeface="Agency FB" panose="020B0503020202020204" pitchFamily="34" charset="0"/>
            </a:endParaRPr>
          </a:p>
        </p:txBody>
      </p:sp>
      <p:sp>
        <p:nvSpPr>
          <p:cNvPr id="3" name="Text Placeholder 2">
            <a:extLst>
              <a:ext uri="{FF2B5EF4-FFF2-40B4-BE49-F238E27FC236}">
                <a16:creationId xmlns:a16="http://schemas.microsoft.com/office/drawing/2014/main" id="{B968ED3A-1846-4FC2-BC55-CDB29D4B14B5}"/>
              </a:ext>
            </a:extLst>
          </p:cNvPr>
          <p:cNvSpPr>
            <a:spLocks noGrp="1"/>
          </p:cNvSpPr>
          <p:nvPr>
            <p:ph type="body" idx="1"/>
          </p:nvPr>
        </p:nvSpPr>
        <p:spPr/>
        <p:txBody>
          <a:bodyPr>
            <a:normAutofit/>
          </a:bodyPr>
          <a:lstStyle/>
          <a:p>
            <a:pPr>
              <a:buFont typeface="Wingdings" panose="05000000000000000000" pitchFamily="2" charset="2"/>
              <a:buChar char="Ø"/>
            </a:pPr>
            <a:r>
              <a:rPr lang="en-US" sz="1400" dirty="0">
                <a:latin typeface="Gill Sans MT" panose="020B0502020104020203" pitchFamily="34" charset="0"/>
              </a:rPr>
              <a:t>Legitimate URLs are collected from the dataset provided by University of New Brunswick, </a:t>
            </a:r>
            <a:r>
              <a:rPr lang="en-US" sz="1400" dirty="0">
                <a:latin typeface="Gill Sans MT" panose="020B0502020104020203" pitchFamily="34" charset="0"/>
                <a:hlinkClick r:id="rId2"/>
              </a:rPr>
              <a:t>https://www.unb.ca/cic/datasets/url-2016.html</a:t>
            </a:r>
            <a:r>
              <a:rPr lang="en-US" sz="1400" dirty="0">
                <a:latin typeface="Gill Sans MT" panose="020B0502020104020203" pitchFamily="34" charset="0"/>
              </a:rPr>
              <a:t>.</a:t>
            </a:r>
          </a:p>
          <a:p>
            <a:pPr>
              <a:buFont typeface="Wingdings" panose="05000000000000000000" pitchFamily="2" charset="2"/>
              <a:buChar char="Ø"/>
            </a:pPr>
            <a:r>
              <a:rPr lang="en-US" sz="1400" dirty="0">
                <a:latin typeface="Gill Sans MT" panose="020B0502020104020203" pitchFamily="34" charset="0"/>
              </a:rPr>
              <a:t>From the collection, 5000 URLs are randomly picked. </a:t>
            </a:r>
          </a:p>
          <a:p>
            <a:pPr>
              <a:buFont typeface="Wingdings" panose="05000000000000000000" pitchFamily="2" charset="2"/>
              <a:buChar char="Ø"/>
            </a:pPr>
            <a:r>
              <a:rPr lang="en-US" sz="1400" dirty="0">
                <a:latin typeface="Gill Sans MT" panose="020B0502020104020203" pitchFamily="34" charset="0"/>
              </a:rPr>
              <a:t>Phishing URLs are collected from opensource service called </a:t>
            </a:r>
            <a:r>
              <a:rPr lang="en-US" sz="1400" dirty="0" err="1">
                <a:latin typeface="Gill Sans MT" panose="020B0502020104020203" pitchFamily="34" charset="0"/>
              </a:rPr>
              <a:t>OpenPhish</a:t>
            </a:r>
            <a:r>
              <a:rPr lang="en-US" sz="1400" dirty="0">
                <a:latin typeface="Gill Sans MT" panose="020B0502020104020203" pitchFamily="34" charset="0"/>
              </a:rPr>
              <a:t>. This service provide a set of phishing URLs in multiple formats like csv, json etc. that gets updated hourly. </a:t>
            </a:r>
          </a:p>
          <a:p>
            <a:pPr>
              <a:buFont typeface="Wingdings" panose="05000000000000000000" pitchFamily="2" charset="2"/>
              <a:buChar char="Ø"/>
            </a:pPr>
            <a:r>
              <a:rPr lang="en-US" sz="1400" dirty="0">
                <a:latin typeface="Gill Sans MT" panose="020B0502020104020203" pitchFamily="34" charset="0"/>
              </a:rPr>
              <a:t>Form the obtained collection, 5000 URLs are randomly picked.</a:t>
            </a:r>
            <a:endParaRPr lang="en-IN" sz="1400" dirty="0">
              <a:latin typeface="Gill Sans MT" panose="020B0502020104020203" pitchFamily="34" charset="0"/>
            </a:endParaRPr>
          </a:p>
        </p:txBody>
      </p:sp>
      <p:pic>
        <p:nvPicPr>
          <p:cNvPr id="5" name="Picture 4">
            <a:extLst>
              <a:ext uri="{FF2B5EF4-FFF2-40B4-BE49-F238E27FC236}">
                <a16:creationId xmlns:a16="http://schemas.microsoft.com/office/drawing/2014/main" id="{027A6D9D-9723-4302-B311-CFC14FABADF7}"/>
              </a:ext>
            </a:extLst>
          </p:cNvPr>
          <p:cNvPicPr>
            <a:picLocks noChangeAspect="1"/>
          </p:cNvPicPr>
          <p:nvPr/>
        </p:nvPicPr>
        <p:blipFill>
          <a:blip r:embed="rId3"/>
          <a:stretch>
            <a:fillRect/>
          </a:stretch>
        </p:blipFill>
        <p:spPr>
          <a:xfrm>
            <a:off x="49619" y="3835445"/>
            <a:ext cx="2259246" cy="1286610"/>
          </a:xfrm>
          <a:prstGeom prst="rect">
            <a:avLst/>
          </a:prstGeom>
        </p:spPr>
      </p:pic>
    </p:spTree>
    <p:extLst>
      <p:ext uri="{BB962C8B-B14F-4D97-AF65-F5344CB8AC3E}">
        <p14:creationId xmlns:p14="http://schemas.microsoft.com/office/powerpoint/2010/main" val="3812235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title"/>
          </p:nvPr>
        </p:nvSpPr>
        <p:spPr>
          <a:xfrm>
            <a:off x="1146800" y="70400"/>
            <a:ext cx="70389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latin typeface="Agency FB" panose="020B0503020202020204" pitchFamily="34" charset="0"/>
              </a:rPr>
              <a:t>Working Process :</a:t>
            </a:r>
            <a:endParaRPr sz="3600" dirty="0">
              <a:latin typeface="Agency FB" panose="020B0503020202020204" pitchFamily="34" charset="0"/>
            </a:endParaRPr>
          </a:p>
        </p:txBody>
      </p:sp>
      <p:sp>
        <p:nvSpPr>
          <p:cNvPr id="176" name="Google Shape;176;p17"/>
          <p:cNvSpPr txBox="1">
            <a:spLocks noGrp="1"/>
          </p:cNvSpPr>
          <p:nvPr>
            <p:ph type="body" idx="1"/>
          </p:nvPr>
        </p:nvSpPr>
        <p:spPr>
          <a:xfrm>
            <a:off x="6127852" y="502311"/>
            <a:ext cx="2831850" cy="3977539"/>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latin typeface="Agency FB" panose="020B0503020202020204" pitchFamily="34" charset="0"/>
              </a:rPr>
              <a:t>-&gt; In the following pictures  we observe  the attacker user interface and select options.</a:t>
            </a:r>
            <a:endParaRPr sz="1100" dirty="0">
              <a:latin typeface="Agency FB" panose="020B0503020202020204" pitchFamily="34" charset="0"/>
            </a:endParaRPr>
          </a:p>
          <a:p>
            <a:pPr marL="0" lvl="0" indent="0" algn="l" rtl="0">
              <a:spcBef>
                <a:spcPts val="1200"/>
              </a:spcBef>
              <a:spcAft>
                <a:spcPts val="0"/>
              </a:spcAft>
              <a:buNone/>
            </a:pPr>
            <a:r>
              <a:rPr lang="en" sz="1100" dirty="0">
                <a:latin typeface="Agency FB" panose="020B0503020202020204" pitchFamily="34" charset="0"/>
              </a:rPr>
              <a:t>-&gt;Then  he gives type of attack he needs                                                                     	1) Localhost(127.0.0.10)</a:t>
            </a:r>
            <a:endParaRPr sz="1100" dirty="0">
              <a:latin typeface="Agency FB" panose="020B0503020202020204" pitchFamily="34" charset="0"/>
            </a:endParaRPr>
          </a:p>
          <a:p>
            <a:pPr marL="0" lvl="0" indent="0" algn="l" rtl="0">
              <a:spcBef>
                <a:spcPts val="1200"/>
              </a:spcBef>
              <a:spcAft>
                <a:spcPts val="0"/>
              </a:spcAft>
              <a:buNone/>
            </a:pPr>
            <a:r>
              <a:rPr lang="en" sz="1100" dirty="0">
                <a:latin typeface="Agency FB" panose="020B0503020202020204" pitchFamily="34" charset="0"/>
              </a:rPr>
              <a:t>	2)ngrok.oi</a:t>
            </a:r>
            <a:endParaRPr sz="1100" dirty="0">
              <a:latin typeface="Agency FB" panose="020B0503020202020204" pitchFamily="34" charset="0"/>
            </a:endParaRPr>
          </a:p>
          <a:p>
            <a:pPr marL="0" lvl="0" indent="0" algn="l" rtl="0">
              <a:spcBef>
                <a:spcPts val="1200"/>
              </a:spcBef>
              <a:spcAft>
                <a:spcPts val="0"/>
              </a:spcAft>
              <a:buNone/>
            </a:pPr>
            <a:r>
              <a:rPr lang="en" sz="1100" dirty="0">
                <a:latin typeface="Agency FB" panose="020B0503020202020204" pitchFamily="34" charset="0"/>
              </a:rPr>
              <a:t>	3)Cloudflare    </a:t>
            </a:r>
            <a:endParaRPr sz="1100" dirty="0">
              <a:latin typeface="Agency FB" panose="020B0503020202020204" pitchFamily="34" charset="0"/>
            </a:endParaRPr>
          </a:p>
          <a:p>
            <a:pPr marL="0" lvl="0" indent="0" algn="l" rtl="0">
              <a:spcBef>
                <a:spcPts val="1200"/>
              </a:spcBef>
              <a:spcAft>
                <a:spcPts val="0"/>
              </a:spcAft>
              <a:buNone/>
            </a:pPr>
            <a:r>
              <a:rPr lang="en" sz="1100" dirty="0">
                <a:latin typeface="Agency FB" panose="020B0503020202020204" pitchFamily="34" charset="0"/>
              </a:rPr>
              <a:t>-&gt; Generated url will be sent to victims phone through a message or popup.</a:t>
            </a:r>
            <a:endParaRPr sz="1100" dirty="0">
              <a:latin typeface="Agency FB" panose="020B0503020202020204" pitchFamily="34" charset="0"/>
            </a:endParaRPr>
          </a:p>
          <a:p>
            <a:pPr marL="0" lvl="0" indent="0" algn="l" rtl="0">
              <a:spcBef>
                <a:spcPts val="1200"/>
              </a:spcBef>
              <a:spcAft>
                <a:spcPts val="0"/>
              </a:spcAft>
              <a:buNone/>
            </a:pPr>
            <a:r>
              <a:rPr lang="en" sz="1100" dirty="0">
                <a:latin typeface="Agency FB" panose="020B0503020202020204" pitchFamily="34" charset="0"/>
              </a:rPr>
              <a:t>-&gt;While victim receives the link  he tries to open and login with his credentials ...but he gets a display of error password or try again.   </a:t>
            </a:r>
            <a:endParaRPr sz="1100" dirty="0">
              <a:latin typeface="Agency FB" panose="020B0503020202020204" pitchFamily="34" charset="0"/>
            </a:endParaRPr>
          </a:p>
          <a:p>
            <a:pPr marL="0" lvl="0" indent="0" algn="l" rtl="0">
              <a:spcBef>
                <a:spcPts val="1200"/>
              </a:spcBef>
              <a:spcAft>
                <a:spcPts val="0"/>
              </a:spcAft>
              <a:buNone/>
            </a:pPr>
            <a:r>
              <a:rPr lang="en" sz="1100" dirty="0">
                <a:latin typeface="Agency FB" panose="020B0503020202020204" pitchFamily="34" charset="0"/>
              </a:rPr>
              <a:t> -&gt; Now the login credentials or displayed in attackers user interface.</a:t>
            </a:r>
            <a:endParaRPr sz="1100" dirty="0">
              <a:latin typeface="Agency FB" panose="020B0503020202020204" pitchFamily="34" charset="0"/>
            </a:endParaRPr>
          </a:p>
          <a:p>
            <a:pPr marL="0" lvl="0" indent="0" algn="l" rtl="0">
              <a:spcBef>
                <a:spcPts val="1200"/>
              </a:spcBef>
              <a:spcAft>
                <a:spcPts val="1200"/>
              </a:spcAft>
              <a:buNone/>
            </a:pPr>
            <a:r>
              <a:rPr lang="en" sz="1100" dirty="0">
                <a:latin typeface="Agency FB" panose="020B0503020202020204" pitchFamily="34" charset="0"/>
              </a:rPr>
              <a:t>-&gt; This is how the phishing attacks occurs.</a:t>
            </a:r>
            <a:endParaRPr sz="1100" dirty="0">
              <a:latin typeface="Agency FB" panose="020B0503020202020204" pitchFamily="34" charset="0"/>
            </a:endParaRPr>
          </a:p>
        </p:txBody>
      </p:sp>
      <p:pic>
        <p:nvPicPr>
          <p:cNvPr id="177" name="Google Shape;177;p17"/>
          <p:cNvPicPr preferRelativeResize="0"/>
          <p:nvPr/>
        </p:nvPicPr>
        <p:blipFill>
          <a:blip r:embed="rId3">
            <a:alphaModFix/>
          </a:blip>
          <a:stretch>
            <a:fillRect/>
          </a:stretch>
        </p:blipFill>
        <p:spPr>
          <a:xfrm>
            <a:off x="251150" y="1396375"/>
            <a:ext cx="2953499" cy="2200050"/>
          </a:xfrm>
          <a:prstGeom prst="rect">
            <a:avLst/>
          </a:prstGeom>
          <a:noFill/>
          <a:ln>
            <a:noFill/>
          </a:ln>
        </p:spPr>
      </p:pic>
      <p:pic>
        <p:nvPicPr>
          <p:cNvPr id="178" name="Google Shape;178;p17"/>
          <p:cNvPicPr preferRelativeResize="0"/>
          <p:nvPr/>
        </p:nvPicPr>
        <p:blipFill>
          <a:blip r:embed="rId4">
            <a:alphaModFix/>
          </a:blip>
          <a:stretch>
            <a:fillRect/>
          </a:stretch>
        </p:blipFill>
        <p:spPr>
          <a:xfrm>
            <a:off x="3531063" y="1109239"/>
            <a:ext cx="2270375" cy="1044775"/>
          </a:xfrm>
          <a:prstGeom prst="rect">
            <a:avLst/>
          </a:prstGeom>
          <a:noFill/>
          <a:ln>
            <a:noFill/>
          </a:ln>
        </p:spPr>
      </p:pic>
      <p:pic>
        <p:nvPicPr>
          <p:cNvPr id="179" name="Google Shape;179;p17"/>
          <p:cNvPicPr preferRelativeResize="0"/>
          <p:nvPr/>
        </p:nvPicPr>
        <p:blipFill>
          <a:blip r:embed="rId5">
            <a:alphaModFix/>
          </a:blip>
          <a:stretch>
            <a:fillRect/>
          </a:stretch>
        </p:blipFill>
        <p:spPr>
          <a:xfrm>
            <a:off x="0" y="3625028"/>
            <a:ext cx="2670500" cy="1520825"/>
          </a:xfrm>
          <a:prstGeom prst="rect">
            <a:avLst/>
          </a:prstGeom>
          <a:noFill/>
          <a:ln>
            <a:noFill/>
          </a:ln>
        </p:spPr>
      </p:pic>
      <p:pic>
        <p:nvPicPr>
          <p:cNvPr id="180" name="Google Shape;180;p17"/>
          <p:cNvPicPr preferRelativeResize="0"/>
          <p:nvPr/>
        </p:nvPicPr>
        <p:blipFill>
          <a:blip r:embed="rId6">
            <a:alphaModFix/>
          </a:blip>
          <a:stretch>
            <a:fillRect/>
          </a:stretch>
        </p:blipFill>
        <p:spPr>
          <a:xfrm>
            <a:off x="3531063" y="2580253"/>
            <a:ext cx="2270350" cy="104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6"/>
          <p:cNvSpPr txBox="1">
            <a:spLocks noGrp="1"/>
          </p:cNvSpPr>
          <p:nvPr>
            <p:ph type="title"/>
          </p:nvPr>
        </p:nvSpPr>
        <p:spPr>
          <a:xfrm>
            <a:off x="1298893" y="88100"/>
            <a:ext cx="7038900" cy="60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Agency FB" panose="020B0503020202020204" pitchFamily="34" charset="0"/>
              </a:rPr>
              <a:t>Phishing Attack</a:t>
            </a:r>
            <a:endParaRPr sz="3600" dirty="0">
              <a:latin typeface="Agency FB" panose="020B0503020202020204" pitchFamily="34" charset="0"/>
            </a:endParaRPr>
          </a:p>
        </p:txBody>
      </p:sp>
      <p:pic>
        <p:nvPicPr>
          <p:cNvPr id="170" name="Google Shape;170;p16"/>
          <p:cNvPicPr preferRelativeResize="0"/>
          <p:nvPr/>
        </p:nvPicPr>
        <p:blipFill>
          <a:blip r:embed="rId3">
            <a:alphaModFix/>
          </a:blip>
          <a:stretch>
            <a:fillRect/>
          </a:stretch>
        </p:blipFill>
        <p:spPr>
          <a:xfrm>
            <a:off x="-32945" y="3462643"/>
            <a:ext cx="2663675" cy="1516925"/>
          </a:xfrm>
          <a:prstGeom prst="rect">
            <a:avLst/>
          </a:prstGeom>
          <a:noFill/>
          <a:ln>
            <a:noFill/>
          </a:ln>
        </p:spPr>
      </p:pic>
      <p:pic>
        <p:nvPicPr>
          <p:cNvPr id="5" name="Picture 4">
            <a:extLst>
              <a:ext uri="{FF2B5EF4-FFF2-40B4-BE49-F238E27FC236}">
                <a16:creationId xmlns:a16="http://schemas.microsoft.com/office/drawing/2014/main" id="{412E0DAF-BDAC-4378-8B14-6F9B5BC5FE77}"/>
              </a:ext>
            </a:extLst>
          </p:cNvPr>
          <p:cNvPicPr>
            <a:picLocks noChangeAspect="1"/>
          </p:cNvPicPr>
          <p:nvPr/>
        </p:nvPicPr>
        <p:blipFill rotWithShape="1">
          <a:blip r:embed="rId4"/>
          <a:srcRect t="3996" b="29493"/>
          <a:stretch/>
        </p:blipFill>
        <p:spPr>
          <a:xfrm>
            <a:off x="2630730" y="1234224"/>
            <a:ext cx="1623091" cy="2398978"/>
          </a:xfrm>
          <a:prstGeom prst="rect">
            <a:avLst/>
          </a:prstGeom>
        </p:spPr>
      </p:pic>
      <p:pic>
        <p:nvPicPr>
          <p:cNvPr id="7" name="Picture 6">
            <a:extLst>
              <a:ext uri="{FF2B5EF4-FFF2-40B4-BE49-F238E27FC236}">
                <a16:creationId xmlns:a16="http://schemas.microsoft.com/office/drawing/2014/main" id="{071852CC-8CFC-4EC1-86DF-36F86757BE1E}"/>
              </a:ext>
            </a:extLst>
          </p:cNvPr>
          <p:cNvPicPr>
            <a:picLocks noChangeAspect="1"/>
          </p:cNvPicPr>
          <p:nvPr/>
        </p:nvPicPr>
        <p:blipFill rotWithShape="1">
          <a:blip r:embed="rId5"/>
          <a:srcRect t="1713" r="32115" b="69726"/>
          <a:stretch/>
        </p:blipFill>
        <p:spPr>
          <a:xfrm>
            <a:off x="5174941" y="1752881"/>
            <a:ext cx="1964061" cy="1469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168;p16">
            <a:extLst>
              <a:ext uri="{FF2B5EF4-FFF2-40B4-BE49-F238E27FC236}">
                <a16:creationId xmlns:a16="http://schemas.microsoft.com/office/drawing/2014/main" id="{0C1F765F-9541-4EE9-97CC-70048533170C}"/>
              </a:ext>
            </a:extLst>
          </p:cNvPr>
          <p:cNvSpPr/>
          <p:nvPr/>
        </p:nvSpPr>
        <p:spPr>
          <a:xfrm>
            <a:off x="4538581" y="2391994"/>
            <a:ext cx="351600" cy="1908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 Placeholder 2">
            <a:extLst>
              <a:ext uri="{FF2B5EF4-FFF2-40B4-BE49-F238E27FC236}">
                <a16:creationId xmlns:a16="http://schemas.microsoft.com/office/drawing/2014/main" id="{D8BD4234-C795-4FDA-BFD8-E49820C2ABBD}"/>
              </a:ext>
            </a:extLst>
          </p:cNvPr>
          <p:cNvSpPr>
            <a:spLocks noGrp="1"/>
          </p:cNvSpPr>
          <p:nvPr>
            <p:ph type="body" idx="1"/>
          </p:nvPr>
        </p:nvSpPr>
        <p:spPr>
          <a:xfrm flipH="1">
            <a:off x="8336399" y="4423144"/>
            <a:ext cx="56233" cy="55606"/>
          </a:xfrm>
        </p:spPr>
        <p:txBody>
          <a:bodyPr>
            <a:normAutofit fontScale="25000" lnSpcReduction="20000"/>
          </a:bodyPr>
          <a:lstStyle/>
          <a:p>
            <a:endParaRPr lang="en-IN" dirty="0"/>
          </a:p>
        </p:txBody>
      </p:sp>
      <p:sp>
        <p:nvSpPr>
          <p:cNvPr id="4" name="TextBox 3">
            <a:extLst>
              <a:ext uri="{FF2B5EF4-FFF2-40B4-BE49-F238E27FC236}">
                <a16:creationId xmlns:a16="http://schemas.microsoft.com/office/drawing/2014/main" id="{0ABEC5D8-EFC0-4713-AD1C-ECC99676C659}"/>
              </a:ext>
            </a:extLst>
          </p:cNvPr>
          <p:cNvSpPr txBox="1"/>
          <p:nvPr/>
        </p:nvSpPr>
        <p:spPr>
          <a:xfrm>
            <a:off x="2630730" y="3633202"/>
            <a:ext cx="2034362" cy="307777"/>
          </a:xfrm>
          <a:prstGeom prst="rect">
            <a:avLst/>
          </a:prstGeom>
          <a:noFill/>
        </p:spPr>
        <p:txBody>
          <a:bodyPr wrap="square" rtlCol="0">
            <a:spAutoFit/>
          </a:bodyPr>
          <a:lstStyle/>
          <a:p>
            <a:r>
              <a:rPr lang="en-US" dirty="0">
                <a:solidFill>
                  <a:schemeClr val="bg1"/>
                </a:solidFill>
                <a:latin typeface="Bahnschrift Light Condensed" panose="020B0502040204020203" pitchFamily="34" charset="0"/>
              </a:rPr>
              <a:t>Netflix spoofed website</a:t>
            </a:r>
            <a:endParaRPr lang="en-IN" dirty="0">
              <a:solidFill>
                <a:schemeClr val="bg1"/>
              </a:solidFill>
              <a:latin typeface="Bahnschrift Light Condensed" panose="020B0502040204020203" pitchFamily="34" charset="0"/>
            </a:endParaRPr>
          </a:p>
        </p:txBody>
      </p:sp>
      <p:sp>
        <p:nvSpPr>
          <p:cNvPr id="8" name="TextBox 7">
            <a:extLst>
              <a:ext uri="{FF2B5EF4-FFF2-40B4-BE49-F238E27FC236}">
                <a16:creationId xmlns:a16="http://schemas.microsoft.com/office/drawing/2014/main" id="{12C21ECD-3EFF-43A2-ADEF-F999BFDABA2C}"/>
              </a:ext>
            </a:extLst>
          </p:cNvPr>
          <p:cNvSpPr txBox="1"/>
          <p:nvPr/>
        </p:nvSpPr>
        <p:spPr>
          <a:xfrm>
            <a:off x="5515474" y="3633202"/>
            <a:ext cx="1680234" cy="307777"/>
          </a:xfrm>
          <a:prstGeom prst="rect">
            <a:avLst/>
          </a:prstGeom>
          <a:noFill/>
        </p:spPr>
        <p:txBody>
          <a:bodyPr wrap="square" rtlCol="0">
            <a:spAutoFit/>
          </a:bodyPr>
          <a:lstStyle/>
          <a:p>
            <a:r>
              <a:rPr lang="en-US" dirty="0">
                <a:solidFill>
                  <a:schemeClr val="bg1"/>
                </a:solidFill>
                <a:latin typeface="Bahnschrift Light Condensed" panose="020B0502040204020203" pitchFamily="34" charset="0"/>
              </a:rPr>
              <a:t>User Information</a:t>
            </a:r>
            <a:endParaRPr lang="en-IN" dirty="0">
              <a:solidFill>
                <a:schemeClr val="bg1"/>
              </a:solidFill>
              <a:latin typeface="Bahnschrift Light Condensed" panose="020B050204020402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C136-5CD7-4C1B-9F7A-9C91258780B9}"/>
              </a:ext>
            </a:extLst>
          </p:cNvPr>
          <p:cNvSpPr>
            <a:spLocks noGrp="1"/>
          </p:cNvSpPr>
          <p:nvPr>
            <p:ph type="title"/>
          </p:nvPr>
        </p:nvSpPr>
        <p:spPr/>
        <p:txBody>
          <a:bodyPr>
            <a:normAutofit/>
          </a:bodyPr>
          <a:lstStyle/>
          <a:p>
            <a:r>
              <a:rPr lang="en-US" sz="3600" dirty="0">
                <a:latin typeface="Agency FB" panose="020B0503020202020204" pitchFamily="34" charset="0"/>
              </a:rPr>
              <a:t>Detecting the Phishing page:</a:t>
            </a:r>
            <a:endParaRPr lang="en-IN" sz="3600" dirty="0">
              <a:latin typeface="Agency FB" panose="020B0503020202020204" pitchFamily="34" charset="0"/>
            </a:endParaRPr>
          </a:p>
        </p:txBody>
      </p:sp>
      <p:sp>
        <p:nvSpPr>
          <p:cNvPr id="3" name="Text Placeholder 2">
            <a:extLst>
              <a:ext uri="{FF2B5EF4-FFF2-40B4-BE49-F238E27FC236}">
                <a16:creationId xmlns:a16="http://schemas.microsoft.com/office/drawing/2014/main" id="{6CE57D33-7EA1-49CB-8068-0011FF0DEC37}"/>
              </a:ext>
            </a:extLst>
          </p:cNvPr>
          <p:cNvSpPr>
            <a:spLocks noGrp="1"/>
          </p:cNvSpPr>
          <p:nvPr>
            <p:ph type="body" idx="1"/>
          </p:nvPr>
        </p:nvSpPr>
        <p:spPr>
          <a:xfrm flipH="1" flipV="1">
            <a:off x="9062476" y="3837298"/>
            <a:ext cx="45719" cy="98239"/>
          </a:xfrm>
        </p:spPr>
        <p:txBody>
          <a:bodyPr>
            <a:normAutofit fontScale="25000" lnSpcReduction="20000"/>
          </a:bodyPr>
          <a:lstStyle/>
          <a:p>
            <a:endParaRPr lang="en-IN" dirty="0"/>
          </a:p>
        </p:txBody>
      </p:sp>
      <p:sp>
        <p:nvSpPr>
          <p:cNvPr id="4" name="Text Placeholder 3">
            <a:extLst>
              <a:ext uri="{FF2B5EF4-FFF2-40B4-BE49-F238E27FC236}">
                <a16:creationId xmlns:a16="http://schemas.microsoft.com/office/drawing/2014/main" id="{60D8C57F-8A21-463A-944B-4A23FF5A120A}"/>
              </a:ext>
            </a:extLst>
          </p:cNvPr>
          <p:cNvSpPr>
            <a:spLocks noGrp="1"/>
          </p:cNvSpPr>
          <p:nvPr>
            <p:ph type="body" idx="2"/>
          </p:nvPr>
        </p:nvSpPr>
        <p:spPr>
          <a:xfrm>
            <a:off x="9080183" y="4408967"/>
            <a:ext cx="64291" cy="55606"/>
          </a:xfrm>
        </p:spPr>
        <p:txBody>
          <a:bodyPr>
            <a:normAutofit fontScale="25000" lnSpcReduction="20000"/>
          </a:bodyPr>
          <a:lstStyle/>
          <a:p>
            <a:endParaRPr lang="en-IN" dirty="0"/>
          </a:p>
        </p:txBody>
      </p:sp>
      <p:pic>
        <p:nvPicPr>
          <p:cNvPr id="6" name="Picture 5">
            <a:extLst>
              <a:ext uri="{FF2B5EF4-FFF2-40B4-BE49-F238E27FC236}">
                <a16:creationId xmlns:a16="http://schemas.microsoft.com/office/drawing/2014/main" id="{3B3BA70A-980F-4982-A113-A313BBCBF22B}"/>
              </a:ext>
            </a:extLst>
          </p:cNvPr>
          <p:cNvPicPr>
            <a:picLocks noChangeAspect="1"/>
          </p:cNvPicPr>
          <p:nvPr/>
        </p:nvPicPr>
        <p:blipFill>
          <a:blip r:embed="rId2"/>
          <a:stretch>
            <a:fillRect/>
          </a:stretch>
        </p:blipFill>
        <p:spPr>
          <a:xfrm>
            <a:off x="4421384" y="1302064"/>
            <a:ext cx="3507755" cy="2842842"/>
          </a:xfrm>
          <a:prstGeom prst="rect">
            <a:avLst/>
          </a:prstGeom>
        </p:spPr>
      </p:pic>
      <p:pic>
        <p:nvPicPr>
          <p:cNvPr id="8" name="Picture 7">
            <a:extLst>
              <a:ext uri="{FF2B5EF4-FFF2-40B4-BE49-F238E27FC236}">
                <a16:creationId xmlns:a16="http://schemas.microsoft.com/office/drawing/2014/main" id="{B535FFDB-647B-426C-A31D-45887848F3FD}"/>
              </a:ext>
            </a:extLst>
          </p:cNvPr>
          <p:cNvPicPr>
            <a:picLocks noChangeAspect="1"/>
          </p:cNvPicPr>
          <p:nvPr/>
        </p:nvPicPr>
        <p:blipFill>
          <a:blip r:embed="rId3"/>
          <a:stretch>
            <a:fillRect/>
          </a:stretch>
        </p:blipFill>
        <p:spPr>
          <a:xfrm>
            <a:off x="1045479" y="1632346"/>
            <a:ext cx="2349639" cy="1878806"/>
          </a:xfrm>
          <a:prstGeom prst="rect">
            <a:avLst/>
          </a:prstGeom>
        </p:spPr>
      </p:pic>
      <p:sp>
        <p:nvSpPr>
          <p:cNvPr id="9" name="Arrow: Right 8">
            <a:extLst>
              <a:ext uri="{FF2B5EF4-FFF2-40B4-BE49-F238E27FC236}">
                <a16:creationId xmlns:a16="http://schemas.microsoft.com/office/drawing/2014/main" id="{AF6E6A2F-39F6-48F1-8A2A-FE8F50978255}"/>
              </a:ext>
            </a:extLst>
          </p:cNvPr>
          <p:cNvSpPr/>
          <p:nvPr/>
        </p:nvSpPr>
        <p:spPr>
          <a:xfrm>
            <a:off x="3599907" y="2420014"/>
            <a:ext cx="616688" cy="30347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4F0C137D-80C7-4947-84D5-1070195C5BBA}"/>
              </a:ext>
            </a:extLst>
          </p:cNvPr>
          <p:cNvPicPr>
            <a:picLocks noChangeAspect="1"/>
          </p:cNvPicPr>
          <p:nvPr/>
        </p:nvPicPr>
        <p:blipFill>
          <a:blip r:embed="rId4"/>
          <a:stretch>
            <a:fillRect/>
          </a:stretch>
        </p:blipFill>
        <p:spPr>
          <a:xfrm>
            <a:off x="0" y="3948832"/>
            <a:ext cx="2032418" cy="1157434"/>
          </a:xfrm>
          <a:prstGeom prst="rect">
            <a:avLst/>
          </a:prstGeom>
        </p:spPr>
      </p:pic>
    </p:spTree>
    <p:extLst>
      <p:ext uri="{BB962C8B-B14F-4D97-AF65-F5344CB8AC3E}">
        <p14:creationId xmlns:p14="http://schemas.microsoft.com/office/powerpoint/2010/main" val="2157089853"/>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636</Words>
  <Application>Microsoft Office PowerPoint</Application>
  <PresentationFormat>On-screen Show (16:9)</PresentationFormat>
  <Paragraphs>61</Paragraphs>
  <Slides>11</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Lato</vt:lpstr>
      <vt:lpstr>Bahnschrift Light Condensed</vt:lpstr>
      <vt:lpstr>Poor Richard</vt:lpstr>
      <vt:lpstr>Gill Sans MT</vt:lpstr>
      <vt:lpstr>Arial</vt:lpstr>
      <vt:lpstr>Wingdings</vt:lpstr>
      <vt:lpstr>Agency FB</vt:lpstr>
      <vt:lpstr>Colonna MT</vt:lpstr>
      <vt:lpstr>Javanese Text</vt:lpstr>
      <vt:lpstr>Montserrat</vt:lpstr>
      <vt:lpstr>Focus</vt:lpstr>
      <vt:lpstr>Phishing website &amp;       Detection</vt:lpstr>
      <vt:lpstr>Content Overview :</vt:lpstr>
      <vt:lpstr>Introduction :</vt:lpstr>
      <vt:lpstr>Objective</vt:lpstr>
      <vt:lpstr>Approach:</vt:lpstr>
      <vt:lpstr>Data Collection:</vt:lpstr>
      <vt:lpstr>Working Process :</vt:lpstr>
      <vt:lpstr>Phishing Attack</vt:lpstr>
      <vt:lpstr>Detecting the Phishing page:</vt:lpstr>
      <vt:lpstr>Future progress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website &amp;       Detection</dc:title>
  <cp:lastModifiedBy>Pranay Reddy</cp:lastModifiedBy>
  <cp:revision>7</cp:revision>
  <dcterms:modified xsi:type="dcterms:W3CDTF">2023-03-09T15:27:24Z</dcterms:modified>
</cp:coreProperties>
</file>