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9" r:id="rId3"/>
    <p:sldId id="258" r:id="rId4"/>
    <p:sldId id="260" r:id="rId5"/>
    <p:sldId id="261" r:id="rId6"/>
    <p:sldId id="1419" r:id="rId7"/>
    <p:sldId id="1420" r:id="rId8"/>
    <p:sldId id="142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716" autoAdjust="0"/>
  </p:normalViewPr>
  <p:slideViewPr>
    <p:cSldViewPr snapToGrid="0" snapToObjects="1">
      <p:cViewPr varScale="1">
        <p:scale>
          <a:sx n="94" d="100"/>
          <a:sy n="94" d="100"/>
        </p:scale>
        <p:origin x="21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1FA21A-EBAF-BA4A-B847-FE25DD10255F}" type="datetimeFigureOut">
              <a:rPr lang="en-US" smtClean="0"/>
              <a:t>4/14/23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A56D2-A306-B04F-9843-1A313DBA69A6}" type="slidenum">
              <a:rPr lang="en-US" smtClean="0"/>
              <a:t>‹#›</a:t>
            </a:fld>
            <a:endParaRPr lang="en-US"/>
          </a:p>
        </p:txBody>
      </p:sp>
    </p:spTree>
    <p:extLst>
      <p:ext uri="{BB962C8B-B14F-4D97-AF65-F5344CB8AC3E}">
        <p14:creationId xmlns:p14="http://schemas.microsoft.com/office/powerpoint/2010/main" val="4398713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1</a:t>
            </a:fld>
            <a:endParaRPr lang="zh-CN" altLang="en-US"/>
          </a:p>
        </p:txBody>
      </p:sp>
    </p:spTree>
    <p:extLst>
      <p:ext uri="{BB962C8B-B14F-4D97-AF65-F5344CB8AC3E}">
        <p14:creationId xmlns:p14="http://schemas.microsoft.com/office/powerpoint/2010/main" val="292803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设一计算机系统有输入机一台、打印机两台，现有二道程序同时投入运行，且程序</a:t>
            </a:r>
            <a:r>
              <a:rPr lang="en-US" altLang="zh-CN" dirty="0"/>
              <a:t>A</a:t>
            </a:r>
            <a:r>
              <a:rPr lang="zh-CN" altLang="en-US" dirty="0"/>
              <a:t>先开始运行，程序</a:t>
            </a:r>
            <a:r>
              <a:rPr lang="en-US" altLang="zh-CN" dirty="0"/>
              <a:t>B</a:t>
            </a:r>
            <a:r>
              <a:rPr lang="zh-CN" altLang="en-US" dirty="0"/>
              <a:t>后运行。程序</a:t>
            </a:r>
            <a:r>
              <a:rPr lang="en-US" altLang="zh-CN" dirty="0"/>
              <a:t>A</a:t>
            </a:r>
            <a:r>
              <a:rPr lang="zh-CN" altLang="en-US" dirty="0"/>
              <a:t>的运行轨迹为：计算</a:t>
            </a:r>
            <a:r>
              <a:rPr lang="en-US" altLang="zh-CN" dirty="0"/>
              <a:t>50ms</a:t>
            </a:r>
            <a:r>
              <a:rPr lang="zh-CN" altLang="en-US" dirty="0"/>
              <a:t>，打印信息</a:t>
            </a:r>
            <a:r>
              <a:rPr lang="en-US" altLang="zh-CN" dirty="0"/>
              <a:t>100ms</a:t>
            </a:r>
            <a:r>
              <a:rPr lang="zh-CN" altLang="en-US" dirty="0"/>
              <a:t>，再计算</a:t>
            </a:r>
            <a:r>
              <a:rPr lang="en-US" altLang="zh-CN" dirty="0"/>
              <a:t>50ms ,</a:t>
            </a:r>
            <a:r>
              <a:rPr lang="zh-CN" altLang="en-US" dirty="0"/>
              <a:t>打印信息</a:t>
            </a:r>
            <a:r>
              <a:rPr lang="en-US" altLang="zh-CN" dirty="0"/>
              <a:t>100ms ,</a:t>
            </a:r>
            <a:r>
              <a:rPr lang="zh-CN" altLang="en-US" dirty="0"/>
              <a:t>结束。程序</a:t>
            </a:r>
            <a:r>
              <a:rPr lang="en-US" altLang="zh-CN" dirty="0"/>
              <a:t>B</a:t>
            </a:r>
            <a:r>
              <a:rPr lang="zh-CN" altLang="en-US" dirty="0"/>
              <a:t>运行的轨迹为：计算</a:t>
            </a:r>
            <a:r>
              <a:rPr lang="en-US" altLang="zh-CN" dirty="0"/>
              <a:t>50ms</a:t>
            </a:r>
            <a:r>
              <a:rPr lang="zh-CN" altLang="en-US" dirty="0"/>
              <a:t>，输入数据</a:t>
            </a:r>
            <a:r>
              <a:rPr lang="en-US" altLang="zh-CN" dirty="0"/>
              <a:t>80ms</a:t>
            </a:r>
            <a:r>
              <a:rPr lang="zh-CN" altLang="en-US" dirty="0"/>
              <a:t>，再计算</a:t>
            </a:r>
            <a:r>
              <a:rPr lang="en-US" altLang="zh-CN" dirty="0"/>
              <a:t>100ms</a:t>
            </a:r>
            <a:r>
              <a:rPr lang="zh-CN" altLang="en-US" dirty="0"/>
              <a:t>，结束。要求：</a:t>
            </a:r>
          </a:p>
          <a:p>
            <a:pPr lvl="1"/>
            <a:r>
              <a:rPr lang="en-US" altLang="zh-CN" dirty="0"/>
              <a:t>(1)  </a:t>
            </a:r>
            <a:r>
              <a:rPr lang="zh-CN" altLang="en-US" dirty="0"/>
              <a:t>用图画出这二道程序并发执行时的工作情况。</a:t>
            </a:r>
          </a:p>
          <a:p>
            <a:pPr lvl="1"/>
            <a:r>
              <a:rPr lang="en-US" altLang="zh-CN" dirty="0"/>
              <a:t>(2)  </a:t>
            </a:r>
            <a:r>
              <a:rPr lang="zh-CN" altLang="en-US" dirty="0"/>
              <a:t>说明在二道程序运行时，</a:t>
            </a:r>
            <a:r>
              <a:rPr lang="en-US" altLang="zh-CN" dirty="0"/>
              <a:t>CPU</a:t>
            </a:r>
            <a:r>
              <a:rPr lang="zh-CN" altLang="en-US" dirty="0"/>
              <a:t>有无空闲等待？若有，在哪段时间内等待？为什么会空闲等待？</a:t>
            </a:r>
          </a:p>
          <a:p>
            <a:pPr lvl="1"/>
            <a:r>
              <a:rPr lang="en-US" altLang="zh-CN" dirty="0"/>
              <a:t>(3)  </a:t>
            </a:r>
            <a:r>
              <a:rPr lang="zh-CN" altLang="en-US" dirty="0"/>
              <a:t>程序</a:t>
            </a:r>
            <a:r>
              <a:rPr lang="en-US" altLang="zh-CN" dirty="0"/>
              <a:t>A</a:t>
            </a:r>
            <a:r>
              <a:rPr lang="zh-CN" altLang="en-US" dirty="0"/>
              <a:t>、</a:t>
            </a:r>
            <a:r>
              <a:rPr lang="en-US" altLang="zh-CN" dirty="0"/>
              <a:t>B</a:t>
            </a:r>
            <a:r>
              <a:rPr lang="zh-CN" altLang="en-US" dirty="0"/>
              <a:t>运行时有无等待现象？在什么时候会发生等待现象？</a:t>
            </a:r>
          </a:p>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2</a:t>
            </a:fld>
            <a:endParaRPr lang="zh-CN" altLang="en-US"/>
          </a:p>
        </p:txBody>
      </p:sp>
    </p:spTree>
    <p:extLst>
      <p:ext uri="{BB962C8B-B14F-4D97-AF65-F5344CB8AC3E}">
        <p14:creationId xmlns:p14="http://schemas.microsoft.com/office/powerpoint/2010/main" val="292803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A56D2-A306-B04F-9843-1A313DBA69A6}" type="slidenum">
              <a:rPr lang="en-US" smtClean="0"/>
              <a:t>3</a:t>
            </a:fld>
            <a:endParaRPr lang="en-US"/>
          </a:p>
        </p:txBody>
      </p:sp>
    </p:spTree>
    <p:extLst>
      <p:ext uri="{BB962C8B-B14F-4D97-AF65-F5344CB8AC3E}">
        <p14:creationId xmlns:p14="http://schemas.microsoft.com/office/powerpoint/2010/main" val="260453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A56D2-A306-B04F-9843-1A313DBA69A6}" type="slidenum">
              <a:rPr lang="en-US" smtClean="0"/>
              <a:t>5</a:t>
            </a:fld>
            <a:endParaRPr lang="en-US"/>
          </a:p>
        </p:txBody>
      </p:sp>
    </p:spTree>
    <p:extLst>
      <p:ext uri="{BB962C8B-B14F-4D97-AF65-F5344CB8AC3E}">
        <p14:creationId xmlns:p14="http://schemas.microsoft.com/office/powerpoint/2010/main" val="260453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类微内核操作系统</a:t>
            </a:r>
          </a:p>
        </p:txBody>
      </p:sp>
      <p:sp>
        <p:nvSpPr>
          <p:cNvPr id="4" name="灯片编号占位符 3"/>
          <p:cNvSpPr>
            <a:spLocks noGrp="1"/>
          </p:cNvSpPr>
          <p:nvPr>
            <p:ph type="sldNum" sz="quarter" idx="10"/>
          </p:nvPr>
        </p:nvSpPr>
        <p:spPr/>
        <p:txBody>
          <a:bodyPr/>
          <a:lstStyle/>
          <a:p>
            <a:pPr>
              <a:defRPr/>
            </a:pPr>
            <a:fld id="{7646CF85-FE31-4D3D-B1EE-5E77BADFC37A}" type="slidenum">
              <a:rPr lang="en-US" altLang="zh-CN" smtClean="0"/>
              <a:pPr>
                <a:defRPr/>
              </a:pPr>
              <a:t>6</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53137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t>(</a:t>
            </a:r>
            <a:r>
              <a:rPr lang="en-US" altLang="zh-CN" sz="1200" dirty="0"/>
              <a:t>1)</a:t>
            </a:r>
            <a:r>
              <a:rPr lang="zh-CN" altLang="en-US" sz="1200" dirty="0"/>
              <a:t> 请解释为什么构建完全可移植的</a:t>
            </a:r>
            <a:r>
              <a:rPr lang="en-US" altLang="zh-CN" sz="1200" dirty="0"/>
              <a:t>OS</a:t>
            </a:r>
            <a:r>
              <a:rPr lang="zh-CN" altLang="en-US" sz="1200" dirty="0"/>
              <a:t>是不可能的？</a:t>
            </a:r>
            <a:br>
              <a:rPr lang="en-US" altLang="zh-CN" sz="1200" dirty="0"/>
            </a:br>
            <a:r>
              <a:rPr lang="en-US" altLang="zh-CN" sz="1200" dirty="0"/>
              <a:t>(2)</a:t>
            </a:r>
            <a:r>
              <a:rPr lang="en-US" altLang="en-US" sz="1200" dirty="0"/>
              <a:t>如果</a:t>
            </a:r>
            <a:r>
              <a:rPr lang="zh-CN" altLang="en-US" sz="1200" dirty="0"/>
              <a:t>需要你设计一个高度可移植的</a:t>
            </a:r>
            <a:r>
              <a:rPr lang="en-US" altLang="zh-CN" sz="1200" dirty="0"/>
              <a:t>OS</a:t>
            </a:r>
            <a:r>
              <a:rPr lang="zh-CN" altLang="en-US" sz="1200" dirty="0"/>
              <a:t>，那么请描述你需要设计的两个层次？</a:t>
            </a:r>
            <a:endParaRPr lang="zh-CN" altLang="en-US" dirty="0"/>
          </a:p>
        </p:txBody>
      </p:sp>
      <p:sp>
        <p:nvSpPr>
          <p:cNvPr id="4" name="灯片编号占位符 3"/>
          <p:cNvSpPr>
            <a:spLocks noGrp="1"/>
          </p:cNvSpPr>
          <p:nvPr>
            <p:ph type="sldNum" sz="quarter" idx="10"/>
          </p:nvPr>
        </p:nvSpPr>
        <p:spPr/>
        <p:txBody>
          <a:bodyPr/>
          <a:lstStyle/>
          <a:p>
            <a:pPr>
              <a:defRPr/>
            </a:pPr>
            <a:fld id="{7646CF85-FE31-4D3D-B1EE-5E77BADFC37A}" type="slidenum">
              <a:rPr lang="en-US" altLang="zh-CN" smtClean="0"/>
              <a:pPr>
                <a:defRPr/>
              </a:pPr>
              <a:t>7</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53137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t>(</a:t>
            </a:r>
            <a:r>
              <a:rPr lang="en-US" altLang="zh-CN" sz="1200" dirty="0"/>
              <a:t>1)</a:t>
            </a:r>
            <a:r>
              <a:rPr lang="zh-CN" altLang="en-US" sz="1200" dirty="0"/>
              <a:t> 请解释为什么构建完全可移植的</a:t>
            </a:r>
            <a:r>
              <a:rPr lang="en-US" altLang="zh-CN" sz="1200" dirty="0"/>
              <a:t>OS</a:t>
            </a:r>
            <a:r>
              <a:rPr lang="zh-CN" altLang="en-US" sz="1200" dirty="0"/>
              <a:t>是不可能的？</a:t>
            </a:r>
            <a:br>
              <a:rPr lang="en-US" altLang="zh-CN" sz="1200" dirty="0"/>
            </a:br>
            <a:r>
              <a:rPr lang="en-US" altLang="zh-CN" sz="1200" dirty="0"/>
              <a:t>(2)</a:t>
            </a:r>
            <a:r>
              <a:rPr lang="en-US" altLang="en-US" sz="1200" dirty="0"/>
              <a:t>如果</a:t>
            </a:r>
            <a:r>
              <a:rPr lang="zh-CN" altLang="en-US" sz="1200" dirty="0"/>
              <a:t>需要你设计一个高度可移植的</a:t>
            </a:r>
            <a:r>
              <a:rPr lang="en-US" altLang="zh-CN" sz="1200" dirty="0"/>
              <a:t>OS</a:t>
            </a:r>
            <a:r>
              <a:rPr lang="zh-CN" altLang="en-US" sz="1200" dirty="0"/>
              <a:t>，那么请描述你需要设计的两个层次？</a:t>
            </a:r>
            <a:endParaRPr lang="zh-CN" altLang="en-US" dirty="0"/>
          </a:p>
        </p:txBody>
      </p:sp>
      <p:sp>
        <p:nvSpPr>
          <p:cNvPr id="4" name="灯片编号占位符 3"/>
          <p:cNvSpPr>
            <a:spLocks noGrp="1"/>
          </p:cNvSpPr>
          <p:nvPr>
            <p:ph type="sldNum" sz="quarter" idx="10"/>
          </p:nvPr>
        </p:nvSpPr>
        <p:spPr/>
        <p:txBody>
          <a:bodyPr/>
          <a:lstStyle/>
          <a:p>
            <a:pPr>
              <a:defRPr/>
            </a:pPr>
            <a:fld id="{7646CF85-FE31-4D3D-B1EE-5E77BADFC37A}" type="slidenum">
              <a:rPr lang="en-US" altLang="zh-CN" smtClean="0"/>
              <a:pPr>
                <a:defRPr/>
              </a:pPr>
              <a:t>8</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53137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8A1A07-3159-C34D-9F9D-57445B4EA19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75120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A1A07-3159-C34D-9F9D-57445B4EA19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2963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A1A07-3159-C34D-9F9D-57445B4EA19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74109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6" name="内容占位符 2"/>
          <p:cNvSpPr>
            <a:spLocks noGrp="1"/>
          </p:cNvSpPr>
          <p:nvPr>
            <p:ph idx="1"/>
          </p:nvPr>
        </p:nvSpPr>
        <p:spPr>
          <a:xfrm>
            <a:off x="457200" y="1600200"/>
            <a:ext cx="8229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401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A1A07-3159-C34D-9F9D-57445B4EA19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429491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A1A07-3159-C34D-9F9D-57445B4EA19D}"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69284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A1A07-3159-C34D-9F9D-57445B4EA19D}"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113315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8A1A07-3159-C34D-9F9D-57445B4EA19D}" type="datetimeFigureOut">
              <a:rPr lang="en-US" smtClean="0"/>
              <a:t>4/14/23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76970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8A1A07-3159-C34D-9F9D-57445B4EA19D}" type="datetimeFigureOut">
              <a:rPr lang="en-US" smtClean="0"/>
              <a:t>4/14/23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98939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A1A07-3159-C34D-9F9D-57445B4EA19D}" type="datetimeFigureOut">
              <a:rPr lang="en-US" smtClean="0"/>
              <a:t>4/14/23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82819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A1A07-3159-C34D-9F9D-57445B4EA19D}"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315898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A1A07-3159-C34D-9F9D-57445B4EA19D}"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44416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A1A07-3159-C34D-9F9D-57445B4EA19D}" type="datetimeFigureOut">
              <a:rPr lang="en-US" smtClean="0"/>
              <a:t>4/14/23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7DCA0-A192-3945-8BEC-7AA2267A48DA}" type="slidenum">
              <a:rPr lang="en-US" smtClean="0"/>
              <a:t>‹#›</a:t>
            </a:fld>
            <a:endParaRPr lang="en-US"/>
          </a:p>
        </p:txBody>
      </p:sp>
    </p:spTree>
    <p:extLst>
      <p:ext uri="{BB962C8B-B14F-4D97-AF65-F5344CB8AC3E}">
        <p14:creationId xmlns:p14="http://schemas.microsoft.com/office/powerpoint/2010/main" val="183149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设一计算机系统有输入机一台、打印机两台，现有二道程序同时投入运行，且程序</a:t>
            </a:r>
            <a:r>
              <a:rPr lang="en-US" altLang="zh-CN" dirty="0"/>
              <a:t>A</a:t>
            </a:r>
            <a:r>
              <a:rPr lang="zh-CN" altLang="en-US" dirty="0"/>
              <a:t>先开始运行，程序</a:t>
            </a:r>
            <a:r>
              <a:rPr lang="en-US" altLang="zh-CN" dirty="0"/>
              <a:t>B</a:t>
            </a:r>
            <a:r>
              <a:rPr lang="zh-CN" altLang="en-US" dirty="0"/>
              <a:t>后运行。程序</a:t>
            </a:r>
            <a:r>
              <a:rPr lang="en-US" altLang="zh-CN" dirty="0"/>
              <a:t>A</a:t>
            </a:r>
            <a:r>
              <a:rPr lang="zh-CN" altLang="en-US" dirty="0"/>
              <a:t>的运行轨迹为：计算</a:t>
            </a:r>
            <a:r>
              <a:rPr lang="en-US" altLang="zh-CN" dirty="0"/>
              <a:t>50ms</a:t>
            </a:r>
            <a:r>
              <a:rPr lang="zh-CN" altLang="en-US" dirty="0"/>
              <a:t>，打印信息</a:t>
            </a:r>
            <a:r>
              <a:rPr lang="en-US" altLang="zh-CN" dirty="0"/>
              <a:t>100ms</a:t>
            </a:r>
            <a:r>
              <a:rPr lang="zh-CN" altLang="en-US" dirty="0"/>
              <a:t>，再计算</a:t>
            </a:r>
            <a:r>
              <a:rPr lang="en-US" altLang="zh-CN" dirty="0"/>
              <a:t>50ms ,</a:t>
            </a:r>
            <a:r>
              <a:rPr lang="zh-CN" altLang="en-US" dirty="0"/>
              <a:t>打印信息</a:t>
            </a:r>
            <a:r>
              <a:rPr lang="en-US" altLang="zh-CN" dirty="0"/>
              <a:t>100ms ,</a:t>
            </a:r>
            <a:r>
              <a:rPr lang="zh-CN" altLang="en-US" dirty="0"/>
              <a:t>结束。程序</a:t>
            </a:r>
            <a:r>
              <a:rPr lang="en-US" altLang="zh-CN" dirty="0"/>
              <a:t>B</a:t>
            </a:r>
            <a:r>
              <a:rPr lang="zh-CN" altLang="en-US" dirty="0"/>
              <a:t>运行的轨迹为：计算</a:t>
            </a:r>
            <a:r>
              <a:rPr lang="en-US" altLang="zh-CN" dirty="0"/>
              <a:t>50ms</a:t>
            </a:r>
            <a:r>
              <a:rPr lang="zh-CN" altLang="en-US" dirty="0"/>
              <a:t>，输入数据</a:t>
            </a:r>
            <a:r>
              <a:rPr lang="en-US" altLang="zh-CN" dirty="0"/>
              <a:t>80ms</a:t>
            </a:r>
            <a:r>
              <a:rPr lang="zh-CN" altLang="en-US" dirty="0"/>
              <a:t>，再计算</a:t>
            </a:r>
            <a:r>
              <a:rPr lang="en-US" altLang="zh-CN" dirty="0"/>
              <a:t>100ms</a:t>
            </a:r>
            <a:r>
              <a:rPr lang="zh-CN" altLang="en-US" dirty="0"/>
              <a:t>，结束。要求：</a:t>
            </a:r>
          </a:p>
          <a:p>
            <a:pPr lvl="1"/>
            <a:r>
              <a:rPr lang="en-US" altLang="zh-CN" dirty="0"/>
              <a:t>(1)  </a:t>
            </a:r>
            <a:r>
              <a:rPr lang="zh-CN" altLang="en-US" dirty="0"/>
              <a:t>用图画出这二道程序并发执行时的工作情况。</a:t>
            </a:r>
          </a:p>
          <a:p>
            <a:pPr lvl="1"/>
            <a:r>
              <a:rPr lang="en-US" altLang="zh-CN" dirty="0"/>
              <a:t>(2)  </a:t>
            </a:r>
            <a:r>
              <a:rPr lang="zh-CN" altLang="en-US" dirty="0"/>
              <a:t>说明在二道程序运行时，</a:t>
            </a:r>
            <a:r>
              <a:rPr lang="en-US" altLang="zh-CN" dirty="0"/>
              <a:t>CPU</a:t>
            </a:r>
            <a:r>
              <a:rPr lang="zh-CN" altLang="en-US" dirty="0"/>
              <a:t>有无空闲等待？若有，在哪段时间内等待？为什么会空闲等待？</a:t>
            </a:r>
          </a:p>
          <a:p>
            <a:pPr lvl="1"/>
            <a:r>
              <a:rPr lang="en-US" altLang="zh-CN" dirty="0"/>
              <a:t>(3)  </a:t>
            </a:r>
            <a:r>
              <a:rPr lang="zh-CN" altLang="en-US" dirty="0"/>
              <a:t>程序</a:t>
            </a:r>
            <a:r>
              <a:rPr lang="en-US" altLang="zh-CN" dirty="0"/>
              <a:t>A</a:t>
            </a:r>
            <a:r>
              <a:rPr lang="zh-CN" altLang="en-US" dirty="0"/>
              <a:t>、</a:t>
            </a:r>
            <a:r>
              <a:rPr lang="en-US" altLang="zh-CN" dirty="0"/>
              <a:t>B</a:t>
            </a:r>
            <a:r>
              <a:rPr lang="zh-CN" altLang="en-US" dirty="0"/>
              <a:t>运行时有无等待现象？在什么时候会发生等待现象？</a:t>
            </a:r>
          </a:p>
          <a:p>
            <a:endParaRPr lang="zh-CN" altLang="en-US" dirty="0"/>
          </a:p>
        </p:txBody>
      </p:sp>
    </p:spTree>
    <p:extLst>
      <p:ext uri="{BB962C8B-B14F-4D97-AF65-F5344CB8AC3E}">
        <p14:creationId xmlns:p14="http://schemas.microsoft.com/office/powerpoint/2010/main" val="355728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1.1</a:t>
            </a:r>
            <a:endParaRPr lang="zh-CN" altLang="en-US" dirty="0"/>
          </a:p>
        </p:txBody>
      </p:sp>
      <p:pic>
        <p:nvPicPr>
          <p:cNvPr id="3" name="Picture 2"/>
          <p:cNvPicPr>
            <a:picLocks noChangeAspect="1"/>
          </p:cNvPicPr>
          <p:nvPr/>
        </p:nvPicPr>
        <p:blipFill>
          <a:blip r:embed="rId3"/>
          <a:stretch>
            <a:fillRect/>
          </a:stretch>
        </p:blipFill>
        <p:spPr>
          <a:xfrm>
            <a:off x="0" y="1214080"/>
            <a:ext cx="9144000" cy="4572000"/>
          </a:xfrm>
          <a:prstGeom prst="rect">
            <a:avLst/>
          </a:prstGeom>
        </p:spPr>
      </p:pic>
      <p:sp>
        <p:nvSpPr>
          <p:cNvPr id="4" name="Rectangle 3"/>
          <p:cNvSpPr/>
          <p:nvPr/>
        </p:nvSpPr>
        <p:spPr>
          <a:xfrm>
            <a:off x="457199" y="5946798"/>
            <a:ext cx="7813755" cy="830997"/>
          </a:xfrm>
          <a:prstGeom prst="rect">
            <a:avLst/>
          </a:prstGeom>
        </p:spPr>
        <p:txBody>
          <a:bodyPr wrap="square">
            <a:spAutoFit/>
          </a:bodyPr>
          <a:lstStyle/>
          <a:p>
            <a:r>
              <a:rPr lang="en-US" altLang="zh-TW" sz="2400" baseline="30000" dirty="0">
                <a:latin typeface="Heiti SC Light"/>
                <a:ea typeface="Heiti SC Light"/>
                <a:cs typeface="Heiti SC Light"/>
              </a:rPr>
              <a:t>(2)CPU </a:t>
            </a:r>
            <a:r>
              <a:rPr lang="zh-TW" altLang="en-US" sz="2400" baseline="30000" dirty="0">
                <a:latin typeface="Heiti SC Light"/>
                <a:ea typeface="Heiti SC Light"/>
                <a:cs typeface="Heiti SC Light"/>
              </a:rPr>
              <a:t>有空闲等待</a:t>
            </a:r>
            <a:r>
              <a:rPr lang="en-US" altLang="zh-TW" sz="2400" baseline="30000" dirty="0">
                <a:latin typeface="Heiti SC Light"/>
                <a:ea typeface="Heiti SC Light"/>
                <a:cs typeface="Heiti SC Light"/>
              </a:rPr>
              <a:t>,</a:t>
            </a:r>
            <a:r>
              <a:rPr lang="zh-TW" altLang="en-US" sz="2400" baseline="30000" dirty="0">
                <a:latin typeface="Heiti SC Light"/>
                <a:ea typeface="Heiti SC Light"/>
                <a:cs typeface="Heiti SC Light"/>
              </a:rPr>
              <a:t>当 </a:t>
            </a:r>
            <a:r>
              <a:rPr lang="en-US" altLang="zh-TW" sz="2400" baseline="30000" dirty="0">
                <a:latin typeface="Heiti SC Light"/>
                <a:ea typeface="Heiti SC Light"/>
                <a:cs typeface="Heiti SC Light"/>
              </a:rPr>
              <a:t>A </a:t>
            </a:r>
            <a:r>
              <a:rPr lang="zh-TW" altLang="en-US" sz="2400" baseline="30000" dirty="0">
                <a:latin typeface="Heiti SC Light"/>
                <a:ea typeface="Heiti SC Light"/>
                <a:cs typeface="Heiti SC Light"/>
              </a:rPr>
              <a:t>在打印 </a:t>
            </a:r>
            <a:r>
              <a:rPr lang="en-US" altLang="zh-TW" sz="2400" baseline="30000" dirty="0">
                <a:latin typeface="Heiti SC Light"/>
                <a:ea typeface="Heiti SC Light"/>
                <a:cs typeface="Heiti SC Light"/>
              </a:rPr>
              <a:t>B </a:t>
            </a:r>
            <a:r>
              <a:rPr lang="zh-TW" altLang="en-US" sz="2400" baseline="30000" dirty="0">
                <a:latin typeface="Heiti SC Light"/>
                <a:ea typeface="Heiti SC Light"/>
                <a:cs typeface="Heiti SC Light"/>
              </a:rPr>
              <a:t>在输入时 </a:t>
            </a:r>
            <a:r>
              <a:rPr lang="en-US" altLang="zh-TW" sz="2400" baseline="30000" dirty="0">
                <a:latin typeface="Heiti SC Light"/>
                <a:ea typeface="Heiti SC Light"/>
                <a:cs typeface="Heiti SC Light"/>
              </a:rPr>
              <a:t>CPU </a:t>
            </a:r>
            <a:r>
              <a:rPr lang="zh-TW" altLang="en-US" sz="2400" baseline="30000" dirty="0">
                <a:latin typeface="Heiti SC Light"/>
                <a:ea typeface="Heiti SC Light"/>
                <a:cs typeface="Heiti SC Light"/>
              </a:rPr>
              <a:t>等待</a:t>
            </a:r>
            <a:r>
              <a:rPr lang="en-US" altLang="zh-TW" sz="2400" baseline="30000" dirty="0">
                <a:latin typeface="Heiti SC Light"/>
                <a:ea typeface="Heiti SC Light"/>
                <a:cs typeface="Heiti SC Light"/>
              </a:rPr>
              <a:t>,</a:t>
            </a:r>
            <a:r>
              <a:rPr lang="zh-TW" altLang="en-US" sz="2400" baseline="30000" dirty="0">
                <a:latin typeface="Heiti SC Light"/>
                <a:ea typeface="Heiti SC Light"/>
                <a:cs typeface="Heiti SC Light"/>
              </a:rPr>
              <a:t>因为并发的程序不够多导致这段 时间没有程序需求 </a:t>
            </a:r>
            <a:r>
              <a:rPr lang="en-US" altLang="zh-TW" sz="2400" baseline="30000" dirty="0">
                <a:latin typeface="Heiti SC Light"/>
                <a:ea typeface="Heiti SC Light"/>
                <a:cs typeface="Heiti SC Light"/>
              </a:rPr>
              <a:t>CPU </a:t>
            </a:r>
            <a:r>
              <a:rPr lang="zh-TW" altLang="en-US" sz="2400" baseline="30000" dirty="0">
                <a:latin typeface="Heiti SC Light"/>
                <a:ea typeface="Heiti SC Light"/>
                <a:cs typeface="Heiti SC Light"/>
              </a:rPr>
              <a:t>资源</a:t>
            </a:r>
          </a:p>
          <a:p>
            <a:r>
              <a:rPr lang="en-US" altLang="zh-TW" sz="2400" baseline="30000" dirty="0">
                <a:latin typeface="Heiti SC Light"/>
                <a:ea typeface="Heiti SC Light"/>
                <a:cs typeface="Heiti SC Light"/>
              </a:rPr>
              <a:t>(3)</a:t>
            </a:r>
            <a:r>
              <a:rPr lang="zh-TW" altLang="en-US" sz="2400" baseline="30000" dirty="0">
                <a:latin typeface="Heiti SC Light"/>
                <a:ea typeface="Heiti SC Light"/>
                <a:cs typeface="Heiti SC Light"/>
              </a:rPr>
              <a:t>有等待现象</a:t>
            </a:r>
            <a:r>
              <a:rPr lang="en-US" altLang="zh-TW" sz="2400" baseline="30000" dirty="0">
                <a:latin typeface="Heiti SC Light"/>
                <a:ea typeface="Heiti SC Light"/>
                <a:cs typeface="Heiti SC Light"/>
              </a:rPr>
              <a:t>,CPU </a:t>
            </a:r>
            <a:r>
              <a:rPr lang="zh-TW" altLang="en-US" sz="2400" baseline="30000" dirty="0">
                <a:latin typeface="Heiti SC Light"/>
                <a:ea typeface="Heiti SC Light"/>
                <a:cs typeface="Heiti SC Light"/>
              </a:rPr>
              <a:t>资源不足时出现等待。</a:t>
            </a:r>
            <a:endParaRPr lang="en-US" sz="2400" dirty="0">
              <a:latin typeface="Heiti SC Light"/>
              <a:ea typeface="Heiti SC Light"/>
              <a:cs typeface="Heiti SC Light"/>
            </a:endParaRPr>
          </a:p>
        </p:txBody>
      </p:sp>
    </p:spTree>
    <p:extLst>
      <p:ext uri="{BB962C8B-B14F-4D97-AF65-F5344CB8AC3E}">
        <p14:creationId xmlns:p14="http://schemas.microsoft.com/office/powerpoint/2010/main" val="402962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r>
              <a:rPr lang="en-US" altLang="zh-CN" dirty="0"/>
              <a:t>1.2</a:t>
            </a:r>
            <a:endParaRPr lang="zh-CN" altLang="en-US" dirty="0"/>
          </a:p>
        </p:txBody>
      </p:sp>
      <p:sp>
        <p:nvSpPr>
          <p:cNvPr id="5" name="内容占位符 2"/>
          <p:cNvSpPr>
            <a:spLocks noGrp="1"/>
          </p:cNvSpPr>
          <p:nvPr>
            <p:ph idx="1"/>
          </p:nvPr>
        </p:nvSpPr>
        <p:spPr/>
        <p:txBody>
          <a:bodyPr>
            <a:normAutofit fontScale="77500" lnSpcReduction="20000"/>
          </a:bodyPr>
          <a:lstStyle/>
          <a:p>
            <a:r>
              <a:rPr lang="zh-CN" altLang="en-US" dirty="0"/>
              <a:t>在单</a:t>
            </a:r>
            <a:r>
              <a:rPr lang="en-US" altLang="zh-CN" dirty="0"/>
              <a:t>CPU</a:t>
            </a:r>
            <a:r>
              <a:rPr lang="zh-CN" altLang="en-US" dirty="0"/>
              <a:t>和两台</a:t>
            </a:r>
            <a:r>
              <a:rPr lang="en-US" altLang="zh-CN" dirty="0"/>
              <a:t>I/O</a:t>
            </a:r>
            <a:r>
              <a:rPr lang="zh-CN" altLang="en-US" dirty="0"/>
              <a:t>设备</a:t>
            </a:r>
            <a:r>
              <a:rPr lang="en-US" altLang="zh-CN" dirty="0"/>
              <a:t>(I</a:t>
            </a:r>
            <a:r>
              <a:rPr lang="en-US" altLang="zh-CN" baseline="-25000" dirty="0"/>
              <a:t>1</a:t>
            </a:r>
            <a:r>
              <a:rPr lang="en-US" altLang="zh-CN" dirty="0"/>
              <a:t>, I</a:t>
            </a:r>
            <a:r>
              <a:rPr lang="en-US" altLang="zh-CN" baseline="-25000" dirty="0"/>
              <a:t>2</a:t>
            </a:r>
            <a:r>
              <a:rPr lang="en-US" altLang="zh-CN" dirty="0"/>
              <a:t>)</a:t>
            </a:r>
            <a:r>
              <a:rPr lang="zh-CN" altLang="en-US" dirty="0"/>
              <a:t>的多道程序设计环境下，同时投入</a:t>
            </a:r>
            <a:r>
              <a:rPr lang="en-US" altLang="zh-CN" dirty="0"/>
              <a:t>3</a:t>
            </a:r>
            <a:r>
              <a:rPr lang="zh-CN" altLang="en-US" dirty="0"/>
              <a:t>个作业</a:t>
            </a:r>
            <a:r>
              <a:rPr lang="en-US" altLang="zh-CN" dirty="0"/>
              <a:t>J</a:t>
            </a:r>
            <a:r>
              <a:rPr lang="en-US" altLang="zh-CN" baseline="-25000" dirty="0"/>
              <a:t>1</a:t>
            </a:r>
            <a:r>
              <a:rPr lang="en-US" altLang="zh-CN" dirty="0"/>
              <a:t>, J</a:t>
            </a:r>
            <a:r>
              <a:rPr lang="en-US" altLang="zh-CN" baseline="-25000" dirty="0"/>
              <a:t>2</a:t>
            </a:r>
            <a:r>
              <a:rPr lang="zh-CN" altLang="en-US" dirty="0"/>
              <a:t>和</a:t>
            </a:r>
            <a:r>
              <a:rPr lang="en-US" altLang="zh-CN" dirty="0"/>
              <a:t>J</a:t>
            </a:r>
            <a:r>
              <a:rPr lang="en-US" altLang="zh-CN" baseline="-25000" dirty="0"/>
              <a:t>3</a:t>
            </a:r>
            <a:r>
              <a:rPr lang="zh-CN" altLang="en-US" dirty="0"/>
              <a:t>运行，其对</a:t>
            </a:r>
            <a:r>
              <a:rPr lang="en-US" altLang="zh-CN" dirty="0"/>
              <a:t>CPU</a:t>
            </a:r>
            <a:r>
              <a:rPr lang="zh-CN" altLang="en-US" dirty="0"/>
              <a:t>和</a:t>
            </a:r>
            <a:r>
              <a:rPr lang="en-US" altLang="zh-CN" dirty="0"/>
              <a:t>I/O</a:t>
            </a:r>
            <a:r>
              <a:rPr lang="zh-CN" altLang="en-US" dirty="0"/>
              <a:t>设备使用的顺序与时间如下：</a:t>
            </a:r>
            <a:endParaRPr lang="en-US" altLang="zh-CN" dirty="0"/>
          </a:p>
          <a:p>
            <a:pPr lvl="1"/>
            <a:r>
              <a:rPr lang="en-US" altLang="zh-CN" dirty="0"/>
              <a:t>J</a:t>
            </a:r>
            <a:r>
              <a:rPr lang="en-US" altLang="zh-CN" baseline="-25000" dirty="0"/>
              <a:t>1</a:t>
            </a:r>
            <a:r>
              <a:rPr lang="en-US" altLang="zh-CN" dirty="0"/>
              <a:t>: I</a:t>
            </a:r>
            <a:r>
              <a:rPr lang="en-US" altLang="zh-CN" baseline="-25000" dirty="0"/>
              <a:t>2</a:t>
            </a:r>
            <a:r>
              <a:rPr lang="en-US" altLang="zh-CN" dirty="0"/>
              <a:t>(30ms)</a:t>
            </a:r>
            <a:r>
              <a:rPr lang="zh-CN" altLang="en-US" dirty="0"/>
              <a:t>→</a:t>
            </a:r>
            <a:r>
              <a:rPr lang="en-US" altLang="zh-CN" dirty="0"/>
              <a:t>CPU (10ms)</a:t>
            </a:r>
            <a:r>
              <a:rPr lang="zh-CN" altLang="en-US" dirty="0"/>
              <a:t> →</a:t>
            </a:r>
            <a:r>
              <a:rPr lang="en-US" altLang="zh-CN" dirty="0"/>
              <a:t>I</a:t>
            </a:r>
            <a:r>
              <a:rPr lang="en-US" altLang="zh-CN" baseline="-25000" dirty="0"/>
              <a:t>1</a:t>
            </a:r>
            <a:r>
              <a:rPr lang="en-US" altLang="zh-CN" dirty="0"/>
              <a:t>(30ms)</a:t>
            </a:r>
            <a:r>
              <a:rPr lang="zh-CN" altLang="en-US" dirty="0"/>
              <a:t> →</a:t>
            </a:r>
            <a:r>
              <a:rPr lang="en-US" altLang="zh-CN" dirty="0"/>
              <a:t>CPU (10ms)</a:t>
            </a:r>
            <a:r>
              <a:rPr lang="zh-CN" altLang="en-US" dirty="0"/>
              <a:t> →</a:t>
            </a:r>
            <a:r>
              <a:rPr lang="en-US" altLang="zh-CN" dirty="0"/>
              <a:t>I</a:t>
            </a:r>
            <a:r>
              <a:rPr lang="en-US" altLang="zh-CN" baseline="-25000" dirty="0"/>
              <a:t>2</a:t>
            </a:r>
            <a:r>
              <a:rPr lang="en-US" altLang="zh-CN" dirty="0"/>
              <a:t>(20ms)</a:t>
            </a:r>
          </a:p>
          <a:p>
            <a:pPr lvl="1"/>
            <a:r>
              <a:rPr lang="en-US" altLang="zh-CN" dirty="0"/>
              <a:t>J</a:t>
            </a:r>
            <a:r>
              <a:rPr lang="en-US" altLang="zh-CN" baseline="-25000" dirty="0"/>
              <a:t>2</a:t>
            </a:r>
            <a:r>
              <a:rPr lang="en-US" altLang="zh-CN" dirty="0"/>
              <a:t>: I</a:t>
            </a:r>
            <a:r>
              <a:rPr lang="en-US" altLang="zh-CN" baseline="-25000" dirty="0"/>
              <a:t>1</a:t>
            </a:r>
            <a:r>
              <a:rPr lang="en-US" altLang="zh-CN" dirty="0"/>
              <a:t>(20ms)</a:t>
            </a:r>
            <a:r>
              <a:rPr lang="zh-CN" altLang="en-US" dirty="0"/>
              <a:t> →</a:t>
            </a:r>
            <a:r>
              <a:rPr lang="en-US" altLang="zh-CN" dirty="0"/>
              <a:t>CPU (20ms)</a:t>
            </a:r>
            <a:r>
              <a:rPr lang="zh-CN" altLang="en-US" dirty="0"/>
              <a:t> →</a:t>
            </a:r>
            <a:r>
              <a:rPr lang="en-US" altLang="zh-CN" dirty="0"/>
              <a:t>I</a:t>
            </a:r>
            <a:r>
              <a:rPr lang="en-US" altLang="zh-CN" baseline="-25000" dirty="0"/>
              <a:t>2</a:t>
            </a:r>
            <a:r>
              <a:rPr lang="en-US" altLang="zh-CN" dirty="0"/>
              <a:t>(40ms)</a:t>
            </a:r>
          </a:p>
          <a:p>
            <a:pPr lvl="1"/>
            <a:r>
              <a:rPr lang="en-US" altLang="zh-CN" dirty="0"/>
              <a:t>J</a:t>
            </a:r>
            <a:r>
              <a:rPr lang="en-US" altLang="zh-CN" baseline="-25000" dirty="0"/>
              <a:t>3</a:t>
            </a:r>
            <a:r>
              <a:rPr lang="en-US" altLang="zh-CN" dirty="0"/>
              <a:t>: CPU(30ms)</a:t>
            </a:r>
            <a:r>
              <a:rPr lang="zh-CN" altLang="en-US" dirty="0"/>
              <a:t> →</a:t>
            </a:r>
            <a:r>
              <a:rPr lang="en-US" altLang="zh-CN" dirty="0"/>
              <a:t>I</a:t>
            </a:r>
            <a:r>
              <a:rPr lang="en-US" altLang="zh-CN" baseline="-25000" dirty="0"/>
              <a:t>1</a:t>
            </a:r>
            <a:r>
              <a:rPr lang="en-US" altLang="zh-CN" dirty="0"/>
              <a:t>(20ms)</a:t>
            </a:r>
            <a:r>
              <a:rPr lang="zh-CN" altLang="en-US" dirty="0"/>
              <a:t> →</a:t>
            </a:r>
            <a:r>
              <a:rPr lang="en-US" altLang="zh-CN" dirty="0"/>
              <a:t>CPU(10ms)</a:t>
            </a:r>
            <a:r>
              <a:rPr lang="zh-CN" altLang="en-US" dirty="0"/>
              <a:t> →</a:t>
            </a:r>
            <a:r>
              <a:rPr lang="en-US" altLang="zh-CN" dirty="0"/>
              <a:t>I</a:t>
            </a:r>
            <a:r>
              <a:rPr lang="en-US" altLang="zh-CN" baseline="-25000" dirty="0"/>
              <a:t>1</a:t>
            </a:r>
            <a:r>
              <a:rPr lang="en-US" altLang="zh-CN" dirty="0"/>
              <a:t>(10ms)</a:t>
            </a:r>
          </a:p>
          <a:p>
            <a:r>
              <a:rPr lang="zh-CN" altLang="en-US" dirty="0"/>
              <a:t>假定</a:t>
            </a:r>
            <a:r>
              <a:rPr lang="en-US" altLang="zh-CN" dirty="0"/>
              <a:t>CPU</a:t>
            </a:r>
            <a:r>
              <a:rPr lang="zh-CN" altLang="en-US" dirty="0"/>
              <a:t>和</a:t>
            </a:r>
            <a:r>
              <a:rPr lang="en-US" altLang="zh-CN" dirty="0"/>
              <a:t>I/O</a:t>
            </a:r>
            <a:r>
              <a:rPr lang="zh-CN" altLang="en-US" dirty="0"/>
              <a:t>设备能够并行，</a:t>
            </a:r>
            <a:r>
              <a:rPr lang="en-US" altLang="zh-CN" dirty="0"/>
              <a:t>I</a:t>
            </a:r>
            <a:r>
              <a:rPr lang="en-US" altLang="zh-CN" baseline="-25000" dirty="0"/>
              <a:t>1</a:t>
            </a:r>
            <a:r>
              <a:rPr lang="zh-CN" altLang="en-US" dirty="0"/>
              <a:t>和</a:t>
            </a:r>
            <a:r>
              <a:rPr lang="en-US" altLang="zh-CN" dirty="0"/>
              <a:t>I</a:t>
            </a:r>
            <a:r>
              <a:rPr lang="en-US" altLang="zh-CN" baseline="-25000" dirty="0"/>
              <a:t>2</a:t>
            </a:r>
            <a:r>
              <a:rPr lang="zh-CN" altLang="en-US" dirty="0"/>
              <a:t>能够并行。作业优先级</a:t>
            </a:r>
            <a:r>
              <a:rPr lang="en-US" altLang="zh-CN" dirty="0"/>
              <a:t>J</a:t>
            </a:r>
            <a:r>
              <a:rPr lang="en-US" altLang="zh-CN" baseline="-25000" dirty="0"/>
              <a:t>1</a:t>
            </a:r>
            <a:r>
              <a:rPr lang="en-US" altLang="zh-CN" dirty="0"/>
              <a:t>&gt;J</a:t>
            </a:r>
            <a:r>
              <a:rPr lang="en-US" altLang="zh-CN" baseline="-25000" dirty="0"/>
              <a:t>2</a:t>
            </a:r>
            <a:r>
              <a:rPr lang="en-US" altLang="zh-CN" dirty="0"/>
              <a:t>&gt;J</a:t>
            </a:r>
            <a:r>
              <a:rPr lang="en-US" altLang="zh-CN" baseline="-25000" dirty="0"/>
              <a:t>3</a:t>
            </a:r>
            <a:r>
              <a:rPr lang="zh-CN" altLang="en-US" dirty="0"/>
              <a:t>，高优先级作业可抢占低优先级作业的</a:t>
            </a:r>
            <a:r>
              <a:rPr lang="en-US" altLang="zh-CN" dirty="0"/>
              <a:t>CPU</a:t>
            </a:r>
            <a:r>
              <a:rPr lang="zh-CN" altLang="en-US" dirty="0"/>
              <a:t>，但不能抢占</a:t>
            </a:r>
            <a:r>
              <a:rPr lang="en-US" altLang="zh-CN" dirty="0"/>
              <a:t>I/O</a:t>
            </a:r>
            <a:r>
              <a:rPr lang="zh-CN" altLang="en-US" dirty="0"/>
              <a:t>设备。</a:t>
            </a:r>
            <a:endParaRPr lang="en-US" altLang="zh-CN" dirty="0"/>
          </a:p>
          <a:p>
            <a:r>
              <a:rPr lang="zh-CN" altLang="en-US" dirty="0"/>
              <a:t>问题：</a:t>
            </a:r>
            <a:endParaRPr lang="en-US" altLang="zh-CN" dirty="0"/>
          </a:p>
          <a:p>
            <a:pPr lvl="1"/>
            <a:r>
              <a:rPr lang="zh-CN" altLang="en-US" dirty="0"/>
              <a:t>分别求出</a:t>
            </a:r>
            <a:r>
              <a:rPr lang="en-US" altLang="zh-CN" dirty="0"/>
              <a:t>3</a:t>
            </a:r>
            <a:r>
              <a:rPr lang="zh-CN" altLang="en-US" dirty="0"/>
              <a:t>个作业的</a:t>
            </a:r>
            <a:r>
              <a:rPr lang="en-US" altLang="zh-CN" dirty="0"/>
              <a:t>turnaround</a:t>
            </a:r>
            <a:r>
              <a:rPr lang="zh-CN" altLang="en-US" dirty="0"/>
              <a:t>时间（</a:t>
            </a:r>
            <a:r>
              <a:rPr lang="en-US" altLang="zh-CN" dirty="0"/>
              <a:t>wall-clock</a:t>
            </a:r>
            <a:r>
              <a:rPr lang="zh-CN" altLang="en-US" dirty="0"/>
              <a:t>时间）。</a:t>
            </a:r>
            <a:endParaRPr lang="en-US" altLang="zh-CN" dirty="0"/>
          </a:p>
          <a:p>
            <a:pPr lvl="1"/>
            <a:r>
              <a:rPr lang="zh-CN" altLang="en-US" dirty="0"/>
              <a:t>计算</a:t>
            </a:r>
            <a:r>
              <a:rPr lang="en-US" altLang="zh-CN" dirty="0"/>
              <a:t>CPU</a:t>
            </a:r>
            <a:r>
              <a:rPr lang="zh-CN" altLang="en-US" dirty="0"/>
              <a:t>的利用率（计算时间</a:t>
            </a:r>
            <a:r>
              <a:rPr lang="en-US" altLang="zh-CN" dirty="0"/>
              <a:t>/(</a:t>
            </a:r>
            <a:r>
              <a:rPr lang="zh-CN" altLang="en-US" dirty="0"/>
              <a:t>计算时间</a:t>
            </a:r>
            <a:r>
              <a:rPr lang="en-US" altLang="zh-CN" dirty="0"/>
              <a:t>+</a:t>
            </a:r>
            <a:r>
              <a:rPr lang="zh-CN" altLang="en-US" dirty="0"/>
              <a:t>空闲时间</a:t>
            </a:r>
            <a:r>
              <a:rPr lang="en-US" altLang="zh-CN" dirty="0"/>
              <a:t>)</a:t>
            </a:r>
            <a:r>
              <a:rPr lang="zh-CN" altLang="en-US" dirty="0"/>
              <a:t>）。</a:t>
            </a:r>
            <a:endParaRPr lang="en-US" altLang="zh-CN" dirty="0"/>
          </a:p>
          <a:p>
            <a:pPr lvl="1"/>
            <a:r>
              <a:rPr lang="zh-CN" altLang="en-US" dirty="0"/>
              <a:t>计算</a:t>
            </a:r>
            <a:r>
              <a:rPr lang="en-US" altLang="zh-CN" dirty="0"/>
              <a:t>I/O</a:t>
            </a:r>
            <a:r>
              <a:rPr lang="zh-CN" altLang="en-US" dirty="0"/>
              <a:t>设备的利用率（工作时间</a:t>
            </a:r>
            <a:r>
              <a:rPr lang="en-US" altLang="zh-CN" dirty="0"/>
              <a:t>/(</a:t>
            </a:r>
            <a:r>
              <a:rPr lang="zh-CN" altLang="en-US" dirty="0"/>
              <a:t>工作时间</a:t>
            </a:r>
            <a:r>
              <a:rPr lang="en-US" altLang="zh-CN" dirty="0"/>
              <a:t>+</a:t>
            </a:r>
            <a:r>
              <a:rPr lang="zh-CN" altLang="en-US" dirty="0"/>
              <a:t>空间时间</a:t>
            </a:r>
            <a:r>
              <a:rPr lang="en-US" altLang="zh-CN" dirty="0"/>
              <a:t>)</a:t>
            </a:r>
            <a:r>
              <a:rPr lang="zh-CN" altLang="en-US" dirty="0"/>
              <a:t>）。</a:t>
            </a:r>
            <a:endParaRPr lang="en-US" altLang="zh-CN" dirty="0"/>
          </a:p>
        </p:txBody>
      </p:sp>
    </p:spTree>
    <p:extLst>
      <p:ext uri="{BB962C8B-B14F-4D97-AF65-F5344CB8AC3E}">
        <p14:creationId xmlns:p14="http://schemas.microsoft.com/office/powerpoint/2010/main" val="345135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r>
              <a:rPr lang="en-US" altLang="zh-CN" dirty="0"/>
              <a:t>1.2</a:t>
            </a:r>
            <a:endParaRPr lang="zh-CN" altLang="en-US" dirty="0"/>
          </a:p>
        </p:txBody>
      </p:sp>
      <p:sp>
        <p:nvSpPr>
          <p:cNvPr id="6" name="Rectangle 5"/>
          <p:cNvSpPr/>
          <p:nvPr/>
        </p:nvSpPr>
        <p:spPr>
          <a:xfrm>
            <a:off x="0" y="1434350"/>
            <a:ext cx="9144000" cy="2246769"/>
          </a:xfrm>
          <a:prstGeom prst="rect">
            <a:avLst/>
          </a:prstGeom>
        </p:spPr>
        <p:txBody>
          <a:bodyPr wrap="square">
            <a:spAutoFit/>
          </a:bodyPr>
          <a:lstStyle/>
          <a:p>
            <a:r>
              <a:rPr lang="zh-CN" altLang="en-US" sz="2000" dirty="0">
                <a:latin typeface="Heiti SC Light"/>
                <a:ea typeface="Heiti SC Light"/>
                <a:cs typeface="Heiti SC Light"/>
              </a:rPr>
              <a:t>在单</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和两台</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 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a:t>
            </a:r>
            <a:r>
              <a:rPr lang="zh-CN" altLang="en-US" sz="2000" dirty="0">
                <a:latin typeface="Heiti SC Light"/>
                <a:ea typeface="Heiti SC Light"/>
                <a:cs typeface="Heiti SC Light"/>
              </a:rPr>
              <a:t>的多道程序设计环境下，同时投入</a:t>
            </a:r>
            <a:r>
              <a:rPr lang="en-US" altLang="zh-CN" sz="2000" dirty="0">
                <a:latin typeface="Heiti SC Light"/>
                <a:ea typeface="Heiti SC Light"/>
                <a:cs typeface="Heiti SC Light"/>
              </a:rPr>
              <a:t>3</a:t>
            </a:r>
            <a:r>
              <a:rPr lang="zh-CN" altLang="en-US" sz="2000" dirty="0">
                <a:latin typeface="Heiti SC Light"/>
                <a:ea typeface="Heiti SC Light"/>
                <a:cs typeface="Heiti SC Light"/>
              </a:rPr>
              <a:t>个作业</a:t>
            </a:r>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 J</a:t>
            </a:r>
            <a:r>
              <a:rPr lang="en-US" altLang="zh-CN" sz="2000" baseline="-25000" dirty="0">
                <a:latin typeface="Heiti SC Light"/>
                <a:ea typeface="Heiti SC Light"/>
                <a:cs typeface="Heiti SC Light"/>
              </a:rPr>
              <a:t>2</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3</a:t>
            </a:r>
            <a:r>
              <a:rPr lang="zh-CN" altLang="en-US" sz="2000" dirty="0">
                <a:latin typeface="Heiti SC Light"/>
                <a:ea typeface="Heiti SC Light"/>
                <a:cs typeface="Heiti SC Light"/>
              </a:rPr>
              <a:t>运行，其对</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设备使用的顺序与时间如下：</a:t>
            </a:r>
            <a:endParaRPr lang="en-US" altLang="zh-CN" sz="2000" dirty="0">
              <a:latin typeface="Heiti SC Light"/>
              <a:ea typeface="Heiti SC Light"/>
              <a:cs typeface="Heiti SC Light"/>
            </a:endParaRPr>
          </a:p>
          <a:p>
            <a:pPr lvl="1"/>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 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(30ms)</a:t>
            </a:r>
            <a:r>
              <a:rPr lang="zh-CN" altLang="en-US" sz="2000" dirty="0">
                <a:latin typeface="Heiti SC Light"/>
                <a:ea typeface="Heiti SC Light"/>
                <a:cs typeface="Heiti SC Light"/>
              </a:rPr>
              <a:t>→</a:t>
            </a:r>
            <a:r>
              <a:rPr lang="en-US" altLang="zh-CN" sz="2000" dirty="0">
                <a:latin typeface="Heiti SC Light"/>
                <a:ea typeface="Heiti SC Light"/>
                <a:cs typeface="Heiti SC Light"/>
              </a:rPr>
              <a:t>CPU (10ms)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(30ms)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CPU (10ms)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(20ms)</a:t>
            </a:r>
          </a:p>
          <a:p>
            <a:pPr lvl="1"/>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 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(20ms)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CPU (20ms)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(40ms)</a:t>
            </a:r>
          </a:p>
          <a:p>
            <a:pPr lvl="1"/>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3</a:t>
            </a:r>
            <a:r>
              <a:rPr lang="en-US" altLang="zh-CN" sz="2000" dirty="0">
                <a:latin typeface="Heiti SC Light"/>
                <a:ea typeface="Heiti SC Light"/>
                <a:cs typeface="Heiti SC Light"/>
              </a:rPr>
              <a:t>: CPU(30ms)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(20ms)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CPU(10ms)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(10ms)</a:t>
            </a:r>
          </a:p>
          <a:p>
            <a:r>
              <a:rPr lang="zh-CN" altLang="en-US" sz="2000" dirty="0">
                <a:latin typeface="Heiti SC Light"/>
                <a:ea typeface="Heiti SC Light"/>
                <a:cs typeface="Heiti SC Light"/>
              </a:rPr>
              <a:t>假定</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设备能够并行，</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2</a:t>
            </a:r>
            <a:r>
              <a:rPr lang="zh-CN" altLang="en-US" sz="2000" dirty="0">
                <a:latin typeface="Heiti SC Light"/>
                <a:ea typeface="Heiti SC Light"/>
                <a:cs typeface="Heiti SC Light"/>
              </a:rPr>
              <a:t>能够并行。作业优先级</a:t>
            </a:r>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&gt;J</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&gt;J</a:t>
            </a:r>
            <a:r>
              <a:rPr lang="en-US" altLang="zh-CN" sz="2000" baseline="-25000" dirty="0">
                <a:latin typeface="Heiti SC Light"/>
                <a:ea typeface="Heiti SC Light"/>
                <a:cs typeface="Heiti SC Light"/>
              </a:rPr>
              <a:t>3</a:t>
            </a:r>
            <a:r>
              <a:rPr lang="zh-CN" altLang="en-US" sz="2000" dirty="0">
                <a:latin typeface="Heiti SC Light"/>
                <a:ea typeface="Heiti SC Light"/>
                <a:cs typeface="Heiti SC Light"/>
              </a:rPr>
              <a:t>，高优先级作业可抢占低优先级作业的</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，但不能抢占</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a:t>
            </a:r>
            <a:endParaRPr lang="en-US" altLang="zh-CN" sz="2000" dirty="0">
              <a:latin typeface="Heiti SC Light"/>
              <a:ea typeface="Heiti SC Light"/>
              <a:cs typeface="Heiti SC Light"/>
            </a:endParaRPr>
          </a:p>
        </p:txBody>
      </p:sp>
      <p:pic>
        <p:nvPicPr>
          <p:cNvPr id="7" name="Picture 6"/>
          <p:cNvPicPr>
            <a:picLocks noChangeAspect="1"/>
          </p:cNvPicPr>
          <p:nvPr/>
        </p:nvPicPr>
        <p:blipFill>
          <a:blip r:embed="rId2"/>
          <a:stretch>
            <a:fillRect/>
          </a:stretch>
        </p:blipFill>
        <p:spPr>
          <a:xfrm>
            <a:off x="284053" y="3731255"/>
            <a:ext cx="8220828" cy="3123373"/>
          </a:xfrm>
          <a:prstGeom prst="rect">
            <a:avLst/>
          </a:prstGeom>
        </p:spPr>
      </p:pic>
    </p:spTree>
    <p:extLst>
      <p:ext uri="{BB962C8B-B14F-4D97-AF65-F5344CB8AC3E}">
        <p14:creationId xmlns:p14="http://schemas.microsoft.com/office/powerpoint/2010/main" val="315423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r>
              <a:rPr lang="en-US" altLang="zh-CN" dirty="0"/>
              <a:t>1.2</a:t>
            </a:r>
            <a:endParaRPr lang="zh-CN" altLang="en-US" dirty="0"/>
          </a:p>
        </p:txBody>
      </p:sp>
      <p:sp>
        <p:nvSpPr>
          <p:cNvPr id="5" name="内容占位符 2"/>
          <p:cNvSpPr>
            <a:spLocks noGrp="1"/>
          </p:cNvSpPr>
          <p:nvPr>
            <p:ph idx="1"/>
          </p:nvPr>
        </p:nvSpPr>
        <p:spPr>
          <a:xfrm>
            <a:off x="123020" y="3794138"/>
            <a:ext cx="8229600" cy="1700022"/>
          </a:xfrm>
        </p:spPr>
        <p:txBody>
          <a:bodyPr>
            <a:normAutofit/>
          </a:bodyPr>
          <a:lstStyle/>
          <a:p>
            <a:r>
              <a:rPr lang="zh-CN" altLang="en-US" sz="2400" dirty="0"/>
              <a:t>问题：</a:t>
            </a:r>
            <a:endParaRPr lang="en-US" altLang="zh-CN" sz="2400" dirty="0"/>
          </a:p>
          <a:p>
            <a:pPr lvl="1"/>
            <a:r>
              <a:rPr lang="zh-CN" altLang="en-US" sz="2000" dirty="0"/>
              <a:t>分别求出</a:t>
            </a:r>
            <a:r>
              <a:rPr lang="en-US" altLang="zh-CN" sz="2000" dirty="0"/>
              <a:t>3</a:t>
            </a:r>
            <a:r>
              <a:rPr lang="zh-CN" altLang="en-US" sz="2000" dirty="0"/>
              <a:t>个作业的</a:t>
            </a:r>
            <a:r>
              <a:rPr lang="en-US" altLang="zh-CN" sz="2000" dirty="0"/>
              <a:t>turnaround</a:t>
            </a:r>
            <a:r>
              <a:rPr lang="zh-CN" altLang="en-US" sz="2000" dirty="0"/>
              <a:t>时间（</a:t>
            </a:r>
            <a:r>
              <a:rPr lang="en-US" altLang="zh-CN" sz="2000" dirty="0"/>
              <a:t>wall-clock</a:t>
            </a:r>
            <a:r>
              <a:rPr lang="zh-CN" altLang="en-US" sz="2000" dirty="0"/>
              <a:t>时间）。</a:t>
            </a:r>
            <a:endParaRPr lang="en-US" altLang="zh-CN" sz="2000" dirty="0"/>
          </a:p>
          <a:p>
            <a:pPr lvl="1"/>
            <a:r>
              <a:rPr lang="zh-CN" altLang="en-US" sz="2000" dirty="0"/>
              <a:t>计算</a:t>
            </a:r>
            <a:r>
              <a:rPr lang="en-US" altLang="zh-CN" sz="2000" dirty="0"/>
              <a:t>CPU</a:t>
            </a:r>
            <a:r>
              <a:rPr lang="zh-CN" altLang="en-US" sz="2000" dirty="0"/>
              <a:t>的利用率（计算时间</a:t>
            </a:r>
            <a:r>
              <a:rPr lang="en-US" altLang="zh-CN" sz="2000" dirty="0"/>
              <a:t>/(</a:t>
            </a:r>
            <a:r>
              <a:rPr lang="zh-CN" altLang="en-US" sz="2000" dirty="0"/>
              <a:t>计算时间</a:t>
            </a:r>
            <a:r>
              <a:rPr lang="en-US" altLang="zh-CN" sz="2000" dirty="0"/>
              <a:t>+</a:t>
            </a:r>
            <a:r>
              <a:rPr lang="zh-CN" altLang="en-US" sz="2000" dirty="0"/>
              <a:t>空闲时间</a:t>
            </a:r>
            <a:r>
              <a:rPr lang="en-US" altLang="zh-CN" sz="2000" dirty="0"/>
              <a:t>)</a:t>
            </a:r>
            <a:r>
              <a:rPr lang="zh-CN" altLang="en-US" sz="2000" dirty="0"/>
              <a:t>）。</a:t>
            </a:r>
            <a:endParaRPr lang="en-US" altLang="zh-CN" sz="2000" dirty="0"/>
          </a:p>
          <a:p>
            <a:pPr lvl="1"/>
            <a:r>
              <a:rPr lang="zh-CN" altLang="en-US" sz="2000" dirty="0"/>
              <a:t>计算</a:t>
            </a:r>
            <a:r>
              <a:rPr lang="en-US" altLang="zh-CN" sz="2000" dirty="0"/>
              <a:t>I/O</a:t>
            </a:r>
            <a:r>
              <a:rPr lang="zh-CN" altLang="en-US" sz="2000" dirty="0"/>
              <a:t>设备的利用率（工作时间</a:t>
            </a:r>
            <a:r>
              <a:rPr lang="en-US" altLang="zh-CN" sz="2000" dirty="0"/>
              <a:t>/(</a:t>
            </a:r>
            <a:r>
              <a:rPr lang="zh-CN" altLang="en-US" sz="2000" dirty="0"/>
              <a:t>工作时间</a:t>
            </a:r>
            <a:r>
              <a:rPr lang="en-US" altLang="zh-CN" sz="2000" dirty="0"/>
              <a:t>+</a:t>
            </a:r>
            <a:r>
              <a:rPr lang="zh-CN" altLang="en-US" sz="2000" dirty="0"/>
              <a:t>空间时间</a:t>
            </a:r>
            <a:r>
              <a:rPr lang="en-US" altLang="zh-CN" sz="2000" dirty="0"/>
              <a:t>)</a:t>
            </a:r>
            <a:r>
              <a:rPr lang="zh-CN" altLang="en-US" sz="2000" dirty="0"/>
              <a:t>）。</a:t>
            </a:r>
            <a:endParaRPr lang="en-US" altLang="zh-CN" sz="2000" dirty="0"/>
          </a:p>
        </p:txBody>
      </p:sp>
      <p:sp>
        <p:nvSpPr>
          <p:cNvPr id="3" name="Rectangle 2"/>
          <p:cNvSpPr/>
          <p:nvPr/>
        </p:nvSpPr>
        <p:spPr>
          <a:xfrm>
            <a:off x="457200" y="5460736"/>
            <a:ext cx="8555008" cy="1241365"/>
          </a:xfrm>
          <a:prstGeom prst="rect">
            <a:avLst/>
          </a:prstGeom>
        </p:spPr>
        <p:txBody>
          <a:bodyPr wrap="square">
            <a:spAutoFit/>
          </a:bodyPr>
          <a:lstStyle/>
          <a:p>
            <a:r>
              <a:rPr lang="en-US" sz="2800" baseline="30000" dirty="0">
                <a:latin typeface="Heiti SC Light"/>
                <a:ea typeface="Heiti SC Light"/>
                <a:cs typeface="Heiti SC Light"/>
              </a:rPr>
              <a:t>(1)110ms、90ms、110ms</a:t>
            </a:r>
          </a:p>
          <a:p>
            <a:r>
              <a:rPr lang="en-US" altLang="zh-TW" sz="2800" baseline="30000" dirty="0">
                <a:latin typeface="Heiti SC Light"/>
                <a:ea typeface="Heiti SC Light"/>
                <a:cs typeface="Heiti SC Light"/>
              </a:rPr>
              <a:t>(2)</a:t>
            </a:r>
            <a:r>
              <a:rPr lang="zh-TW" altLang="en-US" sz="2800" baseline="30000" dirty="0">
                <a:latin typeface="Heiti SC Light"/>
                <a:ea typeface="Heiti SC Light"/>
                <a:cs typeface="Heiti SC Light"/>
              </a:rPr>
              <a:t>截止至 </a:t>
            </a:r>
            <a:r>
              <a:rPr lang="en-US" altLang="zh-TW" sz="2800" baseline="30000" dirty="0">
                <a:latin typeface="Heiti SC Light"/>
                <a:ea typeface="Heiti SC Light"/>
                <a:cs typeface="Heiti SC Light"/>
              </a:rPr>
              <a:t>3 </a:t>
            </a:r>
            <a:r>
              <a:rPr lang="zh-TW" altLang="en-US" sz="2800" baseline="30000" dirty="0">
                <a:latin typeface="Heiti SC Light"/>
                <a:ea typeface="Heiti SC Light"/>
                <a:cs typeface="Heiti SC Light"/>
              </a:rPr>
              <a:t>个程序都运行完时 </a:t>
            </a:r>
            <a:r>
              <a:rPr lang="en-US" altLang="zh-TW" sz="2800" baseline="30000" dirty="0">
                <a:latin typeface="Heiti SC Light"/>
                <a:ea typeface="Heiti SC Light"/>
                <a:cs typeface="Heiti SC Light"/>
              </a:rPr>
              <a:t>CPU </a:t>
            </a:r>
            <a:r>
              <a:rPr lang="zh-TW" altLang="en-US" sz="2800" baseline="30000" dirty="0">
                <a:latin typeface="Heiti SC Light"/>
                <a:ea typeface="Heiti SC Light"/>
                <a:cs typeface="Heiti SC Light"/>
              </a:rPr>
              <a:t>利用率</a:t>
            </a:r>
            <a:r>
              <a:rPr lang="en-US" altLang="zh-TW" sz="2800" baseline="30000" dirty="0">
                <a:latin typeface="Heiti SC Light"/>
                <a:ea typeface="Heiti SC Light"/>
                <a:cs typeface="Heiti SC Light"/>
              </a:rPr>
              <a:t>(10+10+20+30+10)/110=72.73% (3)</a:t>
            </a:r>
            <a:r>
              <a:rPr lang="zh-TW" altLang="en-US" sz="2800" baseline="30000" dirty="0">
                <a:latin typeface="Heiti SC Light"/>
                <a:ea typeface="Heiti SC Light"/>
                <a:cs typeface="Heiti SC Light"/>
              </a:rPr>
              <a:t>截止至 </a:t>
            </a:r>
            <a:r>
              <a:rPr lang="en-US" altLang="zh-TW" sz="2800" baseline="30000" dirty="0">
                <a:latin typeface="Heiti SC Light"/>
                <a:ea typeface="Heiti SC Light"/>
                <a:cs typeface="Heiti SC Light"/>
              </a:rPr>
              <a:t>3 </a:t>
            </a:r>
            <a:r>
              <a:rPr lang="zh-TW" altLang="en-US" sz="2800" baseline="30000" dirty="0">
                <a:latin typeface="Heiti SC Light"/>
                <a:ea typeface="Heiti SC Light"/>
                <a:cs typeface="Heiti SC Light"/>
              </a:rPr>
              <a:t>个程序都运行完时 </a:t>
            </a:r>
            <a:r>
              <a:rPr lang="en-US" altLang="zh-TW" sz="2800" baseline="30000" dirty="0">
                <a:latin typeface="Heiti SC Light"/>
                <a:ea typeface="Heiti SC Light"/>
                <a:cs typeface="Heiti SC Light"/>
              </a:rPr>
              <a:t>IO1 </a:t>
            </a:r>
            <a:r>
              <a:rPr lang="zh-TW" altLang="en-US" sz="2800" baseline="30000" dirty="0">
                <a:latin typeface="Heiti SC Light"/>
                <a:ea typeface="Heiti SC Light"/>
                <a:cs typeface="Heiti SC Light"/>
              </a:rPr>
              <a:t>利用率</a:t>
            </a:r>
            <a:r>
              <a:rPr lang="en-US" altLang="zh-TW" sz="2800" baseline="30000" dirty="0">
                <a:latin typeface="Heiti SC Light"/>
                <a:ea typeface="Heiti SC Light"/>
                <a:cs typeface="Heiti SC Light"/>
              </a:rPr>
              <a:t>(30+20+20+10)/110=72.73%</a:t>
            </a:r>
          </a:p>
          <a:p>
            <a:r>
              <a:rPr lang="zh-TW" altLang="en-US" sz="2800" baseline="30000" dirty="0">
                <a:latin typeface="Heiti SC Light"/>
                <a:ea typeface="Heiti SC Light"/>
                <a:cs typeface="Heiti SC Light"/>
              </a:rPr>
              <a:t>截止至 </a:t>
            </a:r>
            <a:r>
              <a:rPr lang="en-US" altLang="zh-TW" sz="2800" baseline="30000" dirty="0">
                <a:latin typeface="Heiti SC Light"/>
                <a:ea typeface="Heiti SC Light"/>
                <a:cs typeface="Heiti SC Light"/>
              </a:rPr>
              <a:t>3 </a:t>
            </a:r>
            <a:r>
              <a:rPr lang="zh-TW" altLang="en-US" sz="2800" baseline="30000" dirty="0">
                <a:latin typeface="Heiti SC Light"/>
                <a:ea typeface="Heiti SC Light"/>
                <a:cs typeface="Heiti SC Light"/>
              </a:rPr>
              <a:t>个程序都运行完时 </a:t>
            </a:r>
            <a:r>
              <a:rPr lang="en-US" altLang="zh-TW" sz="2800" baseline="30000" dirty="0">
                <a:latin typeface="Heiti SC Light"/>
                <a:ea typeface="Heiti SC Light"/>
                <a:cs typeface="Heiti SC Light"/>
              </a:rPr>
              <a:t>IO2 </a:t>
            </a:r>
            <a:r>
              <a:rPr lang="zh-TW" altLang="en-US" sz="2800" baseline="30000" dirty="0">
                <a:latin typeface="Heiti SC Light"/>
                <a:ea typeface="Heiti SC Light"/>
                <a:cs typeface="Heiti SC Light"/>
              </a:rPr>
              <a:t>利用率</a:t>
            </a:r>
            <a:r>
              <a:rPr lang="en-US" altLang="zh-TW" sz="2800" baseline="30000" dirty="0">
                <a:latin typeface="Heiti SC Light"/>
                <a:ea typeface="Heiti SC Light"/>
                <a:cs typeface="Heiti SC Light"/>
              </a:rPr>
              <a:t>(30+20+40)/110=81.82%</a:t>
            </a:r>
            <a:endParaRPr lang="en-US" sz="2800" dirty="0">
              <a:latin typeface="Heiti SC Light"/>
              <a:ea typeface="Heiti SC Light"/>
              <a:cs typeface="Heiti SC Light"/>
            </a:endParaRPr>
          </a:p>
        </p:txBody>
      </p:sp>
      <p:pic>
        <p:nvPicPr>
          <p:cNvPr id="4" name="Picture 3"/>
          <p:cNvPicPr>
            <a:picLocks noChangeAspect="1"/>
          </p:cNvPicPr>
          <p:nvPr/>
        </p:nvPicPr>
        <p:blipFill>
          <a:blip r:embed="rId3"/>
          <a:stretch>
            <a:fillRect/>
          </a:stretch>
        </p:blipFill>
        <p:spPr>
          <a:xfrm>
            <a:off x="423782" y="1157769"/>
            <a:ext cx="8229600" cy="3126706"/>
          </a:xfrm>
          <a:prstGeom prst="rect">
            <a:avLst/>
          </a:prstGeom>
        </p:spPr>
      </p:pic>
    </p:spTree>
    <p:extLst>
      <p:ext uri="{BB962C8B-B14F-4D97-AF65-F5344CB8AC3E}">
        <p14:creationId xmlns:p14="http://schemas.microsoft.com/office/powerpoint/2010/main" val="107413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517358" y="228600"/>
            <a:ext cx="8205537" cy="5569910"/>
          </a:xfrm>
        </p:spPr>
        <p:txBody>
          <a:bodyPr>
            <a:normAutofit/>
          </a:bodyPr>
          <a:lstStyle/>
          <a:p>
            <a:pPr eaLnBrk="1" hangingPunct="1"/>
            <a:r>
              <a:rPr lang="zh-CN" altLang="en-US" sz="3200" dirty="0"/>
              <a:t>问题：可移植的操作系统可以从一个系统架构移植到另外一个系统架构而无需修改。</a:t>
            </a:r>
            <a:br>
              <a:rPr lang="en-US" altLang="zh-CN" sz="3200" dirty="0">
                <a:solidFill>
                  <a:schemeClr val="tx1"/>
                </a:solidFill>
              </a:rPr>
            </a:br>
            <a:br>
              <a:rPr lang="en-US" altLang="zh-CN" sz="3200" dirty="0">
                <a:solidFill>
                  <a:schemeClr val="tx1"/>
                </a:solidFill>
              </a:rPr>
            </a:br>
            <a:r>
              <a:rPr lang="zh-CN" altLang="zh-CN" sz="3200" dirty="0"/>
              <a:t>(</a:t>
            </a:r>
            <a:r>
              <a:rPr lang="en-US" altLang="zh-CN" sz="3200" dirty="0"/>
              <a:t>1)</a:t>
            </a:r>
            <a:r>
              <a:rPr lang="zh-CN" altLang="en-US" sz="3200" dirty="0"/>
              <a:t> 请解释为什么构建完全可移植的</a:t>
            </a:r>
            <a:r>
              <a:rPr lang="en-US" altLang="zh-CN" sz="3200" dirty="0"/>
              <a:t>OS</a:t>
            </a:r>
            <a:r>
              <a:rPr lang="zh-CN" altLang="en-US" sz="3200" dirty="0"/>
              <a:t>是不可能的？</a:t>
            </a:r>
            <a:br>
              <a:rPr lang="en-US" altLang="zh-CN" sz="3200" dirty="0"/>
            </a:br>
            <a:r>
              <a:rPr lang="en-US" altLang="zh-CN" sz="3200" dirty="0"/>
              <a:t>(2)</a:t>
            </a:r>
            <a:r>
              <a:rPr lang="en-US" altLang="en-US" sz="3200" dirty="0"/>
              <a:t>如果</a:t>
            </a:r>
            <a:r>
              <a:rPr lang="zh-CN" altLang="en-US" sz="3200" dirty="0"/>
              <a:t>需要你设计一个高度可移植的</a:t>
            </a:r>
            <a:r>
              <a:rPr lang="en-US" altLang="zh-CN" sz="3200" dirty="0"/>
              <a:t>OS</a:t>
            </a:r>
            <a:r>
              <a:rPr lang="zh-CN" altLang="en-US" sz="3200" dirty="0"/>
              <a:t>，那么请描述你需要设计的两个层次？</a:t>
            </a:r>
            <a:br>
              <a:rPr lang="en-US" altLang="zh-CN" sz="3200" dirty="0"/>
            </a:br>
            <a:endParaRPr lang="zh-CN" altLang="en-US" sz="3200" dirty="0"/>
          </a:p>
        </p:txBody>
      </p:sp>
      <p:sp>
        <p:nvSpPr>
          <p:cNvPr id="3" name="幻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28033323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517358" y="1346356"/>
            <a:ext cx="8205537" cy="4452154"/>
          </a:xfrm>
        </p:spPr>
        <p:txBody>
          <a:bodyPr>
            <a:noAutofit/>
          </a:bodyPr>
          <a:lstStyle/>
          <a:p>
            <a:pPr eaLnBrk="1" hangingPunct="1"/>
            <a:br>
              <a:rPr lang="en-US" altLang="zh-CN" sz="2400" dirty="0">
                <a:solidFill>
                  <a:schemeClr val="tx1"/>
                </a:solidFill>
                <a:latin typeface="黑体"/>
                <a:ea typeface="黑体"/>
                <a:cs typeface="黑体"/>
              </a:rPr>
            </a:br>
            <a:r>
              <a:rPr lang="zh-CN" altLang="zh-CN" sz="2400" dirty="0"/>
              <a:t>(</a:t>
            </a:r>
            <a:r>
              <a:rPr lang="en-US" altLang="zh-CN" sz="2400" dirty="0"/>
              <a:t>1)</a:t>
            </a:r>
            <a:r>
              <a:rPr lang="zh-CN" altLang="en-US" sz="2400" dirty="0"/>
              <a:t> 请解释为什么构建完全可移植的</a:t>
            </a:r>
            <a:r>
              <a:rPr lang="en-US" altLang="zh-CN" sz="2400" dirty="0"/>
              <a:t>OS</a:t>
            </a:r>
            <a:r>
              <a:rPr lang="zh-CN" altLang="en-US" sz="2400" dirty="0"/>
              <a:t>是不可能的？</a:t>
            </a:r>
            <a:br>
              <a:rPr lang="en-US" altLang="zh-CN" sz="2400" dirty="0"/>
            </a:br>
            <a:br>
              <a:rPr lang="en-US" altLang="zh-CN" sz="2400" dirty="0"/>
            </a:br>
            <a:r>
              <a:rPr lang="zh-CN" altLang="en-US" sz="2400" dirty="0">
                <a:solidFill>
                  <a:schemeClr val="tx1"/>
                </a:solidFill>
                <a:latin typeface="黑体"/>
                <a:ea typeface="黑体"/>
                <a:cs typeface="黑体"/>
              </a:rPr>
              <a:t>每个系统架构都有自己独特的一套指令集。因此，奔腾架构的设备无法执行</a:t>
            </a:r>
            <a:r>
              <a:rPr lang="en-US" altLang="zh-CN" sz="2400" dirty="0">
                <a:solidFill>
                  <a:schemeClr val="tx1"/>
                </a:solidFill>
                <a:latin typeface="黑体"/>
                <a:ea typeface="黑体"/>
                <a:cs typeface="黑体"/>
              </a:rPr>
              <a:t>SPARC</a:t>
            </a:r>
            <a:r>
              <a:rPr lang="zh-CN" altLang="en-US" sz="2400" dirty="0">
                <a:solidFill>
                  <a:schemeClr val="tx1"/>
                </a:solidFill>
                <a:latin typeface="黑体"/>
                <a:ea typeface="黑体"/>
                <a:cs typeface="黑体"/>
              </a:rPr>
              <a:t>程序，反之亦然。而且，不同架构的总线架构也不同，</a:t>
            </a:r>
            <a:r>
              <a:rPr lang="en-US" sz="2400" dirty="0">
                <a:solidFill>
                  <a:schemeClr val="tx1"/>
                </a:solidFill>
                <a:latin typeface="黑体"/>
                <a:ea typeface="黑体"/>
                <a:cs typeface="黑体"/>
              </a:rPr>
              <a:t> (</a:t>
            </a:r>
            <a:r>
              <a:rPr lang="zh-CN" altLang="en-US" sz="2400" dirty="0">
                <a:solidFill>
                  <a:schemeClr val="tx1"/>
                </a:solidFill>
                <a:latin typeface="黑体"/>
                <a:ea typeface="黑体"/>
                <a:cs typeface="黑体"/>
              </a:rPr>
              <a:t>例如</a:t>
            </a:r>
            <a:r>
              <a:rPr lang="en-US" sz="2400" dirty="0">
                <a:solidFill>
                  <a:schemeClr val="tx1"/>
                </a:solidFill>
                <a:latin typeface="黑体"/>
                <a:ea typeface="黑体"/>
                <a:cs typeface="黑体"/>
              </a:rPr>
              <a:t> VME, ISA, PCI, MCA, </a:t>
            </a:r>
            <a:r>
              <a:rPr lang="en-US" sz="2400" dirty="0" err="1">
                <a:solidFill>
                  <a:schemeClr val="tx1"/>
                </a:solidFill>
                <a:latin typeface="黑体"/>
                <a:ea typeface="黑体"/>
                <a:cs typeface="黑体"/>
              </a:rPr>
              <a:t>SBus</a:t>
            </a:r>
            <a:r>
              <a:rPr lang="en-US" sz="2400" dirty="0">
                <a:solidFill>
                  <a:schemeClr val="tx1"/>
                </a:solidFill>
                <a:latin typeface="黑体"/>
                <a:ea typeface="黑体"/>
                <a:cs typeface="黑体"/>
              </a:rPr>
              <a:t>, ...)</a:t>
            </a:r>
            <a:r>
              <a:rPr lang="zh-CN" altLang="en-US" sz="2400" dirty="0">
                <a:solidFill>
                  <a:schemeClr val="tx1"/>
                </a:solidFill>
                <a:latin typeface="黑体"/>
                <a:ea typeface="黑体"/>
                <a:cs typeface="黑体"/>
              </a:rPr>
              <a:t>，</a:t>
            </a:r>
            <a:r>
              <a:rPr lang="en-US" altLang="zh-CN" sz="2400" dirty="0">
                <a:solidFill>
                  <a:schemeClr val="tx1"/>
                </a:solidFill>
                <a:latin typeface="黑体"/>
                <a:ea typeface="黑体"/>
                <a:cs typeface="黑体"/>
              </a:rPr>
              <a:t>CPU</a:t>
            </a:r>
            <a:r>
              <a:rPr lang="zh-CN" altLang="en-US" sz="2400" dirty="0">
                <a:solidFill>
                  <a:schemeClr val="tx1"/>
                </a:solidFill>
                <a:latin typeface="黑体"/>
                <a:ea typeface="黑体"/>
                <a:cs typeface="黑体"/>
              </a:rPr>
              <a:t>的字长度也不同</a:t>
            </a:r>
            <a:r>
              <a:rPr lang="en-US" sz="2400" dirty="0">
                <a:solidFill>
                  <a:schemeClr val="tx1"/>
                </a:solidFill>
                <a:latin typeface="黑体"/>
                <a:ea typeface="黑体"/>
                <a:cs typeface="黑体"/>
              </a:rPr>
              <a:t> (32</a:t>
            </a:r>
            <a:r>
              <a:rPr lang="en-US" altLang="zh-CN" sz="2400" dirty="0">
                <a:solidFill>
                  <a:schemeClr val="tx1"/>
                </a:solidFill>
                <a:latin typeface="黑体"/>
                <a:ea typeface="黑体"/>
                <a:cs typeface="黑体"/>
              </a:rPr>
              <a:t>/</a:t>
            </a:r>
            <a:r>
              <a:rPr lang="en-US" sz="2400" dirty="0">
                <a:solidFill>
                  <a:schemeClr val="tx1"/>
                </a:solidFill>
                <a:latin typeface="黑体"/>
                <a:ea typeface="黑体"/>
                <a:cs typeface="黑体"/>
              </a:rPr>
              <a:t>64 bit). </a:t>
            </a:r>
            <a:r>
              <a:rPr lang="zh-CN" altLang="en-US" sz="2400" dirty="0">
                <a:solidFill>
                  <a:schemeClr val="tx1"/>
                </a:solidFill>
                <a:latin typeface="黑体"/>
                <a:ea typeface="黑体"/>
                <a:cs typeface="黑体"/>
              </a:rPr>
              <a:t>由于这些硬件的差异，构建完全可移植的操作系统并不可能。</a:t>
            </a:r>
            <a:r>
              <a:rPr lang="en-US" sz="2400" dirty="0">
                <a:solidFill>
                  <a:schemeClr val="tx1"/>
                </a:solidFill>
                <a:latin typeface="黑体"/>
                <a:ea typeface="黑体"/>
                <a:cs typeface="黑体"/>
              </a:rPr>
              <a:t> </a:t>
            </a:r>
            <a:br>
              <a:rPr lang="en-US" sz="2400" dirty="0">
                <a:solidFill>
                  <a:schemeClr val="tx1"/>
                </a:solidFill>
                <a:latin typeface="黑体"/>
                <a:ea typeface="黑体"/>
                <a:cs typeface="黑体"/>
              </a:rPr>
            </a:br>
            <a:endParaRPr lang="zh-CN" altLang="en-US" sz="2400" dirty="0">
              <a:solidFill>
                <a:schemeClr val="tx1"/>
              </a:solidFill>
              <a:latin typeface="黑体"/>
              <a:ea typeface="黑体"/>
              <a:cs typeface="黑体"/>
            </a:endParaRPr>
          </a:p>
        </p:txBody>
      </p:sp>
      <p:sp>
        <p:nvSpPr>
          <p:cNvPr id="3" name="幻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41827000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517358" y="1438152"/>
            <a:ext cx="8205537" cy="4039067"/>
          </a:xfrm>
        </p:spPr>
        <p:txBody>
          <a:bodyPr>
            <a:noAutofit/>
          </a:bodyPr>
          <a:lstStyle/>
          <a:p>
            <a:pPr eaLnBrk="1" hangingPunct="1"/>
            <a:br>
              <a:rPr lang="en-US" altLang="zh-CN" sz="2400" dirty="0">
                <a:solidFill>
                  <a:schemeClr val="tx1"/>
                </a:solidFill>
                <a:latin typeface="黑体"/>
                <a:ea typeface="黑体"/>
                <a:cs typeface="黑体"/>
              </a:rPr>
            </a:br>
            <a:br>
              <a:rPr lang="en-US" sz="2400" dirty="0">
                <a:solidFill>
                  <a:schemeClr val="tx1"/>
                </a:solidFill>
                <a:latin typeface="黑体"/>
                <a:ea typeface="黑体"/>
                <a:cs typeface="黑体"/>
              </a:rPr>
            </a:br>
            <a:r>
              <a:rPr lang="en-US" altLang="zh-CN" sz="2400" dirty="0"/>
              <a:t>(2)</a:t>
            </a:r>
            <a:r>
              <a:rPr lang="en-US" altLang="en-US" sz="2400" dirty="0"/>
              <a:t>如果</a:t>
            </a:r>
            <a:r>
              <a:rPr lang="zh-CN" altLang="en-US" sz="2400" dirty="0"/>
              <a:t>需要你设计一个高度可移植的</a:t>
            </a:r>
            <a:r>
              <a:rPr lang="en-US" altLang="zh-CN" sz="2400" dirty="0"/>
              <a:t>OS</a:t>
            </a:r>
            <a:r>
              <a:rPr lang="zh-CN" altLang="en-US" sz="2400" dirty="0"/>
              <a:t>，那么请描述你需要设计的两个层次？</a:t>
            </a:r>
            <a:br>
              <a:rPr lang="en-US" altLang="zh-CN" sz="2400" dirty="0"/>
            </a:br>
            <a:br>
              <a:rPr lang="en-US" altLang="zh-CN" sz="2400" dirty="0"/>
            </a:br>
            <a:r>
              <a:rPr lang="zh-CN" altLang="en-US" sz="2400" dirty="0">
                <a:solidFill>
                  <a:schemeClr val="tx1"/>
                </a:solidFill>
                <a:latin typeface="黑体"/>
                <a:ea typeface="黑体"/>
                <a:cs typeface="黑体"/>
              </a:rPr>
              <a:t>一个高度可移植的操作系统包含两个层次：</a:t>
            </a:r>
            <a:r>
              <a:rPr lang="en-US" sz="2400" dirty="0">
                <a:solidFill>
                  <a:schemeClr val="tx1"/>
                </a:solidFill>
                <a:latin typeface="黑体"/>
                <a:ea typeface="黑体"/>
                <a:cs typeface="黑体"/>
              </a:rPr>
              <a:t>---机器相关层和机器无关层。机器相关层处理硬件的特性，并且需要为每个架构单独实现。这层提供一个统一的接口，供机器无关层使用。而设备无关层仅仅需要实现一次。要想实现高可移植性，机器相关层的规模应该设计的越小越好。</a:t>
            </a:r>
            <a:endParaRPr lang="zh-CN" altLang="en-US" sz="2400" dirty="0">
              <a:solidFill>
                <a:schemeClr val="tx1"/>
              </a:solidFill>
              <a:latin typeface="黑体"/>
              <a:ea typeface="黑体"/>
              <a:cs typeface="黑体"/>
            </a:endParaRPr>
          </a:p>
        </p:txBody>
      </p:sp>
      <p:sp>
        <p:nvSpPr>
          <p:cNvPr id="3" name="幻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86143767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1141</Words>
  <Application>Microsoft Macintosh PowerPoint</Application>
  <PresentationFormat>全屏显示(4:3)</PresentationFormat>
  <Paragraphs>52</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黑体</vt:lpstr>
      <vt:lpstr>Heiti SC Light</vt:lpstr>
      <vt:lpstr>Arial</vt:lpstr>
      <vt:lpstr>Calibri</vt:lpstr>
      <vt:lpstr>Office Theme</vt:lpstr>
      <vt:lpstr>作业1.1</vt:lpstr>
      <vt:lpstr>作业1.1</vt:lpstr>
      <vt:lpstr>课后作业1.2</vt:lpstr>
      <vt:lpstr>课后作业1.2</vt:lpstr>
      <vt:lpstr>课后作业1.2</vt:lpstr>
      <vt:lpstr>问题：可移植的操作系统可以从一个系统架构移植到另外一个系统架构而无需修改。  (1) 请解释为什么构建完全可移植的OS是不可能的？ (2)如果需要你设计一个高度可移植的OS，那么请描述你需要设计的两个层次？ </vt:lpstr>
      <vt:lpstr> (1) 请解释为什么构建完全可移植的OS是不可能的？  每个系统架构都有自己独特的一套指令集。因此，奔腾架构的设备无法执行SPARC程序，反之亦然。而且，不同架构的总线架构也不同， (例如 VME, ISA, PCI, MCA, SBus, ...)，CPU的字长度也不同 (32/64 bit). 由于这些硬件的差异，构建完全可移植的操作系统并不可能。  </vt:lpstr>
      <vt:lpstr>  (2)如果需要你设计一个高度可移植的OS，那么请描述你需要设计的两个层次？  一个高度可移植的操作系统包含两个层次：---机器相关层和机器无关层。机器相关层处理硬件的特性，并且需要为每个架构单独实现。这层提供一个统一的接口，供机器无关层使用。而设备无关层仅仅需要实现一次。要想实现高可移植性，机器相关层的规模应该设计的越小越好。</vt:lpstr>
    </vt:vector>
  </TitlesOfParts>
  <Company>babababa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作业1.1</dc:title>
  <dc:creator>bo jiang</dc:creator>
  <cp:lastModifiedBy>Bo</cp:lastModifiedBy>
  <cp:revision>20</cp:revision>
  <dcterms:created xsi:type="dcterms:W3CDTF">2017-03-06T08:39:54Z</dcterms:created>
  <dcterms:modified xsi:type="dcterms:W3CDTF">2023-04-14T01:07:47Z</dcterms:modified>
</cp:coreProperties>
</file>