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148" autoAdjust="0"/>
  </p:normalViewPr>
  <p:slideViewPr>
    <p:cSldViewPr snapToGrid="0">
      <p:cViewPr>
        <p:scale>
          <a:sx n="75" d="100"/>
          <a:sy n="75" d="100"/>
        </p:scale>
        <p:origin x="-1176" y="-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C3F6D-F12C-4334-9E95-B3FED9A4D832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99233-5E8D-4AE8-8676-AF35631E33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33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99233-5E8D-4AE8-8676-AF35631E336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09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ADB7-62F9-493F-9952-236C8208CA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B0EA-7944-4940-9E90-04E32170C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5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ADB7-62F9-493F-9952-236C8208CA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B0EA-7944-4940-9E90-04E32170C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22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ADB7-62F9-493F-9952-236C8208CA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B0EA-7944-4940-9E90-04E32170C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65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ADB7-62F9-493F-9952-236C8208CA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B0EA-7944-4940-9E90-04E32170C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92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ADB7-62F9-493F-9952-236C8208CA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B0EA-7944-4940-9E90-04E32170C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22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ADB7-62F9-493F-9952-236C8208CA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B0EA-7944-4940-9E90-04E32170C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1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ADB7-62F9-493F-9952-236C8208CA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B0EA-7944-4940-9E90-04E32170C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07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ADB7-62F9-493F-9952-236C8208CA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B0EA-7944-4940-9E90-04E32170C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21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ADB7-62F9-493F-9952-236C8208CA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B0EA-7944-4940-9E90-04E32170C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2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ADB7-62F9-493F-9952-236C8208CA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B0EA-7944-4940-9E90-04E32170C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63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7ADB7-62F9-493F-9952-236C8208CA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AB0EA-7944-4940-9E90-04E32170C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67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7ADB7-62F9-493F-9952-236C8208CAF0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AB0EA-7944-4940-9E90-04E32170C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70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8071" y="96672"/>
            <a:ext cx="68579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«Алгоритм нанесения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маркировки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опасного груза»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Блок-схема: знак завершения 4"/>
          <p:cNvSpPr/>
          <p:nvPr/>
        </p:nvSpPr>
        <p:spPr>
          <a:xfrm>
            <a:off x="10341281" y="545126"/>
            <a:ext cx="999879" cy="256744"/>
          </a:xfrm>
          <a:prstGeom prst="flowChartTerminator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</a:p>
        </p:txBody>
      </p:sp>
      <p:cxnSp>
        <p:nvCxnSpPr>
          <p:cNvPr id="7" name="Прямая со стрелкой 6"/>
          <p:cNvCxnSpPr>
            <a:stCxn id="5" idx="2"/>
            <a:endCxn id="8" idx="0"/>
          </p:cNvCxnSpPr>
          <p:nvPr/>
        </p:nvCxnSpPr>
        <p:spPr>
          <a:xfrm>
            <a:off x="10841220" y="801871"/>
            <a:ext cx="0" cy="28251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Блок-схема: документ 7"/>
          <p:cNvSpPr/>
          <p:nvPr/>
        </p:nvSpPr>
        <p:spPr>
          <a:xfrm>
            <a:off x="10341281" y="1084385"/>
            <a:ext cx="999879" cy="295500"/>
          </a:xfrm>
          <a:prstGeom prst="flowChartDocumen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</a:t>
            </a:r>
          </a:p>
        </p:txBody>
      </p:sp>
      <p:cxnSp>
        <p:nvCxnSpPr>
          <p:cNvPr id="9" name="Прямая со стрелкой 8"/>
          <p:cNvCxnSpPr>
            <a:stCxn id="8" idx="2"/>
            <a:endCxn id="10" idx="1"/>
          </p:cNvCxnSpPr>
          <p:nvPr/>
        </p:nvCxnSpPr>
        <p:spPr>
          <a:xfrm>
            <a:off x="10841220" y="1360350"/>
            <a:ext cx="0" cy="32549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Блок-схема: данные 9"/>
          <p:cNvSpPr/>
          <p:nvPr/>
        </p:nvSpPr>
        <p:spPr>
          <a:xfrm>
            <a:off x="9290844" y="1685847"/>
            <a:ext cx="3100752" cy="586155"/>
          </a:xfrm>
          <a:prstGeom prst="flowChartInputOutpu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опасного груза; соответствующие показатели опасного груза</a:t>
            </a:r>
          </a:p>
        </p:txBody>
      </p:sp>
      <p:cxnSp>
        <p:nvCxnSpPr>
          <p:cNvPr id="23" name="Прямая со стрелкой 22"/>
          <p:cNvCxnSpPr>
            <a:stCxn id="10" idx="4"/>
            <a:endCxn id="24" idx="0"/>
          </p:cNvCxnSpPr>
          <p:nvPr/>
        </p:nvCxnSpPr>
        <p:spPr>
          <a:xfrm flipH="1">
            <a:off x="10834994" y="2272002"/>
            <a:ext cx="6226" cy="2906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Блок-схема: память с прямым доступом 23"/>
          <p:cNvSpPr/>
          <p:nvPr/>
        </p:nvSpPr>
        <p:spPr>
          <a:xfrm>
            <a:off x="9731540" y="2562608"/>
            <a:ext cx="2206907" cy="640531"/>
          </a:xfrm>
          <a:prstGeom prst="flowChartMagneticDrum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опасного груза</a:t>
            </a:r>
          </a:p>
        </p:txBody>
      </p:sp>
      <p:sp>
        <p:nvSpPr>
          <p:cNvPr id="49" name="Блок-схема: типовой процесс 48"/>
          <p:cNvSpPr/>
          <p:nvPr/>
        </p:nvSpPr>
        <p:spPr>
          <a:xfrm>
            <a:off x="9785779" y="3432747"/>
            <a:ext cx="2098431" cy="513346"/>
          </a:xfrm>
          <a:prstGeom prst="flowChartPredefined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номера ООН</a:t>
            </a:r>
          </a:p>
        </p:txBody>
      </p:sp>
      <p:cxnSp>
        <p:nvCxnSpPr>
          <p:cNvPr id="52" name="Прямая со стрелкой 51"/>
          <p:cNvCxnSpPr>
            <a:stCxn id="24" idx="2"/>
            <a:endCxn id="49" idx="0"/>
          </p:cNvCxnSpPr>
          <p:nvPr/>
        </p:nvCxnSpPr>
        <p:spPr>
          <a:xfrm>
            <a:off x="10834994" y="3203139"/>
            <a:ext cx="1" cy="22960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Блок-схема: типовой процесс 55"/>
          <p:cNvSpPr/>
          <p:nvPr/>
        </p:nvSpPr>
        <p:spPr>
          <a:xfrm>
            <a:off x="9785779" y="4887713"/>
            <a:ext cx="2098431" cy="513346"/>
          </a:xfrm>
          <a:prstGeom prst="flowChartPredefined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классификационного кода</a:t>
            </a:r>
          </a:p>
        </p:txBody>
      </p:sp>
      <p:cxnSp>
        <p:nvCxnSpPr>
          <p:cNvPr id="57" name="Прямая со стрелкой 56"/>
          <p:cNvCxnSpPr>
            <a:stCxn id="168" idx="2"/>
            <a:endCxn id="56" idx="0"/>
          </p:cNvCxnSpPr>
          <p:nvPr/>
        </p:nvCxnSpPr>
        <p:spPr>
          <a:xfrm>
            <a:off x="10834995" y="4675924"/>
            <a:ext cx="0" cy="2117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6" idx="2"/>
            <a:endCxn id="64" idx="0"/>
          </p:cNvCxnSpPr>
          <p:nvPr/>
        </p:nvCxnSpPr>
        <p:spPr>
          <a:xfrm>
            <a:off x="10834995" y="5401059"/>
            <a:ext cx="2075" cy="20600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Блок-схема: решение 63"/>
          <p:cNvSpPr/>
          <p:nvPr/>
        </p:nvSpPr>
        <p:spPr>
          <a:xfrm>
            <a:off x="9169096" y="5607061"/>
            <a:ext cx="3335947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маркировки для грузовой единицы?</a:t>
            </a:r>
          </a:p>
        </p:txBody>
      </p:sp>
      <p:cxnSp>
        <p:nvCxnSpPr>
          <p:cNvPr id="65" name="Соединительная линия уступом 64"/>
          <p:cNvCxnSpPr>
            <a:endCxn id="26" idx="0"/>
          </p:cNvCxnSpPr>
          <p:nvPr/>
        </p:nvCxnSpPr>
        <p:spPr>
          <a:xfrm>
            <a:off x="12505043" y="5896070"/>
            <a:ext cx="476123" cy="23748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endCxn id="96" idx="0"/>
          </p:cNvCxnSpPr>
          <p:nvPr/>
        </p:nvCxnSpPr>
        <p:spPr>
          <a:xfrm rot="10800000" flipV="1">
            <a:off x="8738639" y="5896067"/>
            <a:ext cx="430461" cy="23748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773075" y="5662225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582582" y="5662225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96" name="Блок-схема: процесс 95"/>
          <p:cNvSpPr/>
          <p:nvPr/>
        </p:nvSpPr>
        <p:spPr>
          <a:xfrm>
            <a:off x="7689423" y="6133555"/>
            <a:ext cx="2098431" cy="51334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классификационного шифра</a:t>
            </a:r>
          </a:p>
        </p:txBody>
      </p:sp>
      <p:sp>
        <p:nvSpPr>
          <p:cNvPr id="104" name="Блок-схема: процесс 103"/>
          <p:cNvSpPr/>
          <p:nvPr/>
        </p:nvSpPr>
        <p:spPr>
          <a:xfrm>
            <a:off x="7687347" y="7506947"/>
            <a:ext cx="2098431" cy="51334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маркировочного знака</a:t>
            </a:r>
          </a:p>
        </p:txBody>
      </p:sp>
      <p:cxnSp>
        <p:nvCxnSpPr>
          <p:cNvPr id="105" name="Прямая со стрелкой 104"/>
          <p:cNvCxnSpPr>
            <a:stCxn id="96" idx="2"/>
            <a:endCxn id="104" idx="0"/>
          </p:cNvCxnSpPr>
          <p:nvPr/>
        </p:nvCxnSpPr>
        <p:spPr>
          <a:xfrm flipH="1">
            <a:off x="8736563" y="6646901"/>
            <a:ext cx="2076" cy="86004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104" idx="2"/>
            <a:endCxn id="109" idx="0"/>
          </p:cNvCxnSpPr>
          <p:nvPr/>
        </p:nvCxnSpPr>
        <p:spPr>
          <a:xfrm flipH="1">
            <a:off x="8732512" y="8020293"/>
            <a:ext cx="4051" cy="101311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Блок-схема: процесс 108"/>
          <p:cNvSpPr/>
          <p:nvPr/>
        </p:nvSpPr>
        <p:spPr>
          <a:xfrm>
            <a:off x="7683296" y="9033411"/>
            <a:ext cx="2098431" cy="525130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надлежащего отгрузочного наименования</a:t>
            </a:r>
          </a:p>
        </p:txBody>
      </p:sp>
      <p:cxnSp>
        <p:nvCxnSpPr>
          <p:cNvPr id="110" name="Прямая со стрелкой 109"/>
          <p:cNvCxnSpPr>
            <a:stCxn id="109" idx="2"/>
            <a:endCxn id="122" idx="0"/>
          </p:cNvCxnSpPr>
          <p:nvPr/>
        </p:nvCxnSpPr>
        <p:spPr>
          <a:xfrm>
            <a:off x="8732512" y="9558541"/>
            <a:ext cx="4052" cy="107222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процесс 25"/>
          <p:cNvSpPr/>
          <p:nvPr/>
        </p:nvSpPr>
        <p:spPr>
          <a:xfrm>
            <a:off x="11931950" y="6133555"/>
            <a:ext cx="2098431" cy="51334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идентификационного номера опасности</a:t>
            </a:r>
          </a:p>
        </p:txBody>
      </p:sp>
      <p:cxnSp>
        <p:nvCxnSpPr>
          <p:cNvPr id="38" name="Прямая со стрелкой 37"/>
          <p:cNvCxnSpPr>
            <a:stCxn id="26" idx="2"/>
            <a:endCxn id="39" idx="0"/>
          </p:cNvCxnSpPr>
          <p:nvPr/>
        </p:nvCxnSpPr>
        <p:spPr>
          <a:xfrm flipH="1">
            <a:off x="12981164" y="6646901"/>
            <a:ext cx="2" cy="27606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Блок-схема: решение 38"/>
          <p:cNvSpPr/>
          <p:nvPr/>
        </p:nvSpPr>
        <p:spPr>
          <a:xfrm>
            <a:off x="11780162" y="6922966"/>
            <a:ext cx="2402004" cy="776926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необходимость в маркировочном знаке?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Соединительная линия уступом 40"/>
          <p:cNvCxnSpPr>
            <a:stCxn id="39" idx="1"/>
          </p:cNvCxnSpPr>
          <p:nvPr/>
        </p:nvCxnSpPr>
        <p:spPr>
          <a:xfrm rot="10800000" flipV="1">
            <a:off x="11269010" y="7311429"/>
            <a:ext cx="511153" cy="38895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269008" y="7061096"/>
            <a:ext cx="39858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10219793" y="7700381"/>
            <a:ext cx="2098431" cy="51876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маркировочного знака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Соединительная линия уступом 52"/>
          <p:cNvCxnSpPr>
            <a:stCxn id="39" idx="3"/>
          </p:cNvCxnSpPr>
          <p:nvPr/>
        </p:nvCxnSpPr>
        <p:spPr>
          <a:xfrm flipH="1">
            <a:off x="12981164" y="7311429"/>
            <a:ext cx="1201002" cy="1449277"/>
          </a:xfrm>
          <a:prstGeom prst="bentConnector4">
            <a:avLst>
              <a:gd name="adj1" fmla="val -19034"/>
              <a:gd name="adj2" fmla="val 81506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4084945" y="707880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cxnSp>
        <p:nvCxnSpPr>
          <p:cNvPr id="69" name="Соединительная линия уступом 68"/>
          <p:cNvCxnSpPr/>
          <p:nvPr/>
        </p:nvCxnSpPr>
        <p:spPr>
          <a:xfrm rot="16200000" flipH="1">
            <a:off x="11850224" y="7629405"/>
            <a:ext cx="540000" cy="17280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Блок-схема: решение 98"/>
          <p:cNvSpPr/>
          <p:nvPr/>
        </p:nvSpPr>
        <p:spPr>
          <a:xfrm>
            <a:off x="11442700" y="8760706"/>
            <a:ext cx="3016296" cy="880890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Есть необходимость в предупредительном знаке?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Соединительная линия уступом 99"/>
          <p:cNvCxnSpPr>
            <a:stCxn id="99" idx="1"/>
          </p:cNvCxnSpPr>
          <p:nvPr/>
        </p:nvCxnSpPr>
        <p:spPr>
          <a:xfrm rot="10800000" flipV="1">
            <a:off x="11269010" y="9201151"/>
            <a:ext cx="173691" cy="357390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11201741" y="8881944"/>
            <a:ext cx="39858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10219793" y="9558541"/>
            <a:ext cx="2098431" cy="51876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предупредительно</a:t>
            </a:r>
            <a:r>
              <a:rPr lang="ru-RU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 знака</a:t>
            </a:r>
            <a:endParaRPr lang="ru-RU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4382488" y="8848962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cxnSp>
        <p:nvCxnSpPr>
          <p:cNvPr id="108" name="Соединительная линия уступом 107"/>
          <p:cNvCxnSpPr/>
          <p:nvPr/>
        </p:nvCxnSpPr>
        <p:spPr>
          <a:xfrm rot="16200000" flipH="1">
            <a:off x="11844824" y="9492965"/>
            <a:ext cx="540000" cy="171720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99" idx="3"/>
            <a:endCxn id="128" idx="0"/>
          </p:cNvCxnSpPr>
          <p:nvPr/>
        </p:nvCxnSpPr>
        <p:spPr>
          <a:xfrm flipH="1">
            <a:off x="12981166" y="9201151"/>
            <a:ext cx="1477830" cy="1429614"/>
          </a:xfrm>
          <a:prstGeom prst="bentConnector4">
            <a:avLst>
              <a:gd name="adj1" fmla="val -15469"/>
              <a:gd name="adj2" fmla="val 65404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Блок-схема: процесс 121"/>
          <p:cNvSpPr/>
          <p:nvPr/>
        </p:nvSpPr>
        <p:spPr>
          <a:xfrm>
            <a:off x="7687348" y="10630765"/>
            <a:ext cx="2098431" cy="525130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знака 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Блок-схема: процесс 127"/>
          <p:cNvSpPr/>
          <p:nvPr/>
        </p:nvSpPr>
        <p:spPr>
          <a:xfrm>
            <a:off x="11931950" y="10630765"/>
            <a:ext cx="2098431" cy="525130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знака-табло 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Соединительная линия уступом 138"/>
          <p:cNvCxnSpPr>
            <a:stCxn id="122" idx="2"/>
            <a:endCxn id="145" idx="0"/>
          </p:cNvCxnSpPr>
          <p:nvPr/>
        </p:nvCxnSpPr>
        <p:spPr>
          <a:xfrm rot="16200000" flipH="1">
            <a:off x="9607723" y="10284735"/>
            <a:ext cx="544261" cy="2286579"/>
          </a:xfrm>
          <a:prstGeom prst="bentConnector3">
            <a:avLst>
              <a:gd name="adj1" fmla="val 51954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Блок-схема: знак завершения 144"/>
          <p:cNvSpPr/>
          <p:nvPr/>
        </p:nvSpPr>
        <p:spPr>
          <a:xfrm>
            <a:off x="10523203" y="11700156"/>
            <a:ext cx="999879" cy="256744"/>
          </a:xfrm>
          <a:prstGeom prst="flowChartTerminator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</a:t>
            </a:r>
            <a:endParaRPr lang="ru-RU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Соединительная линия уступом 146"/>
          <p:cNvCxnSpPr>
            <a:stCxn id="128" idx="2"/>
          </p:cNvCxnSpPr>
          <p:nvPr/>
        </p:nvCxnSpPr>
        <p:spPr>
          <a:xfrm rot="5400000">
            <a:off x="11866418" y="10320549"/>
            <a:ext cx="279402" cy="1950095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Блок-схема: типовой процесс 167"/>
          <p:cNvSpPr/>
          <p:nvPr/>
        </p:nvSpPr>
        <p:spPr>
          <a:xfrm>
            <a:off x="9785779" y="4162578"/>
            <a:ext cx="2098431" cy="513346"/>
          </a:xfrm>
          <a:prstGeom prst="flowChartPredefined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(подкласса) 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9" name="Прямая со стрелкой 168"/>
          <p:cNvCxnSpPr>
            <a:stCxn id="49" idx="2"/>
            <a:endCxn id="168" idx="0"/>
          </p:cNvCxnSpPr>
          <p:nvPr/>
        </p:nvCxnSpPr>
        <p:spPr>
          <a:xfrm>
            <a:off x="10834995" y="3946093"/>
            <a:ext cx="0" cy="21648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3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408071" y="96672"/>
            <a:ext cx="68579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«Алгоритм 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 знака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знака-табло опасности»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5464481" y="769716"/>
            <a:ext cx="999879" cy="256744"/>
          </a:xfrm>
          <a:prstGeom prst="flowChartTerminator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Начало</a:t>
            </a:r>
          </a:p>
        </p:txBody>
      </p:sp>
      <p:cxnSp>
        <p:nvCxnSpPr>
          <p:cNvPr id="13" name="Прямая со стрелкой 12"/>
          <p:cNvCxnSpPr>
            <a:stCxn id="12" idx="2"/>
            <a:endCxn id="16" idx="1"/>
          </p:cNvCxnSpPr>
          <p:nvPr/>
        </p:nvCxnSpPr>
        <p:spPr>
          <a:xfrm>
            <a:off x="5964421" y="1026460"/>
            <a:ext cx="243" cy="26075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Блок-схема: данные 15"/>
          <p:cNvSpPr/>
          <p:nvPr/>
        </p:nvSpPr>
        <p:spPr>
          <a:xfrm>
            <a:off x="4926466" y="1287216"/>
            <a:ext cx="2076396" cy="601710"/>
          </a:xfrm>
          <a:prstGeom prst="flowChartInputOutpu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подкласс опасности опасного груза</a:t>
            </a:r>
            <a:endParaRPr lang="ru-RU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>
            <a:stCxn id="16" idx="4"/>
            <a:endCxn id="18" idx="0"/>
          </p:cNvCxnSpPr>
          <p:nvPr/>
        </p:nvCxnSpPr>
        <p:spPr>
          <a:xfrm flipH="1">
            <a:off x="5958194" y="1888926"/>
            <a:ext cx="6470" cy="2463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Блок-схема: процесс 17"/>
          <p:cNvSpPr/>
          <p:nvPr/>
        </p:nvSpPr>
        <p:spPr>
          <a:xfrm>
            <a:off x="4962927" y="2135226"/>
            <a:ext cx="1990534" cy="704125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формы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квадрата, поставленного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угол с размером стороны </a:t>
            </a:r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Блок-схема: типовой процесс 18"/>
          <p:cNvSpPr/>
          <p:nvPr/>
        </p:nvSpPr>
        <p:spPr>
          <a:xfrm>
            <a:off x="4969397" y="3085651"/>
            <a:ext cx="1990534" cy="513346"/>
          </a:xfrm>
          <a:prstGeom prst="flowChartPredefined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верхней части знака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Прямая со стрелкой 19"/>
          <p:cNvCxnSpPr>
            <a:stCxn id="18" idx="2"/>
            <a:endCxn id="19" idx="0"/>
          </p:cNvCxnSpPr>
          <p:nvPr/>
        </p:nvCxnSpPr>
        <p:spPr>
          <a:xfrm>
            <a:off x="5958194" y="2839351"/>
            <a:ext cx="6470" cy="2463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9" idx="2"/>
          </p:cNvCxnSpPr>
          <p:nvPr/>
        </p:nvCxnSpPr>
        <p:spPr>
          <a:xfrm>
            <a:off x="5964664" y="3598997"/>
            <a:ext cx="1" cy="2463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Блок-схема: решение 71"/>
          <p:cNvSpPr/>
          <p:nvPr/>
        </p:nvSpPr>
        <p:spPr>
          <a:xfrm>
            <a:off x="5187283" y="3822114"/>
            <a:ext cx="1554761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класс 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Соединительная линия уступом 72"/>
          <p:cNvCxnSpPr>
            <a:stCxn id="72" idx="3"/>
            <a:endCxn id="128" idx="0"/>
          </p:cNvCxnSpPr>
          <p:nvPr/>
        </p:nvCxnSpPr>
        <p:spPr>
          <a:xfrm>
            <a:off x="6742044" y="4111122"/>
            <a:ext cx="1745866" cy="263096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72" idx="1"/>
            <a:endCxn id="77" idx="0"/>
          </p:cNvCxnSpPr>
          <p:nvPr/>
        </p:nvCxnSpPr>
        <p:spPr>
          <a:xfrm rot="10800000" flipV="1">
            <a:off x="2531271" y="4111122"/>
            <a:ext cx="2656013" cy="341260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757547" y="387359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764800" y="387359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77" name="Блок-схема: процесс 76"/>
          <p:cNvSpPr/>
          <p:nvPr/>
        </p:nvSpPr>
        <p:spPr>
          <a:xfrm>
            <a:off x="1482054" y="4452382"/>
            <a:ext cx="2098431" cy="51334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ранжевый фон</a:t>
            </a:r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черный цвет текста, символа, рамки и линий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Прямая со стрелкой 77"/>
          <p:cNvCxnSpPr>
            <a:stCxn id="77" idx="2"/>
            <a:endCxn id="82" idx="0"/>
          </p:cNvCxnSpPr>
          <p:nvPr/>
        </p:nvCxnSpPr>
        <p:spPr>
          <a:xfrm>
            <a:off x="2531270" y="4965728"/>
            <a:ext cx="1" cy="2903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Блок-схема: решение 81"/>
          <p:cNvSpPr/>
          <p:nvPr/>
        </p:nvSpPr>
        <p:spPr>
          <a:xfrm>
            <a:off x="1617974" y="5256119"/>
            <a:ext cx="1826593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1.1 -1.3 подкласс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Соединительная линия уступом 82"/>
          <p:cNvCxnSpPr>
            <a:stCxn id="82" idx="3"/>
            <a:endCxn id="94" idx="0"/>
          </p:cNvCxnSpPr>
          <p:nvPr/>
        </p:nvCxnSpPr>
        <p:spPr>
          <a:xfrm>
            <a:off x="3444567" y="5545127"/>
            <a:ext cx="297711" cy="44329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stCxn id="82" idx="1"/>
            <a:endCxn id="91" idx="0"/>
          </p:cNvCxnSpPr>
          <p:nvPr/>
        </p:nvCxnSpPr>
        <p:spPr>
          <a:xfrm rot="10800000" flipV="1">
            <a:off x="1195324" y="5545126"/>
            <a:ext cx="422651" cy="40558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95323" y="529121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44567" y="529121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91" name="Блок-схема: процесс 90"/>
          <p:cNvSpPr/>
          <p:nvPr/>
        </p:nvSpPr>
        <p:spPr>
          <a:xfrm>
            <a:off x="420624" y="5950716"/>
            <a:ext cx="1549397" cy="51334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– взрывающаяся бомба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Блок-схема: решение 93"/>
          <p:cNvSpPr/>
          <p:nvPr/>
        </p:nvSpPr>
        <p:spPr>
          <a:xfrm>
            <a:off x="2925566" y="5988425"/>
            <a:ext cx="1633423" cy="556168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cxnSp>
        <p:nvCxnSpPr>
          <p:cNvPr id="101" name="Соединительная линия уступом 100"/>
          <p:cNvCxnSpPr/>
          <p:nvPr/>
        </p:nvCxnSpPr>
        <p:spPr>
          <a:xfrm>
            <a:off x="4519705" y="6266510"/>
            <a:ext cx="361103" cy="40558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endCxn id="110" idx="0"/>
          </p:cNvCxnSpPr>
          <p:nvPr/>
        </p:nvCxnSpPr>
        <p:spPr>
          <a:xfrm rot="10800000" flipV="1">
            <a:off x="2556713" y="6266509"/>
            <a:ext cx="408136" cy="39860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42196" y="6012593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519705" y="6012593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05" name="Блок-схема: решение 104"/>
          <p:cNvSpPr/>
          <p:nvPr/>
        </p:nvSpPr>
        <p:spPr>
          <a:xfrm>
            <a:off x="4106109" y="6672098"/>
            <a:ext cx="1615722" cy="526783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sp>
        <p:nvSpPr>
          <p:cNvPr id="110" name="Блок-схема: процесс 109"/>
          <p:cNvSpPr/>
          <p:nvPr/>
        </p:nvSpPr>
        <p:spPr>
          <a:xfrm>
            <a:off x="1782014" y="6665111"/>
            <a:ext cx="1549397" cy="51334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</a:p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Цифры 1.4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Соединительная линия уступом 114"/>
          <p:cNvCxnSpPr>
            <a:stCxn id="105" idx="3"/>
            <a:endCxn id="126" idx="0"/>
          </p:cNvCxnSpPr>
          <p:nvPr/>
        </p:nvCxnSpPr>
        <p:spPr>
          <a:xfrm>
            <a:off x="5721831" y="6935490"/>
            <a:ext cx="171674" cy="134994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5" idx="1"/>
            <a:endCxn id="120" idx="0"/>
          </p:cNvCxnSpPr>
          <p:nvPr/>
        </p:nvCxnSpPr>
        <p:spPr>
          <a:xfrm rot="10800000" flipV="1">
            <a:off x="3741341" y="6935489"/>
            <a:ext cx="364768" cy="432693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718205" y="6683982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566893" y="669443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20" name="Блок-схема: процесс 119"/>
          <p:cNvSpPr/>
          <p:nvPr/>
        </p:nvSpPr>
        <p:spPr>
          <a:xfrm>
            <a:off x="2966642" y="7368183"/>
            <a:ext cx="1549397" cy="51334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</a:p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Цифры 1.5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Блок-схема: процесс 125"/>
          <p:cNvSpPr/>
          <p:nvPr/>
        </p:nvSpPr>
        <p:spPr>
          <a:xfrm>
            <a:off x="5044966" y="8285439"/>
            <a:ext cx="1697078" cy="51334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 подкласс; символ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</a:p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Цифры 1.6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Блок-схема: решение 127"/>
          <p:cNvSpPr/>
          <p:nvPr/>
        </p:nvSpPr>
        <p:spPr>
          <a:xfrm>
            <a:off x="7710529" y="4374218"/>
            <a:ext cx="1554761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опасности</a:t>
            </a:r>
          </a:p>
        </p:txBody>
      </p:sp>
      <p:cxnSp>
        <p:nvCxnSpPr>
          <p:cNvPr id="129" name="Соединительная линия уступом 128"/>
          <p:cNvCxnSpPr>
            <a:stCxn id="128" idx="3"/>
            <a:endCxn id="271" idx="0"/>
          </p:cNvCxnSpPr>
          <p:nvPr/>
        </p:nvCxnSpPr>
        <p:spPr>
          <a:xfrm>
            <a:off x="9265290" y="4663226"/>
            <a:ext cx="1815582" cy="22190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29"/>
          <p:cNvCxnSpPr>
            <a:stCxn id="128" idx="1"/>
            <a:endCxn id="136" idx="0"/>
          </p:cNvCxnSpPr>
          <p:nvPr/>
        </p:nvCxnSpPr>
        <p:spPr>
          <a:xfrm rot="10800000" flipV="1">
            <a:off x="6187315" y="4663225"/>
            <a:ext cx="1523214" cy="11924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273956" y="4388492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9189979" y="4388492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36" name="Блок-схема: решение 135"/>
          <p:cNvSpPr/>
          <p:nvPr/>
        </p:nvSpPr>
        <p:spPr>
          <a:xfrm>
            <a:off x="5355826" y="4782473"/>
            <a:ext cx="1662977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подкласс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Соединительная линия уступом 137"/>
          <p:cNvCxnSpPr>
            <a:stCxn id="136" idx="1"/>
            <a:endCxn id="141" idx="0"/>
          </p:cNvCxnSpPr>
          <p:nvPr/>
        </p:nvCxnSpPr>
        <p:spPr>
          <a:xfrm rot="10800000" flipV="1">
            <a:off x="4896242" y="5071481"/>
            <a:ext cx="459585" cy="30427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880808" y="484897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960699" y="4852435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41" name="Блок-схема: процесс 140"/>
          <p:cNvSpPr/>
          <p:nvPr/>
        </p:nvSpPr>
        <p:spPr>
          <a:xfrm>
            <a:off x="3859277" y="5375753"/>
            <a:ext cx="2073928" cy="60026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расный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символ – пламя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Соединительная линия уступом 152"/>
          <p:cNvCxnSpPr>
            <a:stCxn id="136" idx="3"/>
            <a:endCxn id="187" idx="0"/>
          </p:cNvCxnSpPr>
          <p:nvPr/>
        </p:nvCxnSpPr>
        <p:spPr>
          <a:xfrm>
            <a:off x="7018803" y="5071481"/>
            <a:ext cx="266453" cy="258930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Блок-схема: решение 186"/>
          <p:cNvSpPr/>
          <p:nvPr/>
        </p:nvSpPr>
        <p:spPr>
          <a:xfrm>
            <a:off x="6468544" y="5330411"/>
            <a:ext cx="1633423" cy="556168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cxnSp>
        <p:nvCxnSpPr>
          <p:cNvPr id="188" name="Соединительная линия уступом 187"/>
          <p:cNvCxnSpPr>
            <a:stCxn id="187" idx="3"/>
            <a:endCxn id="217" idx="0"/>
          </p:cNvCxnSpPr>
          <p:nvPr/>
        </p:nvCxnSpPr>
        <p:spPr>
          <a:xfrm>
            <a:off x="8101967" y="5608495"/>
            <a:ext cx="135279" cy="250644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188"/>
          <p:cNvCxnSpPr>
            <a:stCxn id="187" idx="1"/>
            <a:endCxn id="210" idx="0"/>
          </p:cNvCxnSpPr>
          <p:nvPr/>
        </p:nvCxnSpPr>
        <p:spPr>
          <a:xfrm rot="10800000" flipV="1">
            <a:off x="6359046" y="5608495"/>
            <a:ext cx="109498" cy="51351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191316" y="532405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7970950" y="532405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210" name="Блок-схема: процесс 209"/>
          <p:cNvSpPr/>
          <p:nvPr/>
        </p:nvSpPr>
        <p:spPr>
          <a:xfrm>
            <a:off x="5322082" y="6122013"/>
            <a:ext cx="2073928" cy="60026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зеленый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символ – баллон для газов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Блок-схема: процесс 216"/>
          <p:cNvSpPr/>
          <p:nvPr/>
        </p:nvSpPr>
        <p:spPr>
          <a:xfrm>
            <a:off x="7200282" y="8114944"/>
            <a:ext cx="2073928" cy="68384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подкласс;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символ – череп и скрещенные кости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Блок-схема: решение 270"/>
          <p:cNvSpPr/>
          <p:nvPr/>
        </p:nvSpPr>
        <p:spPr>
          <a:xfrm>
            <a:off x="10303491" y="4885133"/>
            <a:ext cx="1554761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4" name="Соединительная линия уступом 273"/>
          <p:cNvCxnSpPr>
            <a:stCxn id="271" idx="1"/>
            <a:endCxn id="276" idx="0"/>
          </p:cNvCxnSpPr>
          <p:nvPr/>
        </p:nvCxnSpPr>
        <p:spPr>
          <a:xfrm rot="10800000" flipV="1">
            <a:off x="9477181" y="5174140"/>
            <a:ext cx="826311" cy="547625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9855914" y="4903303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276" name="Блок-схема: процесс 275"/>
          <p:cNvSpPr/>
          <p:nvPr/>
        </p:nvSpPr>
        <p:spPr>
          <a:xfrm>
            <a:off x="8440216" y="5721766"/>
            <a:ext cx="2073928" cy="60026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расный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символ – пламя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8" name="Соединительная линия уступом 277"/>
          <p:cNvCxnSpPr>
            <a:stCxn id="271" idx="3"/>
            <a:endCxn id="290" idx="0"/>
          </p:cNvCxnSpPr>
          <p:nvPr/>
        </p:nvCxnSpPr>
        <p:spPr>
          <a:xfrm>
            <a:off x="11858252" y="5174141"/>
            <a:ext cx="749330" cy="64212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/>
          <p:cNvSpPr txBox="1"/>
          <p:nvPr/>
        </p:nvSpPr>
        <p:spPr>
          <a:xfrm>
            <a:off x="11834335" y="489492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290" name="Блок-схема: решение 289"/>
          <p:cNvSpPr/>
          <p:nvPr/>
        </p:nvSpPr>
        <p:spPr>
          <a:xfrm>
            <a:off x="11830201" y="5816270"/>
            <a:ext cx="1554761" cy="578859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2" name="Соединительная линия уступом 291"/>
          <p:cNvCxnSpPr>
            <a:stCxn id="290" idx="1"/>
            <a:endCxn id="299" idx="0"/>
          </p:cNvCxnSpPr>
          <p:nvPr/>
        </p:nvCxnSpPr>
        <p:spPr>
          <a:xfrm rot="10800000" flipV="1">
            <a:off x="11439595" y="6105699"/>
            <a:ext cx="390606" cy="21303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292"/>
          <p:cNvCxnSpPr>
            <a:stCxn id="290" idx="3"/>
            <a:endCxn id="371" idx="0"/>
          </p:cNvCxnSpPr>
          <p:nvPr/>
        </p:nvCxnSpPr>
        <p:spPr>
          <a:xfrm>
            <a:off x="13384962" y="6105700"/>
            <a:ext cx="4028162" cy="10168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11500261" y="5862974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13515611" y="589304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299" name="Блок-схема: решение 298"/>
          <p:cNvSpPr/>
          <p:nvPr/>
        </p:nvSpPr>
        <p:spPr>
          <a:xfrm>
            <a:off x="10526298" y="6318739"/>
            <a:ext cx="1826593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cxnSp>
        <p:nvCxnSpPr>
          <p:cNvPr id="300" name="Соединительная линия уступом 299"/>
          <p:cNvCxnSpPr>
            <a:stCxn id="299" idx="1"/>
            <a:endCxn id="303" idx="0"/>
          </p:cNvCxnSpPr>
          <p:nvPr/>
        </p:nvCxnSpPr>
        <p:spPr>
          <a:xfrm rot="10800000" flipV="1">
            <a:off x="10303492" y="6607747"/>
            <a:ext cx="222807" cy="373426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10283514" y="6353574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12290865" y="6378104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303" name="Блок-схема: процесс 302"/>
          <p:cNvSpPr/>
          <p:nvPr/>
        </p:nvSpPr>
        <p:spPr>
          <a:xfrm>
            <a:off x="9396775" y="6981173"/>
            <a:ext cx="1813432" cy="103348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семью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равными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</a:p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ширине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вертикальными 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красными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полосами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символ – пламя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4" name="Соединительная линия уступом 303"/>
          <p:cNvCxnSpPr>
            <a:stCxn id="299" idx="3"/>
            <a:endCxn id="305" idx="0"/>
          </p:cNvCxnSpPr>
          <p:nvPr/>
        </p:nvCxnSpPr>
        <p:spPr>
          <a:xfrm>
            <a:off x="12352891" y="6607747"/>
            <a:ext cx="195787" cy="804554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Блок-схема: решение 304"/>
          <p:cNvSpPr/>
          <p:nvPr/>
        </p:nvSpPr>
        <p:spPr>
          <a:xfrm>
            <a:off x="11731966" y="7412301"/>
            <a:ext cx="1633423" cy="556168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cxnSp>
        <p:nvCxnSpPr>
          <p:cNvPr id="306" name="Соединительная линия уступом 305"/>
          <p:cNvCxnSpPr>
            <a:stCxn id="305" idx="3"/>
            <a:endCxn id="340" idx="0"/>
          </p:cNvCxnSpPr>
          <p:nvPr/>
        </p:nvCxnSpPr>
        <p:spPr>
          <a:xfrm>
            <a:off x="13365389" y="7690385"/>
            <a:ext cx="247397" cy="49800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Соединительная линия уступом 306"/>
          <p:cNvCxnSpPr>
            <a:stCxn id="305" idx="1"/>
            <a:endCxn id="314" idx="0"/>
          </p:cNvCxnSpPr>
          <p:nvPr/>
        </p:nvCxnSpPr>
        <p:spPr>
          <a:xfrm rot="10800000" flipV="1">
            <a:off x="11462938" y="7690384"/>
            <a:ext cx="269028" cy="50003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/>
          <p:cNvSpPr txBox="1"/>
          <p:nvPr/>
        </p:nvSpPr>
        <p:spPr>
          <a:xfrm>
            <a:off x="11441350" y="7460393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3263011" y="7447127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314" name="Блок-схема: процесс 313"/>
          <p:cNvSpPr/>
          <p:nvPr/>
        </p:nvSpPr>
        <p:spPr>
          <a:xfrm>
            <a:off x="10425974" y="8190424"/>
            <a:ext cx="2073928" cy="60026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символ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пламя</a:t>
            </a:r>
          </a:p>
        </p:txBody>
      </p:sp>
      <p:sp>
        <p:nvSpPr>
          <p:cNvPr id="340" name="Блок-схема: процесс 339"/>
          <p:cNvSpPr/>
          <p:nvPr/>
        </p:nvSpPr>
        <p:spPr>
          <a:xfrm>
            <a:off x="12575822" y="8188393"/>
            <a:ext cx="2073928" cy="60026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подкласс; синий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символ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пламя</a:t>
            </a:r>
          </a:p>
        </p:txBody>
      </p:sp>
      <p:sp>
        <p:nvSpPr>
          <p:cNvPr id="371" name="Блок-схема: решение 370"/>
          <p:cNvSpPr/>
          <p:nvPr/>
        </p:nvSpPr>
        <p:spPr>
          <a:xfrm>
            <a:off x="16635743" y="6207389"/>
            <a:ext cx="1554761" cy="578859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2" name="Соединительная линия уступом 371"/>
          <p:cNvCxnSpPr>
            <a:stCxn id="371" idx="1"/>
            <a:endCxn id="377" idx="0"/>
          </p:cNvCxnSpPr>
          <p:nvPr/>
        </p:nvCxnSpPr>
        <p:spPr>
          <a:xfrm rot="10800000" flipV="1">
            <a:off x="15576287" y="6496819"/>
            <a:ext cx="1059456" cy="125470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/>
          <p:cNvSpPr txBox="1"/>
          <p:nvPr/>
        </p:nvSpPr>
        <p:spPr>
          <a:xfrm>
            <a:off x="16206811" y="6251146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377" name="Блок-схема: решение 376"/>
          <p:cNvSpPr/>
          <p:nvPr/>
        </p:nvSpPr>
        <p:spPr>
          <a:xfrm>
            <a:off x="14759575" y="6622289"/>
            <a:ext cx="1633423" cy="556168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cxnSp>
        <p:nvCxnSpPr>
          <p:cNvPr id="378" name="Соединительная линия уступом 377"/>
          <p:cNvCxnSpPr>
            <a:stCxn id="377" idx="3"/>
            <a:endCxn id="400" idx="0"/>
          </p:cNvCxnSpPr>
          <p:nvPr/>
        </p:nvCxnSpPr>
        <p:spPr>
          <a:xfrm>
            <a:off x="16392998" y="6900373"/>
            <a:ext cx="13104" cy="129815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77" idx="1"/>
            <a:endCxn id="389" idx="0"/>
          </p:cNvCxnSpPr>
          <p:nvPr/>
        </p:nvCxnSpPr>
        <p:spPr>
          <a:xfrm rot="10800000" flipV="1">
            <a:off x="14713475" y="6900372"/>
            <a:ext cx="46101" cy="32478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16238143" y="663402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389" name="Блок-схема: процесс 388"/>
          <p:cNvSpPr/>
          <p:nvPr/>
        </p:nvSpPr>
        <p:spPr>
          <a:xfrm>
            <a:off x="13676510" y="7225160"/>
            <a:ext cx="2073928" cy="743309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желтый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символ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пламя над окружностью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4570058" y="6632963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400" name="Блок-схема: процесс 399"/>
          <p:cNvSpPr/>
          <p:nvPr/>
        </p:nvSpPr>
        <p:spPr>
          <a:xfrm>
            <a:off x="15369138" y="8198525"/>
            <a:ext cx="2073928" cy="60026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подкласс;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символ – пламя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Соединительная линия уступом 91"/>
          <p:cNvCxnSpPr>
            <a:stCxn id="371" idx="3"/>
            <a:endCxn id="95" idx="0"/>
          </p:cNvCxnSpPr>
          <p:nvPr/>
        </p:nvCxnSpPr>
        <p:spPr>
          <a:xfrm>
            <a:off x="18190504" y="6496819"/>
            <a:ext cx="2499120" cy="178686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8134370" y="6217598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95" name="Блок-схема: решение 94"/>
          <p:cNvSpPr/>
          <p:nvPr/>
        </p:nvSpPr>
        <p:spPr>
          <a:xfrm>
            <a:off x="19912243" y="6675505"/>
            <a:ext cx="1554761" cy="578859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класс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Блок-схема: решение 105"/>
          <p:cNvSpPr/>
          <p:nvPr/>
        </p:nvSpPr>
        <p:spPr>
          <a:xfrm>
            <a:off x="18908801" y="7227592"/>
            <a:ext cx="1633423" cy="556168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подкласс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Соединительная линия уступом 118"/>
          <p:cNvCxnSpPr>
            <a:stCxn id="95" idx="1"/>
            <a:endCxn id="106" idx="0"/>
          </p:cNvCxnSpPr>
          <p:nvPr/>
        </p:nvCxnSpPr>
        <p:spPr>
          <a:xfrm rot="10800000" flipV="1">
            <a:off x="19725513" y="6964934"/>
            <a:ext cx="186730" cy="26265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9631794" y="670081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8652792" y="7246737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cxnSp>
        <p:nvCxnSpPr>
          <p:cNvPr id="127" name="Соединительная линия уступом 126"/>
          <p:cNvCxnSpPr>
            <a:stCxn id="106" idx="1"/>
            <a:endCxn id="133" idx="0"/>
          </p:cNvCxnSpPr>
          <p:nvPr/>
        </p:nvCxnSpPr>
        <p:spPr>
          <a:xfrm rot="10800000" flipV="1">
            <a:off x="18502277" y="7505676"/>
            <a:ext cx="406524" cy="69284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Блок-схема: процесс 132"/>
          <p:cNvSpPr/>
          <p:nvPr/>
        </p:nvSpPr>
        <p:spPr>
          <a:xfrm>
            <a:off x="17465313" y="8198524"/>
            <a:ext cx="2073928" cy="60026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символ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череп и скрещенные кости</a:t>
            </a:r>
          </a:p>
        </p:txBody>
      </p:sp>
      <p:cxnSp>
        <p:nvCxnSpPr>
          <p:cNvPr id="142" name="Соединительная линия уступом 141"/>
          <p:cNvCxnSpPr>
            <a:stCxn id="106" idx="3"/>
            <a:endCxn id="144" idx="0"/>
          </p:cNvCxnSpPr>
          <p:nvPr/>
        </p:nvCxnSpPr>
        <p:spPr>
          <a:xfrm>
            <a:off x="20542224" y="7505676"/>
            <a:ext cx="75450" cy="43952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0422435" y="7261109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44" name="Блок-схема: процесс 143"/>
          <p:cNvSpPr/>
          <p:nvPr/>
        </p:nvSpPr>
        <p:spPr>
          <a:xfrm>
            <a:off x="19580710" y="7945198"/>
            <a:ext cx="2073928" cy="853587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подкласс;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фон; черный цвет текста, символа, рамки и линий; символ –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 полумесяца, наложенные на окружность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1331486" y="6711017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cxnSp>
        <p:nvCxnSpPr>
          <p:cNvPr id="171" name="Соединительная линия уступом 170"/>
          <p:cNvCxnSpPr>
            <a:endCxn id="172" idx="0"/>
          </p:cNvCxnSpPr>
          <p:nvPr/>
        </p:nvCxnSpPr>
        <p:spPr>
          <a:xfrm>
            <a:off x="420624" y="8917102"/>
            <a:ext cx="3379744" cy="9951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Блок-схема: решение 171"/>
          <p:cNvSpPr/>
          <p:nvPr/>
        </p:nvSpPr>
        <p:spPr>
          <a:xfrm>
            <a:off x="3022987" y="9016614"/>
            <a:ext cx="1554761" cy="578859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Соединительная линия уступом 172"/>
          <p:cNvCxnSpPr>
            <a:stCxn id="172" idx="1"/>
            <a:endCxn id="177" idx="0"/>
          </p:cNvCxnSpPr>
          <p:nvPr/>
        </p:nvCxnSpPr>
        <p:spPr>
          <a:xfrm rot="10800000" flipV="1">
            <a:off x="2249453" y="9306043"/>
            <a:ext cx="773535" cy="154595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172" idx="3"/>
            <a:endCxn id="195" idx="0"/>
          </p:cNvCxnSpPr>
          <p:nvPr/>
        </p:nvCxnSpPr>
        <p:spPr>
          <a:xfrm>
            <a:off x="4577748" y="9306044"/>
            <a:ext cx="2399514" cy="97636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693047" y="9063318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708397" y="9093384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77" name="Блок-схема: решение 176"/>
          <p:cNvSpPr/>
          <p:nvPr/>
        </p:nvSpPr>
        <p:spPr>
          <a:xfrm>
            <a:off x="1443288" y="9460639"/>
            <a:ext cx="1612327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7А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cxnSp>
        <p:nvCxnSpPr>
          <p:cNvPr id="178" name="Соединительная линия уступом 177"/>
          <p:cNvCxnSpPr>
            <a:stCxn id="177" idx="1"/>
            <a:endCxn id="181" idx="0"/>
          </p:cNvCxnSpPr>
          <p:nvPr/>
        </p:nvCxnSpPr>
        <p:spPr>
          <a:xfrm rot="10800000" flipV="1">
            <a:off x="944558" y="9749647"/>
            <a:ext cx="498731" cy="21687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1135845" y="953440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971579" y="9477085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81" name="Блок-схема: процесс 180"/>
          <p:cNvSpPr/>
          <p:nvPr/>
        </p:nvSpPr>
        <p:spPr>
          <a:xfrm>
            <a:off x="37841" y="9966525"/>
            <a:ext cx="1813432" cy="91795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символ – трилистник с радиусом центральной окружности 4 мм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Соединительная линия уступом 181"/>
          <p:cNvCxnSpPr>
            <a:stCxn id="177" idx="3"/>
            <a:endCxn id="183" idx="0"/>
          </p:cNvCxnSpPr>
          <p:nvPr/>
        </p:nvCxnSpPr>
        <p:spPr>
          <a:xfrm>
            <a:off x="3055615" y="9749647"/>
            <a:ext cx="6108" cy="460613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Блок-схема: решение 182"/>
          <p:cNvSpPr/>
          <p:nvPr/>
        </p:nvSpPr>
        <p:spPr>
          <a:xfrm>
            <a:off x="2245011" y="10210260"/>
            <a:ext cx="1633423" cy="556168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cxnSp>
        <p:nvCxnSpPr>
          <p:cNvPr id="184" name="Соединительная линия уступом 183"/>
          <p:cNvCxnSpPr>
            <a:stCxn id="183" idx="3"/>
            <a:endCxn id="194" idx="0"/>
          </p:cNvCxnSpPr>
          <p:nvPr/>
        </p:nvCxnSpPr>
        <p:spPr>
          <a:xfrm>
            <a:off x="3878434" y="10488344"/>
            <a:ext cx="85434" cy="45809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184"/>
          <p:cNvCxnSpPr>
            <a:stCxn id="183" idx="1"/>
            <a:endCxn id="238" idx="0"/>
          </p:cNvCxnSpPr>
          <p:nvPr/>
        </p:nvCxnSpPr>
        <p:spPr>
          <a:xfrm rot="10800000" flipV="1">
            <a:off x="1970021" y="10488343"/>
            <a:ext cx="274990" cy="48279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947767" y="1024535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3747520" y="10260107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94" name="Блок-схема: процесс 193"/>
          <p:cNvSpPr/>
          <p:nvPr/>
        </p:nvSpPr>
        <p:spPr>
          <a:xfrm>
            <a:off x="2926904" y="10946436"/>
            <a:ext cx="2073928" cy="904863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7С подкласс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желтый фон; черный цвет текста, символа, рамки и линий; символ – трилистник с радиусом центральной окружности 4 мм</a:t>
            </a:r>
          </a:p>
        </p:txBody>
      </p:sp>
      <p:sp>
        <p:nvSpPr>
          <p:cNvPr id="195" name="Блок-схема: решение 194"/>
          <p:cNvSpPr/>
          <p:nvPr/>
        </p:nvSpPr>
        <p:spPr>
          <a:xfrm>
            <a:off x="6199881" y="9403680"/>
            <a:ext cx="1554761" cy="578859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6" name="Соединительная линия уступом 195"/>
          <p:cNvCxnSpPr>
            <a:stCxn id="195" idx="1"/>
            <a:endCxn id="202" idx="0"/>
          </p:cNvCxnSpPr>
          <p:nvPr/>
        </p:nvCxnSpPr>
        <p:spPr>
          <a:xfrm rot="10800000" flipV="1">
            <a:off x="5399623" y="9693109"/>
            <a:ext cx="800259" cy="24076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807668" y="9468515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7672538" y="942726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202" name="Блок-схема: процесс 201"/>
          <p:cNvSpPr/>
          <p:nvPr/>
        </p:nvSpPr>
        <p:spPr>
          <a:xfrm>
            <a:off x="4362658" y="9933871"/>
            <a:ext cx="2073928" cy="897720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фон; черный цвет текста, символа, рамки и линий;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символ – жидкость, выливающаяся из двух стеклянных пробирок и поражающая руку и металл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Блок-схема: процесс 203"/>
          <p:cNvSpPr/>
          <p:nvPr/>
        </p:nvSpPr>
        <p:spPr>
          <a:xfrm>
            <a:off x="6923245" y="10231330"/>
            <a:ext cx="2073928" cy="953137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с семью равными по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ширине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вертикальными </a:t>
            </a:r>
          </a:p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черными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полосами фон; 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символ отсутствует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Блок-схема: процесс 237"/>
          <p:cNvSpPr/>
          <p:nvPr/>
        </p:nvSpPr>
        <p:spPr>
          <a:xfrm>
            <a:off x="1063305" y="10971135"/>
            <a:ext cx="1813432" cy="880164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символ отсутствует; слово «ДЕЛЯЩИЙСЯ»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8" name="Соединительная линия уступом 257"/>
          <p:cNvCxnSpPr>
            <a:stCxn id="195" idx="3"/>
            <a:endCxn id="204" idx="0"/>
          </p:cNvCxnSpPr>
          <p:nvPr/>
        </p:nvCxnSpPr>
        <p:spPr>
          <a:xfrm>
            <a:off x="7754642" y="9693110"/>
            <a:ext cx="205567" cy="538220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0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8071" y="96672"/>
            <a:ext cx="685799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  «Алгоритм формирования знака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знака-табло опасности»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Блок-схема: типовой процесс 4"/>
          <p:cNvSpPr/>
          <p:nvPr/>
        </p:nvSpPr>
        <p:spPr>
          <a:xfrm>
            <a:off x="4931556" y="814891"/>
            <a:ext cx="1990534" cy="513346"/>
          </a:xfrm>
          <a:prstGeom prst="flowChartPredefined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нижней части знака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/>
          <p:cNvCxnSpPr>
            <a:stCxn id="5" idx="2"/>
          </p:cNvCxnSpPr>
          <p:nvPr/>
        </p:nvCxnSpPr>
        <p:spPr>
          <a:xfrm>
            <a:off x="5926823" y="1328237"/>
            <a:ext cx="1" cy="24630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решение 6"/>
          <p:cNvSpPr/>
          <p:nvPr/>
        </p:nvSpPr>
        <p:spPr>
          <a:xfrm>
            <a:off x="5149442" y="1551354"/>
            <a:ext cx="1554761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класс 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Соединительная линия уступом 7"/>
          <p:cNvCxnSpPr>
            <a:stCxn id="7" idx="3"/>
            <a:endCxn id="33" idx="0"/>
          </p:cNvCxnSpPr>
          <p:nvPr/>
        </p:nvCxnSpPr>
        <p:spPr>
          <a:xfrm>
            <a:off x="6704203" y="1840362"/>
            <a:ext cx="1745866" cy="263096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stCxn id="7" idx="1"/>
            <a:endCxn id="12" idx="0"/>
          </p:cNvCxnSpPr>
          <p:nvPr/>
        </p:nvCxnSpPr>
        <p:spPr>
          <a:xfrm rot="10800000" flipV="1">
            <a:off x="2493430" y="1840362"/>
            <a:ext cx="2656013" cy="341260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19706" y="160283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26959" y="160283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2" name="Блок-схема: процесс 11"/>
          <p:cNvSpPr/>
          <p:nvPr/>
        </p:nvSpPr>
        <p:spPr>
          <a:xfrm>
            <a:off x="1444213" y="2181622"/>
            <a:ext cx="2098431" cy="51334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ранжевый фон</a:t>
            </a:r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черный цвет текста, рамки и линий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 стрелкой 12"/>
          <p:cNvCxnSpPr>
            <a:stCxn id="12" idx="2"/>
            <a:endCxn id="14" idx="0"/>
          </p:cNvCxnSpPr>
          <p:nvPr/>
        </p:nvCxnSpPr>
        <p:spPr>
          <a:xfrm>
            <a:off x="2493429" y="2694968"/>
            <a:ext cx="1" cy="29039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решение 13"/>
          <p:cNvSpPr/>
          <p:nvPr/>
        </p:nvSpPr>
        <p:spPr>
          <a:xfrm>
            <a:off x="1580133" y="2985359"/>
            <a:ext cx="1826593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1.1 -1.3 подкласс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Соединительная линия уступом 14"/>
          <p:cNvCxnSpPr>
            <a:stCxn id="14" idx="3"/>
            <a:endCxn id="20" idx="0"/>
          </p:cNvCxnSpPr>
          <p:nvPr/>
        </p:nvCxnSpPr>
        <p:spPr>
          <a:xfrm>
            <a:off x="3406726" y="3274367"/>
            <a:ext cx="297711" cy="44329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14" idx="1"/>
            <a:endCxn id="19" idx="0"/>
          </p:cNvCxnSpPr>
          <p:nvPr/>
        </p:nvCxnSpPr>
        <p:spPr>
          <a:xfrm rot="10800000" flipV="1">
            <a:off x="1127343" y="3274366"/>
            <a:ext cx="452790" cy="32548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57482" y="302045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6726" y="302045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9" name="Блок-схема: процесс 18"/>
          <p:cNvSpPr/>
          <p:nvPr/>
        </p:nvSpPr>
        <p:spPr>
          <a:xfrm>
            <a:off x="322505" y="3599848"/>
            <a:ext cx="1609675" cy="593454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 под другом указывается: подкласс; группа совместимости; 1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Блок-схема: решение 19"/>
          <p:cNvSpPr/>
          <p:nvPr/>
        </p:nvSpPr>
        <p:spPr>
          <a:xfrm>
            <a:off x="2887725" y="3717665"/>
            <a:ext cx="1633423" cy="556168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cxnSp>
        <p:nvCxnSpPr>
          <p:cNvPr id="21" name="Соединительная линия уступом 20"/>
          <p:cNvCxnSpPr/>
          <p:nvPr/>
        </p:nvCxnSpPr>
        <p:spPr>
          <a:xfrm>
            <a:off x="4481864" y="3995750"/>
            <a:ext cx="361103" cy="40558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>
            <a:endCxn id="26" idx="0"/>
          </p:cNvCxnSpPr>
          <p:nvPr/>
        </p:nvCxnSpPr>
        <p:spPr>
          <a:xfrm rot="10800000" flipV="1">
            <a:off x="2475402" y="3995749"/>
            <a:ext cx="451609" cy="39860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04355" y="3741833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81864" y="3741833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25" name="Блок-схема: решение 24"/>
          <p:cNvSpPr/>
          <p:nvPr/>
        </p:nvSpPr>
        <p:spPr>
          <a:xfrm>
            <a:off x="4068268" y="4401338"/>
            <a:ext cx="1615722" cy="526783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sp>
        <p:nvSpPr>
          <p:cNvPr id="26" name="Блок-схема: процесс 25"/>
          <p:cNvSpPr/>
          <p:nvPr/>
        </p:nvSpPr>
        <p:spPr>
          <a:xfrm>
            <a:off x="1657231" y="4394351"/>
            <a:ext cx="1636339" cy="51334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 под другом указывается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совместимости;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Соединительная линия уступом 26"/>
          <p:cNvCxnSpPr>
            <a:stCxn id="25" idx="3"/>
            <a:endCxn id="32" idx="0"/>
          </p:cNvCxnSpPr>
          <p:nvPr/>
        </p:nvCxnSpPr>
        <p:spPr>
          <a:xfrm>
            <a:off x="5683990" y="4664730"/>
            <a:ext cx="171674" cy="134994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25" idx="1"/>
            <a:endCxn id="31" idx="0"/>
          </p:cNvCxnSpPr>
          <p:nvPr/>
        </p:nvCxnSpPr>
        <p:spPr>
          <a:xfrm rot="10800000" flipV="1">
            <a:off x="3703500" y="4664729"/>
            <a:ext cx="364768" cy="432693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80364" y="4413222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29052" y="442367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31" name="Блок-схема: процесс 30"/>
          <p:cNvSpPr/>
          <p:nvPr/>
        </p:nvSpPr>
        <p:spPr>
          <a:xfrm>
            <a:off x="2928801" y="5097423"/>
            <a:ext cx="1549397" cy="51334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 под другом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указывается: </a:t>
            </a:r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Блок-схема: процесс 31"/>
          <p:cNvSpPr/>
          <p:nvPr/>
        </p:nvSpPr>
        <p:spPr>
          <a:xfrm>
            <a:off x="5007125" y="6014679"/>
            <a:ext cx="1697078" cy="51334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 под другом указывается: </a:t>
            </a:r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3" name="Блок-схема: решение 32"/>
          <p:cNvSpPr/>
          <p:nvPr/>
        </p:nvSpPr>
        <p:spPr>
          <a:xfrm>
            <a:off x="7672688" y="2103458"/>
            <a:ext cx="1554761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опасности</a:t>
            </a:r>
          </a:p>
        </p:txBody>
      </p:sp>
      <p:cxnSp>
        <p:nvCxnSpPr>
          <p:cNvPr id="34" name="Соединительная линия уступом 33"/>
          <p:cNvCxnSpPr>
            <a:stCxn id="33" idx="3"/>
            <a:endCxn id="51" idx="0"/>
          </p:cNvCxnSpPr>
          <p:nvPr/>
        </p:nvCxnSpPr>
        <p:spPr>
          <a:xfrm>
            <a:off x="9227449" y="2392466"/>
            <a:ext cx="1815582" cy="22190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33" idx="1"/>
            <a:endCxn id="38" idx="0"/>
          </p:cNvCxnSpPr>
          <p:nvPr/>
        </p:nvCxnSpPr>
        <p:spPr>
          <a:xfrm rot="10800000" flipV="1">
            <a:off x="6149474" y="2392465"/>
            <a:ext cx="1523214" cy="11924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236115" y="2117732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152138" y="2117732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38" name="Блок-схема: решение 37"/>
          <p:cNvSpPr/>
          <p:nvPr/>
        </p:nvSpPr>
        <p:spPr>
          <a:xfrm>
            <a:off x="5317985" y="2511713"/>
            <a:ext cx="1662977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подкласс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Соединительная линия уступом 38"/>
          <p:cNvCxnSpPr>
            <a:stCxn id="38" idx="1"/>
            <a:endCxn id="42" idx="0"/>
          </p:cNvCxnSpPr>
          <p:nvPr/>
        </p:nvCxnSpPr>
        <p:spPr>
          <a:xfrm rot="10800000" flipV="1">
            <a:off x="4858401" y="2800721"/>
            <a:ext cx="459585" cy="30427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42967" y="257821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22858" y="2581675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42" name="Блок-схема: процесс 41"/>
          <p:cNvSpPr/>
          <p:nvPr/>
        </p:nvSpPr>
        <p:spPr>
          <a:xfrm>
            <a:off x="3821436" y="3104993"/>
            <a:ext cx="2073928" cy="60026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расный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в нижнем углу - 2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Соединительная линия уступом 42"/>
          <p:cNvCxnSpPr>
            <a:stCxn id="38" idx="3"/>
            <a:endCxn id="44" idx="0"/>
          </p:cNvCxnSpPr>
          <p:nvPr/>
        </p:nvCxnSpPr>
        <p:spPr>
          <a:xfrm>
            <a:off x="6980962" y="2800721"/>
            <a:ext cx="266453" cy="258930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Блок-схема: решение 43"/>
          <p:cNvSpPr/>
          <p:nvPr/>
        </p:nvSpPr>
        <p:spPr>
          <a:xfrm>
            <a:off x="6430703" y="3059651"/>
            <a:ext cx="1633423" cy="556168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cxnSp>
        <p:nvCxnSpPr>
          <p:cNvPr id="45" name="Соединительная линия уступом 44"/>
          <p:cNvCxnSpPr>
            <a:stCxn id="44" idx="3"/>
            <a:endCxn id="50" idx="0"/>
          </p:cNvCxnSpPr>
          <p:nvPr/>
        </p:nvCxnSpPr>
        <p:spPr>
          <a:xfrm>
            <a:off x="8064126" y="3337735"/>
            <a:ext cx="135279" cy="250644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44" idx="1"/>
            <a:endCxn id="49" idx="0"/>
          </p:cNvCxnSpPr>
          <p:nvPr/>
        </p:nvCxnSpPr>
        <p:spPr>
          <a:xfrm rot="10800000" flipV="1">
            <a:off x="6321205" y="3337735"/>
            <a:ext cx="109498" cy="51351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153475" y="305329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933109" y="305329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49" name="Блок-схема: процесс 48"/>
          <p:cNvSpPr/>
          <p:nvPr/>
        </p:nvSpPr>
        <p:spPr>
          <a:xfrm>
            <a:off x="5284241" y="3851253"/>
            <a:ext cx="2073928" cy="60026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зеленый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нижнем углу - 2</a:t>
            </a:r>
          </a:p>
        </p:txBody>
      </p:sp>
      <p:sp>
        <p:nvSpPr>
          <p:cNvPr id="50" name="Блок-схема: процесс 49"/>
          <p:cNvSpPr/>
          <p:nvPr/>
        </p:nvSpPr>
        <p:spPr>
          <a:xfrm>
            <a:off x="7162441" y="5844184"/>
            <a:ext cx="2073928" cy="68384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подкласс;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нижнем углу - 2</a:t>
            </a:r>
          </a:p>
        </p:txBody>
      </p:sp>
      <p:sp>
        <p:nvSpPr>
          <p:cNvPr id="51" name="Блок-схема: решение 50"/>
          <p:cNvSpPr/>
          <p:nvPr/>
        </p:nvSpPr>
        <p:spPr>
          <a:xfrm>
            <a:off x="10265650" y="2614373"/>
            <a:ext cx="1554761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Соединительная линия уступом 51"/>
          <p:cNvCxnSpPr>
            <a:stCxn id="51" idx="1"/>
            <a:endCxn id="54" idx="0"/>
          </p:cNvCxnSpPr>
          <p:nvPr/>
        </p:nvCxnSpPr>
        <p:spPr>
          <a:xfrm rot="10800000" flipV="1">
            <a:off x="9439340" y="2903380"/>
            <a:ext cx="826311" cy="547625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818073" y="2632543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54" name="Блок-схема: процесс 53"/>
          <p:cNvSpPr/>
          <p:nvPr/>
        </p:nvSpPr>
        <p:spPr>
          <a:xfrm>
            <a:off x="8402375" y="3451006"/>
            <a:ext cx="2073928" cy="60026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расный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нижнем углу -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Соединительная линия уступом 54"/>
          <p:cNvCxnSpPr>
            <a:stCxn id="51" idx="3"/>
            <a:endCxn id="57" idx="0"/>
          </p:cNvCxnSpPr>
          <p:nvPr/>
        </p:nvCxnSpPr>
        <p:spPr>
          <a:xfrm>
            <a:off x="11820411" y="2903381"/>
            <a:ext cx="749330" cy="64212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1796494" y="262416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57" name="Блок-схема: решение 56"/>
          <p:cNvSpPr/>
          <p:nvPr/>
        </p:nvSpPr>
        <p:spPr>
          <a:xfrm>
            <a:off x="11792360" y="3545510"/>
            <a:ext cx="1554761" cy="578859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Соединительная линия уступом 57"/>
          <p:cNvCxnSpPr>
            <a:stCxn id="57" idx="1"/>
            <a:endCxn id="62" idx="0"/>
          </p:cNvCxnSpPr>
          <p:nvPr/>
        </p:nvCxnSpPr>
        <p:spPr>
          <a:xfrm rot="10800000" flipV="1">
            <a:off x="11401754" y="3834939"/>
            <a:ext cx="390606" cy="21303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57" idx="3"/>
            <a:endCxn id="75" idx="0"/>
          </p:cNvCxnSpPr>
          <p:nvPr/>
        </p:nvCxnSpPr>
        <p:spPr>
          <a:xfrm>
            <a:off x="13347121" y="3834940"/>
            <a:ext cx="4028162" cy="10168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1462420" y="3592214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77770" y="362228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62" name="Блок-схема: решение 61"/>
          <p:cNvSpPr/>
          <p:nvPr/>
        </p:nvSpPr>
        <p:spPr>
          <a:xfrm>
            <a:off x="10488457" y="4047979"/>
            <a:ext cx="1826593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cxnSp>
        <p:nvCxnSpPr>
          <p:cNvPr id="63" name="Соединительная линия уступом 62"/>
          <p:cNvCxnSpPr>
            <a:stCxn id="62" idx="1"/>
            <a:endCxn id="66" idx="0"/>
          </p:cNvCxnSpPr>
          <p:nvPr/>
        </p:nvCxnSpPr>
        <p:spPr>
          <a:xfrm rot="10800000" flipV="1">
            <a:off x="10265651" y="4336987"/>
            <a:ext cx="222807" cy="373426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245673" y="4082814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2253024" y="4107344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66" name="Блок-схема: процесс 65"/>
          <p:cNvSpPr/>
          <p:nvPr/>
        </p:nvSpPr>
        <p:spPr>
          <a:xfrm>
            <a:off x="9358934" y="4710413"/>
            <a:ext cx="1813432" cy="103348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семью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равными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</a:p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ширине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вертикальными 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красными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полосами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нижнем углу -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Соединительная линия уступом 66"/>
          <p:cNvCxnSpPr>
            <a:stCxn id="62" idx="3"/>
            <a:endCxn id="68" idx="0"/>
          </p:cNvCxnSpPr>
          <p:nvPr/>
        </p:nvCxnSpPr>
        <p:spPr>
          <a:xfrm>
            <a:off x="12315050" y="4336987"/>
            <a:ext cx="195787" cy="804554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Блок-схема: решение 67"/>
          <p:cNvSpPr/>
          <p:nvPr/>
        </p:nvSpPr>
        <p:spPr>
          <a:xfrm>
            <a:off x="11694125" y="5141541"/>
            <a:ext cx="1633423" cy="556168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cxnSp>
        <p:nvCxnSpPr>
          <p:cNvPr id="69" name="Соединительная линия уступом 68"/>
          <p:cNvCxnSpPr>
            <a:stCxn id="68" idx="3"/>
            <a:endCxn id="74" idx="0"/>
          </p:cNvCxnSpPr>
          <p:nvPr/>
        </p:nvCxnSpPr>
        <p:spPr>
          <a:xfrm>
            <a:off x="13327548" y="5419625"/>
            <a:ext cx="247397" cy="49800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68" idx="1"/>
            <a:endCxn id="73" idx="0"/>
          </p:cNvCxnSpPr>
          <p:nvPr/>
        </p:nvCxnSpPr>
        <p:spPr>
          <a:xfrm rot="10800000" flipV="1">
            <a:off x="11425097" y="5419624"/>
            <a:ext cx="269028" cy="50003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1403509" y="5189633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3225170" y="5176367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73" name="Блок-схема: процесс 72"/>
          <p:cNvSpPr/>
          <p:nvPr/>
        </p:nvSpPr>
        <p:spPr>
          <a:xfrm>
            <a:off x="10388133" y="5919664"/>
            <a:ext cx="2073928" cy="60026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нижнем углу -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Блок-схема: процесс 73"/>
          <p:cNvSpPr/>
          <p:nvPr/>
        </p:nvSpPr>
        <p:spPr>
          <a:xfrm>
            <a:off x="12537981" y="5917633"/>
            <a:ext cx="2073928" cy="600261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подкласс; синий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нижнем углу -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Блок-схема: решение 74"/>
          <p:cNvSpPr/>
          <p:nvPr/>
        </p:nvSpPr>
        <p:spPr>
          <a:xfrm>
            <a:off x="16597902" y="3936629"/>
            <a:ext cx="1554761" cy="578859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Соединительная линия уступом 75"/>
          <p:cNvCxnSpPr>
            <a:stCxn id="75" idx="1"/>
            <a:endCxn id="78" idx="0"/>
          </p:cNvCxnSpPr>
          <p:nvPr/>
        </p:nvCxnSpPr>
        <p:spPr>
          <a:xfrm rot="10800000" flipV="1">
            <a:off x="15538446" y="4226059"/>
            <a:ext cx="1059456" cy="125470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6168970" y="3980386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78" name="Блок-схема: решение 77"/>
          <p:cNvSpPr/>
          <p:nvPr/>
        </p:nvSpPr>
        <p:spPr>
          <a:xfrm>
            <a:off x="14721734" y="4351529"/>
            <a:ext cx="1633423" cy="556168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cxnSp>
        <p:nvCxnSpPr>
          <p:cNvPr id="79" name="Соединительная линия уступом 78"/>
          <p:cNvCxnSpPr>
            <a:stCxn id="78" idx="3"/>
            <a:endCxn id="84" idx="0"/>
          </p:cNvCxnSpPr>
          <p:nvPr/>
        </p:nvCxnSpPr>
        <p:spPr>
          <a:xfrm>
            <a:off x="16355157" y="4629613"/>
            <a:ext cx="223620" cy="120443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78" idx="1"/>
            <a:endCxn id="82" idx="0"/>
          </p:cNvCxnSpPr>
          <p:nvPr/>
        </p:nvCxnSpPr>
        <p:spPr>
          <a:xfrm rot="10800000" flipV="1">
            <a:off x="14675634" y="4629612"/>
            <a:ext cx="46101" cy="324787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6200302" y="436326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82" name="Блок-схема: процесс 81"/>
          <p:cNvSpPr/>
          <p:nvPr/>
        </p:nvSpPr>
        <p:spPr>
          <a:xfrm>
            <a:off x="13638669" y="4954400"/>
            <a:ext cx="2073928" cy="743309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желтый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нижнем углу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5.1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532217" y="4362203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15483114" y="5834052"/>
            <a:ext cx="2191325" cy="683842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подкласс;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нижнем углу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5.2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Соединительная линия уступом 84"/>
          <p:cNvCxnSpPr>
            <a:stCxn id="75" idx="3"/>
            <a:endCxn id="87" idx="0"/>
          </p:cNvCxnSpPr>
          <p:nvPr/>
        </p:nvCxnSpPr>
        <p:spPr>
          <a:xfrm>
            <a:off x="18152663" y="4226059"/>
            <a:ext cx="2061321" cy="41263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8096529" y="3946838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87" name="Блок-схема: решение 86"/>
          <p:cNvSpPr/>
          <p:nvPr/>
        </p:nvSpPr>
        <p:spPr>
          <a:xfrm>
            <a:off x="19436603" y="4638691"/>
            <a:ext cx="1554761" cy="578859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класс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Соединительная линия уступом 88"/>
          <p:cNvCxnSpPr>
            <a:stCxn id="87" idx="1"/>
            <a:endCxn id="93" idx="0"/>
          </p:cNvCxnSpPr>
          <p:nvPr/>
        </p:nvCxnSpPr>
        <p:spPr>
          <a:xfrm rot="10800000" flipV="1">
            <a:off x="18990125" y="4928120"/>
            <a:ext cx="446479" cy="425975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9038020" y="465921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93" name="Блок-схема: процесс 92"/>
          <p:cNvSpPr/>
          <p:nvPr/>
        </p:nvSpPr>
        <p:spPr>
          <a:xfrm>
            <a:off x="18152663" y="5354096"/>
            <a:ext cx="1674921" cy="663514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нижнем углу -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0991364" y="4625994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cxnSp>
        <p:nvCxnSpPr>
          <p:cNvPr id="98" name="Соединительная линия уступом 97"/>
          <p:cNvCxnSpPr>
            <a:endCxn id="99" idx="0"/>
          </p:cNvCxnSpPr>
          <p:nvPr/>
        </p:nvCxnSpPr>
        <p:spPr>
          <a:xfrm>
            <a:off x="382783" y="6646342"/>
            <a:ext cx="3379744" cy="9951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Блок-схема: решение 98"/>
          <p:cNvSpPr/>
          <p:nvPr/>
        </p:nvSpPr>
        <p:spPr>
          <a:xfrm>
            <a:off x="2985146" y="6745854"/>
            <a:ext cx="1554761" cy="578859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Соединительная линия уступом 99"/>
          <p:cNvCxnSpPr>
            <a:stCxn id="99" idx="1"/>
            <a:endCxn id="104" idx="0"/>
          </p:cNvCxnSpPr>
          <p:nvPr/>
        </p:nvCxnSpPr>
        <p:spPr>
          <a:xfrm rot="10800000" flipV="1">
            <a:off x="2211612" y="7035283"/>
            <a:ext cx="773535" cy="154595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>
            <a:stCxn id="99" idx="3"/>
            <a:endCxn id="116" idx="0"/>
          </p:cNvCxnSpPr>
          <p:nvPr/>
        </p:nvCxnSpPr>
        <p:spPr>
          <a:xfrm>
            <a:off x="4539907" y="7035284"/>
            <a:ext cx="4188812" cy="174562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655206" y="6792558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507280" y="6795975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04" name="Блок-схема: решение 103"/>
          <p:cNvSpPr/>
          <p:nvPr/>
        </p:nvSpPr>
        <p:spPr>
          <a:xfrm>
            <a:off x="1405447" y="7189879"/>
            <a:ext cx="1612327" cy="578015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7А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</a:p>
        </p:txBody>
      </p:sp>
      <p:cxnSp>
        <p:nvCxnSpPr>
          <p:cNvPr id="105" name="Соединительная линия уступом 104"/>
          <p:cNvCxnSpPr>
            <a:stCxn id="104" idx="1"/>
            <a:endCxn id="108" idx="0"/>
          </p:cNvCxnSpPr>
          <p:nvPr/>
        </p:nvCxnSpPr>
        <p:spPr>
          <a:xfrm rot="10800000" flipV="1">
            <a:off x="924413" y="7478887"/>
            <a:ext cx="481034" cy="194266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098004" y="726364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933738" y="7206325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08" name="Блок-схема: процесс 107"/>
          <p:cNvSpPr/>
          <p:nvPr/>
        </p:nvSpPr>
        <p:spPr>
          <a:xfrm>
            <a:off x="17697" y="7673153"/>
            <a:ext cx="1813432" cy="1568222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друг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 другом указывается: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 «РАДИОАКТИВНО </a:t>
            </a:r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(одна красная полоса)»; «СОДЕРЖИМОЕ:...»; «АКТИВНОСТЬ:...»;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нижнем углу -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Соединительная линия уступом 108"/>
          <p:cNvCxnSpPr>
            <a:stCxn id="104" idx="3"/>
            <a:endCxn id="110" idx="0"/>
          </p:cNvCxnSpPr>
          <p:nvPr/>
        </p:nvCxnSpPr>
        <p:spPr>
          <a:xfrm>
            <a:off x="3017774" y="7478887"/>
            <a:ext cx="184440" cy="298313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Блок-схема: решение 109"/>
          <p:cNvSpPr/>
          <p:nvPr/>
        </p:nvSpPr>
        <p:spPr>
          <a:xfrm>
            <a:off x="2385502" y="7777200"/>
            <a:ext cx="1633423" cy="556168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7В подкласс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Соединительная линия уступом 110"/>
          <p:cNvCxnSpPr>
            <a:stCxn id="110" idx="3"/>
            <a:endCxn id="154" idx="0"/>
          </p:cNvCxnSpPr>
          <p:nvPr/>
        </p:nvCxnSpPr>
        <p:spPr>
          <a:xfrm>
            <a:off x="4018925" y="8055284"/>
            <a:ext cx="542560" cy="31695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stCxn id="110" idx="1"/>
            <a:endCxn id="122" idx="0"/>
          </p:cNvCxnSpPr>
          <p:nvPr/>
        </p:nvCxnSpPr>
        <p:spPr>
          <a:xfrm rot="10800000" flipV="1">
            <a:off x="1852788" y="8055284"/>
            <a:ext cx="532714" cy="134168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004203" y="778957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876895" y="7830536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15" name="Блок-схема: процесс 114"/>
          <p:cNvSpPr/>
          <p:nvPr/>
        </p:nvSpPr>
        <p:spPr>
          <a:xfrm>
            <a:off x="3096131" y="9329625"/>
            <a:ext cx="2073928" cy="1360146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фон; черный цвет текста, символа, рамки и линий; друг под другом указывается: текст «РАДИОАКТИВНО </a:t>
            </a:r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|||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(три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красные полосы)»; «СОДЕРЖИМОЕ:...»; «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АКТИВНОСТЬ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:...»; в нижнем углу - 7</a:t>
            </a:r>
          </a:p>
        </p:txBody>
      </p:sp>
      <p:sp>
        <p:nvSpPr>
          <p:cNvPr id="116" name="Блок-схема: решение 115"/>
          <p:cNvSpPr/>
          <p:nvPr/>
        </p:nvSpPr>
        <p:spPr>
          <a:xfrm>
            <a:off x="7951338" y="7209846"/>
            <a:ext cx="1554761" cy="578859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опасности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7" name="Соединительная линия уступом 116"/>
          <p:cNvCxnSpPr>
            <a:stCxn id="116" idx="1"/>
            <a:endCxn id="120" idx="0"/>
          </p:cNvCxnSpPr>
          <p:nvPr/>
        </p:nvCxnSpPr>
        <p:spPr>
          <a:xfrm rot="10800000" flipV="1">
            <a:off x="7577808" y="7499276"/>
            <a:ext cx="373530" cy="519094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559125" y="7274681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423995" y="7233427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sp>
        <p:nvSpPr>
          <p:cNvPr id="120" name="Блок-схема: процесс 119"/>
          <p:cNvSpPr/>
          <p:nvPr/>
        </p:nvSpPr>
        <p:spPr>
          <a:xfrm>
            <a:off x="6540844" y="8018370"/>
            <a:ext cx="2073928" cy="897720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фон; черный цвет текста, символа, рамки и линий; в нижнем углу -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Блок-схема: процесс 120"/>
          <p:cNvSpPr/>
          <p:nvPr/>
        </p:nvSpPr>
        <p:spPr>
          <a:xfrm>
            <a:off x="8674702" y="8037497"/>
            <a:ext cx="2073928" cy="795820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класс; фон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нижнем углу -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Блок-схема: процесс 121"/>
          <p:cNvSpPr/>
          <p:nvPr/>
        </p:nvSpPr>
        <p:spPr>
          <a:xfrm>
            <a:off x="794657" y="9396972"/>
            <a:ext cx="2116262" cy="1368999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белый фон;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линий;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 под другом указывается: текст «РАДИОАКТИВНО </a:t>
            </a:r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(две красные полосы)»;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«СОДЕРЖИМОЕ:...»; «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АКТИВНОСТЬ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:...»; в нижнем углу - 7</a:t>
            </a:r>
          </a:p>
        </p:txBody>
      </p:sp>
      <p:cxnSp>
        <p:nvCxnSpPr>
          <p:cNvPr id="123" name="Соединительная линия уступом 122"/>
          <p:cNvCxnSpPr>
            <a:stCxn id="116" idx="3"/>
            <a:endCxn id="121" idx="0"/>
          </p:cNvCxnSpPr>
          <p:nvPr/>
        </p:nvCxnSpPr>
        <p:spPr>
          <a:xfrm>
            <a:off x="9506099" y="7499276"/>
            <a:ext cx="205567" cy="538221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Блок-схема: решение 153"/>
          <p:cNvSpPr/>
          <p:nvPr/>
        </p:nvSpPr>
        <p:spPr>
          <a:xfrm>
            <a:off x="3744773" y="8372243"/>
            <a:ext cx="1633423" cy="556168"/>
          </a:xfrm>
          <a:prstGeom prst="flowChartDecision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7В подкласс</a:t>
            </a:r>
            <a:endParaRPr lang="ru-RU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Соединительная линия уступом 156"/>
          <p:cNvCxnSpPr>
            <a:stCxn id="154" idx="1"/>
            <a:endCxn id="115" idx="0"/>
          </p:cNvCxnSpPr>
          <p:nvPr/>
        </p:nvCxnSpPr>
        <p:spPr>
          <a:xfrm rot="10800000" flipH="1" flipV="1">
            <a:off x="3744773" y="8650327"/>
            <a:ext cx="388322" cy="679298"/>
          </a:xfrm>
          <a:prstGeom prst="bentConnector4">
            <a:avLst>
              <a:gd name="adj1" fmla="val -58869"/>
              <a:gd name="adj2" fmla="val 70468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448564" y="8396410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278868" y="8372243"/>
            <a:ext cx="39858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cxnSp>
        <p:nvCxnSpPr>
          <p:cNvPr id="160" name="Соединительная линия уступом 159"/>
          <p:cNvCxnSpPr>
            <a:stCxn id="154" idx="3"/>
            <a:endCxn id="168" idx="0"/>
          </p:cNvCxnSpPr>
          <p:nvPr/>
        </p:nvCxnSpPr>
        <p:spPr>
          <a:xfrm>
            <a:off x="5378196" y="8650327"/>
            <a:ext cx="1097053" cy="958433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Блок-схема: процесс 167"/>
          <p:cNvSpPr/>
          <p:nvPr/>
        </p:nvSpPr>
        <p:spPr>
          <a:xfrm>
            <a:off x="5315801" y="9608760"/>
            <a:ext cx="2318895" cy="904863"/>
          </a:xfrm>
          <a:prstGeom prst="flowChartProcess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подкласс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:...»;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черный цвет текста, символа, рамки и линий;</a:t>
            </a:r>
            <a:r>
              <a:rPr lang="ru-RU" sz="105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текст: «Индекс безопасности по критичности: ...»; в </a:t>
            </a:r>
            <a:r>
              <a:rPr lang="ru-RU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нижнем углу - 7</a:t>
            </a:r>
          </a:p>
        </p:txBody>
      </p:sp>
    </p:spTree>
    <p:extLst>
      <p:ext uri="{BB962C8B-B14F-4D97-AF65-F5344CB8AC3E}">
        <p14:creationId xmlns:p14="http://schemas.microsoft.com/office/powerpoint/2010/main" val="2864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5400397" y="4038771"/>
            <a:ext cx="1516380" cy="557866"/>
          </a:xfrm>
          <a:prstGeom prst="snip1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 пользователей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с одним вырезанным углом 4"/>
          <p:cNvSpPr/>
          <p:nvPr/>
        </p:nvSpPr>
        <p:spPr>
          <a:xfrm>
            <a:off x="3529043" y="4038771"/>
            <a:ext cx="1516380" cy="557866"/>
          </a:xfrm>
          <a:prstGeom prst="snip1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авторизация</a:t>
            </a:r>
          </a:p>
        </p:txBody>
      </p:sp>
      <p:sp>
        <p:nvSpPr>
          <p:cNvPr id="6" name="Овал 5"/>
          <p:cNvSpPr/>
          <p:nvPr/>
        </p:nvSpPr>
        <p:spPr>
          <a:xfrm>
            <a:off x="4106209" y="2923836"/>
            <a:ext cx="2221257" cy="6649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7" tIns="37149" rIns="74297" bIns="371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доступом</a:t>
            </a:r>
          </a:p>
        </p:txBody>
      </p:sp>
      <p:sp>
        <p:nvSpPr>
          <p:cNvPr id="7" name="Овал 6"/>
          <p:cNvSpPr/>
          <p:nvPr/>
        </p:nvSpPr>
        <p:spPr>
          <a:xfrm>
            <a:off x="11941658" y="2984549"/>
            <a:ext cx="2221257" cy="6662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7" tIns="37149" rIns="74297" bIns="371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аудит данных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308512" y="5507748"/>
            <a:ext cx="2221257" cy="6879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7" tIns="37149" rIns="74297" bIns="371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поддержка контента</a:t>
            </a:r>
          </a:p>
        </p:txBody>
      </p:sp>
      <p:sp>
        <p:nvSpPr>
          <p:cNvPr id="10" name="Прямоугольник с одним вырезанным углом 9"/>
          <p:cNvSpPr/>
          <p:nvPr/>
        </p:nvSpPr>
        <p:spPr>
          <a:xfrm>
            <a:off x="10771579" y="6557932"/>
            <a:ext cx="1516380" cy="789659"/>
          </a:xfrm>
          <a:prstGeom prst="snip1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качеством контента</a:t>
            </a:r>
          </a:p>
        </p:txBody>
      </p:sp>
      <p:sp>
        <p:nvSpPr>
          <p:cNvPr id="11" name="Прямоугольник с одним вырезанным углом 10"/>
          <p:cNvSpPr/>
          <p:nvPr/>
        </p:nvSpPr>
        <p:spPr>
          <a:xfrm>
            <a:off x="8652350" y="6555718"/>
            <a:ext cx="1516380" cy="557866"/>
          </a:xfrm>
          <a:prstGeom prst="snip1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актуализация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</a:p>
        </p:txBody>
      </p:sp>
      <p:sp>
        <p:nvSpPr>
          <p:cNvPr id="12" name="Овал 11"/>
          <p:cNvSpPr/>
          <p:nvPr/>
        </p:nvSpPr>
        <p:spPr>
          <a:xfrm>
            <a:off x="11529769" y="4520812"/>
            <a:ext cx="2221257" cy="6412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7" tIns="37149" rIns="74297" bIns="371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соблюдение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законодательства</a:t>
            </a:r>
          </a:p>
        </p:txBody>
      </p:sp>
      <p:sp>
        <p:nvSpPr>
          <p:cNvPr id="13" name="Прямоугольник с одним вырезанным углом 12"/>
          <p:cNvSpPr/>
          <p:nvPr/>
        </p:nvSpPr>
        <p:spPr>
          <a:xfrm>
            <a:off x="11882208" y="5475078"/>
            <a:ext cx="1516380" cy="633751"/>
          </a:xfrm>
          <a:prstGeom prst="snip1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сертификация</a:t>
            </a:r>
          </a:p>
        </p:txBody>
      </p:sp>
      <p:sp>
        <p:nvSpPr>
          <p:cNvPr id="14" name="Прямоугольник с одним вырезанным углом 13"/>
          <p:cNvSpPr/>
          <p:nvPr/>
        </p:nvSpPr>
        <p:spPr>
          <a:xfrm>
            <a:off x="13874448" y="5431275"/>
            <a:ext cx="1537791" cy="675634"/>
          </a:xfrm>
          <a:prstGeom prst="snip1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соблюдение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нормативных актов</a:t>
            </a:r>
          </a:p>
        </p:txBody>
      </p:sp>
      <p:sp>
        <p:nvSpPr>
          <p:cNvPr id="15" name="Овал 14"/>
          <p:cNvSpPr/>
          <p:nvPr/>
        </p:nvSpPr>
        <p:spPr>
          <a:xfrm>
            <a:off x="7118246" y="4583994"/>
            <a:ext cx="2221257" cy="6423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7" tIns="37149" rIns="74297" bIns="371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защита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с одним вырезанным углом 15"/>
          <p:cNvSpPr/>
          <p:nvPr/>
        </p:nvSpPr>
        <p:spPr>
          <a:xfrm>
            <a:off x="7470684" y="5549027"/>
            <a:ext cx="1516380" cy="654341"/>
          </a:xfrm>
          <a:prstGeom prst="snip1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</a:t>
            </a:r>
          </a:p>
        </p:txBody>
      </p:sp>
      <p:sp>
        <p:nvSpPr>
          <p:cNvPr id="17" name="Прямоугольник с одним вырезанным углом 16"/>
          <p:cNvSpPr/>
          <p:nvPr/>
        </p:nvSpPr>
        <p:spPr>
          <a:xfrm>
            <a:off x="5482289" y="5538259"/>
            <a:ext cx="1750465" cy="698616"/>
          </a:xfrm>
          <a:prstGeom prst="snip1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конфиденциальной информации</a:t>
            </a:r>
          </a:p>
        </p:txBody>
      </p:sp>
      <p:sp>
        <p:nvSpPr>
          <p:cNvPr id="18" name="Овал 17"/>
          <p:cNvSpPr/>
          <p:nvPr/>
        </p:nvSpPr>
        <p:spPr>
          <a:xfrm>
            <a:off x="6824592" y="2921460"/>
            <a:ext cx="2221257" cy="6662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7" tIns="37149" rIns="74297" bIns="371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</a:t>
            </a:r>
          </a:p>
        </p:txBody>
      </p:sp>
      <p:sp>
        <p:nvSpPr>
          <p:cNvPr id="19" name="Овал 18"/>
          <p:cNvSpPr/>
          <p:nvPr/>
        </p:nvSpPr>
        <p:spPr>
          <a:xfrm>
            <a:off x="15210318" y="2910190"/>
            <a:ext cx="2221257" cy="66499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7" tIns="37149" rIns="74297" bIns="371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связь и улучшение</a:t>
            </a:r>
          </a:p>
        </p:txBody>
      </p:sp>
      <p:sp>
        <p:nvSpPr>
          <p:cNvPr id="20" name="Прямоугольник с одним вырезанным углом 19"/>
          <p:cNvSpPr/>
          <p:nvPr/>
        </p:nvSpPr>
        <p:spPr>
          <a:xfrm>
            <a:off x="16698374" y="4054727"/>
            <a:ext cx="1516380" cy="533084"/>
          </a:xfrm>
          <a:prstGeom prst="snip1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</a:p>
        </p:txBody>
      </p:sp>
      <p:sp>
        <p:nvSpPr>
          <p:cNvPr id="21" name="Прямоугольник с одним вырезанным углом 20"/>
          <p:cNvSpPr/>
          <p:nvPr/>
        </p:nvSpPr>
        <p:spPr>
          <a:xfrm>
            <a:off x="14503143" y="4055851"/>
            <a:ext cx="1516380" cy="533084"/>
          </a:xfrm>
          <a:prstGeom prst="snip1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 отзывов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Прямая соединительная линия 21"/>
          <p:cNvCxnSpPr>
            <a:stCxn id="6" idx="4"/>
            <a:endCxn id="4" idx="3"/>
          </p:cNvCxnSpPr>
          <p:nvPr/>
        </p:nvCxnSpPr>
        <p:spPr>
          <a:xfrm>
            <a:off x="5216838" y="3588828"/>
            <a:ext cx="941749" cy="4499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6" idx="4"/>
            <a:endCxn id="5" idx="3"/>
          </p:cNvCxnSpPr>
          <p:nvPr/>
        </p:nvCxnSpPr>
        <p:spPr>
          <a:xfrm flipH="1">
            <a:off x="4287233" y="3588828"/>
            <a:ext cx="929605" cy="44994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8" idx="4"/>
            <a:endCxn id="11" idx="3"/>
          </p:cNvCxnSpPr>
          <p:nvPr/>
        </p:nvCxnSpPr>
        <p:spPr>
          <a:xfrm flipH="1">
            <a:off x="9410540" y="6195660"/>
            <a:ext cx="1008601" cy="3600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8" idx="4"/>
            <a:endCxn id="10" idx="3"/>
          </p:cNvCxnSpPr>
          <p:nvPr/>
        </p:nvCxnSpPr>
        <p:spPr>
          <a:xfrm>
            <a:off x="10419141" y="6195660"/>
            <a:ext cx="1110628" cy="36227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2" idx="4"/>
            <a:endCxn id="14" idx="3"/>
          </p:cNvCxnSpPr>
          <p:nvPr/>
        </p:nvCxnSpPr>
        <p:spPr>
          <a:xfrm>
            <a:off x="12640398" y="5162087"/>
            <a:ext cx="2002946" cy="26918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2" idx="4"/>
            <a:endCxn id="13" idx="3"/>
          </p:cNvCxnSpPr>
          <p:nvPr/>
        </p:nvCxnSpPr>
        <p:spPr>
          <a:xfrm>
            <a:off x="12640398" y="5162087"/>
            <a:ext cx="0" cy="31299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5" idx="4"/>
            <a:endCxn id="17" idx="3"/>
          </p:cNvCxnSpPr>
          <p:nvPr/>
        </p:nvCxnSpPr>
        <p:spPr>
          <a:xfrm flipH="1">
            <a:off x="6357522" y="5226333"/>
            <a:ext cx="1871353" cy="3119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5" idx="4"/>
            <a:endCxn id="16" idx="3"/>
          </p:cNvCxnSpPr>
          <p:nvPr/>
        </p:nvCxnSpPr>
        <p:spPr>
          <a:xfrm flipH="1">
            <a:off x="8228874" y="5226333"/>
            <a:ext cx="1" cy="32269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9" idx="4"/>
            <a:endCxn id="21" idx="3"/>
          </p:cNvCxnSpPr>
          <p:nvPr/>
        </p:nvCxnSpPr>
        <p:spPr>
          <a:xfrm flipH="1">
            <a:off x="15261333" y="3575182"/>
            <a:ext cx="1059614" cy="4806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9" idx="4"/>
            <a:endCxn id="20" idx="3"/>
          </p:cNvCxnSpPr>
          <p:nvPr/>
        </p:nvCxnSpPr>
        <p:spPr>
          <a:xfrm>
            <a:off x="16320947" y="3575182"/>
            <a:ext cx="1135617" cy="47954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8243146" y="1342250"/>
            <a:ext cx="4287520" cy="7723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7" tIns="37149" rIns="74297" bIns="3714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РОЛИ АДМИНИСТРАТОРА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Прямая со стрелкой 53"/>
          <p:cNvCxnSpPr>
            <a:stCxn id="33" idx="2"/>
            <a:endCxn id="6" idx="0"/>
          </p:cNvCxnSpPr>
          <p:nvPr/>
        </p:nvCxnSpPr>
        <p:spPr>
          <a:xfrm flipH="1">
            <a:off x="5216838" y="2114584"/>
            <a:ext cx="5170068" cy="80925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3" idx="2"/>
            <a:endCxn id="18" idx="0"/>
          </p:cNvCxnSpPr>
          <p:nvPr/>
        </p:nvCxnSpPr>
        <p:spPr>
          <a:xfrm flipH="1">
            <a:off x="7935221" y="2114584"/>
            <a:ext cx="2451685" cy="80687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33" idx="2"/>
            <a:endCxn id="7" idx="0"/>
          </p:cNvCxnSpPr>
          <p:nvPr/>
        </p:nvCxnSpPr>
        <p:spPr>
          <a:xfrm>
            <a:off x="10386906" y="2114584"/>
            <a:ext cx="2665381" cy="869965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33" idx="2"/>
            <a:endCxn id="15" idx="0"/>
          </p:cNvCxnSpPr>
          <p:nvPr/>
        </p:nvCxnSpPr>
        <p:spPr>
          <a:xfrm flipH="1">
            <a:off x="8228875" y="2114584"/>
            <a:ext cx="2158031" cy="246941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8" idx="0"/>
          </p:cNvCxnSpPr>
          <p:nvPr/>
        </p:nvCxnSpPr>
        <p:spPr>
          <a:xfrm>
            <a:off x="10386906" y="2114584"/>
            <a:ext cx="32235" cy="3393164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33" idx="2"/>
            <a:endCxn id="12" idx="0"/>
          </p:cNvCxnSpPr>
          <p:nvPr/>
        </p:nvCxnSpPr>
        <p:spPr>
          <a:xfrm>
            <a:off x="10386906" y="2114584"/>
            <a:ext cx="2253492" cy="240622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stCxn id="33" idx="2"/>
            <a:endCxn id="19" idx="0"/>
          </p:cNvCxnSpPr>
          <p:nvPr/>
        </p:nvCxnSpPr>
        <p:spPr>
          <a:xfrm>
            <a:off x="10386906" y="2114584"/>
            <a:ext cx="5934041" cy="795606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59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4877</TotalTime>
  <Words>1137</Words>
  <Application>Microsoft Office PowerPoint</Application>
  <PresentationFormat>Произвольный</PresentationFormat>
  <Paragraphs>216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</dc:creator>
  <cp:lastModifiedBy>Анна</cp:lastModifiedBy>
  <cp:revision>103</cp:revision>
  <dcterms:created xsi:type="dcterms:W3CDTF">2024-04-13T08:13:23Z</dcterms:created>
  <dcterms:modified xsi:type="dcterms:W3CDTF">2024-12-25T09:25:17Z</dcterms:modified>
</cp:coreProperties>
</file>