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92" r:id="rId2"/>
    <p:sldId id="258" r:id="rId3"/>
    <p:sldId id="259" r:id="rId4"/>
    <p:sldId id="260" r:id="rId5"/>
    <p:sldId id="261" r:id="rId6"/>
    <p:sldId id="262" r:id="rId7"/>
    <p:sldId id="263" r:id="rId8"/>
    <p:sldId id="293" r:id="rId9"/>
    <p:sldId id="294" r:id="rId10"/>
    <p:sldId id="29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96" r:id="rId24"/>
    <p:sldId id="277" r:id="rId25"/>
    <p:sldId id="278" r:id="rId26"/>
    <p:sldId id="297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8" r:id="rId35"/>
    <p:sldId id="287" r:id="rId36"/>
    <p:sldId id="288" r:id="rId37"/>
    <p:sldId id="289" r:id="rId38"/>
    <p:sldId id="290" r:id="rId3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39B"/>
    <a:srgbClr val="BCE2ED"/>
    <a:srgbClr val="95B2BC"/>
    <a:srgbClr val="0092D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971897-26A8-4785-8CC2-C96B53608900}" type="datetimeFigureOut">
              <a:rPr lang="en-US"/>
              <a:pPr>
                <a:defRPr/>
              </a:pPr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D6B727-DA45-4997-A31F-2D4AD586D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67B898C-329C-405E-82A6-60B4877CD3D9}" type="datetimeFigureOut">
              <a:rPr lang="en-US"/>
              <a:pPr>
                <a:defRPr/>
              </a:pPr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2502BBE-48A4-4413-BF88-3D394BB68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ea typeface="MS PGothic" pitchFamily="34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1F40B0-E6DB-49C0-852A-05E115373C7D}" type="slidenum">
              <a:rPr lang="en-AU">
                <a:latin typeface="Arial" charset="0"/>
                <a:ea typeface="MS PGothic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AU">
              <a:latin typeface="Arial" charset="0"/>
              <a:ea typeface="MS PGothic" pitchFamily="34" charset="-128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D3743-E19A-4D12-AD38-2F3891799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50F4E-64A7-408D-BF4A-EDE14946F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– </a:t>
            </a:r>
            <a:fld id="{A1ADAC90-E4A9-4C8B-BDC9-392A012A9D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F468B-BCA2-4A51-BF8F-2056DE4BF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1 – </a:t>
            </a:r>
            <a:fld id="{6EC3D0E6-9082-4A15-9451-9263C78BDA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1 – </a:t>
            </a:r>
            <a:fld id="{70C597EC-F4EC-4ACA-BE81-F3FE74ADFA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1 – </a:t>
            </a:r>
            <a:fld id="{85ED5D28-0F74-4173-8967-4A403053A4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1 – </a:t>
            </a:r>
            <a:fld id="{A8A99831-D158-479D-A333-7BD8F5E420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87BDC-32E1-4586-A7DF-3BC001062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01886-6199-4F4E-A1AD-E4F83D806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3100" y="1600200"/>
            <a:ext cx="7823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smtClean="0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1 – </a:t>
            </a:r>
            <a:fld id="{38C8BEB4-49A2-4A15-9E20-6CE91059AE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b="1" kern="1200">
          <a:solidFill>
            <a:schemeClr val="accent1"/>
          </a:solidFill>
          <a:latin typeface="Arial"/>
          <a:ea typeface="+mj-ea"/>
          <a:cs typeface="Arial"/>
        </a:defRPr>
      </a:lvl1pPr>
      <a:lvl2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cs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cs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cs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fontAlgn="base">
        <a:lnSpc>
          <a:spcPct val="90000"/>
        </a:lnSpc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fontAlgn="base">
        <a:lnSpc>
          <a:spcPct val="90000"/>
        </a:lnSpc>
        <a:spcBef>
          <a:spcPct val="0"/>
        </a:spcBef>
        <a:spcAft>
          <a:spcPts val="600"/>
        </a:spcAft>
        <a:buFont typeface="Arial" charset="0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fontAlgn="base">
        <a:lnSpc>
          <a:spcPct val="90000"/>
        </a:lnSpc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fontAlgn="base">
        <a:lnSpc>
          <a:spcPct val="90000"/>
        </a:lnSpc>
        <a:spcBef>
          <a:spcPct val="0"/>
        </a:spcBef>
        <a:spcAft>
          <a:spcPts val="60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fontAlgn="base">
        <a:lnSpc>
          <a:spcPct val="90000"/>
        </a:lnSpc>
        <a:spcBef>
          <a:spcPct val="0"/>
        </a:spcBef>
        <a:spcAft>
          <a:spcPts val="60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4"/>
          <p:cNvSpPr>
            <a:spLocks noGrp="1"/>
          </p:cNvSpPr>
          <p:nvPr>
            <p:ph type="ctrTitle"/>
          </p:nvPr>
        </p:nvSpPr>
        <p:spPr>
          <a:xfrm>
            <a:off x="4751388" y="2346325"/>
            <a:ext cx="3975100" cy="3178175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Introduction to Quantitative Analysis</a:t>
            </a:r>
          </a:p>
        </p:txBody>
      </p:sp>
      <p:pic>
        <p:nvPicPr>
          <p:cNvPr id="1638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468" y="660400"/>
            <a:ext cx="369130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9750" y="660400"/>
            <a:ext cx="284003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188200" y="706438"/>
            <a:ext cx="1722438" cy="103346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TextBox 9"/>
          <p:cNvSpPr txBox="1">
            <a:spLocks noChangeArrowheads="1"/>
          </p:cNvSpPr>
          <p:nvPr/>
        </p:nvSpPr>
        <p:spPr bwMode="auto">
          <a:xfrm>
            <a:off x="7137400" y="-187325"/>
            <a:ext cx="1146175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800">
                <a:latin typeface="Calibri Light"/>
                <a:ea typeface="Calibri Light"/>
                <a:cs typeface="Calibri Light"/>
              </a:rPr>
              <a:t>1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30200" y="5624513"/>
            <a:ext cx="508793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accompany</a:t>
            </a:r>
            <a:br>
              <a:rPr lang="en-NZ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NZ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 Analysis for Management, Twelfth Edition, Global Edition,</a:t>
            </a:r>
            <a:r>
              <a:rPr lang="en-NZ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NZ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 </a:t>
            </a:r>
            <a:r>
              <a:rPr lang="en-NZ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Render, Stair, </a:t>
            </a:r>
            <a:r>
              <a:rPr lang="en-NZ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Hanna and Hale</a:t>
            </a:r>
            <a:endParaRPr lang="en-NZ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Power Point slides created by </a:t>
            </a:r>
            <a:r>
              <a:rPr lang="en-NZ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Jeff Heyl</a:t>
            </a:r>
            <a:endParaRPr lang="en-AU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48313" y="6183313"/>
            <a:ext cx="30178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3"/>
                </a:solidFill>
                <a:latin typeface="Arial"/>
                <a:cs typeface="Arial"/>
              </a:rPr>
              <a:t>Copyright ©2015 Pearson Education, Inc.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Business Analytics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E29BA932-A489-4BF5-860E-08972E3A2BA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282700"/>
          <a:ext cx="8229600" cy="5059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06800"/>
                <a:gridCol w="4622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BUSINESS ANALYTICS CATEGORY </a:t>
                      </a:r>
                      <a:endParaRPr 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QUANTITATIVE ANALYSIS TECHNIQUE (CHAPTER) 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Descriptive analytics </a:t>
                      </a:r>
                      <a:endParaRPr lang="en-US" sz="16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Statistical measures such as means and standard deviations (Chapter 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Statistical quality control (Chapter 15) </a:t>
                      </a:r>
                      <a:endParaRPr lang="en-US" sz="1600" dirty="0" smtClean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Predictive analytics </a:t>
                      </a:r>
                      <a:endParaRPr lang="en-US" sz="16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analysis and decision trees (Chapter 3)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Regression models (Chapter 4)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Forecasting (Chapter 5)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scheduling (Chapter 11)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Waiting line models (Chapter 12)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Simulation (Chapter 13)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Markov analysis (Chapter 14) </a:t>
                      </a:r>
                      <a:endParaRPr lang="en-US" sz="1600" dirty="0" smtClean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Prescriptive analytics </a:t>
                      </a:r>
                      <a:endParaRPr lang="en-US" sz="16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models such as the economic order quantity (Chapter 6)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programming (Chapters 7, 8)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Transportation and assignment models (Chapter 9)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programming, goal programming, and nonlinear programming (Chapter 10)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models (Chapter 9) </a:t>
                      </a:r>
                      <a:endParaRPr lang="en-US" sz="1600" dirty="0" smtClean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7" name="Freeform 57"/>
          <p:cNvSpPr>
            <a:spLocks/>
          </p:cNvSpPr>
          <p:nvPr/>
        </p:nvSpPr>
        <p:spPr bwMode="auto">
          <a:xfrm flipH="1">
            <a:off x="6337300" y="2324100"/>
            <a:ext cx="749300" cy="2997200"/>
          </a:xfrm>
          <a:custGeom>
            <a:avLst/>
            <a:gdLst>
              <a:gd name="T0" fmla="*/ 2147483647 w 472"/>
              <a:gd name="T1" fmla="*/ 2147483647 h 1416"/>
              <a:gd name="T2" fmla="*/ 0 w 472"/>
              <a:gd name="T3" fmla="*/ 2147483647 h 1416"/>
              <a:gd name="T4" fmla="*/ 0 w 472"/>
              <a:gd name="T5" fmla="*/ 0 h 1416"/>
              <a:gd name="T6" fmla="*/ 2147483647 w 472"/>
              <a:gd name="T7" fmla="*/ 0 h 1416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1416"/>
              <a:gd name="T14" fmla="*/ 472 w 472"/>
              <a:gd name="T15" fmla="*/ 1416 h 1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1416">
                <a:moveTo>
                  <a:pt x="472" y="1416"/>
                </a:moveTo>
                <a:lnTo>
                  <a:pt x="0" y="1416"/>
                </a:lnTo>
                <a:lnTo>
                  <a:pt x="0" y="0"/>
                </a:lnTo>
                <a:lnTo>
                  <a:pt x="408" y="0"/>
                </a:lnTo>
              </a:path>
            </a:pathLst>
          </a:custGeom>
          <a:noFill/>
          <a:ln w="57150" cap="flat">
            <a:solidFill>
              <a:schemeClr val="accent1"/>
            </a:solidFill>
            <a:prstDash val="sysDot"/>
            <a:round/>
            <a:headEnd/>
            <a:tailEnd type="triangl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96" name="Freeform 56"/>
          <p:cNvSpPr>
            <a:spLocks/>
          </p:cNvSpPr>
          <p:nvPr/>
        </p:nvSpPr>
        <p:spPr bwMode="auto">
          <a:xfrm>
            <a:off x="2006600" y="2324100"/>
            <a:ext cx="749300" cy="2247900"/>
          </a:xfrm>
          <a:custGeom>
            <a:avLst/>
            <a:gdLst>
              <a:gd name="T0" fmla="*/ 2147483647 w 472"/>
              <a:gd name="T1" fmla="*/ 2147483647 h 1416"/>
              <a:gd name="T2" fmla="*/ 0 w 472"/>
              <a:gd name="T3" fmla="*/ 2147483647 h 1416"/>
              <a:gd name="T4" fmla="*/ 0 w 472"/>
              <a:gd name="T5" fmla="*/ 0 h 1416"/>
              <a:gd name="T6" fmla="*/ 2147483647 w 472"/>
              <a:gd name="T7" fmla="*/ 0 h 1416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1416"/>
              <a:gd name="T14" fmla="*/ 472 w 472"/>
              <a:gd name="T15" fmla="*/ 1416 h 1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1416">
                <a:moveTo>
                  <a:pt x="472" y="1416"/>
                </a:moveTo>
                <a:lnTo>
                  <a:pt x="0" y="1416"/>
                </a:lnTo>
                <a:lnTo>
                  <a:pt x="0" y="0"/>
                </a:lnTo>
                <a:lnTo>
                  <a:pt x="408" y="0"/>
                </a:lnTo>
              </a:path>
            </a:pathLst>
          </a:custGeom>
          <a:noFill/>
          <a:ln w="57150" cap="flat">
            <a:solidFill>
              <a:schemeClr val="accent1"/>
            </a:solidFill>
            <a:prstDash val="sysDot"/>
            <a:round/>
            <a:headEnd/>
            <a:tailEnd type="triangle" w="sm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5895" name="Group 55"/>
          <p:cNvGrpSpPr>
            <a:grpSpLocks/>
          </p:cNvGrpSpPr>
          <p:nvPr/>
        </p:nvGrpSpPr>
        <p:grpSpPr bwMode="auto">
          <a:xfrm>
            <a:off x="2638425" y="5435600"/>
            <a:ext cx="3784600" cy="850900"/>
            <a:chOff x="1678" y="3560"/>
            <a:chExt cx="2384" cy="536"/>
          </a:xfrm>
        </p:grpSpPr>
        <p:sp>
          <p:nvSpPr>
            <p:cNvPr id="26660" name="Line 28"/>
            <p:cNvSpPr>
              <a:spLocks noChangeShapeType="1"/>
            </p:cNvSpPr>
            <p:nvPr/>
          </p:nvSpPr>
          <p:spPr bwMode="auto">
            <a:xfrm>
              <a:off x="2870" y="3560"/>
              <a:ext cx="0" cy="2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61" name="Group 44"/>
            <p:cNvGrpSpPr>
              <a:grpSpLocks/>
            </p:cNvGrpSpPr>
            <p:nvPr/>
          </p:nvGrpSpPr>
          <p:grpSpPr bwMode="auto">
            <a:xfrm>
              <a:off x="1678" y="3816"/>
              <a:ext cx="2384" cy="280"/>
              <a:chOff x="1630" y="3632"/>
              <a:chExt cx="2384" cy="280"/>
            </a:xfrm>
          </p:grpSpPr>
          <p:sp>
            <p:nvSpPr>
              <p:cNvPr id="11301" name="Rectangle 35"/>
              <p:cNvSpPr>
                <a:spLocks noChangeArrowheads="1"/>
              </p:cNvSpPr>
              <p:nvPr/>
            </p:nvSpPr>
            <p:spPr bwMode="auto">
              <a:xfrm>
                <a:off x="1630" y="3632"/>
                <a:ext cx="2384" cy="280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6663" name="Rectangle 16"/>
              <p:cNvSpPr>
                <a:spLocks noChangeArrowheads="1"/>
              </p:cNvSpPr>
              <p:nvPr/>
            </p:nvSpPr>
            <p:spPr bwMode="auto">
              <a:xfrm>
                <a:off x="1762" y="3659"/>
                <a:ext cx="2120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200"/>
                  <a:t>Implementing the Results</a:t>
                </a:r>
              </a:p>
            </p:txBody>
          </p:sp>
        </p:grpSp>
      </p:grpSp>
      <p:grpSp>
        <p:nvGrpSpPr>
          <p:cNvPr id="35894" name="Group 54"/>
          <p:cNvGrpSpPr>
            <a:grpSpLocks/>
          </p:cNvGrpSpPr>
          <p:nvPr/>
        </p:nvGrpSpPr>
        <p:grpSpPr bwMode="auto">
          <a:xfrm>
            <a:off x="2638425" y="4648200"/>
            <a:ext cx="3784600" cy="890588"/>
            <a:chOff x="1678" y="3064"/>
            <a:chExt cx="2384" cy="561"/>
          </a:xfrm>
        </p:grpSpPr>
        <p:sp>
          <p:nvSpPr>
            <p:cNvPr id="26656" name="Line 27"/>
            <p:cNvSpPr>
              <a:spLocks noChangeShapeType="1"/>
            </p:cNvSpPr>
            <p:nvPr/>
          </p:nvSpPr>
          <p:spPr bwMode="auto">
            <a:xfrm>
              <a:off x="2870" y="3064"/>
              <a:ext cx="0" cy="2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57" name="Group 43"/>
            <p:cNvGrpSpPr>
              <a:grpSpLocks/>
            </p:cNvGrpSpPr>
            <p:nvPr/>
          </p:nvGrpSpPr>
          <p:grpSpPr bwMode="auto">
            <a:xfrm>
              <a:off x="1678" y="3345"/>
              <a:ext cx="2384" cy="280"/>
              <a:chOff x="1630" y="3050"/>
              <a:chExt cx="2384" cy="280"/>
            </a:xfrm>
          </p:grpSpPr>
          <p:sp>
            <p:nvSpPr>
              <p:cNvPr id="11297" name="Rectangle 34"/>
              <p:cNvSpPr>
                <a:spLocks noChangeArrowheads="1"/>
              </p:cNvSpPr>
              <p:nvPr/>
            </p:nvSpPr>
            <p:spPr bwMode="auto">
              <a:xfrm>
                <a:off x="1630" y="3050"/>
                <a:ext cx="2384" cy="280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6659" name="Rectangle 14"/>
              <p:cNvSpPr>
                <a:spLocks noChangeArrowheads="1"/>
              </p:cNvSpPr>
              <p:nvPr/>
            </p:nvSpPr>
            <p:spPr bwMode="auto">
              <a:xfrm>
                <a:off x="1906" y="3078"/>
                <a:ext cx="1832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200"/>
                  <a:t>Analyzing the Results</a:t>
                </a:r>
              </a:p>
            </p:txBody>
          </p:sp>
        </p:grpSp>
      </p:grpSp>
      <p:grpSp>
        <p:nvGrpSpPr>
          <p:cNvPr id="35893" name="Group 53"/>
          <p:cNvGrpSpPr>
            <a:grpSpLocks/>
          </p:cNvGrpSpPr>
          <p:nvPr/>
        </p:nvGrpSpPr>
        <p:grpSpPr bwMode="auto">
          <a:xfrm>
            <a:off x="2638425" y="3975100"/>
            <a:ext cx="3784600" cy="815975"/>
            <a:chOff x="1678" y="2640"/>
            <a:chExt cx="2384" cy="514"/>
          </a:xfrm>
        </p:grpSpPr>
        <p:sp>
          <p:nvSpPr>
            <p:cNvPr id="26652" name="Line 26"/>
            <p:cNvSpPr>
              <a:spLocks noChangeShapeType="1"/>
            </p:cNvSpPr>
            <p:nvPr/>
          </p:nvSpPr>
          <p:spPr bwMode="auto">
            <a:xfrm>
              <a:off x="2870" y="2640"/>
              <a:ext cx="0" cy="2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53" name="Group 42"/>
            <p:cNvGrpSpPr>
              <a:grpSpLocks/>
            </p:cNvGrpSpPr>
            <p:nvPr/>
          </p:nvGrpSpPr>
          <p:grpSpPr bwMode="auto">
            <a:xfrm>
              <a:off x="1678" y="2874"/>
              <a:ext cx="2384" cy="280"/>
              <a:chOff x="1630" y="2594"/>
              <a:chExt cx="2384" cy="280"/>
            </a:xfrm>
          </p:grpSpPr>
          <p:sp>
            <p:nvSpPr>
              <p:cNvPr id="11293" name="Rectangle 33"/>
              <p:cNvSpPr>
                <a:spLocks noChangeArrowheads="1"/>
              </p:cNvSpPr>
              <p:nvPr/>
            </p:nvSpPr>
            <p:spPr bwMode="auto">
              <a:xfrm>
                <a:off x="1630" y="2594"/>
                <a:ext cx="2384" cy="280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6655" name="Rectangle 12"/>
              <p:cNvSpPr>
                <a:spLocks noChangeArrowheads="1"/>
              </p:cNvSpPr>
              <p:nvPr/>
            </p:nvSpPr>
            <p:spPr bwMode="auto">
              <a:xfrm>
                <a:off x="1989" y="2622"/>
                <a:ext cx="1666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200"/>
                  <a:t>Testing the Solution</a:t>
                </a:r>
              </a:p>
            </p:txBody>
          </p:sp>
        </p:grpSp>
      </p:grpSp>
      <p:grpSp>
        <p:nvGrpSpPr>
          <p:cNvPr id="35892" name="Group 52"/>
          <p:cNvGrpSpPr>
            <a:grpSpLocks/>
          </p:cNvGrpSpPr>
          <p:nvPr/>
        </p:nvGrpSpPr>
        <p:grpSpPr bwMode="auto">
          <a:xfrm>
            <a:off x="2638425" y="3213100"/>
            <a:ext cx="3784600" cy="831850"/>
            <a:chOff x="1678" y="2160"/>
            <a:chExt cx="2384" cy="524"/>
          </a:xfrm>
        </p:grpSpPr>
        <p:sp>
          <p:nvSpPr>
            <p:cNvPr id="26648" name="Line 29"/>
            <p:cNvSpPr>
              <a:spLocks noChangeShapeType="1"/>
            </p:cNvSpPr>
            <p:nvPr/>
          </p:nvSpPr>
          <p:spPr bwMode="auto">
            <a:xfrm>
              <a:off x="2870" y="2160"/>
              <a:ext cx="0" cy="2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9" name="Group 41"/>
            <p:cNvGrpSpPr>
              <a:grpSpLocks/>
            </p:cNvGrpSpPr>
            <p:nvPr/>
          </p:nvGrpSpPr>
          <p:grpSpPr bwMode="auto">
            <a:xfrm>
              <a:off x="1678" y="2404"/>
              <a:ext cx="2384" cy="280"/>
              <a:chOff x="1630" y="2160"/>
              <a:chExt cx="2384" cy="280"/>
            </a:xfrm>
          </p:grpSpPr>
          <p:sp>
            <p:nvSpPr>
              <p:cNvPr id="11289" name="Rectangle 32"/>
              <p:cNvSpPr>
                <a:spLocks noChangeArrowheads="1"/>
              </p:cNvSpPr>
              <p:nvPr/>
            </p:nvSpPr>
            <p:spPr bwMode="auto">
              <a:xfrm>
                <a:off x="1630" y="2160"/>
                <a:ext cx="2384" cy="280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6651" name="Rectangle 10"/>
              <p:cNvSpPr>
                <a:spLocks noChangeArrowheads="1"/>
              </p:cNvSpPr>
              <p:nvPr/>
            </p:nvSpPr>
            <p:spPr bwMode="auto">
              <a:xfrm>
                <a:off x="1900" y="2188"/>
                <a:ext cx="1844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200"/>
                  <a:t>Developing a Solution</a:t>
                </a:r>
              </a:p>
            </p:txBody>
          </p:sp>
        </p:grpSp>
      </p:grpSp>
      <p:grpSp>
        <p:nvGrpSpPr>
          <p:cNvPr id="35891" name="Group 51"/>
          <p:cNvGrpSpPr>
            <a:grpSpLocks/>
          </p:cNvGrpSpPr>
          <p:nvPr/>
        </p:nvGrpSpPr>
        <p:grpSpPr bwMode="auto">
          <a:xfrm>
            <a:off x="2638425" y="2443163"/>
            <a:ext cx="3784600" cy="854075"/>
            <a:chOff x="1678" y="1675"/>
            <a:chExt cx="2384" cy="538"/>
          </a:xfrm>
        </p:grpSpPr>
        <p:grpSp>
          <p:nvGrpSpPr>
            <p:cNvPr id="26644" name="Group 40"/>
            <p:cNvGrpSpPr>
              <a:grpSpLocks/>
            </p:cNvGrpSpPr>
            <p:nvPr/>
          </p:nvGrpSpPr>
          <p:grpSpPr bwMode="auto">
            <a:xfrm>
              <a:off x="1678" y="1933"/>
              <a:ext cx="2384" cy="280"/>
              <a:chOff x="1630" y="1605"/>
              <a:chExt cx="2384" cy="280"/>
            </a:xfrm>
          </p:grpSpPr>
          <p:sp>
            <p:nvSpPr>
              <p:cNvPr id="11285" name="Rectangle 31"/>
              <p:cNvSpPr>
                <a:spLocks noChangeArrowheads="1"/>
              </p:cNvSpPr>
              <p:nvPr/>
            </p:nvSpPr>
            <p:spPr bwMode="auto">
              <a:xfrm>
                <a:off x="1630" y="1605"/>
                <a:ext cx="2384" cy="280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6647" name="Rectangle 8"/>
              <p:cNvSpPr>
                <a:spLocks noChangeArrowheads="1"/>
              </p:cNvSpPr>
              <p:nvPr/>
            </p:nvSpPr>
            <p:spPr bwMode="auto">
              <a:xfrm>
                <a:off x="1956" y="1622"/>
                <a:ext cx="173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200"/>
                  <a:t>Acquiring Input Data</a:t>
                </a:r>
              </a:p>
            </p:txBody>
          </p:sp>
        </p:grpSp>
        <p:sp>
          <p:nvSpPr>
            <p:cNvPr id="26645" name="Line 25"/>
            <p:cNvSpPr>
              <a:spLocks noChangeShapeType="1"/>
            </p:cNvSpPr>
            <p:nvPr/>
          </p:nvSpPr>
          <p:spPr bwMode="auto">
            <a:xfrm>
              <a:off x="2870" y="1675"/>
              <a:ext cx="0" cy="2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85" name="Group 45"/>
          <p:cNvGrpSpPr>
            <a:grpSpLocks/>
          </p:cNvGrpSpPr>
          <p:nvPr/>
        </p:nvGrpSpPr>
        <p:grpSpPr bwMode="auto">
          <a:xfrm>
            <a:off x="2638425" y="1670050"/>
            <a:ext cx="3784600" cy="879475"/>
            <a:chOff x="1678" y="1188"/>
            <a:chExt cx="2384" cy="554"/>
          </a:xfrm>
        </p:grpSpPr>
        <p:sp>
          <p:nvSpPr>
            <p:cNvPr id="26640" name="Line 24"/>
            <p:cNvSpPr>
              <a:spLocks noChangeShapeType="1"/>
            </p:cNvSpPr>
            <p:nvPr/>
          </p:nvSpPr>
          <p:spPr bwMode="auto">
            <a:xfrm>
              <a:off x="2870" y="1188"/>
              <a:ext cx="0" cy="2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1" name="Group 39"/>
            <p:cNvGrpSpPr>
              <a:grpSpLocks/>
            </p:cNvGrpSpPr>
            <p:nvPr/>
          </p:nvGrpSpPr>
          <p:grpSpPr bwMode="auto">
            <a:xfrm>
              <a:off x="1678" y="1462"/>
              <a:ext cx="2384" cy="280"/>
              <a:chOff x="1630" y="1189"/>
              <a:chExt cx="2384" cy="280"/>
            </a:xfrm>
          </p:grpSpPr>
          <p:sp>
            <p:nvSpPr>
              <p:cNvPr id="11281" name="Rectangle 30"/>
              <p:cNvSpPr>
                <a:spLocks noChangeArrowheads="1"/>
              </p:cNvSpPr>
              <p:nvPr/>
            </p:nvSpPr>
            <p:spPr bwMode="auto">
              <a:xfrm>
                <a:off x="1630" y="1189"/>
                <a:ext cx="2384" cy="280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6643" name="Rectangle 6"/>
              <p:cNvSpPr>
                <a:spLocks noChangeArrowheads="1"/>
              </p:cNvSpPr>
              <p:nvPr/>
            </p:nvSpPr>
            <p:spPr bwMode="auto">
              <a:xfrm>
                <a:off x="1980" y="1217"/>
                <a:ext cx="1686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200"/>
                  <a:t>Developing a Model</a:t>
                </a:r>
              </a:p>
            </p:txBody>
          </p:sp>
        </p:grpSp>
      </p:grpSp>
      <p:sp>
        <p:nvSpPr>
          <p:cNvPr id="26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0850"/>
            <a:ext cx="8229600" cy="590550"/>
          </a:xfrm>
        </p:spPr>
        <p:txBody>
          <a:bodyPr/>
          <a:lstStyle/>
          <a:p>
            <a:r>
              <a:rPr lang="en-US" sz="3600" smtClean="0">
                <a:latin typeface="Arial" charset="0"/>
                <a:ea typeface="MS PGothic" pitchFamily="34" charset="-128"/>
                <a:cs typeface="Arial" charset="0"/>
              </a:rPr>
              <a:t>The Quantitative Analysis Approach</a:t>
            </a:r>
          </a:p>
        </p:txBody>
      </p:sp>
      <p:grpSp>
        <p:nvGrpSpPr>
          <p:cNvPr id="35878" name="Group 38"/>
          <p:cNvGrpSpPr>
            <a:grpSpLocks/>
          </p:cNvGrpSpPr>
          <p:nvPr/>
        </p:nvGrpSpPr>
        <p:grpSpPr bwMode="auto">
          <a:xfrm>
            <a:off x="2638425" y="1358900"/>
            <a:ext cx="3784600" cy="444500"/>
            <a:chOff x="1630" y="768"/>
            <a:chExt cx="2384" cy="280"/>
          </a:xfrm>
        </p:grpSpPr>
        <p:sp>
          <p:nvSpPr>
            <p:cNvPr id="11277" name="Rectangle 3"/>
            <p:cNvSpPr>
              <a:spLocks noChangeArrowheads="1"/>
            </p:cNvSpPr>
            <p:nvPr/>
          </p:nvSpPr>
          <p:spPr bwMode="auto">
            <a:xfrm>
              <a:off x="1630" y="768"/>
              <a:ext cx="2384" cy="28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26639" name="Rectangle 4"/>
            <p:cNvSpPr>
              <a:spLocks noChangeArrowheads="1"/>
            </p:cNvSpPr>
            <p:nvPr/>
          </p:nvSpPr>
          <p:spPr bwMode="auto">
            <a:xfrm>
              <a:off x="1935" y="796"/>
              <a:ext cx="1775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200"/>
                <a:t>Defining the Problem</a:t>
              </a:r>
            </a:p>
          </p:txBody>
        </p:sp>
      </p:grpSp>
      <p:sp>
        <p:nvSpPr>
          <p:cNvPr id="35898" name="Text Box 58"/>
          <p:cNvSpPr txBox="1">
            <a:spLocks noChangeArrowheads="1"/>
          </p:cNvSpPr>
          <p:nvPr/>
        </p:nvSpPr>
        <p:spPr bwMode="auto">
          <a:xfrm>
            <a:off x="457200" y="1235075"/>
            <a:ext cx="11620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ea typeface="MS PGothic" pitchFamily="34" charset="-128"/>
              </a:rPr>
              <a:t>FIGURE 1.1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8CAEA1CC-7027-4FA2-B76F-63697E98C407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7" grpId="0" animBg="1"/>
      <p:bldP spid="35896" grpId="0" animBg="1"/>
      <p:bldP spid="358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17525"/>
            <a:ext cx="7772400" cy="688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latin typeface="Arial" charset="0"/>
                <a:ea typeface="ＭＳ Ｐゴシック" charset="0"/>
              </a:rPr>
              <a:t>Defining the Problem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38300"/>
            <a:ext cx="7226300" cy="4572000"/>
          </a:xfrm>
        </p:spPr>
        <p:txBody>
          <a:bodyPr/>
          <a:lstStyle/>
          <a:p>
            <a:r>
              <a:rPr lang="en-US" sz="2800" smtClean="0">
                <a:latin typeface="Arial" charset="0"/>
                <a:ea typeface="MS PGothic" pitchFamily="34" charset="-128"/>
                <a:cs typeface="Arial" charset="0"/>
              </a:rPr>
              <a:t>Develop a clear and concise statement of the problem to provide direction and meaning </a:t>
            </a:r>
            <a:endParaRPr lang="en-US" sz="2400" smtClean="0">
              <a:latin typeface="Arial" charset="0"/>
              <a:ea typeface="MS PGothic" pitchFamily="34" charset="-128"/>
              <a:cs typeface="Arial" charset="0"/>
            </a:endParaRPr>
          </a:p>
          <a:p>
            <a:pPr marL="723900" lvl="1" indent="-368300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This may be the most important and difficult step</a:t>
            </a:r>
          </a:p>
          <a:p>
            <a:pPr marL="723900" lvl="1" indent="-368300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Go beyond symptoms and identify true causes</a:t>
            </a:r>
          </a:p>
          <a:p>
            <a:pPr marL="723900" lvl="1" indent="-368300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Concentrate on only a few of the problems – selecting the right problems is very important</a:t>
            </a:r>
          </a:p>
          <a:p>
            <a:pPr marL="723900" lvl="1" indent="-368300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Specific and measurable objectives may have to be developed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A13B534C-31FF-45BB-A78A-64957EBD07E5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17525"/>
            <a:ext cx="7772400" cy="688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Developing a Model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536700"/>
            <a:ext cx="4641850" cy="2716213"/>
          </a:xfrm>
        </p:spPr>
        <p:txBody>
          <a:bodyPr/>
          <a:lstStyle/>
          <a:p>
            <a:r>
              <a:rPr lang="en-US" sz="2800" smtClean="0">
                <a:latin typeface="Arial" charset="0"/>
                <a:ea typeface="MS PGothic" pitchFamily="34" charset="-128"/>
                <a:cs typeface="Arial" charset="0"/>
              </a:rPr>
              <a:t>Models are realistic, solvable, and understandable mathematical representations of a situation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55638" y="4025900"/>
            <a:ext cx="4481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>
                <a:ea typeface="MS PGothic" pitchFamily="34" charset="-128"/>
              </a:rPr>
              <a:t>Different types of models</a:t>
            </a:r>
          </a:p>
        </p:txBody>
      </p:sp>
      <p:grpSp>
        <p:nvGrpSpPr>
          <p:cNvPr id="37912" name="Group 24"/>
          <p:cNvGrpSpPr>
            <a:grpSpLocks/>
          </p:cNvGrpSpPr>
          <p:nvPr/>
        </p:nvGrpSpPr>
        <p:grpSpPr bwMode="auto">
          <a:xfrm>
            <a:off x="5135563" y="1778000"/>
            <a:ext cx="3322637" cy="2125663"/>
            <a:chOff x="1423" y="1912"/>
            <a:chExt cx="2093" cy="928"/>
          </a:xfrm>
        </p:grpSpPr>
        <p:sp>
          <p:nvSpPr>
            <p:cNvPr id="28689" name="Line 6"/>
            <p:cNvSpPr>
              <a:spLocks noChangeShapeType="1"/>
            </p:cNvSpPr>
            <p:nvPr/>
          </p:nvSpPr>
          <p:spPr bwMode="auto">
            <a:xfrm flipV="1">
              <a:off x="1696" y="2104"/>
              <a:ext cx="1644" cy="3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Text Box 7"/>
            <p:cNvSpPr txBox="1">
              <a:spLocks noChangeArrowheads="1"/>
            </p:cNvSpPr>
            <p:nvPr/>
          </p:nvSpPr>
          <p:spPr bwMode="auto">
            <a:xfrm>
              <a:off x="2080" y="2679"/>
              <a:ext cx="94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ea typeface="MS PGothic" pitchFamily="34" charset="-128"/>
                </a:rPr>
                <a:t>$ Advertising</a:t>
              </a:r>
            </a:p>
          </p:txBody>
        </p:sp>
        <p:sp>
          <p:nvSpPr>
            <p:cNvPr id="28691" name="Text Box 8"/>
            <p:cNvSpPr txBox="1">
              <a:spLocks noChangeArrowheads="1"/>
            </p:cNvSpPr>
            <p:nvPr/>
          </p:nvSpPr>
          <p:spPr bwMode="auto">
            <a:xfrm rot="-5400000">
              <a:off x="1331" y="2206"/>
              <a:ext cx="41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ea typeface="MS PGothic" pitchFamily="34" charset="-128"/>
                </a:rPr>
                <a:t>$ Sales</a:t>
              </a:r>
            </a:p>
          </p:txBody>
        </p:sp>
        <p:sp>
          <p:nvSpPr>
            <p:cNvPr id="28692" name="Text Box 21"/>
            <p:cNvSpPr txBox="1">
              <a:spLocks noChangeArrowheads="1"/>
            </p:cNvSpPr>
            <p:nvPr/>
          </p:nvSpPr>
          <p:spPr bwMode="auto">
            <a:xfrm rot="-1138957">
              <a:off x="2037" y="2112"/>
              <a:ext cx="95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ea typeface="MS PGothic" pitchFamily="34" charset="-128"/>
                </a:rPr>
                <a:t>Y</a:t>
              </a:r>
              <a:r>
                <a:rPr lang="en-US">
                  <a:ea typeface="MS PGothic" pitchFamily="34" charset="-128"/>
                </a:rPr>
                <a:t> = </a:t>
              </a:r>
              <a:r>
                <a:rPr lang="en-US" i="1">
                  <a:ea typeface="MS PGothic" pitchFamily="34" charset="-128"/>
                </a:rPr>
                <a:t>b</a:t>
              </a:r>
              <a:r>
                <a:rPr lang="en-US" baseline="-25000">
                  <a:ea typeface="MS PGothic" pitchFamily="34" charset="-128"/>
                </a:rPr>
                <a:t>0</a:t>
              </a:r>
              <a:r>
                <a:rPr lang="en-US">
                  <a:ea typeface="MS PGothic" pitchFamily="34" charset="-128"/>
                </a:rPr>
                <a:t> + </a:t>
              </a:r>
              <a:r>
                <a:rPr lang="en-US" i="1">
                  <a:ea typeface="MS PGothic" pitchFamily="34" charset="-128"/>
                </a:rPr>
                <a:t>b</a:t>
              </a:r>
              <a:r>
                <a:rPr lang="en-US" baseline="-25000">
                  <a:ea typeface="MS PGothic" pitchFamily="34" charset="-128"/>
                </a:rPr>
                <a:t>1</a:t>
              </a:r>
              <a:r>
                <a:rPr lang="en-US" i="1">
                  <a:ea typeface="MS PGothic" pitchFamily="34" charset="-128"/>
                </a:rPr>
                <a:t>X</a:t>
              </a:r>
            </a:p>
          </p:txBody>
        </p:sp>
        <p:sp>
          <p:nvSpPr>
            <p:cNvPr id="28693" name="Freeform 22"/>
            <p:cNvSpPr>
              <a:spLocks/>
            </p:cNvSpPr>
            <p:nvPr/>
          </p:nvSpPr>
          <p:spPr bwMode="auto">
            <a:xfrm>
              <a:off x="1696" y="1912"/>
              <a:ext cx="1820" cy="752"/>
            </a:xfrm>
            <a:custGeom>
              <a:avLst/>
              <a:gdLst>
                <a:gd name="T0" fmla="*/ 0 w 2376"/>
                <a:gd name="T1" fmla="*/ 0 h 752"/>
                <a:gd name="T2" fmla="*/ 0 w 2376"/>
                <a:gd name="T3" fmla="*/ 752 h 752"/>
                <a:gd name="T4" fmla="*/ 1820 w 2376"/>
                <a:gd name="T5" fmla="*/ 752 h 752"/>
                <a:gd name="T6" fmla="*/ 0 60000 65536"/>
                <a:gd name="T7" fmla="*/ 0 60000 65536"/>
                <a:gd name="T8" fmla="*/ 0 60000 65536"/>
                <a:gd name="T9" fmla="*/ 0 w 2376"/>
                <a:gd name="T10" fmla="*/ 0 h 752"/>
                <a:gd name="T11" fmla="*/ 2376 w 2376"/>
                <a:gd name="T12" fmla="*/ 752 h 7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76" h="752">
                  <a:moveTo>
                    <a:pt x="0" y="0"/>
                  </a:moveTo>
                  <a:lnTo>
                    <a:pt x="0" y="752"/>
                  </a:lnTo>
                  <a:lnTo>
                    <a:pt x="2376" y="752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9DAFCF14-0391-46B7-8445-D236A58BCD85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711200" y="4670425"/>
            <a:ext cx="7645400" cy="1589088"/>
            <a:chOff x="711200" y="4746625"/>
            <a:chExt cx="7645400" cy="1589881"/>
          </a:xfrm>
        </p:grpSpPr>
        <p:grpSp>
          <p:nvGrpSpPr>
            <p:cNvPr id="28680" name="Group 6"/>
            <p:cNvGrpSpPr>
              <a:grpSpLocks/>
            </p:cNvGrpSpPr>
            <p:nvPr/>
          </p:nvGrpSpPr>
          <p:grpSpPr bwMode="auto">
            <a:xfrm>
              <a:off x="3268272" y="4746625"/>
              <a:ext cx="2569750" cy="1589881"/>
              <a:chOff x="3055937" y="4911725"/>
              <a:chExt cx="2569750" cy="1589881"/>
            </a:xfrm>
          </p:grpSpPr>
          <p:sp>
            <p:nvSpPr>
              <p:cNvPr id="28687" name="Text Box 12"/>
              <p:cNvSpPr txBox="1">
                <a:spLocks noChangeArrowheads="1"/>
              </p:cNvSpPr>
              <p:nvPr/>
            </p:nvSpPr>
            <p:spPr bwMode="auto">
              <a:xfrm>
                <a:off x="3055937" y="4911725"/>
                <a:ext cx="1484313" cy="763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>
                    <a:ea typeface="MS PGothic" pitchFamily="34" charset="-128"/>
                  </a:rPr>
                  <a:t>Scale models</a:t>
                </a:r>
              </a:p>
            </p:txBody>
          </p:sp>
          <p:pic>
            <p:nvPicPr>
              <p:cNvPr id="28688" name="Picture 25" descr="CARDESNR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329193" y="5328444"/>
                <a:ext cx="1296494" cy="1173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8681" name="Group 5"/>
            <p:cNvGrpSpPr>
              <a:grpSpLocks/>
            </p:cNvGrpSpPr>
            <p:nvPr/>
          </p:nvGrpSpPr>
          <p:grpSpPr bwMode="auto">
            <a:xfrm>
              <a:off x="5999556" y="4751388"/>
              <a:ext cx="2357044" cy="1585118"/>
              <a:chOff x="5885256" y="4916488"/>
              <a:chExt cx="2357044" cy="1585118"/>
            </a:xfrm>
          </p:grpSpPr>
          <p:sp>
            <p:nvSpPr>
              <p:cNvPr id="28685" name="Text Box 16"/>
              <p:cNvSpPr txBox="1">
                <a:spLocks noChangeArrowheads="1"/>
              </p:cNvSpPr>
              <p:nvPr/>
            </p:nvSpPr>
            <p:spPr bwMode="auto">
              <a:xfrm>
                <a:off x="5885256" y="4916488"/>
                <a:ext cx="1755775" cy="7635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>
                    <a:ea typeface="MS PGothic" pitchFamily="34" charset="-128"/>
                  </a:rPr>
                  <a:t>Schematic models</a:t>
                </a:r>
              </a:p>
            </p:txBody>
          </p:sp>
          <p:pic>
            <p:nvPicPr>
              <p:cNvPr id="28686" name="Picture 27" descr="bd06887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084158" y="5328444"/>
                <a:ext cx="1158142" cy="1173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8682" name="Group 7"/>
            <p:cNvGrpSpPr>
              <a:grpSpLocks/>
            </p:cNvGrpSpPr>
            <p:nvPr/>
          </p:nvGrpSpPr>
          <p:grpSpPr bwMode="auto">
            <a:xfrm>
              <a:off x="711200" y="4746625"/>
              <a:ext cx="2395537" cy="1589881"/>
              <a:chOff x="596900" y="4911725"/>
              <a:chExt cx="2395537" cy="1589881"/>
            </a:xfrm>
          </p:grpSpPr>
          <p:sp>
            <p:nvSpPr>
              <p:cNvPr id="28683" name="TextBox 3"/>
              <p:cNvSpPr txBox="1">
                <a:spLocks noChangeArrowheads="1"/>
              </p:cNvSpPr>
              <p:nvPr/>
            </p:nvSpPr>
            <p:spPr bwMode="auto">
              <a:xfrm>
                <a:off x="596900" y="4911725"/>
                <a:ext cx="1473200" cy="763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/>
                  <a:t>Physical models</a:t>
                </a:r>
              </a:p>
            </p:txBody>
          </p:sp>
          <p:pic>
            <p:nvPicPr>
              <p:cNvPr id="28684" name="Picture 4" descr="MC900056230.WMF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819275" y="5328444"/>
                <a:ext cx="1173162" cy="1173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378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17525"/>
            <a:ext cx="7772400" cy="688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latin typeface="Arial" charset="0"/>
                <a:ea typeface="ＭＳ Ｐゴシック" charset="0"/>
              </a:rPr>
              <a:t>Developing a Model</a:t>
            </a:r>
          </a:p>
        </p:txBody>
      </p:sp>
      <p:sp>
        <p:nvSpPr>
          <p:cNvPr id="604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62000" y="1498600"/>
            <a:ext cx="7581900" cy="4622800"/>
          </a:xfrm>
        </p:spPr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Mathematical model –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a </a:t>
            </a:r>
            <a:r>
              <a:rPr lang="en-US" sz="2800" dirty="0">
                <a:latin typeface="Arial" charset="0"/>
                <a:ea typeface="ＭＳ Ｐゴシック" charset="0"/>
              </a:rPr>
              <a:t>set of mathematical relationships </a:t>
            </a:r>
            <a:endParaRPr lang="en-US" sz="2800" dirty="0" smtClean="0">
              <a:latin typeface="Arial" charset="0"/>
              <a:ea typeface="ＭＳ Ｐゴシック" charset="0"/>
            </a:endParaRPr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Models </a:t>
            </a:r>
            <a:r>
              <a:rPr lang="en-US" sz="2800" dirty="0">
                <a:latin typeface="Arial" charset="0"/>
                <a:ea typeface="ＭＳ Ｐゴシック" charset="0"/>
              </a:rPr>
              <a:t>generally contain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variables and parameters</a:t>
            </a:r>
          </a:p>
          <a:p>
            <a:pPr marL="812800" lvl="1" indent="-368300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Controllable variables, decision variables, are generally unknown</a:t>
            </a:r>
          </a:p>
          <a:p>
            <a:pPr marL="1168400" lvl="2" indent="-368300"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000" dirty="0" smtClean="0">
                <a:latin typeface="Arial" charset="0"/>
                <a:ea typeface="ＭＳ Ｐゴシック" charset="0"/>
              </a:rPr>
              <a:t>How </a:t>
            </a:r>
            <a:r>
              <a:rPr lang="en-US" sz="2000" dirty="0">
                <a:latin typeface="Arial" charset="0"/>
                <a:ea typeface="ＭＳ Ｐゴシック" charset="0"/>
              </a:rPr>
              <a:t>many items should be ordered for inventory?</a:t>
            </a:r>
          </a:p>
          <a:p>
            <a:pPr marL="812800" lvl="1" indent="-368300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Parameters are known quantities that are a part of the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model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marL="1168400" lvl="2" indent="-368300"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What is the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cost </a:t>
            </a:r>
            <a:r>
              <a:rPr lang="en-US" sz="2000" dirty="0">
                <a:latin typeface="Arial" charset="0"/>
                <a:ea typeface="ＭＳ Ｐゴシック" charset="0"/>
              </a:rPr>
              <a:t>of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placing an order?</a:t>
            </a:r>
          </a:p>
          <a:p>
            <a:pPr marL="368300" indent="-368300"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Required input data must be available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1562753C-578F-4C02-832A-EE44276A8E00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17525"/>
            <a:ext cx="7772400" cy="688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ea typeface="ＭＳ Ｐゴシック" charset="0"/>
              </a:rPr>
              <a:t>Acquiring Input Data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454150"/>
            <a:ext cx="7747000" cy="552450"/>
          </a:xfrm>
        </p:spPr>
        <p:txBody>
          <a:bodyPr/>
          <a:lstStyle/>
          <a:p>
            <a:r>
              <a:rPr lang="en-US" sz="2800" smtClean="0">
                <a:latin typeface="Arial" charset="0"/>
                <a:ea typeface="MS PGothic" pitchFamily="34" charset="-128"/>
                <a:cs typeface="Arial" charset="0"/>
              </a:rPr>
              <a:t>Input data must be accurate – GIGO rule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711200" y="5035550"/>
            <a:ext cx="7720013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charset="0"/>
              <a:buChar char="•"/>
            </a:pPr>
            <a:r>
              <a:rPr lang="en-US" sz="2400">
                <a:ea typeface="MS PGothic" pitchFamily="34" charset="-128"/>
              </a:rPr>
              <a:t>Data may come from a variety of sources – company reports, documents, employee interviews, direct measurement, or statistical sampling</a:t>
            </a:r>
          </a:p>
        </p:txBody>
      </p:sp>
      <p:grpSp>
        <p:nvGrpSpPr>
          <p:cNvPr id="38931" name="Group 19"/>
          <p:cNvGrpSpPr>
            <a:grpSpLocks/>
          </p:cNvGrpSpPr>
          <p:nvPr/>
        </p:nvGrpSpPr>
        <p:grpSpPr bwMode="auto">
          <a:xfrm>
            <a:off x="1308100" y="2184400"/>
            <a:ext cx="4210050" cy="1803400"/>
            <a:chOff x="808" y="1576"/>
            <a:chExt cx="2652" cy="1136"/>
          </a:xfrm>
        </p:grpSpPr>
        <p:grpSp>
          <p:nvGrpSpPr>
            <p:cNvPr id="31756" name="Group 14"/>
            <p:cNvGrpSpPr>
              <a:grpSpLocks/>
            </p:cNvGrpSpPr>
            <p:nvPr/>
          </p:nvGrpSpPr>
          <p:grpSpPr bwMode="auto">
            <a:xfrm>
              <a:off x="808" y="1576"/>
              <a:ext cx="1216" cy="720"/>
              <a:chOff x="808" y="1576"/>
              <a:chExt cx="1216" cy="720"/>
            </a:xfrm>
          </p:grpSpPr>
          <p:sp>
            <p:nvSpPr>
              <p:cNvPr id="31761" name="Rectangle 10"/>
              <p:cNvSpPr>
                <a:spLocks noChangeArrowheads="1"/>
              </p:cNvSpPr>
              <p:nvPr/>
            </p:nvSpPr>
            <p:spPr bwMode="auto">
              <a:xfrm>
                <a:off x="808" y="1576"/>
                <a:ext cx="1216" cy="720"/>
              </a:xfrm>
              <a:prstGeom prst="rect">
                <a:avLst/>
              </a:prstGeom>
              <a:solidFill>
                <a:srgbClr val="B6DDE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2" name="Text Box 8"/>
              <p:cNvSpPr txBox="1">
                <a:spLocks noChangeArrowheads="1"/>
              </p:cNvSpPr>
              <p:nvPr/>
            </p:nvSpPr>
            <p:spPr bwMode="auto">
              <a:xfrm>
                <a:off x="925" y="1700"/>
                <a:ext cx="982" cy="4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b="1">
                    <a:ea typeface="MS PGothic" pitchFamily="34" charset="-128"/>
                  </a:rPr>
                  <a:t>Garbage In</a:t>
                </a:r>
              </a:p>
            </p:txBody>
          </p:sp>
        </p:grpSp>
        <p:grpSp>
          <p:nvGrpSpPr>
            <p:cNvPr id="31757" name="Group 15"/>
            <p:cNvGrpSpPr>
              <a:grpSpLocks/>
            </p:cNvGrpSpPr>
            <p:nvPr/>
          </p:nvGrpSpPr>
          <p:grpSpPr bwMode="auto">
            <a:xfrm>
              <a:off x="2244" y="1992"/>
              <a:ext cx="1216" cy="720"/>
              <a:chOff x="2048" y="1904"/>
              <a:chExt cx="1216" cy="720"/>
            </a:xfrm>
          </p:grpSpPr>
          <p:sp>
            <p:nvSpPr>
              <p:cNvPr id="15374" name="Rectangle 11"/>
              <p:cNvSpPr>
                <a:spLocks noChangeArrowheads="1"/>
              </p:cNvSpPr>
              <p:nvPr/>
            </p:nvSpPr>
            <p:spPr bwMode="auto">
              <a:xfrm>
                <a:off x="2048" y="1904"/>
                <a:ext cx="1216" cy="7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1760" name="Text Box 13"/>
              <p:cNvSpPr txBox="1">
                <a:spLocks noChangeArrowheads="1"/>
              </p:cNvSpPr>
              <p:nvPr/>
            </p:nvSpPr>
            <p:spPr bwMode="auto">
              <a:xfrm>
                <a:off x="2224" y="2120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ea typeface="MS PGothic" pitchFamily="34" charset="-128"/>
                  </a:rPr>
                  <a:t>Process</a:t>
                </a:r>
              </a:p>
            </p:txBody>
          </p:sp>
        </p:grpSp>
        <p:sp>
          <p:nvSpPr>
            <p:cNvPr id="31758" name="AutoShape 17"/>
            <p:cNvSpPr>
              <a:spLocks noChangeArrowheads="1"/>
            </p:cNvSpPr>
            <p:nvPr/>
          </p:nvSpPr>
          <p:spPr bwMode="auto">
            <a:xfrm>
              <a:off x="1856" y="1632"/>
              <a:ext cx="696" cy="4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6 w 21600"/>
                <a:gd name="T19" fmla="*/ 3176 h 21600"/>
                <a:gd name="T20" fmla="*/ 18434 w 21600"/>
                <a:gd name="T21" fmla="*/ 18424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9924" y="5399"/>
                    <a:pt x="9062" y="5612"/>
                    <a:pt x="8287" y="6020"/>
                  </a:cubicBezTo>
                  <a:lnTo>
                    <a:pt x="5774" y="1240"/>
                  </a:lnTo>
                  <a:cubicBezTo>
                    <a:pt x="7324" y="425"/>
                    <a:pt x="9049" y="-1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32" name="Group 20"/>
          <p:cNvGrpSpPr>
            <a:grpSpLocks/>
          </p:cNvGrpSpPr>
          <p:nvPr/>
        </p:nvGrpSpPr>
        <p:grpSpPr bwMode="auto">
          <a:xfrm>
            <a:off x="5257800" y="2959100"/>
            <a:ext cx="2540000" cy="1689100"/>
            <a:chOff x="3296" y="2064"/>
            <a:chExt cx="1600" cy="1064"/>
          </a:xfrm>
        </p:grpSpPr>
        <p:grpSp>
          <p:nvGrpSpPr>
            <p:cNvPr id="31752" name="Group 16"/>
            <p:cNvGrpSpPr>
              <a:grpSpLocks/>
            </p:cNvGrpSpPr>
            <p:nvPr/>
          </p:nvGrpSpPr>
          <p:grpSpPr bwMode="auto">
            <a:xfrm>
              <a:off x="3680" y="2408"/>
              <a:ext cx="1216" cy="720"/>
              <a:chOff x="3392" y="2160"/>
              <a:chExt cx="1216" cy="720"/>
            </a:xfrm>
          </p:grpSpPr>
          <p:sp>
            <p:nvSpPr>
              <p:cNvPr id="31754" name="Rectangle 12"/>
              <p:cNvSpPr>
                <a:spLocks noChangeArrowheads="1"/>
              </p:cNvSpPr>
              <p:nvPr/>
            </p:nvSpPr>
            <p:spPr bwMode="auto">
              <a:xfrm>
                <a:off x="3392" y="2160"/>
                <a:ext cx="1216" cy="72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5" name="Text Box 9"/>
              <p:cNvSpPr txBox="1">
                <a:spLocks noChangeArrowheads="1"/>
              </p:cNvSpPr>
              <p:nvPr/>
            </p:nvSpPr>
            <p:spPr bwMode="auto">
              <a:xfrm>
                <a:off x="3509" y="2284"/>
                <a:ext cx="982" cy="4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b="1">
                    <a:ea typeface="MS PGothic" pitchFamily="34" charset="-128"/>
                  </a:rPr>
                  <a:t>Garbage Out</a:t>
                </a:r>
              </a:p>
            </p:txBody>
          </p:sp>
        </p:grpSp>
        <p:sp>
          <p:nvSpPr>
            <p:cNvPr id="31753" name="AutoShape 18"/>
            <p:cNvSpPr>
              <a:spLocks noChangeArrowheads="1"/>
            </p:cNvSpPr>
            <p:nvPr/>
          </p:nvSpPr>
          <p:spPr bwMode="auto">
            <a:xfrm>
              <a:off x="3296" y="2064"/>
              <a:ext cx="696" cy="4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6 w 21600"/>
                <a:gd name="T19" fmla="*/ 3176 h 21600"/>
                <a:gd name="T20" fmla="*/ 18434 w 21600"/>
                <a:gd name="T21" fmla="*/ 18424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9924" y="5399"/>
                    <a:pt x="9062" y="5612"/>
                    <a:pt x="8287" y="6020"/>
                  </a:cubicBezTo>
                  <a:lnTo>
                    <a:pt x="5774" y="1240"/>
                  </a:lnTo>
                  <a:cubicBezTo>
                    <a:pt x="7324" y="425"/>
                    <a:pt x="9049" y="-1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3EF63EEA-1E7D-4F22-AE6F-B9B37397940E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  <p:bldP spid="389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17525"/>
            <a:ext cx="7772400" cy="688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latin typeface="Arial" charset="0"/>
                <a:ea typeface="ＭＳ Ｐゴシック" charset="0"/>
              </a:rPr>
              <a:t>Developing a Solution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435100"/>
            <a:ext cx="7493000" cy="4699000"/>
          </a:xfrm>
        </p:spPr>
        <p:txBody>
          <a:bodyPr/>
          <a:lstStyle/>
          <a:p>
            <a:r>
              <a:rPr lang="en-US" sz="2800" smtClean="0">
                <a:latin typeface="Arial" charset="0"/>
                <a:ea typeface="MS PGothic" pitchFamily="34" charset="-128"/>
                <a:cs typeface="Arial" charset="0"/>
              </a:rPr>
              <a:t>Manipulating the model to arrive at the best (optimal) solution </a:t>
            </a:r>
          </a:p>
          <a:p>
            <a:r>
              <a:rPr lang="en-US" sz="2800" smtClean="0">
                <a:latin typeface="Arial" charset="0"/>
                <a:ea typeface="MS PGothic" pitchFamily="34" charset="-128"/>
                <a:cs typeface="Arial" charset="0"/>
              </a:rPr>
              <a:t>Common techniques are</a:t>
            </a:r>
          </a:p>
          <a:p>
            <a:pPr lvl="1"/>
            <a:r>
              <a:rPr lang="en-US" sz="2400" b="1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Solving</a:t>
            </a:r>
            <a:r>
              <a:rPr lang="en-US" sz="240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equations</a:t>
            </a:r>
          </a:p>
          <a:p>
            <a:pPr lvl="1"/>
            <a:r>
              <a:rPr lang="en-US" sz="2400" b="1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Trial and error 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– trying various approaches and picking the best result</a:t>
            </a:r>
          </a:p>
          <a:p>
            <a:pPr lvl="1"/>
            <a:r>
              <a:rPr lang="en-US" sz="2400" b="1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Complete enumera</a:t>
            </a:r>
            <a:r>
              <a:rPr lang="en-US" sz="2400" b="1" smtClean="0">
                <a:latin typeface="Arial" charset="0"/>
                <a:ea typeface="MS PGothic" pitchFamily="34" charset="-128"/>
                <a:cs typeface="Arial" charset="0"/>
              </a:rPr>
              <a:t>tion 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– trying all possible values</a:t>
            </a:r>
          </a:p>
          <a:p>
            <a:pPr lvl="1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Using an </a:t>
            </a:r>
            <a:r>
              <a:rPr lang="en-US" sz="2400" b="1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algorithm</a:t>
            </a:r>
            <a:r>
              <a:rPr lang="en-US" sz="240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– a series of repeating steps to reach a solution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2EDFAFFB-8723-48E5-B1AB-09A45AB6346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8638"/>
            <a:ext cx="7772400" cy="6778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latin typeface="Arial" charset="0"/>
                <a:ea typeface="ＭＳ Ｐゴシック" charset="0"/>
              </a:rPr>
              <a:t>Testing the Solution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790700"/>
            <a:ext cx="7797800" cy="2590800"/>
          </a:xfrm>
        </p:spPr>
        <p:txBody>
          <a:bodyPr/>
          <a:lstStyle/>
          <a:p>
            <a:r>
              <a:rPr lang="en-US" sz="2800" smtClean="0">
                <a:latin typeface="Arial" charset="0"/>
                <a:ea typeface="MS PGothic" pitchFamily="34" charset="-128"/>
                <a:cs typeface="Arial" charset="0"/>
              </a:rPr>
              <a:t>Both input data and the model should be tested for accuracy before analysis and implementation</a:t>
            </a:r>
          </a:p>
          <a:p>
            <a:pPr marL="723900" lvl="1" indent="-368300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New data can be collected to test the model</a:t>
            </a:r>
          </a:p>
          <a:p>
            <a:pPr marL="723900" lvl="1" indent="-368300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Results should be logical, consistent, and represent the real situation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62A8A986-4C66-4C94-9C89-C7F6DB75AB6F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17525"/>
            <a:ext cx="7772400" cy="688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latin typeface="Arial" charset="0"/>
                <a:ea typeface="ＭＳ Ｐゴシック" charset="0"/>
              </a:rPr>
              <a:t>Analyzing the Results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51000"/>
            <a:ext cx="7658100" cy="4457700"/>
          </a:xfrm>
        </p:spPr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Determine the implications of the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solution</a:t>
            </a:r>
            <a:endParaRPr lang="en-US" sz="2800" dirty="0">
              <a:latin typeface="Arial" charset="0"/>
              <a:ea typeface="ＭＳ Ｐゴシック" charset="0"/>
            </a:endParaRPr>
          </a:p>
          <a:p>
            <a:pPr marL="723900" lvl="1" indent="-368300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Implementing results often requires change in an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organization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marL="723900" lvl="1" indent="-368300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The impact of actions or changes needs to be studied and understood before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implementation</a:t>
            </a:r>
          </a:p>
          <a:p>
            <a:pPr marL="323850" indent="-368300"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800" b="1" dirty="0">
                <a:solidFill>
                  <a:srgbClr val="000000"/>
                </a:solidFill>
                <a:ea typeface="ＭＳ Ｐゴシック" pitchFamily="34" charset="-128"/>
              </a:rPr>
              <a:t>Sensitivity analysis </a:t>
            </a:r>
            <a:r>
              <a:rPr lang="en-US" sz="2800" dirty="0">
                <a:ea typeface="ＭＳ Ｐゴシック" pitchFamily="34" charset="-128"/>
              </a:rPr>
              <a:t>determines how </a:t>
            </a:r>
            <a:r>
              <a:rPr lang="en-US" sz="2800" dirty="0" smtClean="0">
                <a:ea typeface="ＭＳ Ｐゴシック" pitchFamily="34" charset="-128"/>
              </a:rPr>
              <a:t>much the </a:t>
            </a:r>
            <a:r>
              <a:rPr lang="en-US" sz="2800" dirty="0">
                <a:ea typeface="ＭＳ Ｐゴシック" pitchFamily="34" charset="-128"/>
              </a:rPr>
              <a:t>results will change if the model </a:t>
            </a:r>
            <a:r>
              <a:rPr lang="en-US" sz="2800" dirty="0" smtClean="0">
                <a:ea typeface="ＭＳ Ｐゴシック" pitchFamily="34" charset="-128"/>
              </a:rPr>
              <a:t>or input </a:t>
            </a:r>
            <a:r>
              <a:rPr lang="en-US" sz="2800" dirty="0">
                <a:ea typeface="ＭＳ Ｐゴシック" pitchFamily="34" charset="-128"/>
              </a:rPr>
              <a:t>data </a:t>
            </a:r>
            <a:r>
              <a:rPr lang="en-US" sz="2800" dirty="0" smtClean="0">
                <a:ea typeface="ＭＳ Ｐゴシック" pitchFamily="34" charset="-128"/>
              </a:rPr>
              <a:t>changes</a:t>
            </a:r>
          </a:p>
          <a:p>
            <a:pPr marL="723900" lvl="1" indent="-368300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 smtClean="0">
                <a:ea typeface="ＭＳ Ｐゴシック" pitchFamily="34" charset="-128"/>
              </a:rPr>
              <a:t>Sensitive </a:t>
            </a:r>
            <a:r>
              <a:rPr lang="en-US" sz="2400" dirty="0">
                <a:ea typeface="ＭＳ Ｐゴシック" pitchFamily="34" charset="-128"/>
              </a:rPr>
              <a:t>models should be very thoroughly </a:t>
            </a:r>
            <a:r>
              <a:rPr lang="en-US" sz="2400" dirty="0" smtClean="0">
                <a:ea typeface="ＭＳ Ｐゴシック" pitchFamily="34" charset="-128"/>
              </a:rPr>
              <a:t>tested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574B70A8-530B-4672-976F-68F1599D1EF3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17525"/>
            <a:ext cx="7772400" cy="688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latin typeface="Arial" charset="0"/>
                <a:ea typeface="ＭＳ Ｐゴシック" charset="0"/>
              </a:rPr>
              <a:t>Implementing the Results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676400"/>
            <a:ext cx="7531100" cy="4737100"/>
          </a:xfrm>
        </p:spPr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Implementation incorporates the solution into the company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Implementation can be very difficult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People may be resistant to changes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Many quantitative analysis efforts have failed because a good, workable solution was not properly implemented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Changes occur over time, so even successful implementations must be monitored to determine if modifications are necessary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5FD600E3-F0C6-4282-A277-15F0B78A304A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01800" y="504825"/>
            <a:ext cx="6781800" cy="841375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2159000"/>
            <a:ext cx="7713662" cy="4254500"/>
          </a:xfrm>
        </p:spPr>
        <p:txBody>
          <a:bodyPr rtlCol="0">
            <a:normAutofit/>
          </a:bodyPr>
          <a:lstStyle/>
          <a:p>
            <a:pPr marL="457200" indent="-457200" fontAlgn="auto">
              <a:spcBef>
                <a:spcPts val="0"/>
              </a:spcBef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sz="2400" dirty="0">
                <a:ea typeface="ＭＳ Ｐゴシック" charset="0"/>
              </a:rPr>
              <a:t>Describe the quantitative analysis approach</a:t>
            </a:r>
          </a:p>
          <a:p>
            <a:pPr marL="457200" indent="-457200" fontAlgn="auto">
              <a:spcBef>
                <a:spcPts val="0"/>
              </a:spcBef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sz="2400" dirty="0">
                <a:ea typeface="ＭＳ Ｐゴシック" charset="0"/>
              </a:rPr>
              <a:t>Understand the application of quantitative analysis in a real </a:t>
            </a:r>
            <a:r>
              <a:rPr lang="en-US" sz="2400" dirty="0" smtClean="0">
                <a:ea typeface="ＭＳ Ｐゴシック" charset="0"/>
              </a:rPr>
              <a:t>situation</a:t>
            </a:r>
          </a:p>
          <a:p>
            <a:pPr marL="457200" indent="-457200" fontAlgn="auto">
              <a:spcBef>
                <a:spcPts val="0"/>
              </a:spcBef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sz="2400" dirty="0" smtClean="0">
                <a:ea typeface="ＭＳ Ｐゴシック" charset="0"/>
              </a:rPr>
              <a:t>Describe the three categories of business analytics</a:t>
            </a:r>
            <a:endParaRPr lang="en-US" sz="2400" dirty="0">
              <a:ea typeface="ＭＳ Ｐゴシック" charset="0"/>
            </a:endParaRPr>
          </a:p>
          <a:p>
            <a:pPr marL="457200" indent="-457200" fontAlgn="auto">
              <a:spcBef>
                <a:spcPts val="0"/>
              </a:spcBef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sz="2400" dirty="0">
                <a:ea typeface="ＭＳ Ｐゴシック" charset="0"/>
              </a:rPr>
              <a:t>Describe the use of modeling in quantitative analysis</a:t>
            </a:r>
          </a:p>
          <a:p>
            <a:pPr marL="457200" indent="-457200" fontAlgn="auto">
              <a:spcBef>
                <a:spcPts val="0"/>
              </a:spcBef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sz="2400" dirty="0">
                <a:ea typeface="ＭＳ Ｐゴシック" charset="0"/>
              </a:rPr>
              <a:t>Use computers and spreadsheet models to perform quantitative analysis</a:t>
            </a:r>
          </a:p>
          <a:p>
            <a:pPr marL="457200" indent="-457200" fontAlgn="auto">
              <a:spcBef>
                <a:spcPts val="0"/>
              </a:spcBef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sz="2400" dirty="0">
                <a:ea typeface="ＭＳ Ｐゴシック" charset="0"/>
              </a:rPr>
              <a:t>Discuss possible problems in using quantitative analysis</a:t>
            </a:r>
          </a:p>
          <a:p>
            <a:pPr marL="457200" indent="-457200" fontAlgn="auto">
              <a:spcBef>
                <a:spcPts val="0"/>
              </a:spcBef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sz="2400" dirty="0">
                <a:ea typeface="ＭＳ Ｐゴシック" charset="0"/>
              </a:rPr>
              <a:t>Perform a break-even analysis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19138" y="1563688"/>
            <a:ext cx="7451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ea typeface="MS PGothic" pitchFamily="34" charset="-128"/>
              </a:rPr>
              <a:t>After completing this chapter, students will be able to: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" y="504825"/>
            <a:ext cx="1168400" cy="8413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2070100" y="531813"/>
            <a:ext cx="62547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LEARNING OBJECTIVES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691A9586-21F4-4907-9577-B5A44FC9BBF4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4988"/>
            <a:ext cx="7772400" cy="704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latin typeface="Arial" charset="0"/>
                <a:ea typeface="MS PGothic" pitchFamily="34" charset="-128"/>
                <a:cs typeface="Arial" charset="0"/>
              </a:rPr>
              <a:t>Modeling in the Real World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765300"/>
            <a:ext cx="7226300" cy="4114800"/>
          </a:xfrm>
        </p:spPr>
        <p:txBody>
          <a:bodyPr/>
          <a:lstStyle/>
          <a:p>
            <a:r>
              <a:rPr lang="en-US" sz="2800" smtClean="0">
                <a:latin typeface="Arial" charset="0"/>
                <a:ea typeface="MS PGothic" pitchFamily="34" charset="-128"/>
                <a:cs typeface="Arial" charset="0"/>
              </a:rPr>
              <a:t>Quantitative analysis models are used extensively by real organizations to solve real problems</a:t>
            </a:r>
          </a:p>
          <a:p>
            <a:pPr lvl="1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In the real world, quantitative analysis  models can be complex, expensive, and difficult to sell</a:t>
            </a:r>
          </a:p>
          <a:p>
            <a:pPr lvl="1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Following the steps in the process is an important component of success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3BB44CC2-AD45-48F2-803D-31B4621C5C36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latin typeface="Arial" charset="0"/>
                <a:ea typeface="MS PGothic" pitchFamily="34" charset="-128"/>
                <a:cs typeface="Arial" charset="0"/>
              </a:rPr>
              <a:t>How To Develop a Quantitative Analysis Model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615950" y="1751013"/>
            <a:ext cx="5548313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sz="2800">
                <a:ea typeface="MS PGothic" pitchFamily="34" charset="-128"/>
              </a:rPr>
              <a:t>A mathematical model of profit: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155825" y="2979738"/>
            <a:ext cx="4845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ea typeface="MS PGothic" pitchFamily="34" charset="-128"/>
              </a:rPr>
              <a:t>Profit = Revenue – Expenses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85704BBB-1B9C-42C7-BF22-429D9ADAC48D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5950" y="3883025"/>
            <a:ext cx="69913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/>
              <a:t>Revenue and expenses can be expressed in different ways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69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latin typeface="Arial" charset="0"/>
                <a:ea typeface="MS PGothic" pitchFamily="34" charset="-128"/>
                <a:cs typeface="Arial" charset="0"/>
              </a:rPr>
              <a:t>How To Develop a Quantitative Analysis Model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836613" y="1752600"/>
            <a:ext cx="7470775" cy="255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marL="1168400" indent="-11684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079500" indent="-1079500"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0" dirty="0"/>
              <a:t>Profit =	Revenue – (Fixed cost + Variable cost)</a:t>
            </a:r>
          </a:p>
          <a:p>
            <a:pPr marL="1079500" indent="-1079500"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0" dirty="0"/>
              <a:t>Profit =	(Selling price per unit)</a:t>
            </a:r>
            <a:r>
              <a:rPr lang="en-US" b="0" dirty="0" smtClean="0"/>
              <a:t>(Number </a:t>
            </a:r>
            <a:r>
              <a:rPr lang="en-US" b="0" dirty="0"/>
              <a:t>of units sold) – [Fixed cost + (Variable costs per unit)(Number of units sold)]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0" dirty="0"/>
              <a:t>Profit =	</a:t>
            </a:r>
            <a:r>
              <a:rPr lang="en-US" b="0" i="1" dirty="0" err="1">
                <a:latin typeface="Times New Roman" charset="0"/>
              </a:rPr>
              <a:t>sX</a:t>
            </a:r>
            <a:r>
              <a:rPr lang="en-US" b="0" dirty="0"/>
              <a:t> – [</a:t>
            </a:r>
            <a:r>
              <a:rPr lang="en-US" b="0" i="1" dirty="0">
                <a:latin typeface="Times New Roman" charset="0"/>
              </a:rPr>
              <a:t>f</a:t>
            </a:r>
            <a:r>
              <a:rPr lang="en-US" b="0" dirty="0">
                <a:latin typeface="Times New Roman" charset="0"/>
              </a:rPr>
              <a:t> </a:t>
            </a:r>
            <a:r>
              <a:rPr lang="en-US" b="0" dirty="0"/>
              <a:t>+</a:t>
            </a:r>
            <a:r>
              <a:rPr lang="en-US" b="0" dirty="0">
                <a:latin typeface="Times New Roman" charset="0"/>
              </a:rPr>
              <a:t> </a:t>
            </a:r>
            <a:r>
              <a:rPr lang="en-US" b="0" i="1" dirty="0" err="1">
                <a:latin typeface="Times New Roman" charset="0"/>
              </a:rPr>
              <a:t>vX</a:t>
            </a:r>
            <a:r>
              <a:rPr lang="en-US" b="0" dirty="0"/>
              <a:t>]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0" dirty="0"/>
              <a:t>Profit =	</a:t>
            </a:r>
            <a:r>
              <a:rPr lang="en-US" b="0" i="1" dirty="0" err="1">
                <a:latin typeface="Times New Roman" charset="0"/>
              </a:rPr>
              <a:t>sX</a:t>
            </a:r>
            <a:r>
              <a:rPr lang="en-US" b="0" dirty="0"/>
              <a:t> – </a:t>
            </a:r>
            <a:r>
              <a:rPr lang="en-US" b="0" i="1" dirty="0">
                <a:latin typeface="Times New Roman" charset="0"/>
              </a:rPr>
              <a:t>f</a:t>
            </a:r>
            <a:r>
              <a:rPr lang="en-US" b="0" dirty="0"/>
              <a:t> –</a:t>
            </a:r>
            <a:r>
              <a:rPr lang="en-US" b="0" dirty="0">
                <a:latin typeface="Times New Roman" charset="0"/>
              </a:rPr>
              <a:t> </a:t>
            </a:r>
            <a:r>
              <a:rPr lang="en-US" b="0" i="1" dirty="0" err="1">
                <a:latin typeface="Times New Roman" charset="0"/>
              </a:rPr>
              <a:t>vX</a:t>
            </a:r>
            <a:endParaRPr lang="en-US" b="0" i="1" dirty="0">
              <a:latin typeface="Times New Roman" charset="0"/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965200" y="4579938"/>
            <a:ext cx="72151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4500" indent="-444500">
              <a:tabLst>
                <a:tab pos="3949700" algn="l"/>
              </a:tabLst>
            </a:pPr>
            <a:r>
              <a:rPr lang="en-US" sz="2000">
                <a:ea typeface="MS PGothic" pitchFamily="34" charset="-128"/>
              </a:rPr>
              <a:t>where</a:t>
            </a:r>
          </a:p>
          <a:p>
            <a:pPr marL="444500" indent="-444500">
              <a:tabLst>
                <a:tab pos="3949700" algn="l"/>
              </a:tabLst>
            </a:pPr>
            <a:r>
              <a:rPr lang="en-US" sz="2000">
                <a:ea typeface="MS PGothic" pitchFamily="34" charset="-128"/>
              </a:rPr>
              <a:t>	</a:t>
            </a:r>
            <a:r>
              <a:rPr lang="en-US" sz="2000" i="1">
                <a:latin typeface="Times New Roman" pitchFamily="18" charset="0"/>
                <a:ea typeface="MS PGothic" pitchFamily="34" charset="-128"/>
              </a:rPr>
              <a:t>s</a:t>
            </a:r>
            <a:r>
              <a:rPr lang="en-US" sz="2000">
                <a:ea typeface="MS PGothic" pitchFamily="34" charset="-128"/>
              </a:rPr>
              <a:t> = selling price per unit	</a:t>
            </a:r>
            <a:r>
              <a:rPr lang="en-US" sz="2000" i="1">
                <a:latin typeface="Times New Roman" pitchFamily="18" charset="0"/>
                <a:ea typeface="MS PGothic" pitchFamily="34" charset="-128"/>
              </a:rPr>
              <a:t>v</a:t>
            </a:r>
            <a:r>
              <a:rPr lang="en-US" sz="2000">
                <a:ea typeface="MS PGothic" pitchFamily="34" charset="-128"/>
              </a:rPr>
              <a:t> = variable cost per unit</a:t>
            </a:r>
          </a:p>
          <a:p>
            <a:pPr marL="444500" indent="-444500">
              <a:tabLst>
                <a:tab pos="3949700" algn="l"/>
              </a:tabLst>
            </a:pPr>
            <a:r>
              <a:rPr lang="en-US" sz="2000">
                <a:ea typeface="MS PGothic" pitchFamily="34" charset="-128"/>
              </a:rPr>
              <a:t>	</a:t>
            </a:r>
            <a:r>
              <a:rPr lang="en-US" sz="2000" i="1">
                <a:latin typeface="Times New Roman" pitchFamily="18" charset="0"/>
                <a:ea typeface="MS PGothic" pitchFamily="34" charset="-128"/>
              </a:rPr>
              <a:t>f</a:t>
            </a:r>
            <a:r>
              <a:rPr lang="en-US" sz="2000">
                <a:ea typeface="MS PGothic" pitchFamily="34" charset="-128"/>
              </a:rPr>
              <a:t> = fixed cost	</a:t>
            </a:r>
            <a:r>
              <a:rPr lang="en-US" sz="2000" i="1">
                <a:latin typeface="Times New Roman" pitchFamily="18" charset="0"/>
                <a:ea typeface="MS PGothic" pitchFamily="34" charset="-128"/>
              </a:rPr>
              <a:t>X</a:t>
            </a:r>
            <a:r>
              <a:rPr lang="en-US" sz="2000">
                <a:ea typeface="MS PGothic" pitchFamily="34" charset="-128"/>
              </a:rPr>
              <a:t> = number of units sold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D6A89672-6871-418B-9C35-F0998ED08D83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6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63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63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build="p"/>
      <p:bldP spid="634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latin typeface="Arial" charset="0"/>
                <a:ea typeface="MS PGothic" pitchFamily="34" charset="-128"/>
                <a:cs typeface="Arial" charset="0"/>
              </a:rPr>
              <a:t>How To Develop a Quantitative Analysis Model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836613" y="1752600"/>
            <a:ext cx="7470775" cy="255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marL="1168400" indent="-11684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079500" indent="-1079500"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0" dirty="0"/>
              <a:t>Profit =	Revenue – (Fixed cost + Variable cost)</a:t>
            </a:r>
          </a:p>
          <a:p>
            <a:pPr marL="1079500" indent="-1079500"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0" dirty="0"/>
              <a:t>Profit =	(Selling price per unit)</a:t>
            </a:r>
            <a:r>
              <a:rPr lang="en-US" b="0" dirty="0" smtClean="0"/>
              <a:t>(Number </a:t>
            </a:r>
            <a:r>
              <a:rPr lang="en-US" b="0" dirty="0"/>
              <a:t>of units sold) – [Fixed cost + (Variable costs per unit)(Number of units sold)]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0" dirty="0"/>
              <a:t>Profit =	</a:t>
            </a:r>
            <a:r>
              <a:rPr lang="en-US" b="0" i="1" dirty="0" err="1">
                <a:latin typeface="Times New Roman" charset="0"/>
              </a:rPr>
              <a:t>sX</a:t>
            </a:r>
            <a:r>
              <a:rPr lang="en-US" b="0" dirty="0"/>
              <a:t> – [</a:t>
            </a:r>
            <a:r>
              <a:rPr lang="en-US" b="0" i="1" dirty="0">
                <a:latin typeface="Times New Roman" charset="0"/>
              </a:rPr>
              <a:t>f</a:t>
            </a:r>
            <a:r>
              <a:rPr lang="en-US" b="0" dirty="0">
                <a:latin typeface="Times New Roman" charset="0"/>
              </a:rPr>
              <a:t> </a:t>
            </a:r>
            <a:r>
              <a:rPr lang="en-US" b="0" dirty="0"/>
              <a:t>+</a:t>
            </a:r>
            <a:r>
              <a:rPr lang="en-US" b="0" dirty="0">
                <a:latin typeface="Times New Roman" charset="0"/>
              </a:rPr>
              <a:t> </a:t>
            </a:r>
            <a:r>
              <a:rPr lang="en-US" b="0" i="1" dirty="0" err="1">
                <a:latin typeface="Times New Roman" charset="0"/>
              </a:rPr>
              <a:t>vX</a:t>
            </a:r>
            <a:r>
              <a:rPr lang="en-US" b="0" dirty="0"/>
              <a:t>]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0" dirty="0"/>
              <a:t>Profit =	</a:t>
            </a:r>
            <a:r>
              <a:rPr lang="en-US" b="0" i="1" dirty="0" err="1">
                <a:latin typeface="Times New Roman" charset="0"/>
              </a:rPr>
              <a:t>sX</a:t>
            </a:r>
            <a:r>
              <a:rPr lang="en-US" b="0" dirty="0"/>
              <a:t> – </a:t>
            </a:r>
            <a:r>
              <a:rPr lang="en-US" b="0" i="1" dirty="0">
                <a:latin typeface="Times New Roman" charset="0"/>
              </a:rPr>
              <a:t>f</a:t>
            </a:r>
            <a:r>
              <a:rPr lang="en-US" b="0" dirty="0"/>
              <a:t> –</a:t>
            </a:r>
            <a:r>
              <a:rPr lang="en-US" b="0" dirty="0">
                <a:latin typeface="Times New Roman" charset="0"/>
              </a:rPr>
              <a:t> </a:t>
            </a:r>
            <a:r>
              <a:rPr lang="en-US" b="0" i="1" dirty="0" err="1">
                <a:latin typeface="Times New Roman" charset="0"/>
              </a:rPr>
              <a:t>vX</a:t>
            </a:r>
            <a:endParaRPr lang="en-US" b="0" i="1" dirty="0">
              <a:latin typeface="Times New Roman" charset="0"/>
            </a:endParaRPr>
          </a:p>
        </p:txBody>
      </p:sp>
      <p:sp>
        <p:nvSpPr>
          <p:cNvPr id="39939" name="Text Box 7"/>
          <p:cNvSpPr txBox="1">
            <a:spLocks noChangeArrowheads="1"/>
          </p:cNvSpPr>
          <p:nvPr/>
        </p:nvSpPr>
        <p:spPr bwMode="auto">
          <a:xfrm>
            <a:off x="965200" y="4579938"/>
            <a:ext cx="72151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4500" indent="-444500">
              <a:tabLst>
                <a:tab pos="3949700" algn="l"/>
              </a:tabLst>
            </a:pPr>
            <a:r>
              <a:rPr lang="en-US" sz="2000">
                <a:ea typeface="MS PGothic" pitchFamily="34" charset="-128"/>
              </a:rPr>
              <a:t>where</a:t>
            </a:r>
          </a:p>
          <a:p>
            <a:pPr marL="444500" indent="-444500">
              <a:tabLst>
                <a:tab pos="3949700" algn="l"/>
              </a:tabLst>
            </a:pPr>
            <a:r>
              <a:rPr lang="en-US" sz="2000">
                <a:ea typeface="MS PGothic" pitchFamily="34" charset="-128"/>
              </a:rPr>
              <a:t>	</a:t>
            </a:r>
            <a:r>
              <a:rPr lang="en-US" sz="2000" i="1">
                <a:latin typeface="Times New Roman" pitchFamily="18" charset="0"/>
                <a:ea typeface="MS PGothic" pitchFamily="34" charset="-128"/>
              </a:rPr>
              <a:t>s</a:t>
            </a:r>
            <a:r>
              <a:rPr lang="en-US" sz="2000">
                <a:ea typeface="MS PGothic" pitchFamily="34" charset="-128"/>
              </a:rPr>
              <a:t> = selling price per unit	</a:t>
            </a:r>
            <a:r>
              <a:rPr lang="en-US" sz="2000" i="1">
                <a:latin typeface="Times New Roman" pitchFamily="18" charset="0"/>
                <a:ea typeface="MS PGothic" pitchFamily="34" charset="-128"/>
              </a:rPr>
              <a:t>v</a:t>
            </a:r>
            <a:r>
              <a:rPr lang="en-US" sz="2000">
                <a:ea typeface="MS PGothic" pitchFamily="34" charset="-128"/>
              </a:rPr>
              <a:t> = variable cost per unit</a:t>
            </a:r>
          </a:p>
          <a:p>
            <a:pPr marL="444500" indent="-444500">
              <a:tabLst>
                <a:tab pos="3949700" algn="l"/>
              </a:tabLst>
            </a:pPr>
            <a:r>
              <a:rPr lang="en-US" sz="2000">
                <a:ea typeface="MS PGothic" pitchFamily="34" charset="-128"/>
              </a:rPr>
              <a:t>	</a:t>
            </a:r>
            <a:r>
              <a:rPr lang="en-US" sz="2000" i="1">
                <a:latin typeface="Times New Roman" pitchFamily="18" charset="0"/>
                <a:ea typeface="MS PGothic" pitchFamily="34" charset="-128"/>
              </a:rPr>
              <a:t>f</a:t>
            </a:r>
            <a:r>
              <a:rPr lang="en-US" sz="2000">
                <a:ea typeface="MS PGothic" pitchFamily="34" charset="-128"/>
              </a:rPr>
              <a:t> = fixed cost	</a:t>
            </a:r>
            <a:r>
              <a:rPr lang="en-US" sz="2000" i="1">
                <a:latin typeface="Times New Roman" pitchFamily="18" charset="0"/>
                <a:ea typeface="MS PGothic" pitchFamily="34" charset="-128"/>
              </a:rPr>
              <a:t>X</a:t>
            </a:r>
            <a:r>
              <a:rPr lang="en-US" sz="2000">
                <a:ea typeface="MS PGothic" pitchFamily="34" charset="-128"/>
              </a:rPr>
              <a:t> = number of units sold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4A1D272B-7690-4859-BCFD-320CF0DDA3E4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39942" name="Group 8"/>
          <p:cNvGrpSpPr>
            <a:grpSpLocks/>
          </p:cNvGrpSpPr>
          <p:nvPr/>
        </p:nvGrpSpPr>
        <p:grpSpPr bwMode="auto">
          <a:xfrm>
            <a:off x="3479800" y="1328738"/>
            <a:ext cx="5207000" cy="3378200"/>
            <a:chOff x="248" y="1192"/>
            <a:chExt cx="3280" cy="2128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48" y="1192"/>
              <a:ext cx="3280" cy="212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944" name="Text Box 7"/>
            <p:cNvSpPr txBox="1">
              <a:spLocks noChangeArrowheads="1"/>
            </p:cNvSpPr>
            <p:nvPr/>
          </p:nvSpPr>
          <p:spPr bwMode="auto">
            <a:xfrm>
              <a:off x="627" y="1460"/>
              <a:ext cx="2629" cy="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</a:pPr>
              <a:r>
                <a:rPr lang="en-US" sz="2800">
                  <a:ea typeface="MS PGothic" pitchFamily="34" charset="-128"/>
                </a:rPr>
                <a:t>The </a:t>
              </a:r>
              <a:r>
                <a:rPr lang="en-US" sz="2800" i="1">
                  <a:ea typeface="MS PGothic" pitchFamily="34" charset="-128"/>
                </a:rPr>
                <a:t>parameters</a:t>
              </a:r>
              <a:r>
                <a:rPr lang="en-US" sz="2800">
                  <a:ea typeface="MS PGothic" pitchFamily="34" charset="-128"/>
                </a:rPr>
                <a:t> of this model are </a:t>
              </a:r>
              <a:r>
                <a:rPr lang="en-US" sz="2800" i="1">
                  <a:latin typeface="Times New Roman" pitchFamily="18" charset="0"/>
                  <a:ea typeface="MS PGothic" pitchFamily="34" charset="-128"/>
                </a:rPr>
                <a:t>f</a:t>
              </a:r>
              <a:r>
                <a:rPr lang="en-US" sz="2800">
                  <a:ea typeface="MS PGothic" pitchFamily="34" charset="-128"/>
                </a:rPr>
                <a:t>, </a:t>
              </a:r>
              <a:r>
                <a:rPr lang="en-US" sz="2800" i="1">
                  <a:latin typeface="Times New Roman" pitchFamily="18" charset="0"/>
                  <a:ea typeface="MS PGothic" pitchFamily="34" charset="-128"/>
                </a:rPr>
                <a:t>v</a:t>
              </a:r>
              <a:r>
                <a:rPr lang="en-US" sz="2800">
                  <a:ea typeface="MS PGothic" pitchFamily="34" charset="-128"/>
                </a:rPr>
                <a:t>, and </a:t>
              </a:r>
              <a:r>
                <a:rPr lang="en-US" sz="2800" i="1">
                  <a:latin typeface="Times New Roman" pitchFamily="18" charset="0"/>
                  <a:ea typeface="MS PGothic" pitchFamily="34" charset="-128"/>
                </a:rPr>
                <a:t>s</a:t>
              </a:r>
              <a:r>
                <a:rPr lang="en-US" sz="2800">
                  <a:ea typeface="MS PGothic" pitchFamily="34" charset="-128"/>
                </a:rPr>
                <a:t> as these are the inputs inherent in the model</a:t>
              </a:r>
            </a:p>
            <a:p>
              <a:pPr>
                <a:lnSpc>
                  <a:spcPct val="90000"/>
                </a:lnSpc>
                <a:spcBef>
                  <a:spcPct val="40000"/>
                </a:spcBef>
              </a:pPr>
              <a:r>
                <a:rPr lang="en-US" sz="2800">
                  <a:ea typeface="MS PGothic" pitchFamily="34" charset="-128"/>
                </a:rPr>
                <a:t>The </a:t>
              </a:r>
              <a:r>
                <a:rPr lang="en-US" sz="2800" i="1">
                  <a:ea typeface="MS PGothic" pitchFamily="34" charset="-128"/>
                </a:rPr>
                <a:t>decision variable</a:t>
              </a:r>
              <a:r>
                <a:rPr lang="en-US" sz="2800">
                  <a:ea typeface="MS PGothic" pitchFamily="34" charset="-128"/>
                </a:rPr>
                <a:t> of interest is </a:t>
              </a:r>
              <a:r>
                <a:rPr lang="en-US" sz="2800" i="1">
                  <a:latin typeface="Times New Roman" pitchFamily="18" charset="0"/>
                  <a:ea typeface="MS PGothic" pitchFamily="34" charset="-128"/>
                </a:rPr>
                <a:t>X</a:t>
              </a:r>
            </a:p>
          </p:txBody>
        </p:sp>
      </p:grp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84188"/>
            <a:ext cx="7772400" cy="798512"/>
          </a:xfrm>
        </p:spPr>
        <p:txBody>
          <a:bodyPr/>
          <a:lstStyle/>
          <a:p>
            <a:r>
              <a:rPr lang="en-US" sz="3600" smtClean="0">
                <a:latin typeface="Arial" charset="0"/>
                <a:ea typeface="MS PGothic" pitchFamily="34" charset="-128"/>
                <a:cs typeface="Arial" charset="0"/>
              </a:rPr>
              <a:t>Pritchett’s Precious Time Pieces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6550" y="4241800"/>
            <a:ext cx="5930900" cy="419100"/>
          </a:xfrm>
        </p:spPr>
        <p:txBody>
          <a:bodyPr/>
          <a:lstStyle/>
          <a:p>
            <a:pPr algn="ctr">
              <a:lnSpc>
                <a:spcPct val="10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Profits = $8</a:t>
            </a:r>
            <a:r>
              <a:rPr lang="en-US" sz="2400" i="1" smtClean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X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 – $1,000 – $3</a:t>
            </a:r>
            <a:r>
              <a:rPr lang="en-US" sz="2400" i="1" smtClean="0">
                <a:latin typeface="Times New Roman" pitchFamily="18" charset="0"/>
                <a:ea typeface="MS PGothic" pitchFamily="34" charset="-128"/>
                <a:cs typeface="Arial" charset="0"/>
              </a:rPr>
              <a:t>X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81000" y="1398588"/>
            <a:ext cx="8382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2800">
                <a:ea typeface="MS PGothic" pitchFamily="34" charset="-128"/>
              </a:rPr>
              <a:t>The company buys, sells, and repairs old clocks</a:t>
            </a:r>
          </a:p>
          <a:p>
            <a:pPr marL="723900" lvl="1" indent="-368300">
              <a:lnSpc>
                <a:spcPct val="9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ea typeface="MS PGothic" pitchFamily="34" charset="-128"/>
              </a:rPr>
              <a:t>Rebuilt springs sell for $8 per unit</a:t>
            </a:r>
          </a:p>
          <a:p>
            <a:pPr marL="723900" lvl="1" indent="-368300">
              <a:lnSpc>
                <a:spcPct val="9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ea typeface="MS PGothic" pitchFamily="34" charset="-128"/>
              </a:rPr>
              <a:t>Fixed cost of equipment to build springs is $1,000</a:t>
            </a:r>
          </a:p>
          <a:p>
            <a:pPr marL="723900" lvl="1" indent="-368300">
              <a:lnSpc>
                <a:spcPct val="9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ea typeface="MS PGothic" pitchFamily="34" charset="-128"/>
              </a:rPr>
              <a:t>Variable cost for spring material is $3 per unit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2233613" y="3259138"/>
            <a:ext cx="448945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tabLst>
                <a:tab pos="355600" algn="l"/>
                <a:tab pos="1701800" algn="l"/>
                <a:tab pos="3403600" algn="l"/>
              </a:tabLst>
            </a:pPr>
            <a:r>
              <a:rPr lang="en-US" sz="2400" i="1">
                <a:latin typeface="Times New Roman" pitchFamily="18" charset="0"/>
                <a:ea typeface="MS PGothic" pitchFamily="34" charset="-128"/>
              </a:rPr>
              <a:t>	s</a:t>
            </a:r>
            <a:r>
              <a:rPr lang="en-US" sz="2400">
                <a:ea typeface="MS PGothic" pitchFamily="34" charset="-128"/>
              </a:rPr>
              <a:t> = 8	</a:t>
            </a:r>
            <a:r>
              <a:rPr lang="en-US" sz="2400" i="1">
                <a:latin typeface="Times New Roman" pitchFamily="18" charset="0"/>
                <a:ea typeface="MS PGothic" pitchFamily="34" charset="-128"/>
              </a:rPr>
              <a:t>f</a:t>
            </a:r>
            <a:r>
              <a:rPr lang="en-US" sz="2400">
                <a:ea typeface="MS PGothic" pitchFamily="34" charset="-128"/>
              </a:rPr>
              <a:t> = 1,000	</a:t>
            </a:r>
            <a:r>
              <a:rPr lang="en-US" sz="2400" i="1">
                <a:latin typeface="Times New Roman" pitchFamily="18" charset="0"/>
                <a:ea typeface="MS PGothic" pitchFamily="34" charset="-128"/>
              </a:rPr>
              <a:t>v</a:t>
            </a:r>
            <a:r>
              <a:rPr lang="en-US" sz="2400">
                <a:ea typeface="MS PGothic" pitchFamily="34" charset="-128"/>
              </a:rPr>
              <a:t> = 3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355600" algn="l"/>
                <a:tab pos="1701800" algn="l"/>
                <a:tab pos="3403600" algn="l"/>
              </a:tabLst>
            </a:pPr>
            <a:r>
              <a:rPr lang="en-US" sz="2400">
                <a:ea typeface="MS PGothic" pitchFamily="34" charset="-128"/>
              </a:rPr>
              <a:t>Number of spring sets sold = </a:t>
            </a:r>
            <a:r>
              <a:rPr lang="en-US" sz="2400" i="1">
                <a:latin typeface="Times New Roman" pitchFamily="18" charset="0"/>
                <a:ea typeface="MS PGothic" pitchFamily="34" charset="-128"/>
              </a:rPr>
              <a:t>X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392113" y="4916488"/>
            <a:ext cx="542766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tabLst>
                <a:tab pos="3225800" algn="l"/>
              </a:tabLst>
            </a:pPr>
            <a:r>
              <a:rPr lang="en-US" sz="2400">
                <a:ea typeface="MS PGothic" pitchFamily="34" charset="-128"/>
              </a:rPr>
              <a:t>If sales = 0, profits	= –</a:t>
            </a:r>
            <a:r>
              <a:rPr lang="en-US" sz="2400" i="1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f</a:t>
            </a:r>
            <a:r>
              <a:rPr lang="en-US" sz="2400">
                <a:ea typeface="MS PGothic" pitchFamily="34" charset="-128"/>
              </a:rPr>
              <a:t> = </a:t>
            </a:r>
            <a:r>
              <a:rPr lang="en-US" sz="2400" b="1">
                <a:solidFill>
                  <a:srgbClr val="FF0000"/>
                </a:solidFill>
                <a:ea typeface="MS PGothic" pitchFamily="34" charset="-128"/>
              </a:rPr>
              <a:t>–$1,000</a:t>
            </a:r>
            <a:endParaRPr lang="en-US" sz="2400">
              <a:ea typeface="MS PGothic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C498020D-318E-46AC-B51E-EBDE9BF70CC8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92113" y="5386388"/>
            <a:ext cx="8548687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tabLst>
                <a:tab pos="3225800" algn="l"/>
              </a:tabLst>
            </a:pPr>
            <a:r>
              <a:rPr lang="en-US" sz="2400">
                <a:ea typeface="MS PGothic" pitchFamily="34" charset="-128"/>
              </a:rPr>
              <a:t>If sales = 1,000, profits	= [($8)(1,000) – $1,000 – ($3)(1,000)]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3225800" algn="l"/>
              </a:tabLst>
            </a:pPr>
            <a:r>
              <a:rPr lang="en-US" sz="2400">
                <a:ea typeface="MS PGothic" pitchFamily="34" charset="-128"/>
              </a:rPr>
              <a:t>	= $4,000 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  <p:bldP spid="47111" grpId="0"/>
      <p:bldP spid="47116" grpId="0"/>
      <p:bldP spid="4711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188"/>
            <a:ext cx="7772400" cy="798512"/>
          </a:xfrm>
        </p:spPr>
        <p:txBody>
          <a:bodyPr/>
          <a:lstStyle/>
          <a:p>
            <a:r>
              <a:rPr lang="en-US" sz="3600" smtClean="0">
                <a:latin typeface="Arial" charset="0"/>
                <a:ea typeface="MS PGothic" pitchFamily="34" charset="-128"/>
                <a:cs typeface="Arial" charset="0"/>
              </a:rPr>
              <a:t>Pritchett’s Precious Time Pieces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8900" y="2705100"/>
            <a:ext cx="6426200" cy="5207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0 = </a:t>
            </a:r>
            <a:r>
              <a:rPr lang="en-US" sz="2400" i="1" smtClean="0">
                <a:latin typeface="Times New Roman" pitchFamily="18" charset="0"/>
                <a:ea typeface="MS PGothic" pitchFamily="34" charset="-128"/>
                <a:cs typeface="Arial" charset="0"/>
              </a:rPr>
              <a:t>sX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 – </a:t>
            </a:r>
            <a:r>
              <a:rPr lang="en-US" sz="2400" i="1" smtClean="0">
                <a:latin typeface="Times New Roman" pitchFamily="18" charset="0"/>
                <a:ea typeface="MS PGothic" pitchFamily="34" charset="-128"/>
                <a:cs typeface="Arial" charset="0"/>
              </a:rPr>
              <a:t>f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 – </a:t>
            </a:r>
            <a:r>
              <a:rPr lang="en-US" sz="2400" i="1" smtClean="0">
                <a:latin typeface="Times New Roman" pitchFamily="18" charset="0"/>
                <a:ea typeface="MS PGothic" pitchFamily="34" charset="-128"/>
                <a:cs typeface="Arial" charset="0"/>
              </a:rPr>
              <a:t>vX,     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or     0 = (</a:t>
            </a:r>
            <a:r>
              <a:rPr lang="en-US" sz="2400" i="1" smtClean="0">
                <a:latin typeface="Times New Roman" pitchFamily="18" charset="0"/>
                <a:ea typeface="MS PGothic" pitchFamily="34" charset="-128"/>
                <a:cs typeface="Arial" charset="0"/>
              </a:rPr>
              <a:t>s 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– </a:t>
            </a:r>
            <a:r>
              <a:rPr lang="en-US" sz="2400" i="1" smtClean="0">
                <a:latin typeface="Times New Roman" pitchFamily="18" charset="0"/>
                <a:ea typeface="MS PGothic" pitchFamily="34" charset="-128"/>
                <a:cs typeface="Arial" charset="0"/>
              </a:rPr>
              <a:t>v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)</a:t>
            </a:r>
            <a:r>
              <a:rPr lang="en-US" sz="2400" i="1" smtClean="0">
                <a:latin typeface="Times New Roman" pitchFamily="18" charset="0"/>
                <a:ea typeface="MS PGothic" pitchFamily="34" charset="-128"/>
                <a:cs typeface="Arial" charset="0"/>
              </a:rPr>
              <a:t>X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 – </a:t>
            </a:r>
            <a:r>
              <a:rPr lang="en-US" sz="2400" i="1" smtClean="0">
                <a:latin typeface="Times New Roman" pitchFamily="18" charset="0"/>
                <a:ea typeface="MS PGothic" pitchFamily="34" charset="-128"/>
                <a:cs typeface="Arial" charset="0"/>
              </a:rPr>
              <a:t>f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42950" y="1498600"/>
            <a:ext cx="7658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ea typeface="MS PGothic" pitchFamily="34" charset="-128"/>
              </a:rPr>
              <a:t>Companies are often interested in the </a:t>
            </a:r>
            <a:r>
              <a:rPr lang="en-US" sz="2400" b="1">
                <a:solidFill>
                  <a:srgbClr val="000000"/>
                </a:solidFill>
                <a:ea typeface="MS PGothic" pitchFamily="34" charset="-128"/>
              </a:rPr>
              <a:t>break-even point </a:t>
            </a:r>
            <a:r>
              <a:rPr lang="en-US" sz="2400">
                <a:ea typeface="MS PGothic" pitchFamily="34" charset="-128"/>
              </a:rPr>
              <a:t>(BEP), the BEP is the number of units sold that will result in $0 profit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2495550" y="3213100"/>
            <a:ext cx="41529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en-US" i="1">
              <a:latin typeface="Times New Roman" pitchFamily="18" charset="0"/>
            </a:endParaRP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1101725" y="3302000"/>
            <a:ext cx="7046913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ea typeface="MS PGothic" pitchFamily="34" charset="-128"/>
              </a:rPr>
              <a:t>Solving for </a:t>
            </a:r>
            <a:r>
              <a:rPr lang="en-US" sz="2400" i="1">
                <a:latin typeface="Times New Roman" pitchFamily="18" charset="0"/>
                <a:ea typeface="MS PGothic" pitchFamily="34" charset="-128"/>
              </a:rPr>
              <a:t>X</a:t>
            </a:r>
            <a:r>
              <a:rPr lang="en-US" sz="2400">
                <a:ea typeface="MS PGothic" pitchFamily="34" charset="-128"/>
              </a:rPr>
              <a:t>, we have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 i="1">
                <a:latin typeface="Times New Roman" pitchFamily="18" charset="0"/>
                <a:ea typeface="MS PGothic" pitchFamily="34" charset="-128"/>
              </a:rPr>
              <a:t>f </a:t>
            </a:r>
            <a:r>
              <a:rPr lang="en-US" sz="2400">
                <a:ea typeface="MS PGothic" pitchFamily="34" charset="-128"/>
              </a:rPr>
              <a:t>= (</a:t>
            </a:r>
            <a:r>
              <a:rPr lang="en-US" sz="2400" i="1">
                <a:latin typeface="Times New Roman" pitchFamily="18" charset="0"/>
                <a:ea typeface="MS PGothic" pitchFamily="34" charset="-128"/>
              </a:rPr>
              <a:t>s</a:t>
            </a:r>
            <a:r>
              <a:rPr lang="en-US" sz="2400">
                <a:ea typeface="MS PGothic" pitchFamily="34" charset="-128"/>
              </a:rPr>
              <a:t> – </a:t>
            </a:r>
            <a:r>
              <a:rPr lang="en-US" sz="2400" i="1">
                <a:latin typeface="Times New Roman" pitchFamily="18" charset="0"/>
                <a:ea typeface="MS PGothic" pitchFamily="34" charset="-128"/>
              </a:rPr>
              <a:t>v</a:t>
            </a:r>
            <a:r>
              <a:rPr lang="en-US" sz="2400">
                <a:ea typeface="MS PGothic" pitchFamily="34" charset="-128"/>
              </a:rPr>
              <a:t>)</a:t>
            </a:r>
            <a:r>
              <a:rPr lang="en-US" sz="2400" i="1">
                <a:latin typeface="Times New Roman" pitchFamily="18" charset="0"/>
                <a:ea typeface="MS PGothic" pitchFamily="34" charset="-128"/>
              </a:rPr>
              <a:t>X</a:t>
            </a:r>
          </a:p>
        </p:txBody>
      </p:sp>
      <p:grpSp>
        <p:nvGrpSpPr>
          <p:cNvPr id="65549" name="Group 13"/>
          <p:cNvGrpSpPr>
            <a:grpSpLocks/>
          </p:cNvGrpSpPr>
          <p:nvPr/>
        </p:nvGrpSpPr>
        <p:grpSpPr bwMode="auto">
          <a:xfrm>
            <a:off x="3744913" y="4049713"/>
            <a:ext cx="1443037" cy="966787"/>
            <a:chOff x="1182" y="2989"/>
            <a:chExt cx="909" cy="609"/>
          </a:xfrm>
        </p:grpSpPr>
        <p:sp>
          <p:nvSpPr>
            <p:cNvPr id="41998" name="Text Box 9"/>
            <p:cNvSpPr txBox="1">
              <a:spLocks noChangeArrowheads="1"/>
            </p:cNvSpPr>
            <p:nvPr/>
          </p:nvSpPr>
          <p:spPr bwMode="auto">
            <a:xfrm>
              <a:off x="1182" y="3210"/>
              <a:ext cx="4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Times New Roman" pitchFamily="18" charset="0"/>
                  <a:ea typeface="MS PGothic" pitchFamily="34" charset="-128"/>
                </a:rPr>
                <a:t>X</a:t>
              </a:r>
              <a:r>
                <a:rPr lang="en-US" sz="2400">
                  <a:ea typeface="MS PGothic" pitchFamily="34" charset="-128"/>
                </a:rPr>
                <a:t> = </a:t>
              </a:r>
            </a:p>
          </p:txBody>
        </p:sp>
        <p:grpSp>
          <p:nvGrpSpPr>
            <p:cNvPr id="41999" name="Group 12"/>
            <p:cNvGrpSpPr>
              <a:grpSpLocks/>
            </p:cNvGrpSpPr>
            <p:nvPr/>
          </p:nvGrpSpPr>
          <p:grpSpPr bwMode="auto">
            <a:xfrm>
              <a:off x="1556" y="2989"/>
              <a:ext cx="535" cy="609"/>
              <a:chOff x="1556" y="3061"/>
              <a:chExt cx="535" cy="609"/>
            </a:xfrm>
          </p:grpSpPr>
          <p:sp>
            <p:nvSpPr>
              <p:cNvPr id="42000" name="Text Box 10"/>
              <p:cNvSpPr txBox="1">
                <a:spLocks noChangeArrowheads="1"/>
              </p:cNvSpPr>
              <p:nvPr/>
            </p:nvSpPr>
            <p:spPr bwMode="auto">
              <a:xfrm>
                <a:off x="1556" y="3061"/>
                <a:ext cx="535" cy="6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2400" i="1">
                    <a:latin typeface="Times New Roman" pitchFamily="18" charset="0"/>
                    <a:ea typeface="MS PGothic" pitchFamily="34" charset="-128"/>
                  </a:rPr>
                  <a:t>f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400" i="1">
                    <a:latin typeface="Times New Roman" pitchFamily="18" charset="0"/>
                    <a:ea typeface="MS PGothic" pitchFamily="34" charset="-128"/>
                  </a:rPr>
                  <a:t>s</a:t>
                </a:r>
                <a:r>
                  <a:rPr lang="en-US" sz="2400">
                    <a:latin typeface="Times New Roman" pitchFamily="18" charset="0"/>
                    <a:ea typeface="MS PGothic" pitchFamily="34" charset="-128"/>
                  </a:rPr>
                  <a:t> – </a:t>
                </a:r>
                <a:r>
                  <a:rPr lang="en-US" sz="2400" i="1">
                    <a:latin typeface="Times New Roman" pitchFamily="18" charset="0"/>
                    <a:ea typeface="MS PGothic" pitchFamily="34" charset="-128"/>
                  </a:rPr>
                  <a:t>v</a:t>
                </a:r>
              </a:p>
            </p:txBody>
          </p:sp>
          <p:sp>
            <p:nvSpPr>
              <p:cNvPr id="25616" name="Line 11"/>
              <p:cNvSpPr>
                <a:spLocks noChangeShapeType="1"/>
              </p:cNvSpPr>
              <p:nvPr/>
            </p:nvSpPr>
            <p:spPr bwMode="auto">
              <a:xfrm>
                <a:off x="1612" y="3416"/>
                <a:ext cx="4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  <a:extLst>
                <a:ext uri="{909E8E84-426E-40dd-AFC4-6F175D3DCCD1}"/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grpSp>
        <p:nvGrpSpPr>
          <p:cNvPr id="65554" name="Group 18"/>
          <p:cNvGrpSpPr>
            <a:grpSpLocks/>
          </p:cNvGrpSpPr>
          <p:nvPr/>
        </p:nvGrpSpPr>
        <p:grpSpPr bwMode="auto">
          <a:xfrm>
            <a:off x="733425" y="5143500"/>
            <a:ext cx="7715250" cy="966788"/>
            <a:chOff x="574" y="3336"/>
            <a:chExt cx="4860" cy="609"/>
          </a:xfrm>
        </p:grpSpPr>
        <p:sp>
          <p:nvSpPr>
            <p:cNvPr id="41994" name="Text Box 14"/>
            <p:cNvSpPr txBox="1">
              <a:spLocks noChangeArrowheads="1"/>
            </p:cNvSpPr>
            <p:nvPr/>
          </p:nvSpPr>
          <p:spPr bwMode="auto">
            <a:xfrm>
              <a:off x="574" y="3521"/>
              <a:ext cx="6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ea typeface="MS PGothic" pitchFamily="34" charset="-128"/>
                </a:rPr>
                <a:t>BEP = </a:t>
              </a:r>
            </a:p>
          </p:txBody>
        </p:sp>
        <p:grpSp>
          <p:nvGrpSpPr>
            <p:cNvPr id="41995" name="Group 17"/>
            <p:cNvGrpSpPr>
              <a:grpSpLocks/>
            </p:cNvGrpSpPr>
            <p:nvPr/>
          </p:nvGrpSpPr>
          <p:grpSpPr bwMode="auto">
            <a:xfrm>
              <a:off x="1225" y="3336"/>
              <a:ext cx="4209" cy="609"/>
              <a:chOff x="1337" y="3320"/>
              <a:chExt cx="4209" cy="609"/>
            </a:xfrm>
          </p:grpSpPr>
          <p:sp>
            <p:nvSpPr>
              <p:cNvPr id="41996" name="Text Box 15"/>
              <p:cNvSpPr txBox="1">
                <a:spLocks noChangeArrowheads="1"/>
              </p:cNvSpPr>
              <p:nvPr/>
            </p:nvSpPr>
            <p:spPr bwMode="auto">
              <a:xfrm>
                <a:off x="1337" y="3320"/>
                <a:ext cx="4209" cy="6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2400" i="1">
                    <a:ea typeface="MS PGothic" pitchFamily="34" charset="-128"/>
                  </a:rPr>
                  <a:t>Fixed cost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400" i="1">
                    <a:ea typeface="MS PGothic" pitchFamily="34" charset="-128"/>
                  </a:rPr>
                  <a:t>(Selling price per unit) – (Variable cost per unit)</a:t>
                </a:r>
              </a:p>
            </p:txBody>
          </p:sp>
          <p:sp>
            <p:nvSpPr>
              <p:cNvPr id="25612" name="Line 16"/>
              <p:cNvSpPr>
                <a:spLocks noChangeShapeType="1"/>
              </p:cNvSpPr>
              <p:nvPr/>
            </p:nvSpPr>
            <p:spPr bwMode="auto">
              <a:xfrm>
                <a:off x="1408" y="3640"/>
                <a:ext cx="41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  <a:extLst>
                <a:ext uri="{909E8E84-426E-40dd-AFC4-6F175D3DCCD1}"/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BC1A6EB4-D8A8-4FE3-8BAB-FA9CBC11110B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grpId="0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40" grpId="0"/>
      <p:bldP spid="65543" grpId="0" build="p"/>
      <p:bldP spid="655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188"/>
            <a:ext cx="7772400" cy="798512"/>
          </a:xfrm>
        </p:spPr>
        <p:txBody>
          <a:bodyPr/>
          <a:lstStyle/>
          <a:p>
            <a:r>
              <a:rPr lang="en-US" sz="3600" smtClean="0">
                <a:latin typeface="Arial" charset="0"/>
                <a:ea typeface="MS PGothic" pitchFamily="34" charset="-128"/>
                <a:cs typeface="Arial" charset="0"/>
              </a:rPr>
              <a:t>Pritchett’s Precious Time Pieces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8900" y="2705100"/>
            <a:ext cx="6426200" cy="5207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0 = </a:t>
            </a:r>
            <a:r>
              <a:rPr lang="en-US" sz="2400" i="1" smtClean="0">
                <a:latin typeface="Times New Roman" pitchFamily="18" charset="0"/>
                <a:ea typeface="MS PGothic" pitchFamily="34" charset="-128"/>
                <a:cs typeface="Arial" charset="0"/>
              </a:rPr>
              <a:t>sX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 – </a:t>
            </a:r>
            <a:r>
              <a:rPr lang="en-US" sz="2400" i="1" smtClean="0">
                <a:latin typeface="Times New Roman" pitchFamily="18" charset="0"/>
                <a:ea typeface="MS PGothic" pitchFamily="34" charset="-128"/>
                <a:cs typeface="Arial" charset="0"/>
              </a:rPr>
              <a:t>f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 – </a:t>
            </a:r>
            <a:r>
              <a:rPr lang="en-US" sz="2400" i="1" smtClean="0">
                <a:latin typeface="Times New Roman" pitchFamily="18" charset="0"/>
                <a:ea typeface="MS PGothic" pitchFamily="34" charset="-128"/>
                <a:cs typeface="Arial" charset="0"/>
              </a:rPr>
              <a:t>vX,     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or     0 = (</a:t>
            </a:r>
            <a:r>
              <a:rPr lang="en-US" sz="2400" i="1" smtClean="0">
                <a:latin typeface="Times New Roman" pitchFamily="18" charset="0"/>
                <a:ea typeface="MS PGothic" pitchFamily="34" charset="-128"/>
                <a:cs typeface="Arial" charset="0"/>
              </a:rPr>
              <a:t>s 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– </a:t>
            </a:r>
            <a:r>
              <a:rPr lang="en-US" sz="2400" i="1" smtClean="0">
                <a:latin typeface="Times New Roman" pitchFamily="18" charset="0"/>
                <a:ea typeface="MS PGothic" pitchFamily="34" charset="-128"/>
                <a:cs typeface="Arial" charset="0"/>
              </a:rPr>
              <a:t>v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)</a:t>
            </a:r>
            <a:r>
              <a:rPr lang="en-US" sz="2400" i="1" smtClean="0">
                <a:latin typeface="Times New Roman" pitchFamily="18" charset="0"/>
                <a:ea typeface="MS PGothic" pitchFamily="34" charset="-128"/>
                <a:cs typeface="Arial" charset="0"/>
              </a:rPr>
              <a:t>X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 – </a:t>
            </a:r>
            <a:r>
              <a:rPr lang="en-US" sz="2400" i="1" smtClean="0">
                <a:latin typeface="Times New Roman" pitchFamily="18" charset="0"/>
                <a:ea typeface="MS PGothic" pitchFamily="34" charset="-128"/>
                <a:cs typeface="Arial" charset="0"/>
              </a:rPr>
              <a:t>f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742950" y="1498600"/>
            <a:ext cx="7658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ea typeface="MS PGothic" pitchFamily="34" charset="-128"/>
              </a:rPr>
              <a:t>Companies are often interested in the </a:t>
            </a:r>
            <a:r>
              <a:rPr lang="en-US" sz="2400" b="1">
                <a:solidFill>
                  <a:srgbClr val="000000"/>
                </a:solidFill>
                <a:ea typeface="MS PGothic" pitchFamily="34" charset="-128"/>
              </a:rPr>
              <a:t>break-even point </a:t>
            </a:r>
            <a:r>
              <a:rPr lang="en-US" sz="2400">
                <a:ea typeface="MS PGothic" pitchFamily="34" charset="-128"/>
              </a:rPr>
              <a:t>(BEP), the BEP is the number of units sold that will result in $0 profit</a:t>
            </a:r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2495550" y="3213100"/>
            <a:ext cx="41529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en-US" i="1">
              <a:latin typeface="Times New Roman" pitchFamily="18" charset="0"/>
            </a:endParaRPr>
          </a:p>
        </p:txBody>
      </p: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1101725" y="3302000"/>
            <a:ext cx="7046913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ea typeface="MS PGothic" pitchFamily="34" charset="-128"/>
              </a:rPr>
              <a:t>Solving for </a:t>
            </a:r>
            <a:r>
              <a:rPr lang="en-US" sz="2400" i="1">
                <a:latin typeface="Times New Roman" pitchFamily="18" charset="0"/>
                <a:ea typeface="MS PGothic" pitchFamily="34" charset="-128"/>
              </a:rPr>
              <a:t>X</a:t>
            </a:r>
            <a:r>
              <a:rPr lang="en-US" sz="2400">
                <a:ea typeface="MS PGothic" pitchFamily="34" charset="-128"/>
              </a:rPr>
              <a:t>, we have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 i="1">
                <a:latin typeface="Times New Roman" pitchFamily="18" charset="0"/>
                <a:ea typeface="MS PGothic" pitchFamily="34" charset="-128"/>
              </a:rPr>
              <a:t>f </a:t>
            </a:r>
            <a:r>
              <a:rPr lang="en-US" sz="2400">
                <a:ea typeface="MS PGothic" pitchFamily="34" charset="-128"/>
              </a:rPr>
              <a:t>= (</a:t>
            </a:r>
            <a:r>
              <a:rPr lang="en-US" sz="2400" i="1">
                <a:latin typeface="Times New Roman" pitchFamily="18" charset="0"/>
                <a:ea typeface="MS PGothic" pitchFamily="34" charset="-128"/>
              </a:rPr>
              <a:t>s</a:t>
            </a:r>
            <a:r>
              <a:rPr lang="en-US" sz="2400">
                <a:ea typeface="MS PGothic" pitchFamily="34" charset="-128"/>
              </a:rPr>
              <a:t> – </a:t>
            </a:r>
            <a:r>
              <a:rPr lang="en-US" sz="2400" i="1">
                <a:latin typeface="Times New Roman" pitchFamily="18" charset="0"/>
                <a:ea typeface="MS PGothic" pitchFamily="34" charset="-128"/>
              </a:rPr>
              <a:t>v</a:t>
            </a:r>
            <a:r>
              <a:rPr lang="en-US" sz="2400">
                <a:ea typeface="MS PGothic" pitchFamily="34" charset="-128"/>
              </a:rPr>
              <a:t>)</a:t>
            </a:r>
            <a:r>
              <a:rPr lang="en-US" sz="2400" i="1">
                <a:latin typeface="Times New Roman" pitchFamily="18" charset="0"/>
                <a:ea typeface="MS PGothic" pitchFamily="34" charset="-128"/>
              </a:rPr>
              <a:t>X</a:t>
            </a:r>
          </a:p>
        </p:txBody>
      </p:sp>
      <p:grpSp>
        <p:nvGrpSpPr>
          <p:cNvPr id="43014" name="Group 13"/>
          <p:cNvGrpSpPr>
            <a:grpSpLocks/>
          </p:cNvGrpSpPr>
          <p:nvPr/>
        </p:nvGrpSpPr>
        <p:grpSpPr bwMode="auto">
          <a:xfrm>
            <a:off x="3744913" y="4049713"/>
            <a:ext cx="1443037" cy="966787"/>
            <a:chOff x="1182" y="2989"/>
            <a:chExt cx="909" cy="609"/>
          </a:xfrm>
        </p:grpSpPr>
        <p:sp>
          <p:nvSpPr>
            <p:cNvPr id="43027" name="Text Box 9"/>
            <p:cNvSpPr txBox="1">
              <a:spLocks noChangeArrowheads="1"/>
            </p:cNvSpPr>
            <p:nvPr/>
          </p:nvSpPr>
          <p:spPr bwMode="auto">
            <a:xfrm>
              <a:off x="1182" y="3210"/>
              <a:ext cx="4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Times New Roman" pitchFamily="18" charset="0"/>
                  <a:ea typeface="MS PGothic" pitchFamily="34" charset="-128"/>
                </a:rPr>
                <a:t>X</a:t>
              </a:r>
              <a:r>
                <a:rPr lang="en-US" sz="2400">
                  <a:ea typeface="MS PGothic" pitchFamily="34" charset="-128"/>
                </a:rPr>
                <a:t> = </a:t>
              </a:r>
            </a:p>
          </p:txBody>
        </p:sp>
        <p:grpSp>
          <p:nvGrpSpPr>
            <p:cNvPr id="43028" name="Group 12"/>
            <p:cNvGrpSpPr>
              <a:grpSpLocks/>
            </p:cNvGrpSpPr>
            <p:nvPr/>
          </p:nvGrpSpPr>
          <p:grpSpPr bwMode="auto">
            <a:xfrm>
              <a:off x="1556" y="2989"/>
              <a:ext cx="535" cy="609"/>
              <a:chOff x="1556" y="3061"/>
              <a:chExt cx="535" cy="609"/>
            </a:xfrm>
          </p:grpSpPr>
          <p:sp>
            <p:nvSpPr>
              <p:cNvPr id="43029" name="Text Box 10"/>
              <p:cNvSpPr txBox="1">
                <a:spLocks noChangeArrowheads="1"/>
              </p:cNvSpPr>
              <p:nvPr/>
            </p:nvSpPr>
            <p:spPr bwMode="auto">
              <a:xfrm>
                <a:off x="1556" y="3061"/>
                <a:ext cx="535" cy="6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2400" i="1">
                    <a:latin typeface="Times New Roman" pitchFamily="18" charset="0"/>
                    <a:ea typeface="MS PGothic" pitchFamily="34" charset="-128"/>
                  </a:rPr>
                  <a:t>f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400" i="1">
                    <a:latin typeface="Times New Roman" pitchFamily="18" charset="0"/>
                    <a:ea typeface="MS PGothic" pitchFamily="34" charset="-128"/>
                  </a:rPr>
                  <a:t>s</a:t>
                </a:r>
                <a:r>
                  <a:rPr lang="en-US" sz="2400">
                    <a:latin typeface="Times New Roman" pitchFamily="18" charset="0"/>
                    <a:ea typeface="MS PGothic" pitchFamily="34" charset="-128"/>
                  </a:rPr>
                  <a:t> – </a:t>
                </a:r>
                <a:r>
                  <a:rPr lang="en-US" sz="2400" i="1">
                    <a:latin typeface="Times New Roman" pitchFamily="18" charset="0"/>
                    <a:ea typeface="MS PGothic" pitchFamily="34" charset="-128"/>
                  </a:rPr>
                  <a:t>v</a:t>
                </a:r>
              </a:p>
            </p:txBody>
          </p:sp>
          <p:sp>
            <p:nvSpPr>
              <p:cNvPr id="25616" name="Line 11"/>
              <p:cNvSpPr>
                <a:spLocks noChangeShapeType="1"/>
              </p:cNvSpPr>
              <p:nvPr/>
            </p:nvSpPr>
            <p:spPr bwMode="auto">
              <a:xfrm>
                <a:off x="1612" y="3416"/>
                <a:ext cx="4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  <a:extLst>
                <a:ext uri="{909E8E84-426E-40dd-AFC4-6F175D3DCCD1}"/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grpSp>
        <p:nvGrpSpPr>
          <p:cNvPr id="43015" name="Group 18"/>
          <p:cNvGrpSpPr>
            <a:grpSpLocks/>
          </p:cNvGrpSpPr>
          <p:nvPr/>
        </p:nvGrpSpPr>
        <p:grpSpPr bwMode="auto">
          <a:xfrm>
            <a:off x="733425" y="5143500"/>
            <a:ext cx="7715250" cy="966788"/>
            <a:chOff x="574" y="3336"/>
            <a:chExt cx="4860" cy="609"/>
          </a:xfrm>
        </p:grpSpPr>
        <p:sp>
          <p:nvSpPr>
            <p:cNvPr id="43023" name="Text Box 14"/>
            <p:cNvSpPr txBox="1">
              <a:spLocks noChangeArrowheads="1"/>
            </p:cNvSpPr>
            <p:nvPr/>
          </p:nvSpPr>
          <p:spPr bwMode="auto">
            <a:xfrm>
              <a:off x="574" y="3521"/>
              <a:ext cx="6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ea typeface="MS PGothic" pitchFamily="34" charset="-128"/>
                </a:rPr>
                <a:t>BEP = </a:t>
              </a:r>
            </a:p>
          </p:txBody>
        </p:sp>
        <p:grpSp>
          <p:nvGrpSpPr>
            <p:cNvPr id="43024" name="Group 17"/>
            <p:cNvGrpSpPr>
              <a:grpSpLocks/>
            </p:cNvGrpSpPr>
            <p:nvPr/>
          </p:nvGrpSpPr>
          <p:grpSpPr bwMode="auto">
            <a:xfrm>
              <a:off x="1225" y="3336"/>
              <a:ext cx="4209" cy="609"/>
              <a:chOff x="1337" y="3320"/>
              <a:chExt cx="4209" cy="609"/>
            </a:xfrm>
          </p:grpSpPr>
          <p:sp>
            <p:nvSpPr>
              <p:cNvPr id="43025" name="Text Box 15"/>
              <p:cNvSpPr txBox="1">
                <a:spLocks noChangeArrowheads="1"/>
              </p:cNvSpPr>
              <p:nvPr/>
            </p:nvSpPr>
            <p:spPr bwMode="auto">
              <a:xfrm>
                <a:off x="1337" y="3320"/>
                <a:ext cx="4209" cy="6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2400" i="1">
                    <a:ea typeface="MS PGothic" pitchFamily="34" charset="-128"/>
                  </a:rPr>
                  <a:t>Fixed cost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400" i="1">
                    <a:ea typeface="MS PGothic" pitchFamily="34" charset="-128"/>
                  </a:rPr>
                  <a:t>(Selling price per unit) – (Variable cost per unit)</a:t>
                </a:r>
              </a:p>
            </p:txBody>
          </p:sp>
          <p:sp>
            <p:nvSpPr>
              <p:cNvPr id="25612" name="Line 16"/>
              <p:cNvSpPr>
                <a:spLocks noChangeShapeType="1"/>
              </p:cNvSpPr>
              <p:nvPr/>
            </p:nvSpPr>
            <p:spPr bwMode="auto">
              <a:xfrm>
                <a:off x="1408" y="3640"/>
                <a:ext cx="41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  <a:extLst>
                <a:ext uri="{909E8E84-426E-40dd-AFC4-6F175D3DCCD1}"/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F8323FC6-638A-47CA-B490-BD5C575210EE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43018" name="Group 21"/>
          <p:cNvGrpSpPr>
            <a:grpSpLocks/>
          </p:cNvGrpSpPr>
          <p:nvPr/>
        </p:nvGrpSpPr>
        <p:grpSpPr bwMode="auto">
          <a:xfrm>
            <a:off x="1028700" y="1593850"/>
            <a:ext cx="7556500" cy="3670300"/>
            <a:chOff x="120" y="1176"/>
            <a:chExt cx="4760" cy="2312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20" y="1176"/>
              <a:ext cx="4760" cy="231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020" name="Text Box 18"/>
            <p:cNvSpPr txBox="1">
              <a:spLocks noChangeArrowheads="1"/>
            </p:cNvSpPr>
            <p:nvPr/>
          </p:nvSpPr>
          <p:spPr bwMode="auto">
            <a:xfrm>
              <a:off x="580" y="1401"/>
              <a:ext cx="36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ea typeface="MS PGothic" pitchFamily="34" charset="-128"/>
                </a:rPr>
                <a:t>BEP for Pritchett’s Precious Time Pieces</a:t>
              </a:r>
            </a:p>
          </p:txBody>
        </p:sp>
        <p:sp>
          <p:nvSpPr>
            <p:cNvPr id="43021" name="Text Box 19"/>
            <p:cNvSpPr txBox="1">
              <a:spLocks noChangeArrowheads="1"/>
            </p:cNvSpPr>
            <p:nvPr/>
          </p:nvSpPr>
          <p:spPr bwMode="auto">
            <a:xfrm>
              <a:off x="852" y="1833"/>
              <a:ext cx="31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ea typeface="MS PGothic" pitchFamily="34" charset="-128"/>
                </a:rPr>
                <a:t>BEP = $1,000/($8 – $3) = 200 units</a:t>
              </a:r>
            </a:p>
          </p:txBody>
        </p:sp>
        <p:sp>
          <p:nvSpPr>
            <p:cNvPr id="43022" name="Text Box 20"/>
            <p:cNvSpPr txBox="1">
              <a:spLocks noChangeArrowheads="1"/>
            </p:cNvSpPr>
            <p:nvPr/>
          </p:nvSpPr>
          <p:spPr bwMode="auto">
            <a:xfrm>
              <a:off x="377" y="2313"/>
              <a:ext cx="4246" cy="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30000"/>
                </a:spcBef>
                <a:buFont typeface="Arial" charset="0"/>
                <a:buChar char="•"/>
              </a:pPr>
              <a:r>
                <a:rPr lang="en-US" sz="2400">
                  <a:ea typeface="MS PGothic" pitchFamily="34" charset="-128"/>
                </a:rPr>
                <a:t>Sales of less than 200 units of rebuilt springs will result in a loss</a:t>
              </a:r>
            </a:p>
            <a:p>
              <a:pPr marL="342900" indent="-342900">
                <a:lnSpc>
                  <a:spcPct val="90000"/>
                </a:lnSpc>
                <a:spcBef>
                  <a:spcPct val="30000"/>
                </a:spcBef>
                <a:buFont typeface="Arial" charset="0"/>
                <a:buChar char="•"/>
              </a:pPr>
              <a:r>
                <a:rPr lang="en-US" sz="2400">
                  <a:ea typeface="MS PGothic" pitchFamily="34" charset="-128"/>
                </a:rPr>
                <a:t>Sales of over 200 units of rebuilt springs will result in a profit</a:t>
              </a:r>
            </a:p>
          </p:txBody>
        </p:sp>
      </p:grp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7985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smtClean="0">
                <a:latin typeface="Arial" charset="0"/>
                <a:ea typeface="MS PGothic" pitchFamily="34" charset="-128"/>
                <a:cs typeface="Arial" charset="0"/>
              </a:rPr>
              <a:t>Advantages of Mathematical Modeling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4050" y="1574800"/>
            <a:ext cx="8096250" cy="4559300"/>
          </a:xfrm>
        </p:spPr>
        <p:txBody>
          <a:bodyPr/>
          <a:lstStyle/>
          <a:p>
            <a:pPr marL="444500" indent="-444500">
              <a:buFont typeface="Wingdings" pitchFamily="2" charset="2"/>
              <a:buAutoNum type="arabicPeriod"/>
            </a:pPr>
            <a:r>
              <a:rPr lang="en-US" smtClean="0">
                <a:latin typeface="Arial" charset="0"/>
                <a:ea typeface="MS PGothic" pitchFamily="34" charset="-128"/>
                <a:cs typeface="Arial" charset="0"/>
              </a:rPr>
              <a:t>Models can accurately represent reality</a:t>
            </a:r>
          </a:p>
          <a:p>
            <a:pPr marL="444500" indent="-444500">
              <a:buFont typeface="Wingdings" pitchFamily="2" charset="2"/>
              <a:buAutoNum type="arabicPeriod"/>
            </a:pPr>
            <a:r>
              <a:rPr lang="en-US" smtClean="0">
                <a:latin typeface="Arial" charset="0"/>
                <a:ea typeface="MS PGothic" pitchFamily="34" charset="-128"/>
                <a:cs typeface="Arial" charset="0"/>
              </a:rPr>
              <a:t>Models can help a decision maker formulate problems</a:t>
            </a:r>
          </a:p>
          <a:p>
            <a:pPr marL="444500" indent="-444500">
              <a:buFont typeface="Wingdings" pitchFamily="2" charset="2"/>
              <a:buAutoNum type="arabicPeriod"/>
            </a:pPr>
            <a:r>
              <a:rPr lang="en-US" smtClean="0">
                <a:latin typeface="Arial" charset="0"/>
                <a:ea typeface="MS PGothic" pitchFamily="34" charset="-128"/>
                <a:cs typeface="Arial" charset="0"/>
              </a:rPr>
              <a:t>Models can give us insight and information</a:t>
            </a:r>
          </a:p>
          <a:p>
            <a:pPr marL="444500" indent="-444500">
              <a:buFont typeface="Wingdings" pitchFamily="2" charset="2"/>
              <a:buAutoNum type="arabicPeriod"/>
            </a:pPr>
            <a:r>
              <a:rPr lang="en-US" smtClean="0">
                <a:latin typeface="Arial" charset="0"/>
                <a:ea typeface="MS PGothic" pitchFamily="34" charset="-128"/>
                <a:cs typeface="Arial" charset="0"/>
              </a:rPr>
              <a:t>Models can save time and money in decision making and problem solving</a:t>
            </a:r>
          </a:p>
          <a:p>
            <a:pPr marL="444500" indent="-444500">
              <a:buFont typeface="Wingdings" pitchFamily="2" charset="2"/>
              <a:buAutoNum type="arabicPeriod"/>
            </a:pPr>
            <a:r>
              <a:rPr lang="en-US" smtClean="0">
                <a:latin typeface="Arial" charset="0"/>
                <a:ea typeface="MS PGothic" pitchFamily="34" charset="-128"/>
                <a:cs typeface="Arial" charset="0"/>
              </a:rPr>
              <a:t>A model may be the only way to solve large or complex problems in a timely fashion</a:t>
            </a:r>
          </a:p>
          <a:p>
            <a:pPr marL="444500" indent="-444500">
              <a:buFont typeface="Wingdings" pitchFamily="2" charset="2"/>
              <a:buAutoNum type="arabicPeriod"/>
            </a:pPr>
            <a:r>
              <a:rPr lang="en-US" smtClean="0">
                <a:latin typeface="Arial" charset="0"/>
                <a:ea typeface="MS PGothic" pitchFamily="34" charset="-128"/>
                <a:cs typeface="Arial" charset="0"/>
              </a:rPr>
              <a:t>A model can be used to communicate problems and solutions to others</a:t>
            </a:r>
          </a:p>
        </p:txBody>
      </p:sp>
      <p:sp>
        <p:nvSpPr>
          <p:cNvPr id="4403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Copyright ©2015 Pearson Education, Inc.</a:t>
            </a:r>
          </a:p>
        </p:txBody>
      </p:sp>
      <p:sp>
        <p:nvSpPr>
          <p:cNvPr id="4403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1 – </a:t>
            </a:r>
            <a:fld id="{C8633462-5E34-46E2-9EF2-99CD9BC98C3D}" type="slidenum">
              <a:rPr lang="en-US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8950"/>
            <a:ext cx="7772400" cy="7985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smtClean="0">
                <a:latin typeface="Arial" charset="0"/>
                <a:ea typeface="MS PGothic" pitchFamily="34" charset="-128"/>
                <a:cs typeface="Arial" charset="0"/>
              </a:rPr>
              <a:t>Models Categorized by Risk</a:t>
            </a:r>
            <a:endParaRPr lang="en-US" sz="3600" b="0" smtClean="0"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63600" y="1593850"/>
            <a:ext cx="7493000" cy="4343400"/>
          </a:xfrm>
        </p:spPr>
        <p:txBody>
          <a:bodyPr/>
          <a:lstStyle/>
          <a:p>
            <a:r>
              <a:rPr lang="en-US" smtClean="0">
                <a:latin typeface="Arial" charset="0"/>
                <a:ea typeface="MS PGothic" pitchFamily="34" charset="-128"/>
                <a:cs typeface="Arial" charset="0"/>
              </a:rPr>
              <a:t>Mathematical models that do not involve risk or chance are called </a:t>
            </a:r>
            <a:r>
              <a:rPr lang="en-US" b="1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deterministic</a:t>
            </a:r>
            <a:r>
              <a:rPr lang="en-US" smtClean="0">
                <a:latin typeface="Arial" charset="0"/>
                <a:ea typeface="MS PGothic" pitchFamily="34" charset="-128"/>
                <a:cs typeface="Arial" charset="0"/>
              </a:rPr>
              <a:t> models</a:t>
            </a:r>
          </a:p>
          <a:p>
            <a:pPr marL="788988" lvl="1" indent="-331788"/>
            <a:r>
              <a:rPr lang="en-US" smtClean="0">
                <a:latin typeface="Arial" charset="0"/>
                <a:ea typeface="MS PGothic" pitchFamily="34" charset="-128"/>
                <a:cs typeface="Arial" charset="0"/>
              </a:rPr>
              <a:t>All of the values used in the model are known with complete certainty</a:t>
            </a:r>
          </a:p>
          <a:p>
            <a:r>
              <a:rPr lang="en-US" smtClean="0">
                <a:latin typeface="Arial" charset="0"/>
                <a:ea typeface="MS PGothic" pitchFamily="34" charset="-128"/>
                <a:cs typeface="Arial" charset="0"/>
              </a:rPr>
              <a:t>Mathematical models that involve risk or chance are called </a:t>
            </a:r>
            <a:r>
              <a:rPr lang="en-US" b="1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probabilistic</a:t>
            </a:r>
            <a:r>
              <a:rPr lang="en-US" smtClean="0">
                <a:latin typeface="Arial" charset="0"/>
                <a:ea typeface="MS PGothic" pitchFamily="34" charset="-128"/>
                <a:cs typeface="Arial" charset="0"/>
              </a:rPr>
              <a:t> models</a:t>
            </a:r>
          </a:p>
          <a:p>
            <a:pPr marL="788988" lvl="1" indent="-331788"/>
            <a:r>
              <a:rPr lang="en-US" smtClean="0">
                <a:latin typeface="Arial" charset="0"/>
                <a:ea typeface="MS PGothic" pitchFamily="34" charset="-128"/>
                <a:cs typeface="Arial" charset="0"/>
              </a:rPr>
              <a:t>Values used in the model are estimates based on probabilities</a:t>
            </a:r>
          </a:p>
        </p:txBody>
      </p:sp>
      <p:sp>
        <p:nvSpPr>
          <p:cNvPr id="4505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Copyright ©2015 Pearson Education, Inc.</a:t>
            </a:r>
          </a:p>
        </p:txBody>
      </p:sp>
      <p:sp>
        <p:nvSpPr>
          <p:cNvPr id="4506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1 – </a:t>
            </a:r>
            <a:fld id="{A498128B-8B96-4FE4-ADCD-6ACF32C5FDE4}" type="slidenum">
              <a:rPr lang="en-US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01650"/>
            <a:ext cx="7772400" cy="704850"/>
          </a:xfrm>
        </p:spPr>
        <p:txBody>
          <a:bodyPr/>
          <a:lstStyle/>
          <a:p>
            <a:r>
              <a:rPr lang="en-US" sz="3200" smtClean="0">
                <a:latin typeface="Arial" charset="0"/>
                <a:ea typeface="MS PGothic" pitchFamily="34" charset="-128"/>
                <a:cs typeface="Arial" charset="0"/>
              </a:rPr>
              <a:t>Computers and Spreadsheet Models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403225" y="1690688"/>
            <a:ext cx="28733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marL="266700" indent="-2667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b="0" dirty="0" err="1" smtClean="0"/>
              <a:t>POM</a:t>
            </a:r>
            <a:r>
              <a:rPr lang="en-US" b="0" dirty="0"/>
              <a:t>-</a:t>
            </a:r>
            <a:r>
              <a:rPr lang="en-US" b="0" dirty="0" smtClean="0"/>
              <a:t>QM </a:t>
            </a:r>
            <a:r>
              <a:rPr lang="en-US" b="0" dirty="0"/>
              <a:t>for Windows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Arial"/>
              <a:buChar char="•"/>
              <a:defRPr/>
            </a:pPr>
            <a:r>
              <a:rPr lang="en-US" sz="2000" b="0" dirty="0"/>
              <a:t>An easy to use decision support system for use in </a:t>
            </a:r>
            <a:r>
              <a:rPr lang="en-US" sz="2000" b="0" dirty="0" err="1"/>
              <a:t>POM</a:t>
            </a:r>
            <a:r>
              <a:rPr lang="en-US" sz="2000" b="0" dirty="0"/>
              <a:t> and QM courses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Arial"/>
              <a:buChar char="•"/>
              <a:defRPr/>
            </a:pPr>
            <a:r>
              <a:rPr lang="en-US" sz="2000" b="0" dirty="0"/>
              <a:t>This is the main menu of quantitative </a:t>
            </a:r>
            <a:r>
              <a:rPr lang="en-US" sz="2000" b="0" dirty="0" smtClean="0"/>
              <a:t>models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Arial"/>
              <a:buChar char="•"/>
              <a:defRPr/>
            </a:pPr>
            <a:r>
              <a:rPr lang="en-US" sz="2000" b="0" dirty="0" smtClean="0"/>
              <a:t>An Excel add-in</a:t>
            </a:r>
            <a:endParaRPr lang="en-US" sz="2000" b="0" dirty="0"/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457200" y="5810250"/>
            <a:ext cx="250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ea typeface="MS PGothic" pitchFamily="34" charset="-128"/>
              </a:rPr>
              <a:t>PROGRAM 1.1 – Main Menu</a:t>
            </a:r>
          </a:p>
        </p:txBody>
      </p:sp>
      <p:sp>
        <p:nvSpPr>
          <p:cNvPr id="4608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Copyright ©2015 Pearson Education, Inc.</a:t>
            </a:r>
          </a:p>
        </p:txBody>
      </p:sp>
      <p:sp>
        <p:nvSpPr>
          <p:cNvPr id="4608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1 – </a:t>
            </a:r>
            <a:fld id="{650F7E45-57B2-4CA5-9AEC-90DC3EB1C7B4}" type="slidenum">
              <a:rPr lang="en-US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4" name="Picture 3" descr="P1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7888" y="1544638"/>
            <a:ext cx="5434012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682750"/>
            <a:ext cx="7594600" cy="4527550"/>
          </a:xfrm>
        </p:spPr>
        <p:txBody>
          <a:bodyPr rtlCol="0">
            <a:normAutofit lnSpcReduction="10000"/>
          </a:bodyPr>
          <a:lstStyle/>
          <a:p>
            <a:pPr marL="723900" indent="-723900" fontAlgn="auto">
              <a:lnSpc>
                <a:spcPct val="11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pPr>
            <a:r>
              <a:rPr lang="en-US" sz="2400" dirty="0" smtClean="0">
                <a:solidFill>
                  <a:schemeClr val="accent1"/>
                </a:solidFill>
                <a:ea typeface="ＭＳ Ｐゴシック" charset="0"/>
              </a:rPr>
              <a:t>1.1</a:t>
            </a:r>
            <a:r>
              <a:rPr lang="en-US" sz="2400" dirty="0" smtClean="0">
                <a:ea typeface="ＭＳ Ｐゴシック" charset="0"/>
              </a:rPr>
              <a:t>	Introduction</a:t>
            </a:r>
            <a:endParaRPr lang="en-US" sz="2400" dirty="0">
              <a:ea typeface="ＭＳ Ｐゴシック" charset="0"/>
            </a:endParaRPr>
          </a:p>
          <a:p>
            <a:pPr marL="723900" indent="-723900" fontAlgn="auto">
              <a:lnSpc>
                <a:spcPct val="11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pPr>
            <a:r>
              <a:rPr lang="en-US" sz="2400" dirty="0" smtClean="0">
                <a:solidFill>
                  <a:schemeClr val="accent1"/>
                </a:solidFill>
                <a:ea typeface="ＭＳ Ｐゴシック" charset="0"/>
              </a:rPr>
              <a:t>1.2</a:t>
            </a:r>
            <a:r>
              <a:rPr lang="en-US" sz="2400" dirty="0" smtClean="0">
                <a:ea typeface="ＭＳ Ｐゴシック" charset="0"/>
              </a:rPr>
              <a:t>	What </a:t>
            </a:r>
            <a:r>
              <a:rPr lang="en-US" sz="2400" dirty="0">
                <a:ea typeface="ＭＳ Ｐゴシック" charset="0"/>
              </a:rPr>
              <a:t>Is Quantitative Analysis</a:t>
            </a:r>
            <a:r>
              <a:rPr lang="en-US" sz="2400" dirty="0" smtClean="0">
                <a:ea typeface="ＭＳ Ｐゴシック" charset="0"/>
              </a:rPr>
              <a:t>?</a:t>
            </a:r>
          </a:p>
          <a:p>
            <a:pPr marL="723900" indent="-723900" fontAlgn="auto">
              <a:lnSpc>
                <a:spcPct val="11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pPr>
            <a:r>
              <a:rPr lang="en-US" sz="2400" dirty="0" smtClean="0">
                <a:solidFill>
                  <a:schemeClr val="accent1"/>
                </a:solidFill>
                <a:ea typeface="ＭＳ Ｐゴシック" charset="0"/>
              </a:rPr>
              <a:t>1.3</a:t>
            </a:r>
            <a:r>
              <a:rPr lang="en-US" sz="2400" dirty="0" smtClean="0">
                <a:ea typeface="ＭＳ Ｐゴシック" charset="0"/>
              </a:rPr>
              <a:t>	Business Analytics</a:t>
            </a:r>
            <a:endParaRPr lang="en-US" sz="2400" dirty="0">
              <a:ea typeface="ＭＳ Ｐゴシック" charset="0"/>
            </a:endParaRPr>
          </a:p>
          <a:p>
            <a:pPr marL="723900" indent="-723900" fontAlgn="auto">
              <a:lnSpc>
                <a:spcPct val="11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pPr>
            <a:r>
              <a:rPr lang="en-US" sz="2400" dirty="0" smtClean="0">
                <a:solidFill>
                  <a:schemeClr val="accent1"/>
                </a:solidFill>
                <a:ea typeface="ＭＳ Ｐゴシック" charset="0"/>
              </a:rPr>
              <a:t>1.4</a:t>
            </a:r>
            <a:r>
              <a:rPr lang="en-US" sz="2400" dirty="0" smtClean="0">
                <a:ea typeface="ＭＳ Ｐゴシック" charset="0"/>
              </a:rPr>
              <a:t>	The </a:t>
            </a:r>
            <a:r>
              <a:rPr lang="en-US" sz="2400" dirty="0">
                <a:ea typeface="ＭＳ Ｐゴシック" charset="0"/>
              </a:rPr>
              <a:t>Quantitative Analysis Approach</a:t>
            </a:r>
          </a:p>
          <a:p>
            <a:pPr marL="723900" indent="-723900" fontAlgn="auto">
              <a:lnSpc>
                <a:spcPct val="11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pPr>
            <a:r>
              <a:rPr lang="en-US" sz="2400" dirty="0" smtClean="0">
                <a:solidFill>
                  <a:schemeClr val="accent1"/>
                </a:solidFill>
                <a:ea typeface="ＭＳ Ｐゴシック" charset="0"/>
              </a:rPr>
              <a:t>1.5</a:t>
            </a:r>
            <a:r>
              <a:rPr lang="en-US" sz="2400" dirty="0" smtClean="0">
                <a:ea typeface="ＭＳ Ｐゴシック" charset="0"/>
              </a:rPr>
              <a:t>	How </a:t>
            </a:r>
            <a:r>
              <a:rPr lang="en-US" sz="2400" dirty="0">
                <a:ea typeface="ＭＳ Ｐゴシック" charset="0"/>
              </a:rPr>
              <a:t>to Develop a Quantitative Analysis Model</a:t>
            </a:r>
          </a:p>
          <a:p>
            <a:pPr marL="723900" indent="-723900" fontAlgn="auto">
              <a:lnSpc>
                <a:spcPct val="11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pPr>
            <a:r>
              <a:rPr lang="en-US" sz="2400" dirty="0" smtClean="0">
                <a:solidFill>
                  <a:schemeClr val="accent1"/>
                </a:solidFill>
                <a:ea typeface="ＭＳ Ｐゴシック" charset="0"/>
              </a:rPr>
              <a:t>1.6</a:t>
            </a:r>
            <a:r>
              <a:rPr lang="en-US" sz="2400" dirty="0" smtClean="0">
                <a:ea typeface="ＭＳ Ｐゴシック" charset="0"/>
              </a:rPr>
              <a:t>	The </a:t>
            </a:r>
            <a:r>
              <a:rPr lang="en-US" sz="2400" dirty="0">
                <a:ea typeface="ＭＳ Ｐゴシック" charset="0"/>
              </a:rPr>
              <a:t>Role of Computers and Spreadsheet  Models in the Quantitative Analysis Approach</a:t>
            </a:r>
          </a:p>
          <a:p>
            <a:pPr marL="723900" indent="-723900" fontAlgn="auto">
              <a:lnSpc>
                <a:spcPct val="11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pPr>
            <a:r>
              <a:rPr lang="en-US" sz="2400" dirty="0" smtClean="0">
                <a:solidFill>
                  <a:schemeClr val="accent1"/>
                </a:solidFill>
                <a:ea typeface="ＭＳ Ｐゴシック" charset="0"/>
              </a:rPr>
              <a:t>1.7	</a:t>
            </a:r>
            <a:r>
              <a:rPr lang="en-US" sz="2400" dirty="0" smtClean="0">
                <a:ea typeface="ＭＳ Ｐゴシック" charset="0"/>
              </a:rPr>
              <a:t>Possible </a:t>
            </a:r>
            <a:r>
              <a:rPr lang="en-US" sz="2400" dirty="0">
                <a:ea typeface="ＭＳ Ｐゴシック" charset="0"/>
              </a:rPr>
              <a:t>Problems in the Quantitative Analysis Approach</a:t>
            </a:r>
          </a:p>
          <a:p>
            <a:pPr marL="723900" indent="-723900" fontAlgn="auto">
              <a:lnSpc>
                <a:spcPct val="11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pPr>
            <a:r>
              <a:rPr lang="en-US" sz="2400" dirty="0" smtClean="0">
                <a:solidFill>
                  <a:schemeClr val="accent1"/>
                </a:solidFill>
                <a:ea typeface="ＭＳ Ｐゴシック" charset="0"/>
              </a:rPr>
              <a:t>1.8</a:t>
            </a:r>
            <a:r>
              <a:rPr lang="en-US" sz="2400" dirty="0" smtClean="0">
                <a:ea typeface="ＭＳ Ｐゴシック" charset="0"/>
              </a:rPr>
              <a:t>	Implementation </a:t>
            </a:r>
            <a:r>
              <a:rPr lang="en-US" sz="2400" dirty="0">
                <a:ea typeface="ＭＳ Ｐゴシック" charset="0"/>
              </a:rPr>
              <a:t>— Not Just the Final Step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79600" y="504825"/>
            <a:ext cx="6070600" cy="84137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900" y="504825"/>
            <a:ext cx="1168400" cy="84137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8436" name="TextBox 8"/>
          <p:cNvSpPr txBox="1">
            <a:spLocks noChangeArrowheads="1"/>
          </p:cNvSpPr>
          <p:nvPr/>
        </p:nvSpPr>
        <p:spPr bwMode="auto">
          <a:xfrm>
            <a:off x="2463800" y="519113"/>
            <a:ext cx="50577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CHAPTER OUTLINE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3C65A367-3047-470D-8FA9-3CB48B7342C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01650"/>
            <a:ext cx="7772400" cy="704850"/>
          </a:xfrm>
        </p:spPr>
        <p:txBody>
          <a:bodyPr/>
          <a:lstStyle/>
          <a:p>
            <a:r>
              <a:rPr lang="en-US" sz="3200" smtClean="0">
                <a:latin typeface="Arial" charset="0"/>
                <a:ea typeface="MS PGothic" pitchFamily="34" charset="-128"/>
                <a:cs typeface="Arial" charset="0"/>
              </a:rPr>
              <a:t>Computers and Spreadsheet Models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457200" y="5778500"/>
            <a:ext cx="2819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ea typeface="MS PGothic" pitchFamily="34" charset="-128"/>
              </a:rPr>
              <a:t>PROGRAM 1.2A – Entering Data</a:t>
            </a:r>
          </a:p>
        </p:txBody>
      </p:sp>
      <p:sp>
        <p:nvSpPr>
          <p:cNvPr id="4710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Copyright ©2015 Pearson Education, Inc.</a:t>
            </a:r>
          </a:p>
        </p:txBody>
      </p:sp>
      <p:sp>
        <p:nvSpPr>
          <p:cNvPr id="4710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1 – </a:t>
            </a:r>
            <a:fld id="{E21EA661-4C4A-4481-BB37-35A3EBD0137E}" type="slidenum">
              <a:rPr lang="en-US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4" name="Picture 3" descr="P1-2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2090738"/>
            <a:ext cx="7877175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01650"/>
            <a:ext cx="7772400" cy="704850"/>
          </a:xfrm>
        </p:spPr>
        <p:txBody>
          <a:bodyPr/>
          <a:lstStyle/>
          <a:p>
            <a:r>
              <a:rPr lang="en-US" sz="3200" smtClean="0">
                <a:latin typeface="Arial" charset="0"/>
                <a:ea typeface="MS PGothic" pitchFamily="34" charset="-128"/>
                <a:cs typeface="Arial" charset="0"/>
              </a:rPr>
              <a:t>Computers and Spreadsheet Models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457200" y="5780088"/>
            <a:ext cx="29987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ea typeface="MS PGothic" pitchFamily="34" charset="-128"/>
              </a:rPr>
              <a:t>PROGRAM 1.2B – Solution Screen</a:t>
            </a:r>
          </a:p>
        </p:txBody>
      </p:sp>
      <p:sp>
        <p:nvSpPr>
          <p:cNvPr id="4813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Copyright ©2015 Pearson Education, Inc.</a:t>
            </a:r>
          </a:p>
        </p:txBody>
      </p:sp>
      <p:sp>
        <p:nvSpPr>
          <p:cNvPr id="4813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1 – </a:t>
            </a:r>
            <a:fld id="{16828837-CF84-4778-857B-4F711E56C212}" type="slidenum">
              <a:rPr lang="en-US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4" name="Picture 3" descr="P1-2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4088" y="1339850"/>
            <a:ext cx="7253287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01650"/>
            <a:ext cx="7772400" cy="704850"/>
          </a:xfrm>
        </p:spPr>
        <p:txBody>
          <a:bodyPr/>
          <a:lstStyle/>
          <a:p>
            <a:r>
              <a:rPr lang="en-US" sz="3200" smtClean="0">
                <a:latin typeface="Arial" charset="0"/>
                <a:ea typeface="MS PGothic" pitchFamily="34" charset="-128"/>
                <a:cs typeface="Arial" charset="0"/>
              </a:rPr>
              <a:t>Computers and Spreadsheet Models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457200" y="5810250"/>
            <a:ext cx="3517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ea typeface="MS PGothic" pitchFamily="34" charset="-128"/>
              </a:rPr>
              <a:t>PROGRAM 1.3 – Excel Ribbon and Menu</a:t>
            </a:r>
          </a:p>
        </p:txBody>
      </p:sp>
      <p:sp>
        <p:nvSpPr>
          <p:cNvPr id="4915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Copyright ©2015 Pearson Education, Inc.</a:t>
            </a:r>
          </a:p>
        </p:txBody>
      </p:sp>
      <p:sp>
        <p:nvSpPr>
          <p:cNvPr id="4915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1 – </a:t>
            </a:r>
            <a:fld id="{3E87FD4D-A67F-4493-8814-C8F2C79E0FD0}" type="slidenum">
              <a:rPr lang="en-US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4" name="Picture 3" descr="p1-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450" y="1670050"/>
            <a:ext cx="7778750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01650"/>
            <a:ext cx="7772400" cy="704850"/>
          </a:xfrm>
        </p:spPr>
        <p:txBody>
          <a:bodyPr/>
          <a:lstStyle/>
          <a:p>
            <a:r>
              <a:rPr lang="en-US" sz="3200" smtClean="0">
                <a:latin typeface="Arial" charset="0"/>
                <a:ea typeface="MS PGothic" pitchFamily="34" charset="-128"/>
                <a:cs typeface="Arial" charset="0"/>
              </a:rPr>
              <a:t>Computers and Spreadsheet Models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479425" y="6000750"/>
            <a:ext cx="2709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ea typeface="MS PGothic" pitchFamily="34" charset="-128"/>
              </a:rPr>
              <a:t>PROGRAM 1.4 – Entering Data</a:t>
            </a:r>
          </a:p>
        </p:txBody>
      </p:sp>
      <p:sp>
        <p:nvSpPr>
          <p:cNvPr id="5017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Copyright ©2015 Pearson Education, Inc.</a:t>
            </a:r>
          </a:p>
        </p:txBody>
      </p:sp>
      <p:sp>
        <p:nvSpPr>
          <p:cNvPr id="5018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1 – </a:t>
            </a:r>
            <a:fld id="{3B060E24-FD20-4CFC-875C-1C969FCDD1FC}" type="slidenum">
              <a:rPr lang="en-US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4" name="Picture 3" descr="p1-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298575"/>
            <a:ext cx="7773987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01650"/>
            <a:ext cx="7772400" cy="704850"/>
          </a:xfrm>
        </p:spPr>
        <p:txBody>
          <a:bodyPr/>
          <a:lstStyle/>
          <a:p>
            <a:r>
              <a:rPr lang="en-US" sz="3200" smtClean="0">
                <a:latin typeface="Arial" charset="0"/>
                <a:ea typeface="MS PGothic" pitchFamily="34" charset="-128"/>
                <a:cs typeface="Arial" charset="0"/>
              </a:rPr>
              <a:t>Computers and Spreadsheet Models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479425" y="6000750"/>
            <a:ext cx="29670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ea typeface="MS PGothic" pitchFamily="34" charset="-128"/>
              </a:rPr>
              <a:t>PROGRAM 1.5 – Using Goal Seek</a:t>
            </a:r>
          </a:p>
        </p:txBody>
      </p:sp>
      <p:sp>
        <p:nvSpPr>
          <p:cNvPr id="5120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Copyright ©2015 Pearson Education, Inc.</a:t>
            </a:r>
          </a:p>
        </p:txBody>
      </p:sp>
      <p:sp>
        <p:nvSpPr>
          <p:cNvPr id="5120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1 – </a:t>
            </a:r>
            <a:fld id="{4B85E3E2-9F9E-47BF-ACB5-F54BCD2CB0F5}" type="slidenum">
              <a:rPr lang="en-US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5" name="Picture 4" descr="p1-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1354138"/>
            <a:ext cx="7905750" cy="45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558800"/>
            <a:ext cx="77089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>
                <a:latin typeface="Arial" charset="0"/>
                <a:ea typeface="ＭＳ Ｐゴシック" charset="0"/>
              </a:rPr>
              <a:t>Possible Problems in the Quantitative Analysis Approach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835150"/>
            <a:ext cx="7670800" cy="4159250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Arial" charset="0"/>
                <a:ea typeface="MS PGothic" pitchFamily="34" charset="-128"/>
                <a:cs typeface="Arial" charset="0"/>
              </a:rPr>
              <a:t>Defining the problem</a:t>
            </a:r>
          </a:p>
          <a:p>
            <a:pPr lvl="1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Problems may not be easily identified</a:t>
            </a:r>
          </a:p>
          <a:p>
            <a:pPr lvl="1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Conflicting viewpoints</a:t>
            </a:r>
          </a:p>
          <a:p>
            <a:pPr lvl="1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Impact on other departments</a:t>
            </a:r>
          </a:p>
          <a:p>
            <a:pPr lvl="1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Beginning assumptions </a:t>
            </a:r>
          </a:p>
          <a:p>
            <a:pPr lvl="1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Solution outdated</a:t>
            </a:r>
          </a:p>
          <a:p>
            <a:r>
              <a:rPr lang="en-US" sz="2800" smtClean="0">
                <a:latin typeface="Arial" charset="0"/>
                <a:ea typeface="MS PGothic" pitchFamily="34" charset="-128"/>
                <a:cs typeface="Arial" charset="0"/>
              </a:rPr>
              <a:t>Developing a model</a:t>
            </a:r>
          </a:p>
          <a:p>
            <a:pPr lvl="1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Fitting the textbook models</a:t>
            </a:r>
          </a:p>
          <a:p>
            <a:pPr lvl="1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Understanding the model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493B49B7-8B48-4F8D-B614-8BD56683772F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558800"/>
            <a:ext cx="77089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>
                <a:latin typeface="Arial" charset="0"/>
                <a:ea typeface="ＭＳ Ｐゴシック" charset="0"/>
              </a:rPr>
              <a:t>Possible Problems in the Quantitative Analysis Approach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0" y="1727200"/>
            <a:ext cx="6807200" cy="4076700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Acquiring accurate input data</a:t>
            </a:r>
          </a:p>
          <a:p>
            <a:pPr lvl="1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Using accounting </a:t>
            </a:r>
            <a:r>
              <a:rPr lang="en-US" sz="2400" dirty="0">
                <a:latin typeface="Arial" charset="0"/>
                <a:ea typeface="ＭＳ Ｐゴシック" charset="0"/>
              </a:rPr>
              <a:t>data </a:t>
            </a:r>
            <a:endParaRPr lang="en-US" sz="2400" dirty="0" smtClean="0">
              <a:latin typeface="Arial" charset="0"/>
              <a:ea typeface="ＭＳ Ｐゴシック" charset="0"/>
            </a:endParaRPr>
          </a:p>
          <a:p>
            <a:pPr lvl="1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V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alidity </a:t>
            </a:r>
            <a:r>
              <a:rPr lang="en-US" sz="2400" dirty="0">
                <a:latin typeface="Arial" charset="0"/>
                <a:ea typeface="ＭＳ Ｐゴシック" charset="0"/>
              </a:rPr>
              <a:t>of the data </a:t>
            </a:r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Developing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a solution</a:t>
            </a:r>
            <a:endParaRPr lang="en-US" sz="2800" dirty="0">
              <a:latin typeface="Arial" charset="0"/>
              <a:ea typeface="ＭＳ Ｐゴシック" charset="0"/>
            </a:endParaRPr>
          </a:p>
          <a:p>
            <a:pPr lvl="1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H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ard-to-understand mathematics 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lvl="1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O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nly </a:t>
            </a:r>
            <a:r>
              <a:rPr lang="en-US" sz="2400" dirty="0">
                <a:latin typeface="Arial" charset="0"/>
                <a:ea typeface="ＭＳ Ｐゴシック" charset="0"/>
              </a:rPr>
              <a:t>one answer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is limiting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Testing the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solution</a:t>
            </a:r>
          </a:p>
          <a:p>
            <a:pPr lvl="2"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000" dirty="0" smtClean="0">
                <a:latin typeface="Arial" charset="0"/>
                <a:ea typeface="ＭＳ Ｐゴシック" charset="0"/>
              </a:rPr>
              <a:t>Solutions not always intuitively obvious</a:t>
            </a:r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Analyzing </a:t>
            </a:r>
            <a:r>
              <a:rPr lang="en-US" sz="2800" dirty="0">
                <a:latin typeface="Arial" charset="0"/>
                <a:ea typeface="ＭＳ Ｐゴシック" charset="0"/>
              </a:rPr>
              <a:t>the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results</a:t>
            </a:r>
          </a:p>
          <a:p>
            <a:pPr lvl="2"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000" dirty="0" smtClean="0">
                <a:latin typeface="Arial" charset="0"/>
                <a:ea typeface="ＭＳ Ｐゴシック" charset="0"/>
              </a:rPr>
              <a:t>How will it affect the total organization</a:t>
            </a:r>
            <a:endParaRPr lang="en-US" sz="2000" dirty="0">
              <a:latin typeface="Arial" charset="0"/>
              <a:ea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572FFC8D-D8B1-4471-8969-96F7F4FE112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520700"/>
            <a:ext cx="6832600" cy="6667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>
                <a:latin typeface="Arial" charset="0"/>
                <a:ea typeface="ＭＳ Ｐゴシック" charset="0"/>
              </a:rPr>
              <a:t>Implementation – </a:t>
            </a:r>
            <a:br>
              <a:rPr lang="en-US" sz="3600">
                <a:latin typeface="Arial" charset="0"/>
                <a:ea typeface="ＭＳ Ｐゴシック" charset="0"/>
              </a:rPr>
            </a:br>
            <a:r>
              <a:rPr lang="en-US" sz="3600">
                <a:latin typeface="Arial" charset="0"/>
                <a:ea typeface="ＭＳ Ｐゴシック" charset="0"/>
              </a:rPr>
              <a:t>Not Just the Final Step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19250"/>
            <a:ext cx="7518400" cy="4432300"/>
          </a:xfrm>
        </p:spPr>
        <p:txBody>
          <a:bodyPr/>
          <a:lstStyle/>
          <a:p>
            <a:r>
              <a:rPr lang="en-US" sz="2800" smtClean="0">
                <a:latin typeface="Arial" charset="0"/>
                <a:ea typeface="MS PGothic" pitchFamily="34" charset="-128"/>
                <a:cs typeface="Arial" charset="0"/>
              </a:rPr>
              <a:t>Lack of commitment and resistance to change</a:t>
            </a:r>
          </a:p>
          <a:p>
            <a:pPr marL="812800" lvl="1" indent="-355600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Fear formal analysis processes will reduce management’s decision-making power</a:t>
            </a:r>
          </a:p>
          <a:p>
            <a:pPr marL="812800" lvl="1" indent="-355600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Fear previous intuitive decisions exposed as inadequate</a:t>
            </a:r>
          </a:p>
          <a:p>
            <a:pPr marL="812800" lvl="1" indent="-355600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Uncomfortable with new thinking patterns</a:t>
            </a:r>
          </a:p>
          <a:p>
            <a:pPr marL="812800" lvl="1" indent="-355600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Action-oriented managers may want “quick and dirty” techniques</a:t>
            </a:r>
          </a:p>
          <a:p>
            <a:pPr marL="812800" lvl="1" indent="-355600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Management support and user involvement are important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148B2A32-53D7-4BA0-B879-B80E8C1D6AE9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520700"/>
            <a:ext cx="6832600" cy="6667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>
                <a:latin typeface="Arial" charset="0"/>
                <a:ea typeface="ＭＳ Ｐゴシック" charset="0"/>
              </a:rPr>
              <a:t>Implementation – </a:t>
            </a:r>
            <a:br>
              <a:rPr lang="en-US" sz="3600">
                <a:latin typeface="Arial" charset="0"/>
                <a:ea typeface="ＭＳ Ｐゴシック" charset="0"/>
              </a:rPr>
            </a:br>
            <a:r>
              <a:rPr lang="en-US" sz="3600">
                <a:latin typeface="Arial" charset="0"/>
                <a:ea typeface="ＭＳ Ｐゴシック" charset="0"/>
              </a:rPr>
              <a:t>Not Just the Final Step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708150"/>
            <a:ext cx="7340600" cy="4432300"/>
          </a:xfrm>
        </p:spPr>
        <p:txBody>
          <a:bodyPr/>
          <a:lstStyle/>
          <a:p>
            <a:r>
              <a:rPr lang="en-US" sz="2800" smtClean="0">
                <a:latin typeface="Arial" charset="0"/>
                <a:ea typeface="MS PGothic" pitchFamily="34" charset="-128"/>
                <a:cs typeface="Arial" charset="0"/>
              </a:rPr>
              <a:t>Lack of commitment by quantitative analysts</a:t>
            </a:r>
          </a:p>
          <a:p>
            <a:pPr marL="812800" lvl="1" indent="-355600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Analysts should be involved with the problem and care about the solution</a:t>
            </a:r>
          </a:p>
          <a:p>
            <a:pPr marL="812800" lvl="1" indent="-355600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Analysts should work with users and take their feelings into account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FAF0B9A3-3270-4B35-86CC-280F5EE48BC3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30238"/>
            <a:ext cx="7772400" cy="7159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Introduction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435100"/>
            <a:ext cx="7200900" cy="4921250"/>
          </a:xfrm>
        </p:spPr>
        <p:txBody>
          <a:bodyPr/>
          <a:lstStyle/>
          <a:p>
            <a:r>
              <a:rPr lang="en-US" sz="2800" smtClean="0">
                <a:latin typeface="Arial" charset="0"/>
                <a:ea typeface="MS PGothic" pitchFamily="34" charset="-128"/>
                <a:cs typeface="Arial" charset="0"/>
              </a:rPr>
              <a:t>Mathematical tools have been used for thousands of years</a:t>
            </a:r>
          </a:p>
          <a:p>
            <a:r>
              <a:rPr lang="en-US" sz="2800" smtClean="0">
                <a:latin typeface="Arial" charset="0"/>
                <a:ea typeface="MS PGothic" pitchFamily="34" charset="-128"/>
                <a:cs typeface="Arial" charset="0"/>
              </a:rPr>
              <a:t>Quantitative analysis can be applied to a wide variety of problems</a:t>
            </a:r>
          </a:p>
          <a:p>
            <a:pPr lvl="1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Not enough to just know the mathematics of a technique</a:t>
            </a:r>
          </a:p>
          <a:p>
            <a:pPr lvl="1"/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Must understand the specific applicability of the technique, its limitations, and assumptions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Successful use of quantitative techniques usually results in a solution that is timely, accurate, flexible, economical, reliable, and easy to understand and use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F7DFFEA8-9FF9-47E9-9B41-4AD8086CFC36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latin typeface="Arial" charset="0"/>
                <a:ea typeface="MS PGothic" pitchFamily="34" charset="-128"/>
                <a:cs typeface="Arial" charset="0"/>
              </a:rPr>
              <a:t>Examples of Quantitative Analyses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1892300"/>
            <a:ext cx="7277100" cy="4114800"/>
          </a:xfrm>
        </p:spPr>
        <p:txBody>
          <a:bodyPr/>
          <a:lstStyle/>
          <a:p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Taco Bell saved over $150 million using forecasting and scheduling quantitative analysis models</a:t>
            </a:r>
          </a:p>
          <a:p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NBC television increased revenues by over $200 million between 1996 and 2000 by using quantitative analysis to develop better sales plans</a:t>
            </a:r>
          </a:p>
          <a:p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Continental Airlines saves over $40 million every year using quantitative analysis models to quickly recover from weather delays and other disruptions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7785EB71-77CF-4E8E-B533-602C37C92C4D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575300" y="4127500"/>
            <a:ext cx="2927350" cy="990600"/>
            <a:chOff x="5575300" y="4127500"/>
            <a:chExt cx="2927350" cy="990600"/>
          </a:xfrm>
        </p:grpSpPr>
        <p:sp>
          <p:nvSpPr>
            <p:cNvPr id="21515" name="Line 10"/>
            <p:cNvSpPr>
              <a:spLocks noChangeShapeType="1"/>
            </p:cNvSpPr>
            <p:nvPr/>
          </p:nvSpPr>
          <p:spPr bwMode="auto">
            <a:xfrm>
              <a:off x="5575300" y="46228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Rectangle 7"/>
            <p:cNvSpPr>
              <a:spLocks noChangeArrowheads="1"/>
            </p:cNvSpPr>
            <p:nvPr/>
          </p:nvSpPr>
          <p:spPr bwMode="auto">
            <a:xfrm>
              <a:off x="6184900" y="4127500"/>
              <a:ext cx="2317750" cy="990600"/>
            </a:xfrm>
            <a:prstGeom prst="rect">
              <a:avLst/>
            </a:prstGeom>
            <a:solidFill>
              <a:srgbClr val="759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1517" name="Rectangle 8"/>
            <p:cNvSpPr>
              <a:spLocks noChangeArrowheads="1"/>
            </p:cNvSpPr>
            <p:nvPr/>
          </p:nvSpPr>
          <p:spPr bwMode="auto">
            <a:xfrm>
              <a:off x="6373813" y="4325938"/>
              <a:ext cx="1941513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/>
                <a:t>Meaningful</a:t>
              </a:r>
            </a:p>
            <a:p>
              <a:pPr algn="ctr">
                <a:lnSpc>
                  <a:spcPct val="90000"/>
                </a:lnSpc>
              </a:pPr>
              <a:r>
                <a:rPr lang="en-US" b="1"/>
                <a:t>Information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06700" y="4127500"/>
            <a:ext cx="2919413" cy="990600"/>
            <a:chOff x="2806700" y="4127500"/>
            <a:chExt cx="2919413" cy="990600"/>
          </a:xfrm>
        </p:grpSpPr>
        <p:sp>
          <p:nvSpPr>
            <p:cNvPr id="21512" name="Line 9"/>
            <p:cNvSpPr>
              <a:spLocks noChangeShapeType="1"/>
            </p:cNvSpPr>
            <p:nvPr/>
          </p:nvSpPr>
          <p:spPr bwMode="auto">
            <a:xfrm flipV="1">
              <a:off x="2806700" y="46228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Rectangle 5"/>
            <p:cNvSpPr>
              <a:spLocks noChangeArrowheads="1"/>
            </p:cNvSpPr>
            <p:nvPr/>
          </p:nvSpPr>
          <p:spPr bwMode="auto">
            <a:xfrm>
              <a:off x="3417888" y="4127500"/>
              <a:ext cx="2308225" cy="9906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>
                <a:latin typeface="Arial"/>
                <a:cs typeface="Arial"/>
              </a:endParaRPr>
            </a:p>
          </p:txBody>
        </p:sp>
        <p:sp>
          <p:nvSpPr>
            <p:cNvPr id="21514" name="Rectangle 6"/>
            <p:cNvSpPr>
              <a:spLocks noChangeArrowheads="1"/>
            </p:cNvSpPr>
            <p:nvPr/>
          </p:nvSpPr>
          <p:spPr bwMode="auto">
            <a:xfrm>
              <a:off x="3562351" y="4325938"/>
              <a:ext cx="2017713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/>
                <a:t>Quantitative</a:t>
              </a:r>
            </a:p>
            <a:p>
              <a:pPr algn="ctr">
                <a:lnSpc>
                  <a:spcPct val="90000"/>
                </a:lnSpc>
              </a:pPr>
              <a:r>
                <a:rPr lang="en-US" b="1"/>
                <a:t>Analysis</a:t>
              </a:r>
            </a:p>
          </p:txBody>
        </p:sp>
      </p:grp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1350" y="1835150"/>
            <a:ext cx="7861300" cy="1746250"/>
          </a:xfrm>
        </p:spPr>
        <p:txBody>
          <a:bodyPr lIns="90488" tIns="44450" rIns="90488" bIns="44450"/>
          <a:lstStyle/>
          <a:p>
            <a:pPr marL="0" indent="0">
              <a:buFont typeface="Wingdings" pitchFamily="2" charset="2"/>
              <a:buNone/>
            </a:pPr>
            <a:r>
              <a:rPr lang="en-US" sz="2800" b="1" smtClean="0">
                <a:latin typeface="Arial" charset="0"/>
                <a:cs typeface="Arial" charset="0"/>
              </a:rPr>
              <a:t>Quantitative analysis </a:t>
            </a:r>
            <a:r>
              <a:rPr lang="en-US" sz="2800" smtClean="0">
                <a:latin typeface="Arial" charset="0"/>
                <a:cs typeface="Arial" charset="0"/>
              </a:rPr>
              <a:t>is a scientific approach to managerial decision making in which raw data are processed and manipulated to produce meaningful information</a:t>
            </a:r>
          </a:p>
        </p:txBody>
      </p:sp>
      <p:sp>
        <p:nvSpPr>
          <p:cNvPr id="21508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492125"/>
            <a:ext cx="7772400" cy="714375"/>
          </a:xfrm>
        </p:spPr>
        <p:txBody>
          <a:bodyPr/>
          <a:lstStyle/>
          <a:p>
            <a:r>
              <a:rPr lang="en-US" sz="3600" smtClean="0">
                <a:latin typeface="Arial" charset="0"/>
                <a:ea typeface="MS PGothic" pitchFamily="34" charset="-128"/>
                <a:cs typeface="Arial" charset="0"/>
              </a:rPr>
              <a:t>  What is Quantitative Analysis?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5800" y="4165600"/>
            <a:ext cx="2120900" cy="9144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latin typeface="Arial"/>
                <a:cs typeface="Arial"/>
              </a:rPr>
              <a:t>Raw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095A9EED-F610-4B03-9B83-C111A5C23AF5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806450" y="1333500"/>
            <a:ext cx="7766050" cy="5092700"/>
          </a:xfrm>
          <a:extLst>
            <a:ext uri="{91240B29-F687-4f45-9708-019B960494DF}"/>
            <a:ext uri="{AF507438-7753-43e0-B8FC-AC1667EBCBE1}"/>
          </a:extLst>
        </p:spPr>
        <p:txBody>
          <a:bodyPr lIns="90488" tIns="44450" rIns="90488" bIns="44450" rtlCol="0">
            <a:normAutofit/>
          </a:bodyPr>
          <a:lstStyle/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800" b="1" dirty="0" smtClean="0">
                <a:solidFill>
                  <a:srgbClr val="000000"/>
                </a:solidFill>
                <a:cs typeface="+mn-cs"/>
              </a:rPr>
              <a:t>Quantitative factors </a:t>
            </a:r>
            <a:r>
              <a:rPr lang="en-US" sz="2800" dirty="0" smtClean="0">
                <a:cs typeface="+mn-cs"/>
              </a:rPr>
              <a:t>are data that can be accurately calculated</a:t>
            </a:r>
          </a:p>
          <a:p>
            <a:pPr lvl="1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 smtClean="0"/>
              <a:t>Different investment alternatives</a:t>
            </a:r>
          </a:p>
          <a:p>
            <a:pPr lvl="1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 smtClean="0"/>
              <a:t>Interest rates</a:t>
            </a:r>
          </a:p>
          <a:p>
            <a:pPr lvl="1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 smtClean="0"/>
              <a:t>Inventory levels</a:t>
            </a:r>
          </a:p>
          <a:p>
            <a:pPr lvl="1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 smtClean="0"/>
              <a:t>Demand</a:t>
            </a:r>
          </a:p>
          <a:p>
            <a:pPr lvl="1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 smtClean="0"/>
              <a:t>Labor cost</a:t>
            </a:r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800" b="1" dirty="0" smtClean="0">
                <a:solidFill>
                  <a:srgbClr val="000000"/>
                </a:solidFill>
                <a:cs typeface="+mn-cs"/>
              </a:rPr>
              <a:t>Qualitative factors </a:t>
            </a:r>
            <a:r>
              <a:rPr lang="en-US" sz="2800" dirty="0" smtClean="0">
                <a:cs typeface="+mn-cs"/>
              </a:rPr>
              <a:t>are more difficult to quantify but affect the decision process  </a:t>
            </a:r>
          </a:p>
          <a:p>
            <a:pPr lvl="1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 smtClean="0"/>
              <a:t>The weather</a:t>
            </a:r>
          </a:p>
          <a:p>
            <a:pPr lvl="1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 smtClean="0"/>
              <a:t>State and federal legislation</a:t>
            </a:r>
          </a:p>
          <a:p>
            <a:pPr lvl="1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 smtClean="0"/>
              <a:t>Technological breakthroughs</a:t>
            </a:r>
          </a:p>
        </p:txBody>
      </p:sp>
      <p:sp>
        <p:nvSpPr>
          <p:cNvPr id="22530" name="Rectangle 15"/>
          <p:cNvSpPr>
            <a:spLocks noGrp="1" noChangeArrowheads="1"/>
          </p:cNvSpPr>
          <p:nvPr>
            <p:ph type="title"/>
          </p:nvPr>
        </p:nvSpPr>
        <p:spPr>
          <a:xfrm>
            <a:off x="685800" y="492125"/>
            <a:ext cx="7772400" cy="714375"/>
          </a:xfrm>
        </p:spPr>
        <p:txBody>
          <a:bodyPr/>
          <a:lstStyle/>
          <a:p>
            <a:r>
              <a:rPr lang="en-US" sz="3600" smtClean="0">
                <a:latin typeface="Arial" charset="0"/>
                <a:ea typeface="MS PGothic" pitchFamily="34" charset="-128"/>
                <a:cs typeface="Arial" charset="0"/>
              </a:rPr>
              <a:t>  What is Quantitative Analysis?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76579E05-61F4-4FC4-B88C-52ED544934A4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806450" y="1536700"/>
            <a:ext cx="7766050" cy="4584700"/>
          </a:xfrm>
        </p:spPr>
        <p:txBody>
          <a:bodyPr lIns="90488" tIns="44450" rIns="90488" bIns="44450"/>
          <a:lstStyle/>
          <a:p>
            <a:r>
              <a:rPr lang="en-US" sz="2800" smtClean="0">
                <a:solidFill>
                  <a:srgbClr val="000000"/>
                </a:solidFill>
                <a:latin typeface="Arial" charset="0"/>
                <a:cs typeface="Arial" charset="0"/>
              </a:rPr>
              <a:t>Quantitative and qualitative factors may have different roles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Decisions based on quantitative data can be automated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Generally quantitative analysis will aid the decision-making process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Important in many areas of management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Production/Operations Management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Supply Chain Management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Business Analytics</a:t>
            </a:r>
          </a:p>
        </p:txBody>
      </p:sp>
      <p:sp>
        <p:nvSpPr>
          <p:cNvPr id="23554" name="Rectangle 15"/>
          <p:cNvSpPr>
            <a:spLocks noGrp="1" noChangeArrowheads="1"/>
          </p:cNvSpPr>
          <p:nvPr>
            <p:ph type="title"/>
          </p:nvPr>
        </p:nvSpPr>
        <p:spPr>
          <a:xfrm>
            <a:off x="685800" y="492125"/>
            <a:ext cx="7772400" cy="714375"/>
          </a:xfrm>
        </p:spPr>
        <p:txBody>
          <a:bodyPr/>
          <a:lstStyle/>
          <a:p>
            <a:r>
              <a:rPr lang="en-US" sz="3600" smtClean="0">
                <a:latin typeface="Arial" charset="0"/>
                <a:ea typeface="MS PGothic" pitchFamily="34" charset="-128"/>
                <a:cs typeface="Arial" charset="0"/>
              </a:rPr>
              <a:t>  What is Quantitative Analysis?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F3A77CD7-E3CF-4694-BB62-A3D41AD1E90A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536700"/>
            <a:ext cx="7823200" cy="4762500"/>
          </a:xfrm>
        </p:spPr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A data-driven approach to decision making 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Large amounts of data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Information technology is very important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Statistical and quantitative analysis are used to analyze the data and provide useful information </a:t>
            </a:r>
          </a:p>
          <a:p>
            <a:r>
              <a:rPr lang="en-US" sz="2800" b="1" smtClean="0">
                <a:latin typeface="Arial" charset="0"/>
                <a:cs typeface="Arial" charset="0"/>
              </a:rPr>
              <a:t>Descriptive analytics </a:t>
            </a:r>
            <a:r>
              <a:rPr lang="en-US" sz="2800" smtClean="0">
                <a:latin typeface="Arial" charset="0"/>
                <a:cs typeface="Arial" charset="0"/>
              </a:rPr>
              <a:t>– the study and consolidation of historical data </a:t>
            </a:r>
          </a:p>
          <a:p>
            <a:r>
              <a:rPr lang="en-US" sz="2800" b="1" smtClean="0">
                <a:latin typeface="Arial" charset="0"/>
                <a:cs typeface="Arial" charset="0"/>
              </a:rPr>
              <a:t>Predictive analytics </a:t>
            </a:r>
            <a:r>
              <a:rPr lang="en-US" sz="2800" smtClean="0">
                <a:latin typeface="Arial" charset="0"/>
                <a:cs typeface="Arial" charset="0"/>
              </a:rPr>
              <a:t>– forecasting future outcomes based on patterns in the past data</a:t>
            </a:r>
          </a:p>
          <a:p>
            <a:r>
              <a:rPr lang="en-US" sz="2800" b="1" smtClean="0">
                <a:latin typeface="Arial" charset="0"/>
                <a:cs typeface="Arial" charset="0"/>
              </a:rPr>
              <a:t>Prescriptive analytics – </a:t>
            </a:r>
            <a:r>
              <a:rPr lang="en-US" sz="2800" smtClean="0">
                <a:latin typeface="Arial" charset="0"/>
                <a:cs typeface="Arial" charset="0"/>
              </a:rPr>
              <a:t>the use of optimization methods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– </a:t>
            </a:r>
            <a:fld id="{AE1CF907-3C54-4617-B2A3-6016AB9779D8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RSHH 12">
      <a:dk1>
        <a:srgbClr val="000000"/>
      </a:dk1>
      <a:lt1>
        <a:srgbClr val="FFFFFF"/>
      </a:lt1>
      <a:dk2>
        <a:srgbClr val="8BAEB8"/>
      </a:dk2>
      <a:lt2>
        <a:srgbClr val="FFFFFF"/>
      </a:lt2>
      <a:accent1>
        <a:srgbClr val="086B97"/>
      </a:accent1>
      <a:accent2>
        <a:srgbClr val="414141"/>
      </a:accent2>
      <a:accent3>
        <a:srgbClr val="808080"/>
      </a:accent3>
      <a:accent4>
        <a:srgbClr val="B6DDE6"/>
      </a:accent4>
      <a:accent5>
        <a:srgbClr val="95B2BD"/>
      </a:accent5>
      <a:accent6>
        <a:srgbClr val="0392D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2113</Words>
  <Application>Microsoft Office PowerPoint</Application>
  <PresentationFormat>On-screen Show (4:3)</PresentationFormat>
  <Paragraphs>347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Introduction to Quantitative Analysis</vt:lpstr>
      <vt:lpstr>Slide 2</vt:lpstr>
      <vt:lpstr>Slide 3</vt:lpstr>
      <vt:lpstr>Introduction</vt:lpstr>
      <vt:lpstr>Examples of Quantitative Analyses</vt:lpstr>
      <vt:lpstr>  What is Quantitative Analysis?</vt:lpstr>
      <vt:lpstr>  What is Quantitative Analysis?</vt:lpstr>
      <vt:lpstr>  What is Quantitative Analysis?</vt:lpstr>
      <vt:lpstr>Business Analytics</vt:lpstr>
      <vt:lpstr>Business Analytics</vt:lpstr>
      <vt:lpstr>The Quantitative Analysis Approach</vt:lpstr>
      <vt:lpstr>Defining the Problem</vt:lpstr>
      <vt:lpstr>Developing a Model</vt:lpstr>
      <vt:lpstr>Developing a Model</vt:lpstr>
      <vt:lpstr>Acquiring Input Data</vt:lpstr>
      <vt:lpstr>Developing a Solution</vt:lpstr>
      <vt:lpstr>Testing the Solution</vt:lpstr>
      <vt:lpstr>Analyzing the Results</vt:lpstr>
      <vt:lpstr>Implementing the Results</vt:lpstr>
      <vt:lpstr>Modeling in the Real World</vt:lpstr>
      <vt:lpstr>How To Develop a Quantitative Analysis Model</vt:lpstr>
      <vt:lpstr>How To Develop a Quantitative Analysis Model</vt:lpstr>
      <vt:lpstr>How To Develop a Quantitative Analysis Model</vt:lpstr>
      <vt:lpstr>Pritchett’s Precious Time Pieces</vt:lpstr>
      <vt:lpstr>Pritchett’s Precious Time Pieces</vt:lpstr>
      <vt:lpstr>Pritchett’s Precious Time Pieces</vt:lpstr>
      <vt:lpstr>Advantages of Mathematical Modeling</vt:lpstr>
      <vt:lpstr>Models Categorized by Risk</vt:lpstr>
      <vt:lpstr>Computers and Spreadsheet Models</vt:lpstr>
      <vt:lpstr>Computers and Spreadsheet Models</vt:lpstr>
      <vt:lpstr>Computers and Spreadsheet Models</vt:lpstr>
      <vt:lpstr>Computers and Spreadsheet Models</vt:lpstr>
      <vt:lpstr>Computers and Spreadsheet Models</vt:lpstr>
      <vt:lpstr>Computers and Spreadsheet Models</vt:lpstr>
      <vt:lpstr>Possible Problems in the Quantitative Analysis Approach</vt:lpstr>
      <vt:lpstr>Possible Problems in the Quantitative Analysis Approach</vt:lpstr>
      <vt:lpstr>Implementation –  Not Just the Final Step</vt:lpstr>
      <vt:lpstr>Implementation –  Not Just the Final Step</vt:lpstr>
    </vt:vector>
  </TitlesOfParts>
  <Manager/>
  <Company>Lincoln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RSHH QAM 12</dc:title>
  <dc:subject>Ch 1 – Introduction to Quantitative Analysis</dc:subject>
  <dc:creator>Jeff Heyl</dc:creator>
  <cp:keywords/>
  <dc:description/>
  <cp:lastModifiedBy>Aaditya Bugga</cp:lastModifiedBy>
  <cp:revision>63</cp:revision>
  <dcterms:created xsi:type="dcterms:W3CDTF">2013-10-16T01:01:25Z</dcterms:created>
  <dcterms:modified xsi:type="dcterms:W3CDTF">2015-02-04T17:36:39Z</dcterms:modified>
  <cp:category/>
</cp:coreProperties>
</file>