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92" r:id="rId2"/>
    <p:sldId id="258" r:id="rId3"/>
    <p:sldId id="259" r:id="rId4"/>
    <p:sldId id="260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7" r:id="rId28"/>
    <p:sldId id="379" r:id="rId29"/>
    <p:sldId id="378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9" r:id="rId39"/>
    <p:sldId id="388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e Puciloski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39B"/>
    <a:srgbClr val="BCE2ED"/>
    <a:srgbClr val="95B2BC"/>
    <a:srgbClr val="0092D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3182" autoAdjust="0"/>
  </p:normalViewPr>
  <p:slideViewPr>
    <p:cSldViewPr snapToGrid="0" snapToObjects="1">
      <p:cViewPr varScale="1">
        <p:scale>
          <a:sx n="116" d="100"/>
          <a:sy n="116" d="100"/>
        </p:scale>
        <p:origin x="-21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>
        <p:scale>
          <a:sx n="90" d="100"/>
          <a:sy n="90" d="100"/>
        </p:scale>
        <p:origin x="-2280" y="-2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A63A81-E0F3-437F-A399-67F4D3A7DAAB}" type="datetimeFigureOut">
              <a:rPr lang="en-US"/>
              <a:pPr>
                <a:defRPr/>
              </a:pPr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107F873-BFBE-4E44-9633-12804D4C0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6FC13DC-2506-4D4A-9FA7-51164B77E62A}" type="datetimeFigureOut">
              <a:rPr lang="en-US"/>
              <a:pPr>
                <a:defRPr/>
              </a:pPr>
              <a:t>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2A51A60-30D7-428B-BE44-990134E491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5187F-84AB-4FDE-AA6C-201679E76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FE5EB-2911-4348-A27D-D9DE76D81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– </a:t>
            </a:r>
            <a:fld id="{2294ED82-83E2-4A5B-B0D0-B17113FD2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BCAE5-8BC1-4839-B799-6D6B95CAA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10 – </a:t>
            </a:r>
            <a:fld id="{E859ED62-0360-48A3-8405-38D97F5C8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dirty="0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10 – </a:t>
            </a:r>
            <a:fld id="{8BB7A1B5-4DEF-4477-9838-BC364ABF2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dirty="0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10 – </a:t>
            </a:r>
            <a:fld id="{2198B923-0AE8-4864-AF9A-1F07B3F3A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dirty="0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10 – </a:t>
            </a:r>
            <a:fld id="{14EAB35F-4A7F-4FDB-AAFA-4DA9A1A0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B9BE2-2A17-420C-B2D3-1C7BB121E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D4EDE-B95B-41FD-B435-C505F42D8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3100" y="1600200"/>
            <a:ext cx="7823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dirty="0" smtClean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 smtClean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10 – </a:t>
            </a:r>
            <a:fld id="{90851C18-93E6-417E-A632-74ED5D462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8" presetClass="entr" presetSubtype="6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Arial"/>
          <a:ea typeface="+mj-ea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fontAlgn="base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49750" y="2346325"/>
            <a:ext cx="4376738" cy="3178175"/>
          </a:xfrm>
        </p:spPr>
        <p:txBody>
          <a:bodyPr rtlCol="0"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Integer Programming, Goal Programming, and Nonlinear Programming </a:t>
            </a:r>
          </a:p>
        </p:txBody>
      </p:sp>
      <p:pic>
        <p:nvPicPr>
          <p:cNvPr id="1638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468" y="660400"/>
            <a:ext cx="369130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9750" y="660400"/>
            <a:ext cx="27019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051675" y="706438"/>
            <a:ext cx="1858963" cy="103346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9" name="TextBox 9"/>
          <p:cNvSpPr txBox="1">
            <a:spLocks noChangeArrowheads="1"/>
          </p:cNvSpPr>
          <p:nvPr/>
        </p:nvSpPr>
        <p:spPr bwMode="auto">
          <a:xfrm>
            <a:off x="6897688" y="-187325"/>
            <a:ext cx="210820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800">
                <a:latin typeface="Calibri Light"/>
                <a:ea typeface="Calibri Light"/>
                <a:cs typeface="Calibri Light"/>
              </a:rPr>
              <a:t>10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30200" y="5624513"/>
            <a:ext cx="508793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accompany</a:t>
            </a:r>
            <a:br>
              <a:rPr lang="en-NZ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NZ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 Analysis for Management, Twelfth Edition, Global Edition,</a:t>
            </a:r>
            <a:r>
              <a:rPr lang="en-NZ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NZ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</a:t>
            </a:r>
            <a:r>
              <a:rPr lang="en-NZ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Render, Stair, </a:t>
            </a:r>
            <a:r>
              <a:rPr lang="en-NZ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Hanna and Hale</a:t>
            </a:r>
            <a:endParaRPr lang="en-NZ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Point slides created by </a:t>
            </a:r>
            <a:r>
              <a:rPr lang="en-NZ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Jeff Heyl</a:t>
            </a:r>
            <a:endParaRPr lang="en-AU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8313" y="6183313"/>
            <a:ext cx="30178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3"/>
                </a:solidFill>
                <a:latin typeface="Arial"/>
                <a:cs typeface="Arial"/>
              </a:rPr>
              <a:t>Copyright ©2015 Pearson Education, Inc.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Example of Integer Programming</a:t>
            </a:r>
          </a:p>
        </p:txBody>
      </p:sp>
      <p:sp>
        <p:nvSpPr>
          <p:cNvPr id="25602" name="Content Placeholder 7"/>
          <p:cNvSpPr>
            <a:spLocks noGrp="1"/>
          </p:cNvSpPr>
          <p:nvPr>
            <p:ph idx="1"/>
          </p:nvPr>
        </p:nvSpPr>
        <p:spPr>
          <a:xfrm>
            <a:off x="673100" y="1701800"/>
            <a:ext cx="7823200" cy="4525963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Production planner recognizes this is an integer problem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First attempt at solving it is to round the values to 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1</a:t>
            </a:r>
            <a:r>
              <a:rPr lang="en-US" sz="2400" smtClean="0">
                <a:latin typeface="Arial" charset="0"/>
                <a:cs typeface="Arial" charset="0"/>
              </a:rPr>
              <a:t> = 4 and 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2</a:t>
            </a:r>
            <a:r>
              <a:rPr lang="en-US" sz="2400" smtClean="0">
                <a:latin typeface="Arial" charset="0"/>
                <a:cs typeface="Arial" charset="0"/>
              </a:rPr>
              <a:t> = 2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However, this is not feasible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Rounding 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2</a:t>
            </a:r>
            <a:r>
              <a:rPr lang="en-US" sz="2400" smtClean="0">
                <a:latin typeface="Arial" charset="0"/>
                <a:cs typeface="Arial" charset="0"/>
              </a:rPr>
              <a:t> down to 1 gives a feasible solution, but it may not be optimal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This could be solved using the enumeration method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Generally not possible for large problems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54512C96-E755-41A4-B850-DCE0DB4EF15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Example of Integer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6FA932F1-BB72-4D50-ACA4-78FB7E3A85C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Group 392"/>
          <p:cNvGraphicFramePr>
            <a:graphicFrameLocks noGrp="1"/>
          </p:cNvGraphicFramePr>
          <p:nvPr/>
        </p:nvGraphicFramePr>
        <p:xfrm>
          <a:off x="1435100" y="1500188"/>
          <a:ext cx="6115050" cy="4932363"/>
        </p:xfrm>
        <a:graphic>
          <a:graphicData uri="http://schemas.openxmlformats.org/drawingml/2006/table">
            <a:tbl>
              <a:tblPr/>
              <a:tblGrid>
                <a:gridCol w="2038350"/>
                <a:gridCol w="2038350"/>
                <a:gridCol w="203835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CHANDELIERS 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CEILING FANS 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PROFIT ($7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+ $6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667500" y="3070225"/>
            <a:ext cx="2298700" cy="677863"/>
            <a:chOff x="6667500" y="3070225"/>
            <a:chExt cx="2298700" cy="677621"/>
          </a:xfrm>
        </p:grpSpPr>
        <p:sp>
          <p:nvSpPr>
            <p:cNvPr id="26693" name="Text Box 393"/>
            <p:cNvSpPr txBox="1">
              <a:spLocks noChangeArrowheads="1"/>
            </p:cNvSpPr>
            <p:nvPr/>
          </p:nvSpPr>
          <p:spPr bwMode="auto">
            <a:xfrm>
              <a:off x="6994525" y="3070225"/>
              <a:ext cx="1971675" cy="677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1400">
                  <a:ea typeface="MS PGothic" pitchFamily="34" charset="-128"/>
                </a:rPr>
                <a:t>Optimal solution to integer programming problem</a:t>
              </a:r>
            </a:p>
          </p:txBody>
        </p:sp>
        <p:sp>
          <p:nvSpPr>
            <p:cNvPr id="26694" name="Line 396"/>
            <p:cNvSpPr>
              <a:spLocks noChangeShapeType="1"/>
            </p:cNvSpPr>
            <p:nvPr/>
          </p:nvSpPr>
          <p:spPr bwMode="auto">
            <a:xfrm flipH="1">
              <a:off x="6667500" y="3213100"/>
              <a:ext cx="355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667500" y="4351338"/>
            <a:ext cx="2171700" cy="484187"/>
            <a:chOff x="6667500" y="4351338"/>
            <a:chExt cx="2171700" cy="483722"/>
          </a:xfrm>
        </p:grpSpPr>
        <p:sp>
          <p:nvSpPr>
            <p:cNvPr id="26691" name="Text Box 394"/>
            <p:cNvSpPr txBox="1">
              <a:spLocks noChangeArrowheads="1"/>
            </p:cNvSpPr>
            <p:nvPr/>
          </p:nvSpPr>
          <p:spPr bwMode="auto">
            <a:xfrm>
              <a:off x="6994525" y="4351338"/>
              <a:ext cx="1844675" cy="483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1400">
                  <a:ea typeface="MS PGothic" pitchFamily="34" charset="-128"/>
                </a:rPr>
                <a:t>Solution if rounding is used</a:t>
              </a:r>
            </a:p>
          </p:txBody>
        </p:sp>
        <p:sp>
          <p:nvSpPr>
            <p:cNvPr id="26692" name="Line 397"/>
            <p:cNvSpPr>
              <a:spLocks noChangeShapeType="1"/>
            </p:cNvSpPr>
            <p:nvPr/>
          </p:nvSpPr>
          <p:spPr bwMode="auto">
            <a:xfrm flipH="1">
              <a:off x="6667500" y="4492625"/>
              <a:ext cx="355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5900" y="2005013"/>
            <a:ext cx="18161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TABLE 10.1 – Integer Solutions to the Harrison Electric Company Problem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Example of Integer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15205C32-D4F6-4858-976F-ED54527180E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8" name="Group 392"/>
          <p:cNvGraphicFramePr>
            <a:graphicFrameLocks noGrp="1"/>
          </p:cNvGraphicFramePr>
          <p:nvPr/>
        </p:nvGraphicFramePr>
        <p:xfrm>
          <a:off x="1435100" y="1500188"/>
          <a:ext cx="6115050" cy="4932363"/>
        </p:xfrm>
        <a:graphic>
          <a:graphicData uri="http://schemas.openxmlformats.org/drawingml/2006/table">
            <a:tbl>
              <a:tblPr/>
              <a:tblGrid>
                <a:gridCol w="2038350"/>
                <a:gridCol w="2038350"/>
                <a:gridCol w="203835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CHANDELIERS 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CEILING FANS 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PROFIT ($7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+ $6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12" name="Group 14"/>
          <p:cNvGrpSpPr>
            <a:grpSpLocks/>
          </p:cNvGrpSpPr>
          <p:nvPr/>
        </p:nvGrpSpPr>
        <p:grpSpPr bwMode="auto">
          <a:xfrm>
            <a:off x="6667500" y="3070225"/>
            <a:ext cx="2298700" cy="677863"/>
            <a:chOff x="6667500" y="3070225"/>
            <a:chExt cx="2298700" cy="677621"/>
          </a:xfrm>
        </p:grpSpPr>
        <p:sp>
          <p:nvSpPr>
            <p:cNvPr id="27718" name="Text Box 393"/>
            <p:cNvSpPr txBox="1">
              <a:spLocks noChangeArrowheads="1"/>
            </p:cNvSpPr>
            <p:nvPr/>
          </p:nvSpPr>
          <p:spPr bwMode="auto">
            <a:xfrm>
              <a:off x="6994525" y="3070225"/>
              <a:ext cx="1971675" cy="677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1400">
                  <a:ea typeface="MS PGothic" pitchFamily="34" charset="-128"/>
                </a:rPr>
                <a:t>Optimal solution to integer programming problem</a:t>
              </a:r>
            </a:p>
          </p:txBody>
        </p:sp>
        <p:sp>
          <p:nvSpPr>
            <p:cNvPr id="27719" name="Line 396"/>
            <p:cNvSpPr>
              <a:spLocks noChangeShapeType="1"/>
            </p:cNvSpPr>
            <p:nvPr/>
          </p:nvSpPr>
          <p:spPr bwMode="auto">
            <a:xfrm flipH="1">
              <a:off x="6667500" y="3213100"/>
              <a:ext cx="355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13" name="Group 15"/>
          <p:cNvGrpSpPr>
            <a:grpSpLocks/>
          </p:cNvGrpSpPr>
          <p:nvPr/>
        </p:nvGrpSpPr>
        <p:grpSpPr bwMode="auto">
          <a:xfrm>
            <a:off x="6667500" y="4351338"/>
            <a:ext cx="2171700" cy="484187"/>
            <a:chOff x="6667500" y="4351338"/>
            <a:chExt cx="2171700" cy="483722"/>
          </a:xfrm>
        </p:grpSpPr>
        <p:sp>
          <p:nvSpPr>
            <p:cNvPr id="27716" name="Text Box 394"/>
            <p:cNvSpPr txBox="1">
              <a:spLocks noChangeArrowheads="1"/>
            </p:cNvSpPr>
            <p:nvPr/>
          </p:nvSpPr>
          <p:spPr bwMode="auto">
            <a:xfrm>
              <a:off x="6994525" y="4351338"/>
              <a:ext cx="1844675" cy="483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1400">
                  <a:ea typeface="MS PGothic" pitchFamily="34" charset="-128"/>
                </a:rPr>
                <a:t>Solution if rounding is used</a:t>
              </a:r>
            </a:p>
          </p:txBody>
        </p:sp>
        <p:sp>
          <p:nvSpPr>
            <p:cNvPr id="27717" name="Line 397"/>
            <p:cNvSpPr>
              <a:spLocks noChangeShapeType="1"/>
            </p:cNvSpPr>
            <p:nvPr/>
          </p:nvSpPr>
          <p:spPr bwMode="auto">
            <a:xfrm flipH="1">
              <a:off x="6667500" y="4492625"/>
              <a:ext cx="355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14" name="TextBox 13"/>
          <p:cNvSpPr txBox="1">
            <a:spLocks noChangeArrowheads="1"/>
          </p:cNvSpPr>
          <p:nvPr/>
        </p:nvSpPr>
        <p:spPr bwMode="auto">
          <a:xfrm>
            <a:off x="215900" y="2005013"/>
            <a:ext cx="18161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TABLE 10.1 – Integer Solutions to the Harrison Electric Company Problem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13100"/>
            <a:ext cx="5435600" cy="20335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lIns="324000" tIns="280800" rIns="324000" bIns="280800">
            <a:spAutoFit/>
          </a:bodyPr>
          <a:lstStyle/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The optimal integer solution is less than the optimal LP solution of $35.25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An integer solution can </a:t>
            </a:r>
            <a:r>
              <a:rPr lang="en-US" sz="2000" i="1" dirty="0">
                <a:latin typeface="Arial"/>
                <a:cs typeface="Arial"/>
              </a:rPr>
              <a:t>never</a:t>
            </a:r>
            <a:r>
              <a:rPr lang="en-US" sz="2000" dirty="0">
                <a:latin typeface="Arial"/>
                <a:cs typeface="Arial"/>
              </a:rPr>
              <a:t> be better than the LP solution and is </a:t>
            </a:r>
            <a:r>
              <a:rPr lang="en-US" sz="2000" i="1" dirty="0">
                <a:latin typeface="Arial"/>
                <a:cs typeface="Arial"/>
              </a:rPr>
              <a:t>usually</a:t>
            </a:r>
            <a:r>
              <a:rPr lang="en-US" sz="2000" dirty="0">
                <a:latin typeface="Arial"/>
                <a:cs typeface="Arial"/>
              </a:rPr>
              <a:t> a lesser value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055B42ED-FA32-4E33-AC7D-CFD2FFAF6F6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p10-1a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900" y="2051050"/>
            <a:ext cx="59690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10.1A – QM for Windows Input Screen for Harrison Electric Problem 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EB0A4A7A-4C0F-4341-BBA1-45D92FA91BB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10.1B – QM for Windows Solution Screen for Harrison Electric Problem </a:t>
            </a:r>
          </a:p>
        </p:txBody>
      </p:sp>
      <p:pic>
        <p:nvPicPr>
          <p:cNvPr id="3" name="Picture 2" descr="p10-1b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138" y="2384425"/>
            <a:ext cx="4986337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64C4DE9F-0870-4BE6-8489-C0C5FCCA659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10.2 – Excel 2013 Solver Solution for Harrison Electric Problem </a:t>
            </a:r>
          </a:p>
        </p:txBody>
      </p:sp>
      <p:pic>
        <p:nvPicPr>
          <p:cNvPr id="3" name="Picture 2" descr="p10-2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63" y="2273300"/>
            <a:ext cx="79835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658A08A6-5A21-484B-BEE6-7912D94A488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10.2 – Excel 2013 Solver Solution for Harrison Electric Problem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024063"/>
          <a:ext cx="8216901" cy="3190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73601"/>
                <a:gridCol w="2667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Solver Parameter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Inputs and Selections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Key Formulas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Set Objective: D5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By Changing cells: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B4:C4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To: Max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Subject to the Constraints: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8128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D8:D9 &gt;= F8:F9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10795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B4:C4 = integer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Solving Method: Simplex LP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Wingdings 2" charset="2"/>
                          <a:cs typeface="Wingdings 2" charset="2"/>
                        </a:rPr>
                        <a:t>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 Make Variables Non-Negative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Copy D5 to D8:D9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 descr="p10-2f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8163" y="2514600"/>
            <a:ext cx="315753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Mixed-Integer Programming Problem Example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73100" y="1600200"/>
            <a:ext cx="7823200" cy="475615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Many situations in which only some of the variables are restricted to integers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Bagwell Chemical Company produces two industrial chemicals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Xyline must be produced in 50-pound bags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Hexall is sold by the pound and can be produced in any quantity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Both xyline and hexall are composed of three ingredients – </a:t>
            </a:r>
            <a:r>
              <a:rPr lang="en-US" i="1" smtClean="0">
                <a:latin typeface="Arial" charset="0"/>
                <a:cs typeface="Arial" charset="0"/>
              </a:rPr>
              <a:t>A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i="1" smtClean="0">
                <a:latin typeface="Arial" charset="0"/>
                <a:cs typeface="Arial" charset="0"/>
              </a:rPr>
              <a:t>B</a:t>
            </a:r>
            <a:r>
              <a:rPr lang="en-US" smtClean="0">
                <a:latin typeface="Arial" charset="0"/>
                <a:cs typeface="Arial" charset="0"/>
              </a:rPr>
              <a:t>, and </a:t>
            </a:r>
            <a:r>
              <a:rPr lang="en-US" i="1" smtClean="0">
                <a:latin typeface="Arial" charset="0"/>
                <a:cs typeface="Arial" charset="0"/>
              </a:rPr>
              <a:t>C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Bagwell sells xyline for $85 a bag and hexall for $1.50 per pound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1884CEAC-3400-478C-B77F-BCCE098649EC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Mixed-Integer Programming Problem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7CAA3A55-912F-4CE6-87E7-C0E6B1E80ED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Group 107"/>
          <p:cNvGraphicFramePr>
            <a:graphicFrameLocks noGrp="1"/>
          </p:cNvGraphicFramePr>
          <p:nvPr/>
        </p:nvGraphicFramePr>
        <p:xfrm>
          <a:off x="685800" y="2235200"/>
          <a:ext cx="7772400" cy="2333625"/>
        </p:xfrm>
        <a:graphic>
          <a:graphicData uri="http://schemas.openxmlformats.org/drawingml/2006/table">
            <a:tbl>
              <a:tblPr/>
              <a:tblGrid>
                <a:gridCol w="2832100"/>
                <a:gridCol w="2425700"/>
                <a:gridCol w="25146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AMOUNT PER 50-POUND BAG OF XYLINE (LB)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AMOUNT PER POUND OF HEXALL (LB)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AMOUNT OF INGREDIENTS AVAILABLE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>
                          <a:tab pos="2159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	2,000 lb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ingredient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>
                          <a:tab pos="2159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	800 lb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ingredient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>
                          <a:tab pos="21590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	200 lb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ingredient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5054600"/>
            <a:ext cx="77724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ea typeface="MS PGothic" pitchFamily="34" charset="-128"/>
              </a:rPr>
              <a:t>Objective is to maximize profit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Mixed-Integer Programming Problem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600200"/>
            <a:ext cx="7823200" cy="1689100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Let </a:t>
            </a:r>
            <a:r>
              <a:rPr lang="en-US" sz="2400" i="1" dirty="0"/>
              <a:t>X</a:t>
            </a:r>
            <a:r>
              <a:rPr lang="en-US" sz="2400" dirty="0"/>
              <a:t> = number of 50-pound bags of </a:t>
            </a:r>
            <a:r>
              <a:rPr lang="en-US" sz="2400" dirty="0" smtClean="0"/>
              <a:t>xyline</a:t>
            </a:r>
            <a:endParaRPr lang="en-US" sz="2400" dirty="0"/>
          </a:p>
          <a:p>
            <a:pPr marL="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Let </a:t>
            </a:r>
            <a:r>
              <a:rPr lang="en-US" sz="2400" i="1" dirty="0"/>
              <a:t>Y</a:t>
            </a:r>
            <a:r>
              <a:rPr lang="en-US" sz="2400" dirty="0"/>
              <a:t> = number of pounds of </a:t>
            </a:r>
            <a:r>
              <a:rPr lang="en-US" sz="2400" dirty="0" smtClean="0"/>
              <a:t>hexall</a:t>
            </a:r>
            <a:endParaRPr lang="en-US" sz="2400" dirty="0"/>
          </a:p>
          <a:p>
            <a:pPr marL="72390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mixed-integer programming problem as </a:t>
            </a:r>
            <a:r>
              <a:rPr lang="en-US" sz="2400" i="1" dirty="0"/>
              <a:t>Y</a:t>
            </a:r>
            <a:r>
              <a:rPr lang="en-US" sz="2400" dirty="0"/>
              <a:t> is not required to be an </a:t>
            </a:r>
            <a:r>
              <a:rPr lang="en-US" sz="2400" dirty="0" smtClean="0"/>
              <a:t>integer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A1A51A2-DF0E-490B-B6B6-3F6B0041B16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34850" name="Group 34"/>
          <p:cNvGraphicFramePr>
            <a:graphicFrameLocks noGrp="1"/>
          </p:cNvGraphicFramePr>
          <p:nvPr/>
        </p:nvGraphicFramePr>
        <p:xfrm>
          <a:off x="558800" y="3454400"/>
          <a:ext cx="8039100" cy="2651760"/>
        </p:xfrm>
        <a:graphic>
          <a:graphicData uri="http://schemas.openxmlformats.org/drawingml/2006/table">
            <a:tbl>
              <a:tblPr/>
              <a:tblGrid>
                <a:gridCol w="2692400"/>
                <a:gridCol w="1206500"/>
                <a:gridCol w="1244600"/>
                <a:gridCol w="419100"/>
                <a:gridCol w="2476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Maximize profit =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$85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$1.50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subject to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≤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2,000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≤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≤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and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integer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01800" y="504825"/>
            <a:ext cx="6781800" cy="841375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689100"/>
            <a:ext cx="7713663" cy="584200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400" dirty="0" smtClean="0"/>
              <a:t>After </a:t>
            </a:r>
            <a:r>
              <a:rPr lang="en-US" sz="2400" dirty="0"/>
              <a:t>completing this chapter, students will be able to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47700" y="504825"/>
            <a:ext cx="1168400" cy="8413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2070100" y="531813"/>
            <a:ext cx="6254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D3D63997-DFBF-4E83-9300-C0148B76EBB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163" y="2400300"/>
            <a:ext cx="7569200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rgbClr val="0392D1"/>
              </a:buClr>
              <a:buFont typeface="Calibri" pitchFamily="34" charset="0"/>
              <a:buAutoNum type="arabicPeriod"/>
            </a:pPr>
            <a:r>
              <a:rPr lang="en-US" sz="2400">
                <a:solidFill>
                  <a:srgbClr val="000000"/>
                </a:solidFill>
                <a:ea typeface="MS PGothic" pitchFamily="34" charset="-128"/>
              </a:rPr>
              <a:t>Understand the difference between LP and integer programming.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rgbClr val="0392D1"/>
              </a:buClr>
              <a:buFont typeface="Calibri" pitchFamily="34" charset="0"/>
              <a:buAutoNum type="arabicPeriod"/>
            </a:pPr>
            <a:r>
              <a:rPr lang="en-US" sz="2400">
                <a:solidFill>
                  <a:srgbClr val="000000"/>
                </a:solidFill>
                <a:ea typeface="MS PGothic" pitchFamily="34" charset="-128"/>
              </a:rPr>
              <a:t>Understand and solve the three types of integer programming problems.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rgbClr val="0392D1"/>
              </a:buClr>
              <a:buFont typeface="Calibri" pitchFamily="34" charset="0"/>
              <a:buAutoNum type="arabicPeriod"/>
            </a:pPr>
            <a:r>
              <a:rPr lang="en-US" sz="2400">
                <a:solidFill>
                  <a:srgbClr val="000000"/>
                </a:solidFill>
                <a:ea typeface="MS PGothic" pitchFamily="34" charset="-128"/>
              </a:rPr>
              <a:t>Formulate and solve goal programming problems using Excel and QM for Windows.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rgbClr val="0392D1"/>
              </a:buClr>
              <a:buFont typeface="Calibri" pitchFamily="34" charset="0"/>
              <a:buAutoNum type="arabicPeriod"/>
            </a:pPr>
            <a:r>
              <a:rPr lang="en-US" sz="2400">
                <a:solidFill>
                  <a:srgbClr val="000000"/>
                </a:solidFill>
                <a:ea typeface="MS PGothic" pitchFamily="34" charset="-128"/>
              </a:rPr>
              <a:t>Formulate nonlinear programming problems and solve using Excel.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1078FA81-68F5-4AC4-88AA-823B7728C3E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10.3 – QM for Windows Solution for Bagwell Chemical Problem </a:t>
            </a:r>
          </a:p>
        </p:txBody>
      </p:sp>
      <p:pic>
        <p:nvPicPr>
          <p:cNvPr id="3" name="Picture 2" descr="p10-3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63750"/>
            <a:ext cx="79200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10D4A3A-0DA1-4959-9AF8-B5D708E4755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10.4 – Excel 2013 Solver Solution for Bagwell Chemical Problem </a:t>
            </a:r>
          </a:p>
        </p:txBody>
      </p:sp>
      <p:pic>
        <p:nvPicPr>
          <p:cNvPr id="6" name="Picture 5" descr="p10-4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0" y="2286000"/>
            <a:ext cx="596900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4D44C705-7797-47BF-B533-C703884B0AD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024063"/>
          <a:ext cx="8216901" cy="3190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73601"/>
                <a:gridCol w="2667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Solver Parameter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Inputs and Selections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Key Formulas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Set Objective: D5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By Changing cells: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B4:C4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To: Max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Subject to the Constraints: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8128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</a:t>
                      </a:r>
                      <a:r>
                        <a:rPr lang="en-US" baseline="0" dirty="0" err="1" smtClean="0">
                          <a:latin typeface="Arial"/>
                          <a:cs typeface="Arial"/>
                        </a:rPr>
                        <a:t>D8:D10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&lt;= F8:F10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13462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B4 = integer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Solving Method: Simplex LP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Wingdings 2" charset="2"/>
                          <a:cs typeface="Wingdings 2" charset="2"/>
                        </a:rPr>
                        <a:t>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 Make Variables Non-Negative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Copy D5 to </a:t>
                      </a:r>
                      <a:r>
                        <a:rPr lang="en-US" sz="1800" dirty="0" err="1" smtClean="0">
                          <a:latin typeface="Arial"/>
                          <a:cs typeface="Arial"/>
                        </a:rPr>
                        <a:t>D8:D10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 descr="p10-2f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8163" y="2514600"/>
            <a:ext cx="315753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0" name="TextBox 7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10.4 – Excel 2013 Solver Solution for Bagwell Chemical Problem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Modeling With 0-1 (Binary) Variables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73100" y="1854200"/>
            <a:ext cx="7823200" cy="4525963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Demonstrate how 0-1 variables can be used to model several diverse situations</a:t>
            </a:r>
          </a:p>
          <a:p>
            <a:r>
              <a:rPr lang="en-US" smtClean="0">
                <a:latin typeface="Arial" charset="0"/>
                <a:cs typeface="Arial" charset="0"/>
              </a:rPr>
              <a:t>Typically a 0-1 variable is assigned a value of 0 if a certain condition is not met and a 1 if the condition is met</a:t>
            </a:r>
          </a:p>
          <a:p>
            <a:r>
              <a:rPr lang="en-US" smtClean="0">
                <a:latin typeface="Arial" charset="0"/>
                <a:cs typeface="Arial" charset="0"/>
              </a:rPr>
              <a:t>This is also called a </a:t>
            </a:r>
            <a:r>
              <a:rPr lang="en-US" i="1" smtClean="0">
                <a:latin typeface="Arial" charset="0"/>
                <a:cs typeface="Arial" charset="0"/>
              </a:rPr>
              <a:t>binary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8E21FE76-225B-43E1-9629-32F4178973FF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Capital Budgeting Example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Arial" charset="0"/>
                <a:cs typeface="Arial" charset="0"/>
              </a:rPr>
              <a:t>Common capital budgeting problem – select from a set of possible projects when budget limitations make it impossible to select them all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A 0-1 variable is defined for each project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Quemo Chemical Company is considering three possible improvement projects for its plant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A new catalytic converter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A new software program for controlling operations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Expanding the storage warehouse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It cannot do them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BF60A00-F2D5-4444-BE12-7040772147ED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Capital Budgeting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400" dirty="0" smtClean="0"/>
              <a:t>Objective is to maximize </a:t>
            </a:r>
            <a:r>
              <a:rPr lang="en-US" sz="2400" dirty="0"/>
              <a:t>net present value of projects </a:t>
            </a:r>
            <a:r>
              <a:rPr lang="en-US" sz="2400" dirty="0" smtClean="0"/>
              <a:t>undertaken</a:t>
            </a:r>
          </a:p>
          <a:p>
            <a:pPr marL="355600" indent="0" fontAlgn="auto">
              <a:spcBef>
                <a:spcPts val="0"/>
              </a:spcBef>
              <a:buFont typeface="Arial"/>
              <a:buNone/>
              <a:tabLst>
                <a:tab pos="1968500" algn="l"/>
              </a:tabLst>
              <a:defRPr/>
            </a:pPr>
            <a:r>
              <a:rPr lang="en-US" sz="2400" dirty="0" smtClean="0"/>
              <a:t>subject to	Total funds used in year 1 ≤ $20,000</a:t>
            </a:r>
          </a:p>
          <a:p>
            <a:pPr marL="355600" indent="0" fontAlgn="auto">
              <a:spcBef>
                <a:spcPts val="0"/>
              </a:spcBef>
              <a:buFont typeface="Arial"/>
              <a:buNone/>
              <a:tabLst>
                <a:tab pos="1968500" algn="l"/>
              </a:tabLst>
              <a:defRPr/>
            </a:pPr>
            <a:r>
              <a:rPr lang="en-US" sz="2400" dirty="0" smtClean="0"/>
              <a:t>	</a:t>
            </a:r>
            <a:r>
              <a:rPr lang="en-US" sz="2400" dirty="0"/>
              <a:t>Total funds used in year </a:t>
            </a:r>
            <a:r>
              <a:rPr lang="en-US" sz="2400" dirty="0" smtClean="0"/>
              <a:t>2 </a:t>
            </a:r>
            <a:r>
              <a:rPr lang="en-US" sz="2400" dirty="0"/>
              <a:t>≤ </a:t>
            </a:r>
            <a:r>
              <a:rPr lang="en-US" sz="2400" dirty="0" smtClean="0"/>
              <a:t>$16,000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F61943FD-0DCF-4D91-A2DE-B0FB716BEDF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6" name="Group 191"/>
          <p:cNvGraphicFramePr>
            <a:graphicFrameLocks noGrp="1"/>
          </p:cNvGraphicFramePr>
          <p:nvPr/>
        </p:nvGraphicFramePr>
        <p:xfrm>
          <a:off x="762000" y="3873500"/>
          <a:ext cx="7581900" cy="1936750"/>
        </p:xfrm>
        <a:graphic>
          <a:graphicData uri="http://schemas.openxmlformats.org/drawingml/2006/table">
            <a:tbl>
              <a:tblPr/>
              <a:tblGrid>
                <a:gridCol w="2354263"/>
                <a:gridCol w="2687637"/>
                <a:gridCol w="1282700"/>
                <a:gridCol w="12573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PROJECT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NET PRESENT VALUE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YEAR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YEAR 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Catalytic Converter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$25,000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$8,000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$7,000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Software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$18,000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$6,000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$4,000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Warehouse expansion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$32,000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$12,000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$8,000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Available funds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$20,000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$16,000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3427413"/>
            <a:ext cx="68072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TABLE 10.2 – Quemo Chemical Company Information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Capital Budgeting Example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596900" y="1371600"/>
            <a:ext cx="7823200" cy="558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Decision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EE44F911-5B03-4F70-A038-77E06C3DB68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1714500" y="1920875"/>
            <a:ext cx="5884863" cy="1933575"/>
            <a:chOff x="1382" y="2679"/>
            <a:chExt cx="3707" cy="1218"/>
          </a:xfrm>
        </p:grpSpPr>
        <p:grpSp>
          <p:nvGrpSpPr>
            <p:cNvPr id="42018" name="Group 7"/>
            <p:cNvGrpSpPr>
              <a:grpSpLocks/>
            </p:cNvGrpSpPr>
            <p:nvPr/>
          </p:nvGrpSpPr>
          <p:grpSpPr bwMode="auto">
            <a:xfrm>
              <a:off x="1382" y="2679"/>
              <a:ext cx="3445" cy="410"/>
              <a:chOff x="1382" y="2863"/>
              <a:chExt cx="3445" cy="410"/>
            </a:xfrm>
          </p:grpSpPr>
          <p:sp>
            <p:nvSpPr>
              <p:cNvPr id="42029" name="Text Box 8"/>
              <p:cNvSpPr txBox="1">
                <a:spLocks noChangeArrowheads="1"/>
              </p:cNvSpPr>
              <p:nvPr/>
            </p:nvSpPr>
            <p:spPr bwMode="auto">
              <a:xfrm>
                <a:off x="1382" y="2921"/>
                <a:ext cx="4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ea typeface="MS PGothic" pitchFamily="34" charset="-128"/>
                  </a:rPr>
                  <a:t>X</a:t>
                </a:r>
                <a:r>
                  <a:rPr lang="en-US" sz="2000" baseline="-25000">
                    <a:ea typeface="MS PGothic" pitchFamily="34" charset="-128"/>
                  </a:rPr>
                  <a:t>1</a:t>
                </a:r>
                <a:r>
                  <a:rPr lang="en-US" sz="2000">
                    <a:ea typeface="MS PGothic" pitchFamily="34" charset="-128"/>
                  </a:rPr>
                  <a:t> =</a:t>
                </a:r>
              </a:p>
            </p:txBody>
          </p:sp>
          <p:grpSp>
            <p:nvGrpSpPr>
              <p:cNvPr id="42030" name="Group 9"/>
              <p:cNvGrpSpPr>
                <a:grpSpLocks/>
              </p:cNvGrpSpPr>
              <p:nvPr/>
            </p:nvGrpSpPr>
            <p:grpSpPr bwMode="auto">
              <a:xfrm>
                <a:off x="1891" y="2863"/>
                <a:ext cx="2936" cy="410"/>
                <a:chOff x="1923" y="2863"/>
                <a:chExt cx="2936" cy="410"/>
              </a:xfrm>
            </p:grpSpPr>
            <p:sp>
              <p:nvSpPr>
                <p:cNvPr id="420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950" y="2863"/>
                  <a:ext cx="2909" cy="4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000">
                      <a:ea typeface="MS PGothic" pitchFamily="34" charset="-128"/>
                    </a:rPr>
                    <a:t>1 if catalytic converter project is funded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2000">
                      <a:ea typeface="MS PGothic" pitchFamily="34" charset="-128"/>
                    </a:rPr>
                    <a:t>0 otherwise</a:t>
                  </a:r>
                </a:p>
              </p:txBody>
            </p:sp>
            <p:sp>
              <p:nvSpPr>
                <p:cNvPr id="42032" name="AutoShape 11"/>
                <p:cNvSpPr>
                  <a:spLocks/>
                </p:cNvSpPr>
                <p:nvPr/>
              </p:nvSpPr>
              <p:spPr bwMode="auto">
                <a:xfrm>
                  <a:off x="1923" y="2910"/>
                  <a:ext cx="56" cy="309"/>
                </a:xfrm>
                <a:prstGeom prst="leftBrace">
                  <a:avLst>
                    <a:gd name="adj1" fmla="val 45982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</p:grpSp>
        <p:grpSp>
          <p:nvGrpSpPr>
            <p:cNvPr id="42019" name="Group 12"/>
            <p:cNvGrpSpPr>
              <a:grpSpLocks/>
            </p:cNvGrpSpPr>
            <p:nvPr/>
          </p:nvGrpSpPr>
          <p:grpSpPr bwMode="auto">
            <a:xfrm>
              <a:off x="1382" y="3079"/>
              <a:ext cx="2746" cy="410"/>
              <a:chOff x="1382" y="3079"/>
              <a:chExt cx="2746" cy="410"/>
            </a:xfrm>
          </p:grpSpPr>
          <p:sp>
            <p:nvSpPr>
              <p:cNvPr id="42025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137"/>
                <a:ext cx="4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ea typeface="MS PGothic" pitchFamily="34" charset="-128"/>
                  </a:rPr>
                  <a:t>X</a:t>
                </a:r>
                <a:r>
                  <a:rPr lang="en-US" sz="2000" baseline="-25000">
                    <a:ea typeface="MS PGothic" pitchFamily="34" charset="-128"/>
                  </a:rPr>
                  <a:t>2</a:t>
                </a:r>
                <a:r>
                  <a:rPr lang="en-US" sz="2000">
                    <a:ea typeface="MS PGothic" pitchFamily="34" charset="-128"/>
                  </a:rPr>
                  <a:t> =</a:t>
                </a:r>
              </a:p>
            </p:txBody>
          </p:sp>
          <p:grpSp>
            <p:nvGrpSpPr>
              <p:cNvPr id="42026" name="Group 14"/>
              <p:cNvGrpSpPr>
                <a:grpSpLocks/>
              </p:cNvGrpSpPr>
              <p:nvPr/>
            </p:nvGrpSpPr>
            <p:grpSpPr bwMode="auto">
              <a:xfrm>
                <a:off x="1891" y="3079"/>
                <a:ext cx="2237" cy="410"/>
                <a:chOff x="2059" y="3207"/>
                <a:chExt cx="2237" cy="410"/>
              </a:xfrm>
            </p:grpSpPr>
            <p:sp>
              <p:nvSpPr>
                <p:cNvPr id="420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078" y="3207"/>
                  <a:ext cx="2218" cy="4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000">
                      <a:ea typeface="MS PGothic" pitchFamily="34" charset="-128"/>
                    </a:rPr>
                    <a:t>1 if software project is funded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2000">
                      <a:ea typeface="MS PGothic" pitchFamily="34" charset="-128"/>
                    </a:rPr>
                    <a:t>0 otherwise</a:t>
                  </a:r>
                </a:p>
              </p:txBody>
            </p:sp>
            <p:sp>
              <p:nvSpPr>
                <p:cNvPr id="42028" name="AutoShape 16"/>
                <p:cNvSpPr>
                  <a:spLocks/>
                </p:cNvSpPr>
                <p:nvPr/>
              </p:nvSpPr>
              <p:spPr bwMode="auto">
                <a:xfrm>
                  <a:off x="2059" y="3254"/>
                  <a:ext cx="56" cy="309"/>
                </a:xfrm>
                <a:prstGeom prst="leftBrace">
                  <a:avLst>
                    <a:gd name="adj1" fmla="val 45982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</p:grpSp>
        <p:grpSp>
          <p:nvGrpSpPr>
            <p:cNvPr id="42020" name="Group 17"/>
            <p:cNvGrpSpPr>
              <a:grpSpLocks/>
            </p:cNvGrpSpPr>
            <p:nvPr/>
          </p:nvGrpSpPr>
          <p:grpSpPr bwMode="auto">
            <a:xfrm>
              <a:off x="1382" y="3487"/>
              <a:ext cx="3707" cy="410"/>
              <a:chOff x="1382" y="3487"/>
              <a:chExt cx="3707" cy="410"/>
            </a:xfrm>
          </p:grpSpPr>
          <p:sp>
            <p:nvSpPr>
              <p:cNvPr id="42021" name="Text Box 18"/>
              <p:cNvSpPr txBox="1">
                <a:spLocks noChangeArrowheads="1"/>
              </p:cNvSpPr>
              <p:nvPr/>
            </p:nvSpPr>
            <p:spPr bwMode="auto">
              <a:xfrm>
                <a:off x="1382" y="3545"/>
                <a:ext cx="4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ea typeface="MS PGothic" pitchFamily="34" charset="-128"/>
                  </a:rPr>
                  <a:t>X</a:t>
                </a:r>
                <a:r>
                  <a:rPr lang="en-US" sz="2000" baseline="-25000">
                    <a:ea typeface="MS PGothic" pitchFamily="34" charset="-128"/>
                  </a:rPr>
                  <a:t>3</a:t>
                </a:r>
                <a:r>
                  <a:rPr lang="en-US" sz="2000">
                    <a:ea typeface="MS PGothic" pitchFamily="34" charset="-128"/>
                  </a:rPr>
                  <a:t> =</a:t>
                </a:r>
              </a:p>
            </p:txBody>
          </p:sp>
          <p:grpSp>
            <p:nvGrpSpPr>
              <p:cNvPr id="42022" name="Group 19"/>
              <p:cNvGrpSpPr>
                <a:grpSpLocks/>
              </p:cNvGrpSpPr>
              <p:nvPr/>
            </p:nvGrpSpPr>
            <p:grpSpPr bwMode="auto">
              <a:xfrm>
                <a:off x="1891" y="3487"/>
                <a:ext cx="3198" cy="410"/>
                <a:chOff x="1971" y="3639"/>
                <a:chExt cx="3198" cy="410"/>
              </a:xfrm>
            </p:grpSpPr>
            <p:sp>
              <p:nvSpPr>
                <p:cNvPr id="4202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90" y="3639"/>
                  <a:ext cx="3179" cy="4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000">
                      <a:ea typeface="MS PGothic" pitchFamily="34" charset="-128"/>
                    </a:rPr>
                    <a:t>1 if warehouse expansion project is funded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2000">
                      <a:ea typeface="MS PGothic" pitchFamily="34" charset="-128"/>
                    </a:rPr>
                    <a:t>0 otherwise</a:t>
                  </a:r>
                </a:p>
              </p:txBody>
            </p:sp>
            <p:sp>
              <p:nvSpPr>
                <p:cNvPr id="42024" name="AutoShape 21"/>
                <p:cNvSpPr>
                  <a:spLocks/>
                </p:cNvSpPr>
                <p:nvPr/>
              </p:nvSpPr>
              <p:spPr bwMode="auto">
                <a:xfrm>
                  <a:off x="1971" y="3686"/>
                  <a:ext cx="56" cy="309"/>
                </a:xfrm>
                <a:prstGeom prst="leftBrace">
                  <a:avLst>
                    <a:gd name="adj1" fmla="val 45982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</p:grpSp>
      </p:grp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46100" y="4089400"/>
          <a:ext cx="80518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  <a:gridCol w="1498600"/>
                <a:gridCol w="1485900"/>
                <a:gridCol w="1422400"/>
                <a:gridCol w="381000"/>
                <a:gridCol w="1130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Formulation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Maximize NPV =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/>
                          <a:cs typeface="Arial"/>
                        </a:rPr>
                        <a:t>25,000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+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/>
                          <a:cs typeface="Arial"/>
                        </a:rPr>
                        <a:t>18,000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+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/>
                          <a:cs typeface="Arial"/>
                        </a:rPr>
                        <a:t>32,000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subject to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/>
                          <a:cs typeface="Arial"/>
                        </a:rPr>
                        <a:t>8,000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+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/>
                          <a:cs typeface="Arial"/>
                        </a:rPr>
                        <a:t>6,000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+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/>
                          <a:cs typeface="Arial"/>
                        </a:rPr>
                        <a:t>12,000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≤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20,000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/>
                          <a:cs typeface="Arial"/>
                        </a:rPr>
                        <a:t>7,000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+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/>
                          <a:cs typeface="Arial"/>
                        </a:rPr>
                        <a:t>4,000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+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/>
                          <a:cs typeface="Arial"/>
                        </a:rPr>
                        <a:t>8,000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≤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16,000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2000" i="1" baseline="0" dirty="0" smtClean="0">
                          <a:latin typeface="Arial"/>
                          <a:cs typeface="Arial"/>
                        </a:rPr>
                        <a:t> X</a:t>
                      </a:r>
                      <a:r>
                        <a:rPr lang="en-US" sz="2000" i="1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2000" i="1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baseline="-25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=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0 or 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06FCA29-4449-413B-91CF-D1550A7BF96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10.5 – Excel 2013 Solver Solution for Quemo Chemical Problem </a:t>
            </a:r>
          </a:p>
        </p:txBody>
      </p:sp>
      <p:pic>
        <p:nvPicPr>
          <p:cNvPr id="6" name="Picture 5" descr="p10+5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2024063"/>
            <a:ext cx="6502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4E18EB39-2BC1-4090-98C5-41039C1C23C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4036" name="TextBox 6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10.5 – Excel 2013 Solver Solution for Quemo Chemical Problem </a:t>
            </a:r>
          </a:p>
        </p:txBody>
      </p:sp>
      <p:pic>
        <p:nvPicPr>
          <p:cNvPr id="44037" name="Picture 5" descr="p10+5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2024063"/>
            <a:ext cx="65024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89300" y="3151188"/>
            <a:ext cx="5397500" cy="3244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lIns="324000" tIns="280800" rIns="324000" bIns="280800"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latin typeface="Arial"/>
                <a:cs typeface="Arial"/>
              </a:rPr>
              <a:t>Optimal Solution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i="1" dirty="0">
                <a:latin typeface="Arial"/>
                <a:cs typeface="Arial"/>
              </a:rPr>
              <a:t>X</a:t>
            </a:r>
            <a:r>
              <a:rPr lang="en-US" sz="2400" baseline="-25000" dirty="0">
                <a:latin typeface="Arial"/>
                <a:cs typeface="Arial"/>
              </a:rPr>
              <a:t>1</a:t>
            </a:r>
            <a:r>
              <a:rPr lang="en-US" sz="2400" dirty="0">
                <a:latin typeface="Arial"/>
                <a:cs typeface="Arial"/>
              </a:rPr>
              <a:t> = 1, </a:t>
            </a:r>
            <a:r>
              <a:rPr lang="en-US" sz="2400" i="1" dirty="0">
                <a:latin typeface="Arial"/>
                <a:cs typeface="Arial"/>
              </a:rPr>
              <a:t>X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= 0, </a:t>
            </a:r>
            <a:r>
              <a:rPr lang="en-US" sz="2400" i="1" dirty="0">
                <a:latin typeface="Arial"/>
                <a:cs typeface="Arial"/>
              </a:rPr>
              <a:t>X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 = 1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latin typeface="Arial"/>
                <a:cs typeface="Arial"/>
              </a:rPr>
              <a:t>Fund the catalytic converter and warehouse projects but not the software project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>
                <a:latin typeface="Arial"/>
                <a:cs typeface="Arial"/>
              </a:rPr>
              <a:t>NPV = $57,000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9545F27B-05FF-4523-87E6-CE62BE8860B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024063"/>
          <a:ext cx="8216901" cy="3561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73601"/>
                <a:gridCol w="2667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Solver Parameter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Inputs and Selections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Key Formulas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Set Objective: E5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By Changing cells: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B4:D4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To: Max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Subject to the Constraints: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</a:t>
                      </a:r>
                      <a:r>
                        <a:rPr lang="en-US" baseline="0" dirty="0" err="1" smtClean="0">
                          <a:latin typeface="Arial"/>
                          <a:cs typeface="Arial"/>
                        </a:rPr>
                        <a:t>E8:E9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&lt;= G8:G9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B4:D4 = binary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Solving Method: Simplex LP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Wingdings 2" charset="2"/>
                          <a:cs typeface="Wingdings 2" charset="2"/>
                        </a:rPr>
                        <a:t>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 Make Variables Non-Negative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Copy E5 to E8:E9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baseline="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11200" y="14414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10.5 – Excel 2013 Solver Solution for Quemo Chemical Problem </a:t>
            </a:r>
          </a:p>
        </p:txBody>
      </p:sp>
      <p:pic>
        <p:nvPicPr>
          <p:cNvPr id="3" name="Picture 2" descr="P10-5F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2482850"/>
            <a:ext cx="3249612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682750"/>
            <a:ext cx="7594600" cy="4527550"/>
          </a:xfrm>
        </p:spPr>
        <p:txBody>
          <a:bodyPr rtlCol="0">
            <a:normAutofit/>
          </a:bodyPr>
          <a:lstStyle/>
          <a:p>
            <a:pPr marL="901700" indent="-901700" fontAlgn="auto"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800" dirty="0">
                <a:solidFill>
                  <a:schemeClr val="accent1"/>
                </a:solidFill>
                <a:ea typeface="ＭＳ Ｐゴシック" charset="0"/>
              </a:rPr>
              <a:t>10.1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	Introduction</a:t>
            </a:r>
          </a:p>
          <a:p>
            <a:pPr marL="901700" indent="-901700" fontAlgn="auto"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800" dirty="0">
                <a:solidFill>
                  <a:schemeClr val="accent1"/>
                </a:solidFill>
                <a:ea typeface="ＭＳ Ｐゴシック" charset="0"/>
              </a:rPr>
              <a:t>10.2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	Integer Programming</a:t>
            </a:r>
          </a:p>
          <a:p>
            <a:pPr marL="901700" indent="-901700" fontAlgn="auto"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800" dirty="0">
                <a:solidFill>
                  <a:schemeClr val="accent1"/>
                </a:solidFill>
                <a:ea typeface="ＭＳ Ｐゴシック" charset="0"/>
              </a:rPr>
              <a:t>10.3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	Modeling with 0-1 (Binary) Variables</a:t>
            </a:r>
          </a:p>
          <a:p>
            <a:pPr marL="901700" indent="-901700" fontAlgn="auto"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800" dirty="0">
                <a:solidFill>
                  <a:schemeClr val="accent1"/>
                </a:solidFill>
                <a:ea typeface="ＭＳ Ｐゴシック" charset="0"/>
              </a:rPr>
              <a:t>10.4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	Goal Programming</a:t>
            </a:r>
          </a:p>
          <a:p>
            <a:pPr marL="901700" indent="-901700" fontAlgn="auto"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r>
              <a:rPr lang="en-US" sz="2800" dirty="0">
                <a:solidFill>
                  <a:schemeClr val="accent1"/>
                </a:solidFill>
                <a:ea typeface="ＭＳ Ｐゴシック" charset="0"/>
              </a:rPr>
              <a:t>10.5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	Nonlinear Programming</a:t>
            </a:r>
          </a:p>
          <a:p>
            <a:pPr marL="901700" indent="-901700" fontAlgn="auto">
              <a:spcBef>
                <a:spcPts val="0"/>
              </a:spcBef>
              <a:buClr>
                <a:schemeClr val="accent6"/>
              </a:buClr>
              <a:buFont typeface="Arial"/>
              <a:buNone/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79600" y="504825"/>
            <a:ext cx="6070600" cy="84137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900" y="504825"/>
            <a:ext cx="1168400" cy="8413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2463800" y="519113"/>
            <a:ext cx="50577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CHAPTER OUTLINE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504E9A18-27C8-4B82-AB97-F3599B56F4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Limiting the Number of Alternatives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/>
              <a:t>One common use of 0-1 variables involves limiting the number of projects or items that are selected from a </a:t>
            </a:r>
            <a:r>
              <a:rPr lang="en-US" sz="2800" dirty="0" smtClean="0"/>
              <a:t>group</a:t>
            </a:r>
            <a:endParaRPr lang="en-US" sz="2800" dirty="0"/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/>
              <a:t>Suppose Quemo Chemical is required to select no more than two of the three projects regardless of the funds </a:t>
            </a:r>
            <a:r>
              <a:rPr lang="en-US" sz="2400" dirty="0" smtClean="0"/>
              <a:t>available</a:t>
            </a:r>
            <a:endParaRPr lang="en-US" sz="2400" dirty="0"/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/>
              <a:t>This would require adding a </a:t>
            </a:r>
            <a:r>
              <a:rPr lang="en-US" sz="2400" dirty="0" smtClean="0"/>
              <a:t>constraint</a:t>
            </a:r>
            <a:endParaRPr lang="en-US" sz="2400" dirty="0"/>
          </a:p>
          <a:p>
            <a:pPr marL="0" indent="0" algn="ctr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≤ 2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/>
              <a:t>If they had to fund exactly two projects the constraint would </a:t>
            </a:r>
            <a:r>
              <a:rPr lang="en-US" sz="2400" dirty="0" smtClean="0"/>
              <a:t>be</a:t>
            </a:r>
            <a:endParaRPr lang="en-US" sz="2400" dirty="0"/>
          </a:p>
          <a:p>
            <a:pPr marL="0" indent="0" algn="ctr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= 2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2E7DFD0F-A4DC-4574-AB71-2A60E617DB7F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Dependent Selections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/>
              <a:t>At times the selection of one project depends on the selection of another </a:t>
            </a:r>
            <a:r>
              <a:rPr lang="en-US" sz="2800" dirty="0" smtClean="0"/>
              <a:t>project</a:t>
            </a:r>
            <a:endParaRPr lang="en-US" sz="2800" dirty="0"/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/>
              <a:t>Suppose Quemo’s catalytic converter could only be purchased if the software was </a:t>
            </a:r>
            <a:r>
              <a:rPr lang="en-US" sz="2400" dirty="0" smtClean="0"/>
              <a:t>purchased</a:t>
            </a:r>
            <a:endParaRPr lang="en-US" sz="2400" dirty="0"/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/>
              <a:t>The following constraint would force this to </a:t>
            </a:r>
            <a:r>
              <a:rPr lang="en-US" sz="2400" dirty="0" smtClean="0"/>
              <a:t>occur</a:t>
            </a:r>
            <a:endParaRPr lang="en-US" sz="2400" dirty="0"/>
          </a:p>
          <a:p>
            <a:pPr marL="0" indent="0" algn="ctr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≤ X</a:t>
            </a:r>
            <a:r>
              <a:rPr lang="en-US" sz="2400" baseline="-25000" dirty="0"/>
              <a:t>2</a:t>
            </a:r>
            <a:r>
              <a:rPr lang="en-US" sz="2400" dirty="0"/>
              <a:t>   or  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≤ 0</a:t>
            </a:r>
          </a:p>
          <a:p>
            <a:pPr lvl="1" fontAlgn="auto">
              <a:spcBef>
                <a:spcPts val="0"/>
              </a:spcBef>
              <a:buFont typeface="Arial"/>
              <a:buChar char="–"/>
              <a:defRPr/>
            </a:pPr>
            <a:r>
              <a:rPr lang="en-US" sz="2400" dirty="0"/>
              <a:t>If we wished for the catalytic converter and software projects to either both be selected or both not be selected, the constraint would </a:t>
            </a:r>
            <a:r>
              <a:rPr lang="en-US" sz="2400" dirty="0" smtClean="0"/>
              <a:t>be</a:t>
            </a:r>
            <a:endParaRPr lang="en-US" sz="2400" dirty="0"/>
          </a:p>
          <a:p>
            <a:pPr marL="0" indent="0" algn="ctr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 or  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–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0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D043B30B-1F3E-45BF-874A-3118310E8DD8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Fixed-Charge Problem Example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673100" y="1701800"/>
            <a:ext cx="7823200" cy="4419600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Often businesses are faced with decisions involving a fixed charge that will affect the cost of future operations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Sitka Manufacturing is planning to build at least one new plant and three cities are being considered</a:t>
            </a:r>
          </a:p>
          <a:p>
            <a:pPr lvl="2"/>
            <a:r>
              <a:rPr lang="en-US" sz="2000" smtClean="0">
                <a:latin typeface="Arial" charset="0"/>
                <a:cs typeface="Arial" charset="0"/>
              </a:rPr>
              <a:t>Baytown, Texas</a:t>
            </a:r>
          </a:p>
          <a:p>
            <a:pPr lvl="2"/>
            <a:r>
              <a:rPr lang="en-US" sz="2000" smtClean="0">
                <a:latin typeface="Arial" charset="0"/>
                <a:cs typeface="Arial" charset="0"/>
              </a:rPr>
              <a:t>Lake Charles, Louisiana</a:t>
            </a:r>
          </a:p>
          <a:p>
            <a:pPr lvl="2"/>
            <a:r>
              <a:rPr lang="en-US" sz="2000" smtClean="0">
                <a:latin typeface="Arial" charset="0"/>
                <a:cs typeface="Arial" charset="0"/>
              </a:rPr>
              <a:t>Mobile, Alabama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36474D1A-5A70-4CA6-A7D7-286D92C6463B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Fixed-Charge Problem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800" dirty="0"/>
              <a:t>Constraints</a:t>
            </a:r>
          </a:p>
          <a:p>
            <a:pPr marL="971550" lvl="1" indent="-514350" fontAlgn="auto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/>
              <a:t>Total production capacity at least 38,000 units each year</a:t>
            </a:r>
          </a:p>
          <a:p>
            <a:pPr marL="971550" lvl="1" indent="-514350" fontAlgn="auto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/>
              <a:t>Number of units produced at the Baytown plant is 0 if the plant is not built and no more than 21,000 if the plant is built</a:t>
            </a:r>
          </a:p>
          <a:p>
            <a:pPr marL="971550" lvl="1" indent="-514350" fontAlgn="auto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/>
              <a:t>Number of units produced at the Lake Charles plant is 0 if the plant is not built and no more than 20,000 if the plant is built</a:t>
            </a:r>
          </a:p>
          <a:p>
            <a:pPr marL="971550" lvl="1" indent="-514350" fontAlgn="auto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/>
              <a:t>Number of units produced at the Mobile plant is 0 if the plant is not built and no more than 19,000 if the plant is built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2918BCC-D071-4CFF-ADFD-F1D26E62187E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Fixed-Charge Problem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50CF9FEC-BB9D-4E0C-B0E7-BDD48AE3911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7" name="Group 116"/>
          <p:cNvGraphicFramePr>
            <a:graphicFrameLocks noGrp="1"/>
          </p:cNvGraphicFramePr>
          <p:nvPr/>
        </p:nvGraphicFramePr>
        <p:xfrm>
          <a:off x="619125" y="2368550"/>
          <a:ext cx="7839075" cy="2368550"/>
        </p:xfrm>
        <a:graphic>
          <a:graphicData uri="http://schemas.openxmlformats.org/drawingml/2006/table">
            <a:tbl>
              <a:tblPr/>
              <a:tblGrid>
                <a:gridCol w="2220833"/>
                <a:gridCol w="1913278"/>
                <a:gridCol w="2188647"/>
                <a:gridCol w="1516317"/>
              </a:tblGrid>
              <a:tr h="625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SITE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ANNUAL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FIXED COST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VARIABLE COST PER UNIT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ANNUAL CAPACITY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Baytown, TX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$340,000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$32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21,000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Lake Charles, LA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$270,000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$33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20,000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Mobile, 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$290,000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$30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19,000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17208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TABLE 10.3 – Fixed and Variable Costs for Sitka Manufacturing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Fixed-Charge Problem Example</a:t>
            </a:r>
          </a:p>
        </p:txBody>
      </p:sp>
      <p:sp>
        <p:nvSpPr>
          <p:cNvPr id="51202" name="Content Placeholder 5"/>
          <p:cNvSpPr>
            <a:spLocks noGrp="1"/>
          </p:cNvSpPr>
          <p:nvPr>
            <p:ph idx="1"/>
          </p:nvPr>
        </p:nvSpPr>
        <p:spPr>
          <a:xfrm>
            <a:off x="673100" y="1600200"/>
            <a:ext cx="7823200" cy="5207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Decision variables</a:t>
            </a:r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8C3830C-DCD0-474A-A3F8-374B686BC64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609725" y="2271713"/>
            <a:ext cx="6169025" cy="3565525"/>
            <a:chOff x="910" y="1431"/>
            <a:chExt cx="3886" cy="2246"/>
          </a:xfrm>
        </p:grpSpPr>
        <p:grpSp>
          <p:nvGrpSpPr>
            <p:cNvPr id="51206" name="Group 24"/>
            <p:cNvGrpSpPr>
              <a:grpSpLocks/>
            </p:cNvGrpSpPr>
            <p:nvPr/>
          </p:nvGrpSpPr>
          <p:grpSpPr bwMode="auto">
            <a:xfrm>
              <a:off x="910" y="1431"/>
              <a:ext cx="2736" cy="410"/>
              <a:chOff x="910" y="1431"/>
              <a:chExt cx="2736" cy="410"/>
            </a:xfrm>
          </p:grpSpPr>
          <p:sp>
            <p:nvSpPr>
              <p:cNvPr id="51218" name="Text Box 7"/>
              <p:cNvSpPr txBox="1">
                <a:spLocks noChangeArrowheads="1"/>
              </p:cNvSpPr>
              <p:nvPr/>
            </p:nvSpPr>
            <p:spPr bwMode="auto">
              <a:xfrm>
                <a:off x="910" y="1489"/>
                <a:ext cx="4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ea typeface="MS PGothic" pitchFamily="34" charset="-128"/>
                  </a:rPr>
                  <a:t>X</a:t>
                </a:r>
                <a:r>
                  <a:rPr lang="en-US" sz="2000" baseline="-25000">
                    <a:ea typeface="MS PGothic" pitchFamily="34" charset="-128"/>
                  </a:rPr>
                  <a:t>1</a:t>
                </a:r>
                <a:r>
                  <a:rPr lang="en-US" sz="2000">
                    <a:ea typeface="MS PGothic" pitchFamily="34" charset="-128"/>
                  </a:rPr>
                  <a:t> =</a:t>
                </a:r>
              </a:p>
            </p:txBody>
          </p:sp>
          <p:sp>
            <p:nvSpPr>
              <p:cNvPr id="51219" name="Text Box 9"/>
              <p:cNvSpPr txBox="1">
                <a:spLocks noChangeArrowheads="1"/>
              </p:cNvSpPr>
              <p:nvPr/>
            </p:nvSpPr>
            <p:spPr bwMode="auto">
              <a:xfrm>
                <a:off x="1446" y="1431"/>
                <a:ext cx="2200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>
                    <a:ea typeface="MS PGothic" pitchFamily="34" charset="-128"/>
                  </a:rPr>
                  <a:t>1 if factory is built in Baytown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>
                    <a:ea typeface="MS PGothic" pitchFamily="34" charset="-128"/>
                  </a:rPr>
                  <a:t>0 otherwise</a:t>
                </a:r>
              </a:p>
            </p:txBody>
          </p:sp>
          <p:sp>
            <p:nvSpPr>
              <p:cNvPr id="51220" name="AutoShape 10"/>
              <p:cNvSpPr>
                <a:spLocks/>
              </p:cNvSpPr>
              <p:nvPr/>
            </p:nvSpPr>
            <p:spPr bwMode="auto">
              <a:xfrm>
                <a:off x="1419" y="1478"/>
                <a:ext cx="56" cy="309"/>
              </a:xfrm>
              <a:prstGeom prst="leftBrace">
                <a:avLst>
                  <a:gd name="adj1" fmla="val 45982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7" name="Group 25"/>
            <p:cNvGrpSpPr>
              <a:grpSpLocks/>
            </p:cNvGrpSpPr>
            <p:nvPr/>
          </p:nvGrpSpPr>
          <p:grpSpPr bwMode="auto">
            <a:xfrm>
              <a:off x="910" y="1876"/>
              <a:ext cx="2934" cy="410"/>
              <a:chOff x="910" y="1831"/>
              <a:chExt cx="2934" cy="410"/>
            </a:xfrm>
          </p:grpSpPr>
          <p:sp>
            <p:nvSpPr>
              <p:cNvPr id="51215" name="Text Box 12"/>
              <p:cNvSpPr txBox="1">
                <a:spLocks noChangeArrowheads="1"/>
              </p:cNvSpPr>
              <p:nvPr/>
            </p:nvSpPr>
            <p:spPr bwMode="auto">
              <a:xfrm>
                <a:off x="910" y="1889"/>
                <a:ext cx="4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ea typeface="MS PGothic" pitchFamily="34" charset="-128"/>
                  </a:rPr>
                  <a:t>X</a:t>
                </a:r>
                <a:r>
                  <a:rPr lang="en-US" sz="2000" baseline="-25000">
                    <a:ea typeface="MS PGothic" pitchFamily="34" charset="-128"/>
                  </a:rPr>
                  <a:t>2</a:t>
                </a:r>
                <a:r>
                  <a:rPr lang="en-US" sz="2000">
                    <a:ea typeface="MS PGothic" pitchFamily="34" charset="-128"/>
                  </a:rPr>
                  <a:t> =</a:t>
                </a:r>
              </a:p>
            </p:txBody>
          </p:sp>
          <p:sp>
            <p:nvSpPr>
              <p:cNvPr id="51216" name="Text Box 14"/>
              <p:cNvSpPr txBox="1">
                <a:spLocks noChangeArrowheads="1"/>
              </p:cNvSpPr>
              <p:nvPr/>
            </p:nvSpPr>
            <p:spPr bwMode="auto">
              <a:xfrm>
                <a:off x="1438" y="1831"/>
                <a:ext cx="2406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>
                    <a:ea typeface="MS PGothic" pitchFamily="34" charset="-128"/>
                  </a:rPr>
                  <a:t>1 factory is built in Lake Charles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>
                    <a:ea typeface="MS PGothic" pitchFamily="34" charset="-128"/>
                  </a:rPr>
                  <a:t>0 otherwise</a:t>
                </a:r>
              </a:p>
            </p:txBody>
          </p:sp>
          <p:sp>
            <p:nvSpPr>
              <p:cNvPr id="51217" name="AutoShape 15"/>
              <p:cNvSpPr>
                <a:spLocks/>
              </p:cNvSpPr>
              <p:nvPr/>
            </p:nvSpPr>
            <p:spPr bwMode="auto">
              <a:xfrm>
                <a:off x="1419" y="1878"/>
                <a:ext cx="56" cy="309"/>
              </a:xfrm>
              <a:prstGeom prst="leftBrace">
                <a:avLst>
                  <a:gd name="adj1" fmla="val 45982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8" name="Group 26"/>
            <p:cNvGrpSpPr>
              <a:grpSpLocks/>
            </p:cNvGrpSpPr>
            <p:nvPr/>
          </p:nvGrpSpPr>
          <p:grpSpPr bwMode="auto">
            <a:xfrm>
              <a:off x="910" y="2321"/>
              <a:ext cx="2584" cy="410"/>
              <a:chOff x="910" y="2239"/>
              <a:chExt cx="2584" cy="410"/>
            </a:xfrm>
          </p:grpSpPr>
          <p:sp>
            <p:nvSpPr>
              <p:cNvPr id="51212" name="Text Box 17"/>
              <p:cNvSpPr txBox="1">
                <a:spLocks noChangeArrowheads="1"/>
              </p:cNvSpPr>
              <p:nvPr/>
            </p:nvSpPr>
            <p:spPr bwMode="auto">
              <a:xfrm>
                <a:off x="910" y="2297"/>
                <a:ext cx="4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ea typeface="MS PGothic" pitchFamily="34" charset="-128"/>
                  </a:rPr>
                  <a:t>X</a:t>
                </a:r>
                <a:r>
                  <a:rPr lang="en-US" sz="2000" baseline="-25000">
                    <a:ea typeface="MS PGothic" pitchFamily="34" charset="-128"/>
                  </a:rPr>
                  <a:t>3</a:t>
                </a:r>
                <a:r>
                  <a:rPr lang="en-US" sz="2000">
                    <a:ea typeface="MS PGothic" pitchFamily="34" charset="-128"/>
                  </a:rPr>
                  <a:t> =</a:t>
                </a:r>
              </a:p>
            </p:txBody>
          </p:sp>
          <p:sp>
            <p:nvSpPr>
              <p:cNvPr id="51213" name="Text Box 19"/>
              <p:cNvSpPr txBox="1">
                <a:spLocks noChangeArrowheads="1"/>
              </p:cNvSpPr>
              <p:nvPr/>
            </p:nvSpPr>
            <p:spPr bwMode="auto">
              <a:xfrm>
                <a:off x="1438" y="2239"/>
                <a:ext cx="2056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>
                    <a:ea typeface="MS PGothic" pitchFamily="34" charset="-128"/>
                  </a:rPr>
                  <a:t>1 if factory is built in Mobile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>
                    <a:ea typeface="MS PGothic" pitchFamily="34" charset="-128"/>
                  </a:rPr>
                  <a:t>0 otherwise</a:t>
                </a:r>
              </a:p>
            </p:txBody>
          </p:sp>
          <p:sp>
            <p:nvSpPr>
              <p:cNvPr id="51214" name="AutoShape 20"/>
              <p:cNvSpPr>
                <a:spLocks/>
              </p:cNvSpPr>
              <p:nvPr/>
            </p:nvSpPr>
            <p:spPr bwMode="auto">
              <a:xfrm>
                <a:off x="1419" y="2286"/>
                <a:ext cx="56" cy="309"/>
              </a:xfrm>
              <a:prstGeom prst="leftBrace">
                <a:avLst>
                  <a:gd name="adj1" fmla="val 45982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910" y="2766"/>
              <a:ext cx="35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ea typeface="MS PGothic" pitchFamily="34" charset="-128"/>
                </a:rPr>
                <a:t>X</a:t>
              </a:r>
              <a:r>
                <a:rPr lang="en-US" sz="2000" baseline="-25000">
                  <a:ea typeface="MS PGothic" pitchFamily="34" charset="-128"/>
                </a:rPr>
                <a:t>4</a:t>
              </a:r>
              <a:r>
                <a:rPr lang="en-US" sz="2000">
                  <a:ea typeface="MS PGothic" pitchFamily="34" charset="-128"/>
                </a:rPr>
                <a:t> = number of units produced at Baytown plant</a:t>
              </a:r>
            </a:p>
          </p:txBody>
        </p:sp>
        <p:sp>
          <p:nvSpPr>
            <p:cNvPr id="51210" name="Text Box 29"/>
            <p:cNvSpPr txBox="1">
              <a:spLocks noChangeArrowheads="1"/>
            </p:cNvSpPr>
            <p:nvPr/>
          </p:nvSpPr>
          <p:spPr bwMode="auto">
            <a:xfrm>
              <a:off x="910" y="3095"/>
              <a:ext cx="38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ea typeface="MS PGothic" pitchFamily="34" charset="-128"/>
                </a:rPr>
                <a:t>X</a:t>
              </a:r>
              <a:r>
                <a:rPr lang="en-US" sz="2000" baseline="-25000">
                  <a:ea typeface="MS PGothic" pitchFamily="34" charset="-128"/>
                </a:rPr>
                <a:t>5</a:t>
              </a:r>
              <a:r>
                <a:rPr lang="en-US" sz="2000">
                  <a:ea typeface="MS PGothic" pitchFamily="34" charset="-128"/>
                </a:rPr>
                <a:t> = number of units produced at Lake Charles plant</a:t>
              </a:r>
            </a:p>
          </p:txBody>
        </p:sp>
        <p:sp>
          <p:nvSpPr>
            <p:cNvPr id="51211" name="Text Box 30"/>
            <p:cNvSpPr txBox="1">
              <a:spLocks noChangeArrowheads="1"/>
            </p:cNvSpPr>
            <p:nvPr/>
          </p:nvSpPr>
          <p:spPr bwMode="auto">
            <a:xfrm>
              <a:off x="910" y="3425"/>
              <a:ext cx="34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ea typeface="MS PGothic" pitchFamily="34" charset="-128"/>
                </a:rPr>
                <a:t>X</a:t>
              </a:r>
              <a:r>
                <a:rPr lang="en-US" sz="2000" baseline="-25000">
                  <a:ea typeface="MS PGothic" pitchFamily="34" charset="-128"/>
                </a:rPr>
                <a:t>6</a:t>
              </a:r>
              <a:r>
                <a:rPr lang="en-US" sz="2000">
                  <a:ea typeface="MS PGothic" pitchFamily="34" charset="-128"/>
                </a:rPr>
                <a:t> = number of units produced at Mobile plant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Fixed-Charge Problem Example</a:t>
            </a:r>
          </a:p>
        </p:txBody>
      </p:sp>
      <p:sp>
        <p:nvSpPr>
          <p:cNvPr id="52226" name="Content Placeholder 5"/>
          <p:cNvSpPr>
            <a:spLocks noGrp="1"/>
          </p:cNvSpPr>
          <p:nvPr>
            <p:ph idx="1"/>
          </p:nvPr>
        </p:nvSpPr>
        <p:spPr>
          <a:xfrm>
            <a:off x="673100" y="1600200"/>
            <a:ext cx="7823200" cy="5207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Formulation</a:t>
            </a:r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D92C07BE-56A3-4736-8F4C-A872567EACE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grpSp>
        <p:nvGrpSpPr>
          <p:cNvPr id="23" name="Group 7"/>
          <p:cNvGrpSpPr>
            <a:grpSpLocks/>
          </p:cNvGrpSpPr>
          <p:nvPr/>
        </p:nvGrpSpPr>
        <p:grpSpPr bwMode="auto">
          <a:xfrm>
            <a:off x="825500" y="2324100"/>
            <a:ext cx="7518400" cy="3635375"/>
            <a:chOff x="823" y="1310"/>
            <a:chExt cx="4114" cy="229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823" y="1310"/>
              <a:ext cx="4114" cy="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tabLst>
                  <a:tab pos="20574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20574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tabLst>
                  <a:tab pos="20574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tabLst>
                  <a:tab pos="20574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tabLst>
                  <a:tab pos="20574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b="0" dirty="0">
                  <a:latin typeface="Arial"/>
                  <a:cs typeface="Arial"/>
                </a:rPr>
                <a:t>Minimize cost =	340,000</a:t>
              </a:r>
              <a:r>
                <a:rPr lang="en-US" b="0" i="1" dirty="0">
                  <a:latin typeface="Arial"/>
                  <a:cs typeface="Arial"/>
                </a:rPr>
                <a:t>X</a:t>
              </a:r>
              <a:r>
                <a:rPr lang="en-US" b="0" baseline="-25000" dirty="0">
                  <a:latin typeface="Arial"/>
                  <a:cs typeface="Arial"/>
                </a:rPr>
                <a:t>1</a:t>
              </a:r>
              <a:r>
                <a:rPr lang="en-US" b="0" dirty="0">
                  <a:latin typeface="Arial"/>
                  <a:cs typeface="Arial"/>
                </a:rPr>
                <a:t> + 270,000</a:t>
              </a:r>
              <a:r>
                <a:rPr lang="en-US" b="0" i="1" dirty="0">
                  <a:latin typeface="Arial"/>
                  <a:cs typeface="Arial"/>
                </a:rPr>
                <a:t>X</a:t>
              </a:r>
              <a:r>
                <a:rPr lang="en-US" b="0" baseline="-25000" dirty="0">
                  <a:latin typeface="Arial"/>
                  <a:cs typeface="Arial"/>
                </a:rPr>
                <a:t>2</a:t>
              </a:r>
              <a:r>
                <a:rPr lang="en-US" b="0" dirty="0">
                  <a:latin typeface="Arial"/>
                  <a:cs typeface="Arial"/>
                </a:rPr>
                <a:t> + 290,000</a:t>
              </a:r>
              <a:r>
                <a:rPr lang="en-US" b="0" i="1" dirty="0">
                  <a:latin typeface="Arial"/>
                  <a:cs typeface="Arial"/>
                </a:rPr>
                <a:t>X</a:t>
              </a:r>
              <a:r>
                <a:rPr lang="en-US" b="0" baseline="-25000" dirty="0">
                  <a:latin typeface="Arial"/>
                  <a:cs typeface="Arial"/>
                </a:rPr>
                <a:t>3</a:t>
              </a:r>
              <a:r>
                <a:rPr lang="en-US" b="0" dirty="0">
                  <a:latin typeface="Arial"/>
                  <a:cs typeface="Arial"/>
                </a:rPr>
                <a:t> </a:t>
              </a:r>
            </a:p>
            <a:p>
              <a:pPr marL="2247900" indent="-2247900" fontAlgn="auto">
                <a:spcBef>
                  <a:spcPts val="0"/>
                </a:spcBef>
                <a:spcAft>
                  <a:spcPts val="600"/>
                </a:spcAft>
                <a:tabLst/>
                <a:defRPr/>
              </a:pPr>
              <a:r>
                <a:rPr lang="en-US" b="0" dirty="0">
                  <a:latin typeface="Arial"/>
                  <a:cs typeface="Arial"/>
                </a:rPr>
                <a:t>	+ 32</a:t>
              </a:r>
              <a:r>
                <a:rPr lang="en-US" b="0" i="1" dirty="0">
                  <a:latin typeface="Arial"/>
                  <a:cs typeface="Arial"/>
                </a:rPr>
                <a:t>X</a:t>
              </a:r>
              <a:r>
                <a:rPr lang="en-US" b="0" baseline="-25000" dirty="0">
                  <a:latin typeface="Arial"/>
                  <a:cs typeface="Arial"/>
                </a:rPr>
                <a:t>4</a:t>
              </a:r>
              <a:r>
                <a:rPr lang="en-US" b="0" dirty="0">
                  <a:latin typeface="Arial"/>
                  <a:cs typeface="Arial"/>
                </a:rPr>
                <a:t> + 33</a:t>
              </a:r>
              <a:r>
                <a:rPr lang="en-US" b="0" i="1" dirty="0">
                  <a:latin typeface="Arial"/>
                  <a:cs typeface="Arial"/>
                </a:rPr>
                <a:t>X</a:t>
              </a:r>
              <a:r>
                <a:rPr lang="en-US" b="0" baseline="-25000" dirty="0">
                  <a:latin typeface="Arial"/>
                  <a:cs typeface="Arial"/>
                </a:rPr>
                <a:t>5</a:t>
              </a:r>
              <a:r>
                <a:rPr lang="en-US" b="0" dirty="0">
                  <a:latin typeface="Arial"/>
                  <a:cs typeface="Arial"/>
                </a:rPr>
                <a:t> + 30</a:t>
              </a:r>
              <a:r>
                <a:rPr lang="en-US" b="0" i="1" dirty="0">
                  <a:latin typeface="Arial"/>
                  <a:cs typeface="Arial"/>
                </a:rPr>
                <a:t>X</a:t>
              </a:r>
              <a:r>
                <a:rPr lang="en-US" b="0" baseline="-25000" dirty="0">
                  <a:latin typeface="Arial"/>
                  <a:cs typeface="Arial"/>
                </a:rPr>
                <a:t>6</a:t>
              </a: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52231" name="Text Box 5"/>
            <p:cNvSpPr txBox="1">
              <a:spLocks noChangeArrowheads="1"/>
            </p:cNvSpPr>
            <p:nvPr/>
          </p:nvSpPr>
          <p:spPr bwMode="auto">
            <a:xfrm>
              <a:off x="823" y="1904"/>
              <a:ext cx="3306" cy="1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ts val="600"/>
                </a:spcAft>
                <a:tabLst>
                  <a:tab pos="1790700" algn="r"/>
                  <a:tab pos="2514600" algn="r"/>
                  <a:tab pos="3314700" algn="r"/>
                  <a:tab pos="3594100" algn="l"/>
                  <a:tab pos="3949700" algn="l"/>
                </a:tabLst>
              </a:pPr>
              <a:r>
                <a:rPr lang="en-US" sz="2400">
                  <a:ea typeface="MS PGothic" pitchFamily="34" charset="-128"/>
                </a:rPr>
                <a:t>subject to	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4</a:t>
              </a:r>
              <a:r>
                <a:rPr lang="en-US" sz="2400">
                  <a:ea typeface="MS PGothic" pitchFamily="34" charset="-128"/>
                </a:rPr>
                <a:t>	+</a:t>
              </a:r>
              <a:r>
                <a:rPr lang="en-US" sz="2400" i="1">
                  <a:ea typeface="MS PGothic" pitchFamily="34" charset="-128"/>
                </a:rPr>
                <a:t> X</a:t>
              </a:r>
              <a:r>
                <a:rPr lang="en-US" sz="2400" baseline="-25000">
                  <a:ea typeface="MS PGothic" pitchFamily="34" charset="-128"/>
                </a:rPr>
                <a:t>5</a:t>
              </a:r>
              <a:r>
                <a:rPr lang="en-US" sz="2400">
                  <a:ea typeface="MS PGothic" pitchFamily="34" charset="-128"/>
                </a:rPr>
                <a:t>	+ 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6</a:t>
              </a:r>
              <a:r>
                <a:rPr lang="en-US" sz="2400">
                  <a:ea typeface="MS PGothic" pitchFamily="34" charset="-128"/>
                </a:rPr>
                <a:t>	≥	38,000</a:t>
              </a:r>
            </a:p>
            <a:p>
              <a:pPr>
                <a:spcAft>
                  <a:spcPts val="600"/>
                </a:spcAft>
                <a:tabLst>
                  <a:tab pos="1790700" algn="r"/>
                  <a:tab pos="2514600" algn="r"/>
                  <a:tab pos="3314700" algn="r"/>
                  <a:tab pos="3594100" algn="l"/>
                  <a:tab pos="3949700" algn="l"/>
                </a:tabLst>
              </a:pPr>
              <a:r>
                <a:rPr lang="en-US" sz="2400">
                  <a:ea typeface="MS PGothic" pitchFamily="34" charset="-128"/>
                </a:rPr>
                <a:t>	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4</a:t>
              </a:r>
              <a:r>
                <a:rPr lang="en-US" sz="2400">
                  <a:ea typeface="MS PGothic" pitchFamily="34" charset="-128"/>
                </a:rPr>
                <a:t>			≤	21,000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1</a:t>
              </a:r>
            </a:p>
            <a:p>
              <a:pPr>
                <a:spcAft>
                  <a:spcPts val="600"/>
                </a:spcAft>
                <a:tabLst>
                  <a:tab pos="1790700" algn="r"/>
                  <a:tab pos="2514600" algn="r"/>
                  <a:tab pos="3314700" algn="r"/>
                  <a:tab pos="3594100" algn="l"/>
                  <a:tab pos="3949700" algn="l"/>
                </a:tabLst>
              </a:pPr>
              <a:r>
                <a:rPr lang="en-US" sz="2400">
                  <a:ea typeface="MS PGothic" pitchFamily="34" charset="-128"/>
                </a:rPr>
                <a:t>		</a:t>
              </a:r>
              <a:r>
                <a:rPr lang="en-US" sz="2400" i="1">
                  <a:ea typeface="MS PGothic" pitchFamily="34" charset="-128"/>
                </a:rPr>
                <a:t> X</a:t>
              </a:r>
              <a:r>
                <a:rPr lang="en-US" sz="2400" baseline="-25000">
                  <a:ea typeface="MS PGothic" pitchFamily="34" charset="-128"/>
                </a:rPr>
                <a:t>5</a:t>
              </a:r>
              <a:r>
                <a:rPr lang="en-US" sz="2400">
                  <a:ea typeface="MS PGothic" pitchFamily="34" charset="-128"/>
                </a:rPr>
                <a:t>		≤	20,000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2</a:t>
              </a:r>
            </a:p>
            <a:p>
              <a:pPr>
                <a:spcAft>
                  <a:spcPts val="600"/>
                </a:spcAft>
                <a:tabLst>
                  <a:tab pos="1790700" algn="r"/>
                  <a:tab pos="2514600" algn="r"/>
                  <a:tab pos="3314700" algn="r"/>
                  <a:tab pos="3594100" algn="l"/>
                  <a:tab pos="3949700" algn="l"/>
                </a:tabLst>
              </a:pPr>
              <a:r>
                <a:rPr lang="en-US" sz="2400">
                  <a:ea typeface="MS PGothic" pitchFamily="34" charset="-128"/>
                </a:rPr>
                <a:t>			 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6</a:t>
              </a:r>
              <a:r>
                <a:rPr lang="en-US" sz="2400">
                  <a:ea typeface="MS PGothic" pitchFamily="34" charset="-128"/>
                </a:rPr>
                <a:t>	≤	19,000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3</a:t>
              </a:r>
            </a:p>
            <a:p>
              <a:pPr>
                <a:spcAft>
                  <a:spcPts val="600"/>
                </a:spcAft>
                <a:tabLst>
                  <a:tab pos="1790700" algn="r"/>
                  <a:tab pos="2514600" algn="r"/>
                  <a:tab pos="3314700" algn="r"/>
                  <a:tab pos="3594100" algn="l"/>
                  <a:tab pos="3949700" algn="l"/>
                </a:tabLst>
              </a:pPr>
              <a:r>
                <a:rPr lang="en-US" sz="2400">
                  <a:ea typeface="MS PGothic" pitchFamily="34" charset="-128"/>
                </a:rPr>
                <a:t>	  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1</a:t>
              </a:r>
              <a:r>
                <a:rPr lang="en-US" sz="2400">
                  <a:ea typeface="MS PGothic" pitchFamily="34" charset="-128"/>
                </a:rPr>
                <a:t>,</a:t>
              </a:r>
              <a:r>
                <a:rPr lang="en-US" sz="2400" i="1">
                  <a:ea typeface="MS PGothic" pitchFamily="34" charset="-128"/>
                </a:rPr>
                <a:t> X</a:t>
              </a:r>
              <a:r>
                <a:rPr lang="en-US" sz="2400" baseline="-25000">
                  <a:ea typeface="MS PGothic" pitchFamily="34" charset="-128"/>
                </a:rPr>
                <a:t>2</a:t>
              </a:r>
              <a:r>
                <a:rPr lang="en-US" sz="2400">
                  <a:ea typeface="MS PGothic" pitchFamily="34" charset="-128"/>
                </a:rPr>
                <a:t>, 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3	</a:t>
              </a:r>
              <a:r>
                <a:rPr lang="en-US" sz="2400">
                  <a:ea typeface="MS PGothic" pitchFamily="34" charset="-128"/>
                </a:rPr>
                <a:t>= 0 or 1 </a:t>
              </a:r>
            </a:p>
            <a:p>
              <a:pPr>
                <a:spcAft>
                  <a:spcPts val="600"/>
                </a:spcAft>
                <a:tabLst>
                  <a:tab pos="1790700" algn="r"/>
                  <a:tab pos="2514600" algn="r"/>
                  <a:tab pos="3314700" algn="r"/>
                  <a:tab pos="3594100" algn="l"/>
                  <a:tab pos="3949700" algn="l"/>
                </a:tabLst>
              </a:pPr>
              <a:r>
                <a:rPr lang="en-US" sz="2400">
                  <a:ea typeface="MS PGothic" pitchFamily="34" charset="-128"/>
                </a:rPr>
                <a:t>	  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4</a:t>
              </a:r>
              <a:r>
                <a:rPr lang="en-US" sz="2400">
                  <a:ea typeface="MS PGothic" pitchFamily="34" charset="-128"/>
                </a:rPr>
                <a:t>,</a:t>
              </a:r>
              <a:r>
                <a:rPr lang="en-US" sz="2400" i="1">
                  <a:ea typeface="MS PGothic" pitchFamily="34" charset="-128"/>
                </a:rPr>
                <a:t> X</a:t>
              </a:r>
              <a:r>
                <a:rPr lang="en-US" sz="2400" baseline="-25000">
                  <a:ea typeface="MS PGothic" pitchFamily="34" charset="-128"/>
                </a:rPr>
                <a:t>5</a:t>
              </a:r>
              <a:r>
                <a:rPr lang="en-US" sz="2400">
                  <a:ea typeface="MS PGothic" pitchFamily="34" charset="-128"/>
                </a:rPr>
                <a:t>, </a:t>
              </a:r>
              <a:r>
                <a:rPr lang="en-US" sz="2400" i="1">
                  <a:ea typeface="MS PGothic" pitchFamily="34" charset="-128"/>
                </a:rPr>
                <a:t>X</a:t>
              </a:r>
              <a:r>
                <a:rPr lang="en-US" sz="2400" baseline="-25000">
                  <a:ea typeface="MS PGothic" pitchFamily="34" charset="-128"/>
                </a:rPr>
                <a:t>6</a:t>
              </a:r>
              <a:r>
                <a:rPr lang="en-US" sz="2400">
                  <a:ea typeface="MS PGothic" pitchFamily="34" charset="-128"/>
                </a:rPr>
                <a:t>	≥ 0 and integer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70DD6534-36C4-45D9-9524-E45242C91AC1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1635125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10.6 – Excel 2013 Solver Solution for Sitka Manufacturing Problem</a:t>
            </a:r>
          </a:p>
        </p:txBody>
      </p:sp>
      <p:pic>
        <p:nvPicPr>
          <p:cNvPr id="3" name="Picture 2" descr="p10-6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2438400"/>
            <a:ext cx="8074025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CB23DC9C-9886-4C41-B7DA-458F26AB044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4276" name="TextBox 6"/>
          <p:cNvSpPr txBox="1">
            <a:spLocks noChangeArrowheads="1"/>
          </p:cNvSpPr>
          <p:nvPr/>
        </p:nvSpPr>
        <p:spPr bwMode="auto">
          <a:xfrm>
            <a:off x="533400" y="1635125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10.6 – Excel 2013 Solver Solution for Sitka Manufacturing Problem</a:t>
            </a:r>
          </a:p>
        </p:txBody>
      </p:sp>
      <p:pic>
        <p:nvPicPr>
          <p:cNvPr id="54277" name="Picture 2" descr="p10-6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2438400"/>
            <a:ext cx="8074025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2150" y="3929063"/>
            <a:ext cx="8210550" cy="1895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lIns="324000" tIns="280800" rIns="324000" bIns="28080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>
                <a:latin typeface="Arial"/>
                <a:cs typeface="Arial"/>
              </a:rPr>
              <a:t>Optimal solution 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i="1" dirty="0">
                <a:latin typeface="Arial"/>
                <a:cs typeface="Arial"/>
              </a:rPr>
              <a:t>X</a:t>
            </a:r>
            <a:r>
              <a:rPr lang="en-US" sz="2400" baseline="-25000" dirty="0">
                <a:latin typeface="Arial"/>
                <a:cs typeface="Arial"/>
              </a:rPr>
              <a:t>1</a:t>
            </a:r>
            <a:r>
              <a:rPr lang="en-US" sz="2400" dirty="0">
                <a:latin typeface="Arial"/>
                <a:cs typeface="Arial"/>
              </a:rPr>
              <a:t> = 0,</a:t>
            </a:r>
            <a:r>
              <a:rPr lang="en-US" sz="2400" i="1" dirty="0">
                <a:latin typeface="Arial"/>
                <a:cs typeface="Arial"/>
              </a:rPr>
              <a:t> X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= 1, </a:t>
            </a:r>
            <a:r>
              <a:rPr lang="en-US" sz="2400" i="1" dirty="0">
                <a:latin typeface="Arial"/>
                <a:cs typeface="Arial"/>
              </a:rPr>
              <a:t>X</a:t>
            </a:r>
            <a:r>
              <a:rPr lang="en-US" sz="2400" baseline="-25000" dirty="0">
                <a:latin typeface="Arial"/>
                <a:cs typeface="Arial"/>
              </a:rPr>
              <a:t>3 </a:t>
            </a:r>
            <a:r>
              <a:rPr lang="en-US" sz="2400" dirty="0">
                <a:latin typeface="Arial"/>
                <a:cs typeface="Arial"/>
              </a:rPr>
              <a:t>= 1, </a:t>
            </a:r>
            <a:r>
              <a:rPr lang="en-US" sz="2400" i="1" dirty="0">
                <a:latin typeface="Arial"/>
                <a:cs typeface="Arial"/>
              </a:rPr>
              <a:t>X</a:t>
            </a:r>
            <a:r>
              <a:rPr lang="en-US" sz="2400" baseline="-25000" dirty="0">
                <a:latin typeface="Arial"/>
                <a:cs typeface="Arial"/>
              </a:rPr>
              <a:t>4</a:t>
            </a:r>
            <a:r>
              <a:rPr lang="en-US" sz="2400" dirty="0">
                <a:latin typeface="Arial"/>
                <a:cs typeface="Arial"/>
              </a:rPr>
              <a:t> = 0, </a:t>
            </a:r>
            <a:r>
              <a:rPr lang="en-US" sz="2400" i="1" dirty="0">
                <a:latin typeface="Arial"/>
                <a:cs typeface="Arial"/>
              </a:rPr>
              <a:t>X</a:t>
            </a:r>
            <a:r>
              <a:rPr lang="en-US" sz="2400" baseline="-25000" dirty="0">
                <a:latin typeface="Arial"/>
                <a:cs typeface="Arial"/>
              </a:rPr>
              <a:t>5</a:t>
            </a:r>
            <a:r>
              <a:rPr lang="en-US" sz="2400" dirty="0">
                <a:latin typeface="Arial"/>
                <a:cs typeface="Arial"/>
              </a:rPr>
              <a:t> = 19,000, </a:t>
            </a:r>
            <a:r>
              <a:rPr lang="en-US" sz="2400" i="1" dirty="0">
                <a:latin typeface="Arial"/>
                <a:cs typeface="Arial"/>
              </a:rPr>
              <a:t>X</a:t>
            </a:r>
            <a:r>
              <a:rPr lang="en-US" sz="2400" baseline="-25000" dirty="0">
                <a:latin typeface="Arial"/>
                <a:cs typeface="Arial"/>
              </a:rPr>
              <a:t>6</a:t>
            </a:r>
            <a:r>
              <a:rPr lang="en-US" sz="2400" dirty="0">
                <a:latin typeface="Arial"/>
                <a:cs typeface="Arial"/>
              </a:rPr>
              <a:t> = 19,000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>
                <a:latin typeface="Arial"/>
                <a:cs typeface="Arial"/>
              </a:rPr>
              <a:t>Objective function value = $1,757,000</a:t>
            </a:r>
            <a:endParaRPr lang="en-US" sz="2400" baseline="-25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E262E54B-7E21-42AE-93CA-A8A350A35FD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112963"/>
          <a:ext cx="8216901" cy="4262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73601"/>
                <a:gridCol w="2667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Solver Parameter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Inputs and Selections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Key Formulas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Set Objective: H5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By Changing cells: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B4:G4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To: Min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Subject to the Constraints: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H8 &gt;= J8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H9:H11 &lt;= J9:J11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B4:D4 = binary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E4:G4 = integer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Solving Method: Simplex LP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Wingdings 2" charset="2"/>
                          <a:cs typeface="Wingdings 2" charset="2"/>
                        </a:rPr>
                        <a:t>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 Make Variables Non-Negative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Copy H5 to H8:H11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baseline="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" name="Picture 10" descr="p10-6f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250" y="2597150"/>
            <a:ext cx="330358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1" name="TextBox 11"/>
          <p:cNvSpPr txBox="1">
            <a:spLocks noChangeArrowheads="1"/>
          </p:cNvSpPr>
          <p:nvPr/>
        </p:nvSpPr>
        <p:spPr bwMode="auto">
          <a:xfrm>
            <a:off x="533400" y="1635125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10.6 – Excel 2013 Solver Solution for Sitka Manufacturing Problem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MS PGothic" pitchFamily="34" charset="-128"/>
                <a:cs typeface="Arial" charset="0"/>
              </a:rPr>
              <a:t>Introduction</a:t>
            </a:r>
          </a:p>
        </p:txBody>
      </p:sp>
      <p:sp>
        <p:nvSpPr>
          <p:cNvPr id="19458" name="Content Placeholder 4"/>
          <p:cNvSpPr>
            <a:spLocks noGrp="1"/>
          </p:cNvSpPr>
          <p:nvPr>
            <p:ph idx="1"/>
          </p:nvPr>
        </p:nvSpPr>
        <p:spPr>
          <a:xfrm>
            <a:off x="673100" y="1417638"/>
            <a:ext cx="7823200" cy="4800600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There are other mathematical programming models that can be used when the assumptions of LP are not met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A large number of business problems require variables have integer values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Many business problems have multiple objectives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Goal programming permits multiple objectives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Nonlinear programming allows objectives and constraints to be nonlinear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76F85B99-EC9F-48FE-922C-7A8D2F4145E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Financial Investment Example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Simkin, Simkin, and Steinberg specialize in recommending oil stock portfolios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One client has the following specifications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sz="2000" smtClean="0">
                <a:latin typeface="Arial" charset="0"/>
                <a:cs typeface="Arial" charset="0"/>
              </a:rPr>
              <a:t>At least two Texas firms must be in the portfolio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sz="2000" smtClean="0">
                <a:latin typeface="Arial" charset="0"/>
                <a:cs typeface="Arial" charset="0"/>
              </a:rPr>
              <a:t>No more than one investment can be made in a foreign oil company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sz="2000" smtClean="0">
                <a:latin typeface="Arial" charset="0"/>
                <a:cs typeface="Arial" charset="0"/>
              </a:rPr>
              <a:t>One of the two California oil stocks must be purchased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client has $3 million to invest and wants to buy large blocks of shares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7FEA4C6E-83FB-4462-979E-B1410E93EE00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Financial Investment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40E35EF2-AB1A-4845-BBE2-1F0D026FC24E}" type="slidenum">
              <a:rPr lang="en-US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7" name="Group 225"/>
          <p:cNvGraphicFramePr>
            <a:graphicFrameLocks noGrp="1"/>
          </p:cNvGraphicFramePr>
          <p:nvPr/>
        </p:nvGraphicFramePr>
        <p:xfrm>
          <a:off x="628650" y="2095500"/>
          <a:ext cx="7886700" cy="3562350"/>
        </p:xfrm>
        <a:graphic>
          <a:graphicData uri="http://schemas.openxmlformats.org/drawingml/2006/table">
            <a:tbl>
              <a:tblPr/>
              <a:tblGrid>
                <a:gridCol w="1238250"/>
                <a:gridCol w="2057400"/>
                <a:gridCol w="2260600"/>
                <a:gridCol w="2330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STOCK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COMPANY NAME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EXPECTED ANNUAL RETURN ($1,000s)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COST FOR BLOCK OF SHARES ($1,000s)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Trans-Texas Oil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50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3462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480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British Petroleum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80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3462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540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Dutch Shell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90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3462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680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Houston Drilling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120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3462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1,000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Texas Petroleum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110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3462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700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San Diego Oil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40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3462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510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California Petro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75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>
                          <a:tab pos="13462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	900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500" y="1593850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TABLE 10.4 – Oil Investment Opportunities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Financial Investment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5100"/>
            <a:ext cx="9144000" cy="48895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Formulation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2200" smtClean="0">
                <a:latin typeface="Arial" charset="0"/>
                <a:cs typeface="Arial" charset="0"/>
              </a:rPr>
              <a:t>Maximize return =	50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1</a:t>
            </a:r>
            <a:r>
              <a:rPr lang="en-US" sz="2200" smtClean="0">
                <a:latin typeface="Arial" charset="0"/>
                <a:cs typeface="Arial" charset="0"/>
              </a:rPr>
              <a:t> + 80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2</a:t>
            </a:r>
            <a:r>
              <a:rPr lang="en-US" sz="2200" smtClean="0">
                <a:latin typeface="Arial" charset="0"/>
                <a:cs typeface="Arial" charset="0"/>
              </a:rPr>
              <a:t> + 90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3</a:t>
            </a:r>
            <a:r>
              <a:rPr lang="en-US" sz="2200" smtClean="0">
                <a:latin typeface="Arial" charset="0"/>
                <a:cs typeface="Arial" charset="0"/>
              </a:rPr>
              <a:t> + 120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4</a:t>
            </a:r>
            <a:r>
              <a:rPr lang="en-US" sz="2200" smtClean="0">
                <a:latin typeface="Arial" charset="0"/>
                <a:cs typeface="Arial" charset="0"/>
              </a:rPr>
              <a:t> + 110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5</a:t>
            </a:r>
            <a:r>
              <a:rPr lang="en-US" sz="2200" smtClean="0">
                <a:latin typeface="Arial" charset="0"/>
                <a:cs typeface="Arial" charset="0"/>
              </a:rPr>
              <a:t> + 40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6</a:t>
            </a:r>
            <a:r>
              <a:rPr lang="en-US" sz="2200" smtClean="0">
                <a:latin typeface="Arial" charset="0"/>
                <a:cs typeface="Arial" charset="0"/>
              </a:rPr>
              <a:t> + 75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7</a:t>
            </a:r>
            <a:r>
              <a:rPr lang="en-US" sz="220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endParaRPr lang="en-US" sz="2000" smtClean="0">
              <a:latin typeface="Arial" charset="0"/>
              <a:cs typeface="Arial" charset="0"/>
            </a:endParaRP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subject to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2400" i="1" smtClean="0">
                <a:latin typeface="Arial" charset="0"/>
                <a:cs typeface="Arial" charset="0"/>
              </a:rPr>
              <a:t>	X</a:t>
            </a:r>
            <a:r>
              <a:rPr lang="en-US" sz="2400" baseline="-25000" smtClean="0">
                <a:latin typeface="Arial" charset="0"/>
                <a:cs typeface="Arial" charset="0"/>
              </a:rPr>
              <a:t>1</a:t>
            </a:r>
            <a:r>
              <a:rPr lang="en-US" sz="2400" smtClean="0">
                <a:latin typeface="Arial" charset="0"/>
                <a:cs typeface="Arial" charset="0"/>
              </a:rPr>
              <a:t> +	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4</a:t>
            </a:r>
            <a:r>
              <a:rPr lang="en-US" sz="2400" smtClean="0">
                <a:latin typeface="Arial" charset="0"/>
                <a:cs typeface="Arial" charset="0"/>
              </a:rPr>
              <a:t> +	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5</a:t>
            </a:r>
            <a:r>
              <a:rPr lang="en-US" sz="2400" smtClean="0">
                <a:latin typeface="Arial" charset="0"/>
                <a:cs typeface="Arial" charset="0"/>
              </a:rPr>
              <a:t>	≥	2	(Texas constraint)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	     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2</a:t>
            </a:r>
            <a:r>
              <a:rPr lang="en-US" sz="2000" smtClean="0">
                <a:latin typeface="Arial" charset="0"/>
                <a:cs typeface="Arial" charset="0"/>
              </a:rPr>
              <a:t>  </a:t>
            </a:r>
            <a:r>
              <a:rPr lang="en-US" sz="2400" smtClean="0">
                <a:latin typeface="Arial" charset="0"/>
                <a:cs typeface="Arial" charset="0"/>
              </a:rPr>
              <a:t>+	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3</a:t>
            </a:r>
            <a:r>
              <a:rPr lang="en-US" sz="2400" smtClean="0">
                <a:latin typeface="Arial" charset="0"/>
                <a:cs typeface="Arial" charset="0"/>
              </a:rPr>
              <a:t>	≤	1	(foreign oil constraint)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2400" i="1" smtClean="0">
                <a:latin typeface="Arial" charset="0"/>
                <a:cs typeface="Arial" charset="0"/>
              </a:rPr>
              <a:t>		     X</a:t>
            </a:r>
            <a:r>
              <a:rPr lang="en-US" sz="2400" baseline="-25000" smtClean="0">
                <a:latin typeface="Arial" charset="0"/>
                <a:cs typeface="Arial" charset="0"/>
              </a:rPr>
              <a:t>6</a:t>
            </a:r>
            <a:r>
              <a:rPr lang="en-US" sz="2000" smtClean="0">
                <a:latin typeface="Arial" charset="0"/>
                <a:cs typeface="Arial" charset="0"/>
              </a:rPr>
              <a:t>  </a:t>
            </a:r>
            <a:r>
              <a:rPr lang="en-US" sz="2400" smtClean="0">
                <a:latin typeface="Arial" charset="0"/>
                <a:cs typeface="Arial" charset="0"/>
              </a:rPr>
              <a:t>+	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7</a:t>
            </a:r>
            <a:r>
              <a:rPr lang="en-US" sz="2400" smtClean="0">
                <a:latin typeface="Arial" charset="0"/>
                <a:cs typeface="Arial" charset="0"/>
              </a:rPr>
              <a:t>	=	1	(California constraint)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2200" smtClean="0">
                <a:latin typeface="Arial" charset="0"/>
                <a:cs typeface="Arial" charset="0"/>
              </a:rPr>
              <a:t>   480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1</a:t>
            </a:r>
            <a:r>
              <a:rPr lang="en-US" sz="2200" smtClean="0">
                <a:latin typeface="Arial" charset="0"/>
                <a:cs typeface="Arial" charset="0"/>
              </a:rPr>
              <a:t> + 540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2</a:t>
            </a:r>
            <a:r>
              <a:rPr lang="en-US" sz="2200" smtClean="0">
                <a:latin typeface="Arial" charset="0"/>
                <a:cs typeface="Arial" charset="0"/>
              </a:rPr>
              <a:t> + 680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3</a:t>
            </a:r>
            <a:r>
              <a:rPr lang="en-US" sz="2200" smtClean="0">
                <a:latin typeface="Arial" charset="0"/>
                <a:cs typeface="Arial" charset="0"/>
              </a:rPr>
              <a:t> + 1,000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4</a:t>
            </a:r>
            <a:r>
              <a:rPr lang="en-US" sz="2200" smtClean="0">
                <a:latin typeface="Arial" charset="0"/>
                <a:cs typeface="Arial" charset="0"/>
              </a:rPr>
              <a:t> + 700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5</a:t>
            </a:r>
            <a:r>
              <a:rPr lang="en-US" sz="2200" smtClean="0">
                <a:latin typeface="Arial" charset="0"/>
                <a:cs typeface="Arial" charset="0"/>
              </a:rPr>
              <a:t> + 510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6</a:t>
            </a:r>
            <a:r>
              <a:rPr lang="en-US" sz="2200" smtClean="0">
                <a:latin typeface="Arial" charset="0"/>
                <a:cs typeface="Arial" charset="0"/>
              </a:rPr>
              <a:t> + 900</a:t>
            </a:r>
            <a:r>
              <a:rPr lang="en-US" sz="2200" i="1" smtClean="0">
                <a:latin typeface="Arial" charset="0"/>
                <a:cs typeface="Arial" charset="0"/>
              </a:rPr>
              <a:t>X</a:t>
            </a:r>
            <a:r>
              <a:rPr lang="en-US" sz="2200" baseline="-25000" smtClean="0">
                <a:latin typeface="Arial" charset="0"/>
                <a:cs typeface="Arial" charset="0"/>
              </a:rPr>
              <a:t>7</a:t>
            </a:r>
            <a:r>
              <a:rPr lang="en-US" sz="2200" smtClean="0">
                <a:latin typeface="Arial" charset="0"/>
                <a:cs typeface="Arial" charset="0"/>
              </a:rPr>
              <a:t>	  ≤	3,000</a:t>
            </a:r>
            <a:r>
              <a:rPr lang="en-US" sz="2400" smtClean="0">
                <a:latin typeface="Arial" charset="0"/>
                <a:cs typeface="Arial" charset="0"/>
              </a:rPr>
              <a:t>	                                                                           ($3 million limit)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		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i="1" baseline="-25000" smtClean="0">
                <a:latin typeface="Arial" charset="0"/>
                <a:cs typeface="Arial" charset="0"/>
              </a:rPr>
              <a:t>i</a:t>
            </a:r>
            <a:r>
              <a:rPr lang="en-US" sz="2400" smtClean="0">
                <a:latin typeface="Arial" charset="0"/>
                <a:cs typeface="Arial" charset="0"/>
              </a:rPr>
              <a:t>	=	0 or 1 for all </a:t>
            </a:r>
            <a:r>
              <a:rPr lang="en-US" sz="2400" i="1" smtClean="0"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5F814623-45A5-456C-A5C6-8CF51AC2B37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4E1D6A1B-FD1F-4FF8-9809-E1529D03317A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1635125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10.7 – Excel 2013 Solver Solution for Financial Investment Problem </a:t>
            </a:r>
          </a:p>
        </p:txBody>
      </p:sp>
      <p:pic>
        <p:nvPicPr>
          <p:cNvPr id="6" name="Picture 5" descr="p10-7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2374900"/>
            <a:ext cx="76073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64433022-792E-49F8-BF07-524F7D05AA2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1909763"/>
          <a:ext cx="8216901" cy="4612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73601"/>
                <a:gridCol w="2667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Solver Parameter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Inputs and Selections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Key Formulas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Set Objective: I5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By Changing cells: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B4:H4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To: Max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Subject to the Constraints: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I7 &gt;= K7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I8 &lt;= K8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I9 = </a:t>
                      </a:r>
                      <a:r>
                        <a:rPr lang="en-US" baseline="0" dirty="0" err="1" smtClean="0">
                          <a:latin typeface="Arial"/>
                          <a:cs typeface="Arial"/>
                        </a:rPr>
                        <a:t>K9</a:t>
                      </a:r>
                      <a:endParaRPr lang="en-US" baseline="0" dirty="0" smtClean="0">
                        <a:latin typeface="Arial"/>
                        <a:cs typeface="Arial"/>
                      </a:endParaRP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</a:t>
                      </a:r>
                      <a:r>
                        <a:rPr lang="en-US" baseline="0" dirty="0" err="1" smtClean="0">
                          <a:latin typeface="Arial"/>
                          <a:cs typeface="Arial"/>
                        </a:rPr>
                        <a:t>I10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&lt;= </a:t>
                      </a:r>
                      <a:r>
                        <a:rPr lang="en-US" baseline="0" dirty="0" err="1" smtClean="0">
                          <a:latin typeface="Arial"/>
                          <a:cs typeface="Arial"/>
                        </a:rPr>
                        <a:t>K10</a:t>
                      </a:r>
                      <a:endParaRPr lang="en-US" baseline="0" dirty="0" smtClean="0">
                        <a:latin typeface="Arial"/>
                        <a:cs typeface="Arial"/>
                      </a:endParaRP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B4:H4 = binary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Solving Method: Simplex LP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Wingdings 2" charset="2"/>
                          <a:cs typeface="Wingdings 2" charset="2"/>
                        </a:rPr>
                        <a:t>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 Make Variables Non-Negative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Copy I5 to I7:I10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baseline="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0430" name="TextBox 7"/>
          <p:cNvSpPr txBox="1">
            <a:spLocks noChangeArrowheads="1"/>
          </p:cNvSpPr>
          <p:nvPr/>
        </p:nvSpPr>
        <p:spPr bwMode="auto">
          <a:xfrm>
            <a:off x="431800" y="1431925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10.7 – Excel 2013 Solver Solution for Financial Investment Problem </a:t>
            </a:r>
          </a:p>
        </p:txBody>
      </p:sp>
      <p:pic>
        <p:nvPicPr>
          <p:cNvPr id="3" name="Picture 2" descr="p10-7f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3700" y="2451100"/>
            <a:ext cx="3249613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Goal Programming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Firms often have more than one goal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In linear and integer programming methods the objective function is measured in one dimension only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It is not possible for LP to have multiple goals unless they are all measured in the same units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Highly unusual situation</a:t>
            </a:r>
          </a:p>
          <a:p>
            <a:r>
              <a:rPr lang="en-US" sz="2800" b="1" smtClean="0">
                <a:latin typeface="Arial" charset="0"/>
                <a:cs typeface="Arial" charset="0"/>
              </a:rPr>
              <a:t>Goal programming </a:t>
            </a:r>
            <a:r>
              <a:rPr lang="en-US" sz="2800" smtClean="0">
                <a:latin typeface="Arial" charset="0"/>
                <a:cs typeface="Arial" charset="0"/>
              </a:rPr>
              <a:t>developed to supplement LP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78DAB71E-D1E6-403D-9626-BD126977E485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Goal Programming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Typically goals set by management can be achieved only at the expense of other goals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Establish a hierarchy of importance so that higher-priority goals are satisfied before lower-priority goals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Not always possible to satisfy every goal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Goal programming attempts to reach a satisfactory level of multiple objectives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May not optimize but have to </a:t>
            </a:r>
            <a:r>
              <a:rPr lang="en-US" sz="2800" b="1" smtClean="0">
                <a:latin typeface="Arial" charset="0"/>
                <a:cs typeface="Arial" charset="0"/>
              </a:rPr>
              <a:t>satisfice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B0020DF-8B33-47DD-BA31-C5433EC94535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Goal Programming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Main difference is in the objective function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Goal programming tries to minimize the </a:t>
            </a:r>
            <a:r>
              <a:rPr lang="en-US" sz="2800" i="1" smtClean="0">
                <a:latin typeface="Arial" charset="0"/>
                <a:cs typeface="Arial" charset="0"/>
              </a:rPr>
              <a:t>deviations</a:t>
            </a:r>
            <a:r>
              <a:rPr lang="en-US" sz="2800" smtClean="0">
                <a:latin typeface="Arial" charset="0"/>
                <a:cs typeface="Arial" charset="0"/>
              </a:rPr>
              <a:t> between goals and what can be achieved given the constraints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Objective is to minimize </a:t>
            </a:r>
            <a:r>
              <a:rPr lang="en-US" sz="2800" b="1" smtClean="0">
                <a:latin typeface="Arial" charset="0"/>
                <a:cs typeface="Arial" charset="0"/>
              </a:rPr>
              <a:t>deviational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E5D8C0A1-3886-4258-B0D4-DF9FB20A32AD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</a:t>
            </a: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73100" y="1689100"/>
            <a:ext cx="7823200" cy="6096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smtClean="0">
                <a:latin typeface="Arial" charset="0"/>
                <a:cs typeface="Arial" charset="0"/>
              </a:rPr>
              <a:t>Production mix LP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29384C0B-85E8-4A2C-995E-72732232449B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8813" y="2438400"/>
            <a:ext cx="815498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Maximize profit =	$7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$6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subject to 	2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3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≤ 12	(wiring hours)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		6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5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≤ 30	(assembly hours)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			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, 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≥ 0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where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		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= number of chandeliers produced 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		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 = number of ceiling fans produced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</a:t>
            </a: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574800"/>
            <a:ext cx="7823200" cy="4781550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tabLst>
                <a:tab pos="723900" algn="l"/>
              </a:tabLst>
              <a:defRPr/>
            </a:pPr>
            <a:r>
              <a:rPr lang="en-US" sz="2800" dirty="0">
                <a:ea typeface="ＭＳ Ｐゴシック" charset="0"/>
              </a:rPr>
              <a:t>M</a:t>
            </a:r>
            <a:r>
              <a:rPr lang="en-US" sz="2800" dirty="0" smtClean="0">
                <a:ea typeface="ＭＳ Ｐゴシック" charset="0"/>
              </a:rPr>
              <a:t>oving </a:t>
            </a:r>
            <a:r>
              <a:rPr lang="en-US" sz="2800" dirty="0">
                <a:ea typeface="ＭＳ Ｐゴシック" charset="0"/>
              </a:rPr>
              <a:t>to a new location and </a:t>
            </a:r>
            <a:r>
              <a:rPr lang="en-US" sz="2800" dirty="0" smtClean="0">
                <a:ea typeface="ＭＳ Ｐゴシック" charset="0"/>
              </a:rPr>
              <a:t>maximizing </a:t>
            </a:r>
            <a:r>
              <a:rPr lang="en-US" sz="2800" dirty="0">
                <a:ea typeface="ＭＳ Ｐゴシック" charset="0"/>
              </a:rPr>
              <a:t>profit is not a realistic </a:t>
            </a:r>
            <a:r>
              <a:rPr lang="en-US" sz="2800" dirty="0" smtClean="0">
                <a:ea typeface="ＭＳ Ｐゴシック" charset="0"/>
              </a:rPr>
              <a:t>objective</a:t>
            </a:r>
            <a:endParaRPr lang="en-US" sz="2800" dirty="0">
              <a:ea typeface="ＭＳ Ｐゴシック" charset="0"/>
            </a:endParaRPr>
          </a:p>
          <a:p>
            <a:pPr fontAlgn="auto">
              <a:spcBef>
                <a:spcPts val="0"/>
              </a:spcBef>
              <a:buFont typeface="Arial"/>
              <a:buChar char="•"/>
              <a:tabLst>
                <a:tab pos="723900" algn="l"/>
              </a:tabLst>
              <a:defRPr/>
            </a:pPr>
            <a:r>
              <a:rPr lang="en-US" sz="2800" dirty="0">
                <a:ea typeface="ＭＳ Ｐゴシック" charset="0"/>
              </a:rPr>
              <a:t>A</a:t>
            </a:r>
            <a:r>
              <a:rPr lang="en-US" sz="2800" dirty="0" smtClean="0">
                <a:ea typeface="ＭＳ Ｐゴシック" charset="0"/>
              </a:rPr>
              <a:t> profit level of $30 would be satisfactory during this period</a:t>
            </a:r>
          </a:p>
          <a:p>
            <a:pPr fontAlgn="auto">
              <a:spcBef>
                <a:spcPts val="0"/>
              </a:spcBef>
              <a:buFont typeface="Arial"/>
              <a:buChar char="•"/>
              <a:tabLst>
                <a:tab pos="723900" algn="l"/>
              </a:tabLst>
              <a:defRPr/>
            </a:pPr>
            <a:r>
              <a:rPr lang="en-US" sz="2800" dirty="0" smtClean="0">
                <a:ea typeface="ＭＳ Ｐゴシック" charset="0"/>
              </a:rPr>
              <a:t>The goal programming problem is to find the production mix that achieves this goal as closely as possible given the production time constraints</a:t>
            </a:r>
          </a:p>
          <a:p>
            <a:pPr fontAlgn="auto">
              <a:spcBef>
                <a:spcPts val="0"/>
              </a:spcBef>
              <a:buFont typeface="Arial"/>
              <a:buChar char="•"/>
              <a:tabLst>
                <a:tab pos="723900" algn="l"/>
              </a:tabLst>
              <a:defRPr/>
            </a:pPr>
            <a:r>
              <a:rPr lang="en-US" sz="2800" dirty="0">
                <a:ea typeface="ＭＳ Ｐゴシック" charset="0"/>
              </a:rPr>
              <a:t>D</a:t>
            </a:r>
            <a:r>
              <a:rPr lang="en-US" sz="2800" dirty="0" smtClean="0">
                <a:ea typeface="ＭＳ Ｐゴシック" charset="0"/>
              </a:rPr>
              <a:t>efine two deviational variables</a:t>
            </a:r>
          </a:p>
          <a:p>
            <a:pPr fontAlgn="auto">
              <a:spcBef>
                <a:spcPts val="0"/>
              </a:spcBef>
              <a:buFont typeface="Arial"/>
              <a:buNone/>
              <a:tabLst>
                <a:tab pos="723900" algn="l"/>
              </a:tabLst>
              <a:defRPr/>
            </a:pPr>
            <a:r>
              <a:rPr lang="en-US" sz="2400" i="1" dirty="0" smtClean="0">
                <a:ea typeface="ＭＳ Ｐゴシック" charset="0"/>
              </a:rPr>
              <a:t>		d</a:t>
            </a:r>
            <a:r>
              <a:rPr lang="en-US" sz="2400" baseline="-25000" dirty="0" smtClean="0">
                <a:ea typeface="ＭＳ Ｐゴシック" charset="0"/>
              </a:rPr>
              <a:t>1</a:t>
            </a:r>
            <a:r>
              <a:rPr lang="en-US" sz="2400" baseline="30000" dirty="0" smtClean="0">
                <a:ea typeface="ＭＳ Ｐゴシック" charset="0"/>
              </a:rPr>
              <a:t>–</a:t>
            </a:r>
            <a:r>
              <a:rPr lang="en-US" sz="2400" dirty="0" smtClean="0">
                <a:ea typeface="ＭＳ Ｐゴシック" charset="0"/>
              </a:rPr>
              <a:t> = underachievement of the profit target</a:t>
            </a:r>
          </a:p>
          <a:p>
            <a:pPr fontAlgn="auto">
              <a:spcBef>
                <a:spcPts val="0"/>
              </a:spcBef>
              <a:buFont typeface="Arial"/>
              <a:buNone/>
              <a:tabLst>
                <a:tab pos="723900" algn="l"/>
              </a:tabLst>
              <a:defRPr/>
            </a:pPr>
            <a:r>
              <a:rPr lang="en-US" sz="2400" i="1" dirty="0" smtClean="0">
                <a:ea typeface="ＭＳ Ｐゴシック" charset="0"/>
              </a:rPr>
              <a:t>		d</a:t>
            </a:r>
            <a:r>
              <a:rPr lang="en-US" sz="2400" baseline="-25000" dirty="0" smtClean="0">
                <a:ea typeface="ＭＳ Ｐゴシック" charset="0"/>
              </a:rPr>
              <a:t>1</a:t>
            </a:r>
            <a:r>
              <a:rPr lang="en-US" sz="2400" baseline="30000" dirty="0" smtClean="0">
                <a:ea typeface="ＭＳ Ｐゴシック" charset="0"/>
              </a:rPr>
              <a:t>+</a:t>
            </a:r>
            <a:r>
              <a:rPr lang="en-US" sz="2400" dirty="0" smtClean="0">
                <a:ea typeface="ＭＳ Ｐゴシック" charset="0"/>
              </a:rPr>
              <a:t> = overachievement of the profit target</a:t>
            </a:r>
          </a:p>
          <a:p>
            <a:pPr marL="0" indent="0" fontAlgn="auto">
              <a:spcBef>
                <a:spcPts val="0"/>
              </a:spcBef>
              <a:buFont typeface="Arial"/>
              <a:buNone/>
              <a:defRPr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D55761E9-52D5-49B8-B895-D93A65D55653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Integer Programming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73100" y="1600200"/>
            <a:ext cx="7823200" cy="4756150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An integer programming model is one where one or more of the decision variables has to take on an integer value in the final solution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Three types of integer programming problems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400" smtClean="0">
                <a:latin typeface="Arial" charset="0"/>
                <a:cs typeface="Arial" charset="0"/>
              </a:rPr>
              <a:t>Pure integer programming – all variables have integer values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400" smtClean="0">
                <a:latin typeface="Arial" charset="0"/>
                <a:cs typeface="Arial" charset="0"/>
              </a:rPr>
              <a:t>Mixed-integer programming – some but not all of the variables will have integer values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sz="2400" smtClean="0">
                <a:latin typeface="Arial" charset="0"/>
                <a:cs typeface="Arial" charset="0"/>
              </a:rPr>
              <a:t>Zero-one integer programming – special cases in which all the decision variables must have integer solution values of 0 or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67A96C33-2CE3-4942-9294-18C06AE33343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</a:t>
            </a: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673100" y="1612900"/>
            <a:ext cx="7823200" cy="6096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i="1" smtClean="0">
                <a:latin typeface="Arial" charset="0"/>
                <a:cs typeface="Arial" charset="0"/>
              </a:rPr>
              <a:t>Single-goal </a:t>
            </a:r>
            <a:r>
              <a:rPr lang="en-US" sz="2800" smtClean="0">
                <a:latin typeface="Arial" charset="0"/>
                <a:cs typeface="Arial" charset="0"/>
              </a:rPr>
              <a:t>programming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FDA24D9E-72FA-4E44-AF47-E5BB5C95647B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8813" y="2209800"/>
            <a:ext cx="8154987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Minimize under or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overachievement     =  </a:t>
            </a:r>
            <a:r>
              <a:rPr lang="en-US" sz="2400" i="1">
                <a:ea typeface="MS PGothic" pitchFamily="34" charset="-128"/>
              </a:rPr>
              <a:t>d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 baseline="30000">
                <a:ea typeface="MS PGothic" pitchFamily="34" charset="-128"/>
              </a:rPr>
              <a:t>–</a:t>
            </a:r>
            <a:r>
              <a:rPr lang="en-US" sz="2400">
                <a:ea typeface="MS PGothic" pitchFamily="34" charset="-128"/>
              </a:rPr>
              <a:t> + </a:t>
            </a:r>
            <a:r>
              <a:rPr lang="en-US" sz="2400" i="1">
                <a:ea typeface="MS PGothic" pitchFamily="34" charset="-128"/>
              </a:rPr>
              <a:t>d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 baseline="30000">
                <a:ea typeface="MS PGothic" pitchFamily="34" charset="-128"/>
              </a:rPr>
              <a:t>+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of profit target</a:t>
            </a:r>
          </a:p>
          <a:p>
            <a:pPr>
              <a:tabLst>
                <a:tab pos="457200" algn="l"/>
              </a:tabLst>
            </a:pPr>
            <a:endParaRPr lang="en-US" sz="2400">
              <a:ea typeface="MS PGothic" pitchFamily="34" charset="-128"/>
            </a:endParaRP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subject to</a:t>
            </a: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 	</a:t>
            </a:r>
            <a:r>
              <a:rPr lang="en-US" sz="2000">
                <a:ea typeface="MS PGothic" pitchFamily="34" charset="-128"/>
              </a:rPr>
              <a:t>$7</a:t>
            </a:r>
            <a:r>
              <a:rPr lang="en-US" sz="2000" i="1">
                <a:ea typeface="MS PGothic" pitchFamily="34" charset="-128"/>
              </a:rPr>
              <a:t>X</a:t>
            </a:r>
            <a:r>
              <a:rPr lang="en-US" sz="2000" baseline="-25000">
                <a:ea typeface="MS PGothic" pitchFamily="34" charset="-128"/>
              </a:rPr>
              <a:t>1</a:t>
            </a:r>
            <a:r>
              <a:rPr lang="en-US" sz="2000">
                <a:ea typeface="MS PGothic" pitchFamily="34" charset="-128"/>
              </a:rPr>
              <a:t> +	$6</a:t>
            </a:r>
            <a:r>
              <a:rPr lang="en-US" sz="2000" i="1">
                <a:ea typeface="MS PGothic" pitchFamily="34" charset="-128"/>
              </a:rPr>
              <a:t>X</a:t>
            </a:r>
            <a:r>
              <a:rPr lang="en-US" sz="2000" baseline="-25000">
                <a:ea typeface="MS PGothic" pitchFamily="34" charset="-128"/>
              </a:rPr>
              <a:t>2	</a:t>
            </a:r>
            <a:r>
              <a:rPr lang="en-US" sz="2000">
                <a:ea typeface="MS PGothic" pitchFamily="34" charset="-128"/>
              </a:rPr>
              <a:t>+ </a:t>
            </a:r>
            <a:r>
              <a:rPr lang="en-US" sz="2000" i="1">
                <a:ea typeface="MS PGothic" pitchFamily="34" charset="-128"/>
              </a:rPr>
              <a:t>d</a:t>
            </a:r>
            <a:r>
              <a:rPr lang="en-US" sz="2000" baseline="-25000">
                <a:ea typeface="MS PGothic" pitchFamily="34" charset="-128"/>
              </a:rPr>
              <a:t>1</a:t>
            </a:r>
            <a:r>
              <a:rPr lang="en-US" sz="2000" baseline="30000">
                <a:ea typeface="MS PGothic" pitchFamily="34" charset="-128"/>
              </a:rPr>
              <a:t>–</a:t>
            </a:r>
            <a:r>
              <a:rPr lang="en-US" sz="2000">
                <a:ea typeface="MS PGothic" pitchFamily="34" charset="-128"/>
              </a:rPr>
              <a:t> – </a:t>
            </a:r>
            <a:r>
              <a:rPr lang="en-US" sz="2000" i="1">
                <a:ea typeface="MS PGothic" pitchFamily="34" charset="-128"/>
              </a:rPr>
              <a:t>d</a:t>
            </a:r>
            <a:r>
              <a:rPr lang="en-US" sz="2000" baseline="-25000">
                <a:ea typeface="MS PGothic" pitchFamily="34" charset="-128"/>
              </a:rPr>
              <a:t>1</a:t>
            </a:r>
            <a:r>
              <a:rPr lang="en-US" sz="2000" baseline="30000">
                <a:ea typeface="MS PGothic" pitchFamily="34" charset="-128"/>
              </a:rPr>
              <a:t>+</a:t>
            </a:r>
            <a:r>
              <a:rPr lang="en-US" sz="2000">
                <a:ea typeface="MS PGothic" pitchFamily="34" charset="-128"/>
              </a:rPr>
              <a:t>	=	$30</a:t>
            </a:r>
            <a:r>
              <a:rPr lang="en-US" sz="2400">
                <a:ea typeface="MS PGothic" pitchFamily="34" charset="-128"/>
              </a:rPr>
              <a:t>	(profit goal constraint)</a:t>
            </a:r>
            <a:endParaRPr lang="en-US" sz="2400" baseline="30000">
              <a:ea typeface="MS PGothic" pitchFamily="34" charset="-128"/>
            </a:endParaRP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	2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3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			≤	12	(wiring hours)</a:t>
            </a: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	6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5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			≤	30	(assembly hours)</a:t>
            </a: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			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, 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, </a:t>
            </a:r>
            <a:r>
              <a:rPr lang="en-US" sz="2400" i="1">
                <a:ea typeface="MS PGothic" pitchFamily="34" charset="-128"/>
              </a:rPr>
              <a:t>d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 baseline="30000">
                <a:ea typeface="MS PGothic" pitchFamily="34" charset="-128"/>
              </a:rPr>
              <a:t>–</a:t>
            </a:r>
            <a:r>
              <a:rPr lang="en-US" sz="2400">
                <a:ea typeface="MS PGothic" pitchFamily="34" charset="-128"/>
              </a:rPr>
              <a:t>, </a:t>
            </a:r>
            <a:r>
              <a:rPr lang="en-US" sz="2400" i="1">
                <a:ea typeface="MS PGothic" pitchFamily="34" charset="-128"/>
              </a:rPr>
              <a:t>d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 baseline="30000">
                <a:ea typeface="MS PGothic" pitchFamily="34" charset="-128"/>
              </a:rPr>
              <a:t>+</a:t>
            </a:r>
            <a:r>
              <a:rPr lang="en-US" sz="2400">
                <a:ea typeface="MS PGothic" pitchFamily="34" charset="-128"/>
              </a:rPr>
              <a:t>	≥	0</a:t>
            </a:r>
            <a:endParaRPr lang="en-US" sz="2400" baseline="30000">
              <a:ea typeface="MS PGothic" pitchFamily="34" charset="-128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8813" y="2209800"/>
            <a:ext cx="8154987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Minimize under or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overachievement     =  </a:t>
            </a:r>
            <a:r>
              <a:rPr lang="en-US" sz="2400" i="1">
                <a:ea typeface="MS PGothic" pitchFamily="34" charset="-128"/>
              </a:rPr>
              <a:t>d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 baseline="30000">
                <a:ea typeface="MS PGothic" pitchFamily="34" charset="-128"/>
              </a:rPr>
              <a:t>–</a:t>
            </a:r>
            <a:r>
              <a:rPr lang="en-US" sz="2400">
                <a:ea typeface="MS PGothic" pitchFamily="34" charset="-128"/>
              </a:rPr>
              <a:t> + </a:t>
            </a:r>
            <a:r>
              <a:rPr lang="en-US" sz="2400" i="1">
                <a:ea typeface="MS PGothic" pitchFamily="34" charset="-128"/>
              </a:rPr>
              <a:t>d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 baseline="30000">
                <a:ea typeface="MS PGothic" pitchFamily="34" charset="-128"/>
              </a:rPr>
              <a:t>+</a:t>
            </a:r>
          </a:p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of profit target</a:t>
            </a:r>
          </a:p>
          <a:p>
            <a:pPr>
              <a:tabLst>
                <a:tab pos="457200" algn="l"/>
              </a:tabLst>
            </a:pPr>
            <a:endParaRPr lang="en-US" sz="2400">
              <a:ea typeface="MS PGothic" pitchFamily="34" charset="-128"/>
            </a:endParaRP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subject to</a:t>
            </a: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 	</a:t>
            </a:r>
            <a:r>
              <a:rPr lang="en-US" sz="2000">
                <a:ea typeface="MS PGothic" pitchFamily="34" charset="-128"/>
              </a:rPr>
              <a:t>$7</a:t>
            </a:r>
            <a:r>
              <a:rPr lang="en-US" sz="2000" i="1">
                <a:ea typeface="MS PGothic" pitchFamily="34" charset="-128"/>
              </a:rPr>
              <a:t>X</a:t>
            </a:r>
            <a:r>
              <a:rPr lang="en-US" sz="2000" baseline="-25000">
                <a:ea typeface="MS PGothic" pitchFamily="34" charset="-128"/>
              </a:rPr>
              <a:t>1</a:t>
            </a:r>
            <a:r>
              <a:rPr lang="en-US" sz="2000">
                <a:ea typeface="MS PGothic" pitchFamily="34" charset="-128"/>
              </a:rPr>
              <a:t> +	$6</a:t>
            </a:r>
            <a:r>
              <a:rPr lang="en-US" sz="2000" i="1">
                <a:ea typeface="MS PGothic" pitchFamily="34" charset="-128"/>
              </a:rPr>
              <a:t>X</a:t>
            </a:r>
            <a:r>
              <a:rPr lang="en-US" sz="2000" baseline="-25000">
                <a:ea typeface="MS PGothic" pitchFamily="34" charset="-128"/>
              </a:rPr>
              <a:t>2	</a:t>
            </a:r>
            <a:r>
              <a:rPr lang="en-US" sz="2000">
                <a:ea typeface="MS PGothic" pitchFamily="34" charset="-128"/>
              </a:rPr>
              <a:t>+ </a:t>
            </a:r>
            <a:r>
              <a:rPr lang="en-US" sz="2000" i="1">
                <a:ea typeface="MS PGothic" pitchFamily="34" charset="-128"/>
              </a:rPr>
              <a:t>d</a:t>
            </a:r>
            <a:r>
              <a:rPr lang="en-US" sz="2000" baseline="-25000">
                <a:ea typeface="MS PGothic" pitchFamily="34" charset="-128"/>
              </a:rPr>
              <a:t>1</a:t>
            </a:r>
            <a:r>
              <a:rPr lang="en-US" sz="2000" baseline="30000">
                <a:ea typeface="MS PGothic" pitchFamily="34" charset="-128"/>
              </a:rPr>
              <a:t>–</a:t>
            </a:r>
            <a:r>
              <a:rPr lang="en-US" sz="2000">
                <a:ea typeface="MS PGothic" pitchFamily="34" charset="-128"/>
              </a:rPr>
              <a:t> – </a:t>
            </a:r>
            <a:r>
              <a:rPr lang="en-US" sz="2000" i="1">
                <a:ea typeface="MS PGothic" pitchFamily="34" charset="-128"/>
              </a:rPr>
              <a:t>d</a:t>
            </a:r>
            <a:r>
              <a:rPr lang="en-US" sz="2000" baseline="-25000">
                <a:ea typeface="MS PGothic" pitchFamily="34" charset="-128"/>
              </a:rPr>
              <a:t>1</a:t>
            </a:r>
            <a:r>
              <a:rPr lang="en-US" sz="2000" baseline="30000">
                <a:ea typeface="MS PGothic" pitchFamily="34" charset="-128"/>
              </a:rPr>
              <a:t>+</a:t>
            </a:r>
            <a:r>
              <a:rPr lang="en-US" sz="2000">
                <a:ea typeface="MS PGothic" pitchFamily="34" charset="-128"/>
              </a:rPr>
              <a:t>	=	$30</a:t>
            </a:r>
            <a:r>
              <a:rPr lang="en-US" sz="2400">
                <a:ea typeface="MS PGothic" pitchFamily="34" charset="-128"/>
              </a:rPr>
              <a:t>	(profit goal constraint)</a:t>
            </a:r>
            <a:endParaRPr lang="en-US" sz="2400" baseline="30000">
              <a:ea typeface="MS PGothic" pitchFamily="34" charset="-128"/>
            </a:endParaRP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	2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3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			≤	12	(wiring hours)</a:t>
            </a: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	6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5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			≤	30	(assembly hours)</a:t>
            </a:r>
          </a:p>
          <a:p>
            <a:pPr>
              <a:spcAft>
                <a:spcPts val="300"/>
              </a:spcAft>
              <a:tabLst>
                <a:tab pos="457200" algn="l"/>
              </a:tabLst>
            </a:pPr>
            <a:r>
              <a:rPr lang="en-US" sz="2400">
                <a:ea typeface="MS PGothic" pitchFamily="34" charset="-128"/>
              </a:rPr>
              <a:t>			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, 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, </a:t>
            </a:r>
            <a:r>
              <a:rPr lang="en-US" sz="2400" i="1">
                <a:ea typeface="MS PGothic" pitchFamily="34" charset="-128"/>
              </a:rPr>
              <a:t>d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 baseline="30000">
                <a:ea typeface="MS PGothic" pitchFamily="34" charset="-128"/>
              </a:rPr>
              <a:t>–</a:t>
            </a:r>
            <a:r>
              <a:rPr lang="en-US" sz="2400">
                <a:ea typeface="MS PGothic" pitchFamily="34" charset="-128"/>
              </a:rPr>
              <a:t>, </a:t>
            </a:r>
            <a:r>
              <a:rPr lang="en-US" sz="2400" i="1">
                <a:ea typeface="MS PGothic" pitchFamily="34" charset="-128"/>
              </a:rPr>
              <a:t>d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 baseline="30000">
                <a:ea typeface="MS PGothic" pitchFamily="34" charset="-128"/>
              </a:rPr>
              <a:t>+</a:t>
            </a:r>
            <a:r>
              <a:rPr lang="en-US" sz="2400">
                <a:ea typeface="MS PGothic" pitchFamily="34" charset="-128"/>
              </a:rPr>
              <a:t>	≥	0</a:t>
            </a:r>
            <a:endParaRPr lang="en-US" sz="2400" baseline="30000">
              <a:ea typeface="MS PGothic" pitchFamily="34" charset="-128"/>
            </a:endParaRPr>
          </a:p>
        </p:txBody>
      </p:sp>
      <p:sp>
        <p:nvSpPr>
          <p:cNvPr id="67585" name="Content Placeholder 2"/>
          <p:cNvSpPr txBox="1">
            <a:spLocks/>
          </p:cNvSpPr>
          <p:nvPr/>
        </p:nvSpPr>
        <p:spPr bwMode="auto">
          <a:xfrm>
            <a:off x="673100" y="1612900"/>
            <a:ext cx="782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800" i="1"/>
              <a:t>Single-goal </a:t>
            </a:r>
            <a:r>
              <a:rPr lang="en-US" sz="2800"/>
              <a:t>programming formulation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</a:t>
            </a: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EE2E0760-A1EB-4B90-AE33-865B0304E415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46200" y="3336925"/>
            <a:ext cx="7467600" cy="3019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lIns="324000" tIns="280800" rIns="324000" bIns="280800">
            <a:spAutoFit/>
          </a:bodyPr>
          <a:lstStyle/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Analyze each goal to see if underachievement or overachievement of that goal is acceptable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If overachievement is acceptable, eliminate the appropriate </a:t>
            </a:r>
            <a:r>
              <a:rPr lang="en-US" sz="2000" i="1" dirty="0">
                <a:latin typeface="Arial"/>
                <a:cs typeface="Arial"/>
              </a:rPr>
              <a:t>d</a:t>
            </a:r>
            <a:r>
              <a:rPr lang="en-US" sz="2000" baseline="30000" dirty="0">
                <a:latin typeface="Arial"/>
                <a:cs typeface="Arial"/>
              </a:rPr>
              <a:t>+</a:t>
            </a:r>
            <a:r>
              <a:rPr lang="en-US" sz="2000" dirty="0">
                <a:latin typeface="Arial"/>
                <a:cs typeface="Arial"/>
              </a:rPr>
              <a:t> variable from the objective function 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If underachievement is okay, the </a:t>
            </a:r>
            <a:r>
              <a:rPr lang="en-US" sz="2000" i="1" dirty="0">
                <a:latin typeface="Arial"/>
                <a:cs typeface="Arial"/>
              </a:rPr>
              <a:t>d</a:t>
            </a:r>
            <a:r>
              <a:rPr lang="en-US" sz="2000" baseline="30000" dirty="0">
                <a:latin typeface="Arial"/>
                <a:cs typeface="Arial"/>
              </a:rPr>
              <a:t>–</a:t>
            </a:r>
            <a:r>
              <a:rPr lang="en-US" sz="2000" dirty="0">
                <a:latin typeface="Arial"/>
                <a:cs typeface="Arial"/>
              </a:rPr>
              <a:t> variable should be dropped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If a goal must be attained exactly, both </a:t>
            </a:r>
            <a:r>
              <a:rPr lang="en-US" sz="2000" i="1" dirty="0">
                <a:latin typeface="Arial"/>
                <a:cs typeface="Arial"/>
              </a:rPr>
              <a:t>d</a:t>
            </a:r>
            <a:r>
              <a:rPr lang="en-US" sz="2000" baseline="30000" dirty="0">
                <a:latin typeface="Arial"/>
                <a:cs typeface="Arial"/>
              </a:rPr>
              <a:t>–</a:t>
            </a:r>
            <a:r>
              <a:rPr lang="en-US" sz="2000" dirty="0">
                <a:latin typeface="Arial"/>
                <a:cs typeface="Arial"/>
              </a:rPr>
              <a:t> and </a:t>
            </a:r>
            <a:r>
              <a:rPr lang="en-US" sz="2000" i="1" dirty="0">
                <a:latin typeface="Arial"/>
                <a:cs typeface="Arial"/>
              </a:rPr>
              <a:t>d</a:t>
            </a:r>
            <a:r>
              <a:rPr lang="en-US" sz="2000" baseline="30000" dirty="0">
                <a:latin typeface="Arial"/>
                <a:cs typeface="Arial"/>
              </a:rPr>
              <a:t>+</a:t>
            </a:r>
            <a:r>
              <a:rPr lang="en-US" sz="2000" dirty="0">
                <a:latin typeface="Arial"/>
                <a:cs typeface="Arial"/>
              </a:rPr>
              <a:t> must appear in the objective function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Extension to Equally Important Multiple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828800"/>
            <a:ext cx="7823200" cy="4114800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800" dirty="0" smtClean="0"/>
              <a:t>Achieve </a:t>
            </a:r>
            <a:r>
              <a:rPr lang="en-US" sz="2800" dirty="0"/>
              <a:t>several goals that are equal in </a:t>
            </a:r>
            <a:r>
              <a:rPr lang="en-US" sz="2800" dirty="0" smtClean="0"/>
              <a:t>priority</a:t>
            </a:r>
            <a:endParaRPr lang="en-US" sz="2800" dirty="0"/>
          </a:p>
          <a:p>
            <a:pPr marL="1524000" lvl="1" indent="-106680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 smtClean="0"/>
              <a:t>Goal </a:t>
            </a:r>
            <a:r>
              <a:rPr lang="en-US" sz="2400" i="1" dirty="0"/>
              <a:t>1</a:t>
            </a:r>
            <a:r>
              <a:rPr lang="en-US" sz="2400" dirty="0"/>
              <a:t>: to produce a profit of $30 if possible during the production </a:t>
            </a:r>
            <a:r>
              <a:rPr lang="en-US" sz="2400" dirty="0" smtClean="0"/>
              <a:t>period</a:t>
            </a:r>
          </a:p>
          <a:p>
            <a:pPr marL="1524000" lvl="1" indent="-106680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 smtClean="0"/>
              <a:t>Goal </a:t>
            </a:r>
            <a:r>
              <a:rPr lang="en-US" sz="2400" i="1" dirty="0"/>
              <a:t>2</a:t>
            </a:r>
            <a:r>
              <a:rPr lang="en-US" sz="2400" dirty="0"/>
              <a:t>: to fully utilize the available wiring department </a:t>
            </a:r>
            <a:r>
              <a:rPr lang="en-US" sz="2400" dirty="0" smtClean="0"/>
              <a:t>hours</a:t>
            </a:r>
            <a:endParaRPr lang="en-US" sz="2400" dirty="0"/>
          </a:p>
          <a:p>
            <a:pPr marL="1524000" lvl="1" indent="-106680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 smtClean="0"/>
              <a:t>Goal </a:t>
            </a:r>
            <a:r>
              <a:rPr lang="en-US" sz="2400" i="1" dirty="0"/>
              <a:t>3</a:t>
            </a:r>
            <a:r>
              <a:rPr lang="en-US" sz="2400" dirty="0"/>
              <a:t>: to avoid overtime in the assembly </a:t>
            </a:r>
            <a:r>
              <a:rPr lang="en-US" sz="2400" dirty="0" smtClean="0"/>
              <a:t>department</a:t>
            </a:r>
            <a:endParaRPr lang="en-US" sz="2400" dirty="0"/>
          </a:p>
          <a:p>
            <a:pPr marL="1524000" lvl="1" indent="-106680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 smtClean="0"/>
              <a:t>Goal </a:t>
            </a:r>
            <a:r>
              <a:rPr lang="en-US" sz="2400" i="1" dirty="0"/>
              <a:t>4</a:t>
            </a:r>
            <a:r>
              <a:rPr lang="en-US" sz="2400" dirty="0"/>
              <a:t>: to meet a contract requirement to produce at least seven ceiling </a:t>
            </a:r>
            <a:r>
              <a:rPr lang="en-US" sz="2400" dirty="0" smtClean="0"/>
              <a:t>fans</a:t>
            </a:r>
            <a:endParaRPr lang="en-US" sz="2400" dirty="0"/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4BD88FD9-133B-4923-B663-EBD4F16AD71A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Extension to Equally Important Multiple Goals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673100" y="1701800"/>
            <a:ext cx="8153400" cy="45085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The deviational variables can be defined as</a:t>
            </a:r>
          </a:p>
          <a:p>
            <a:pPr marL="0" indent="0">
              <a:buFont typeface="Arial" charset="0"/>
              <a:buNone/>
            </a:pPr>
            <a:r>
              <a:rPr lang="en-US" sz="2200" i="1" smtClean="0">
                <a:latin typeface="Arial" charset="0"/>
                <a:ea typeface="MS PGothic" pitchFamily="34" charset="-128"/>
                <a:cs typeface="Arial" charset="0"/>
              </a:rPr>
              <a:t>	d</a:t>
            </a:r>
            <a:r>
              <a:rPr lang="en-US" sz="2200" baseline="-25000" smtClean="0">
                <a:latin typeface="Arial" charset="0"/>
                <a:ea typeface="MS PGothic" pitchFamily="34" charset="-128"/>
                <a:cs typeface="Arial" charset="0"/>
              </a:rPr>
              <a:t>1</a:t>
            </a:r>
            <a:r>
              <a:rPr lang="en-US" sz="2200" baseline="30000" smtClean="0">
                <a:latin typeface="Arial" charset="0"/>
                <a:ea typeface="MS PGothic" pitchFamily="34" charset="-128"/>
                <a:cs typeface="Arial" charset="0"/>
              </a:rPr>
              <a:t>–</a:t>
            </a:r>
            <a:r>
              <a:rPr lang="en-US" sz="2200" smtClean="0">
                <a:latin typeface="Arial" charset="0"/>
                <a:ea typeface="MS PGothic" pitchFamily="34" charset="-128"/>
                <a:cs typeface="Arial" charset="0"/>
              </a:rPr>
              <a:t> = underachievement of the profit target</a:t>
            </a:r>
          </a:p>
          <a:p>
            <a:pPr marL="0" indent="0">
              <a:buFont typeface="Arial" charset="0"/>
              <a:buNone/>
            </a:pPr>
            <a:r>
              <a:rPr lang="en-US" sz="2200" i="1" smtClean="0">
                <a:latin typeface="Arial" charset="0"/>
                <a:ea typeface="MS PGothic" pitchFamily="34" charset="-128"/>
                <a:cs typeface="Arial" charset="0"/>
              </a:rPr>
              <a:t>	d</a:t>
            </a:r>
            <a:r>
              <a:rPr lang="en-US" sz="2200" baseline="-25000" smtClean="0">
                <a:latin typeface="Arial" charset="0"/>
                <a:ea typeface="MS PGothic" pitchFamily="34" charset="-128"/>
                <a:cs typeface="Arial" charset="0"/>
              </a:rPr>
              <a:t>1</a:t>
            </a:r>
            <a:r>
              <a:rPr lang="en-US" sz="2200" baseline="30000" smtClean="0">
                <a:latin typeface="Arial" charset="0"/>
                <a:ea typeface="MS PGothic" pitchFamily="34" charset="-128"/>
                <a:cs typeface="Arial" charset="0"/>
              </a:rPr>
              <a:t>+</a:t>
            </a:r>
            <a:r>
              <a:rPr lang="en-US" sz="2200" smtClean="0">
                <a:latin typeface="Arial" charset="0"/>
                <a:ea typeface="MS PGothic" pitchFamily="34" charset="-128"/>
                <a:cs typeface="Arial" charset="0"/>
              </a:rPr>
              <a:t> = overachievement of the profit target</a:t>
            </a:r>
          </a:p>
          <a:p>
            <a:pPr marL="0" indent="0">
              <a:buFont typeface="Arial" charset="0"/>
              <a:buNone/>
            </a:pPr>
            <a:r>
              <a:rPr lang="en-US" sz="2200" i="1" smtClean="0">
                <a:latin typeface="Arial" charset="0"/>
                <a:ea typeface="MS PGothic" pitchFamily="34" charset="-128"/>
                <a:cs typeface="Arial" charset="0"/>
              </a:rPr>
              <a:t>	d</a:t>
            </a:r>
            <a:r>
              <a:rPr lang="en-US" sz="2200" baseline="-25000" smtClean="0"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sz="2200" baseline="30000" smtClean="0">
                <a:latin typeface="Arial" charset="0"/>
                <a:ea typeface="MS PGothic" pitchFamily="34" charset="-128"/>
                <a:cs typeface="Arial" charset="0"/>
              </a:rPr>
              <a:t>–</a:t>
            </a:r>
            <a:r>
              <a:rPr lang="en-US" sz="2200" smtClean="0">
                <a:latin typeface="Arial" charset="0"/>
                <a:ea typeface="MS PGothic" pitchFamily="34" charset="-128"/>
                <a:cs typeface="Arial" charset="0"/>
              </a:rPr>
              <a:t> = idle time in the wiring department (underutilization)</a:t>
            </a:r>
          </a:p>
          <a:p>
            <a:pPr marL="0" indent="0">
              <a:buFont typeface="Arial" charset="0"/>
              <a:buNone/>
            </a:pPr>
            <a:r>
              <a:rPr lang="en-US" sz="2200" i="1" smtClean="0">
                <a:latin typeface="Arial" charset="0"/>
                <a:ea typeface="MS PGothic" pitchFamily="34" charset="-128"/>
                <a:cs typeface="Arial" charset="0"/>
              </a:rPr>
              <a:t>	d</a:t>
            </a:r>
            <a:r>
              <a:rPr lang="en-US" sz="2200" baseline="-25000" smtClean="0"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sz="2200" baseline="30000" smtClean="0">
                <a:latin typeface="Arial" charset="0"/>
                <a:ea typeface="MS PGothic" pitchFamily="34" charset="-128"/>
                <a:cs typeface="Arial" charset="0"/>
              </a:rPr>
              <a:t>+</a:t>
            </a:r>
            <a:r>
              <a:rPr lang="en-US" sz="2200" smtClean="0">
                <a:latin typeface="Arial" charset="0"/>
                <a:ea typeface="MS PGothic" pitchFamily="34" charset="-128"/>
                <a:cs typeface="Arial" charset="0"/>
              </a:rPr>
              <a:t> = overtime in the wiring department (overutilization)</a:t>
            </a:r>
          </a:p>
          <a:p>
            <a:pPr marL="0" indent="0">
              <a:buFont typeface="Arial" charset="0"/>
              <a:buNone/>
            </a:pPr>
            <a:r>
              <a:rPr lang="en-US" sz="2200" i="1" smtClean="0">
                <a:latin typeface="Arial" charset="0"/>
                <a:ea typeface="MS PGothic" pitchFamily="34" charset="-128"/>
                <a:cs typeface="Arial" charset="0"/>
              </a:rPr>
              <a:t>	d</a:t>
            </a:r>
            <a:r>
              <a:rPr lang="en-US" sz="2200" baseline="-25000" smtClean="0">
                <a:latin typeface="Arial" charset="0"/>
                <a:ea typeface="MS PGothic" pitchFamily="34" charset="-128"/>
                <a:cs typeface="Arial" charset="0"/>
              </a:rPr>
              <a:t>3</a:t>
            </a:r>
            <a:r>
              <a:rPr lang="en-US" sz="2200" baseline="30000" smtClean="0">
                <a:latin typeface="Arial" charset="0"/>
                <a:ea typeface="MS PGothic" pitchFamily="34" charset="-128"/>
                <a:cs typeface="Arial" charset="0"/>
              </a:rPr>
              <a:t>–</a:t>
            </a:r>
            <a:r>
              <a:rPr lang="en-US" sz="2200" smtClean="0">
                <a:latin typeface="Arial" charset="0"/>
                <a:ea typeface="MS PGothic" pitchFamily="34" charset="-128"/>
                <a:cs typeface="Arial" charset="0"/>
              </a:rPr>
              <a:t> = idle time in the assembly department (underutilization)</a:t>
            </a:r>
          </a:p>
          <a:p>
            <a:pPr marL="0" indent="0">
              <a:buFont typeface="Arial" charset="0"/>
              <a:buNone/>
            </a:pPr>
            <a:r>
              <a:rPr lang="en-US" sz="2200" i="1" smtClean="0">
                <a:latin typeface="Arial" charset="0"/>
                <a:ea typeface="MS PGothic" pitchFamily="34" charset="-128"/>
                <a:cs typeface="Arial" charset="0"/>
              </a:rPr>
              <a:t>	d</a:t>
            </a:r>
            <a:r>
              <a:rPr lang="en-US" sz="2200" baseline="-25000" smtClean="0">
                <a:latin typeface="Arial" charset="0"/>
                <a:ea typeface="MS PGothic" pitchFamily="34" charset="-128"/>
                <a:cs typeface="Arial" charset="0"/>
              </a:rPr>
              <a:t>3</a:t>
            </a:r>
            <a:r>
              <a:rPr lang="en-US" sz="2200" baseline="30000" smtClean="0">
                <a:latin typeface="Arial" charset="0"/>
                <a:ea typeface="MS PGothic" pitchFamily="34" charset="-128"/>
                <a:cs typeface="Arial" charset="0"/>
              </a:rPr>
              <a:t>+</a:t>
            </a:r>
            <a:r>
              <a:rPr lang="en-US" sz="2200" smtClean="0">
                <a:latin typeface="Arial" charset="0"/>
                <a:ea typeface="MS PGothic" pitchFamily="34" charset="-128"/>
                <a:cs typeface="Arial" charset="0"/>
              </a:rPr>
              <a:t> = overtime in the assembly department (overutilization)</a:t>
            </a:r>
          </a:p>
          <a:p>
            <a:pPr marL="0" indent="0">
              <a:buFont typeface="Arial" charset="0"/>
              <a:buNone/>
            </a:pPr>
            <a:r>
              <a:rPr lang="en-US" sz="2200" i="1" smtClean="0">
                <a:latin typeface="Arial" charset="0"/>
                <a:ea typeface="MS PGothic" pitchFamily="34" charset="-128"/>
                <a:cs typeface="Arial" charset="0"/>
              </a:rPr>
              <a:t>	d</a:t>
            </a:r>
            <a:r>
              <a:rPr lang="en-US" sz="2200" baseline="-25000" smtClean="0">
                <a:latin typeface="Arial" charset="0"/>
                <a:ea typeface="MS PGothic" pitchFamily="34" charset="-128"/>
                <a:cs typeface="Arial" charset="0"/>
              </a:rPr>
              <a:t>4</a:t>
            </a:r>
            <a:r>
              <a:rPr lang="en-US" sz="2200" baseline="30000" smtClean="0">
                <a:latin typeface="Arial" charset="0"/>
                <a:ea typeface="MS PGothic" pitchFamily="34" charset="-128"/>
                <a:cs typeface="Arial" charset="0"/>
              </a:rPr>
              <a:t>–</a:t>
            </a:r>
            <a:r>
              <a:rPr lang="en-US" sz="2200" smtClean="0">
                <a:latin typeface="Arial" charset="0"/>
                <a:ea typeface="MS PGothic" pitchFamily="34" charset="-128"/>
                <a:cs typeface="Arial" charset="0"/>
              </a:rPr>
              <a:t> = underachievement of the ceiling fan goal</a:t>
            </a:r>
          </a:p>
          <a:p>
            <a:pPr marL="0" indent="0">
              <a:buFont typeface="Arial" charset="0"/>
              <a:buNone/>
            </a:pPr>
            <a:r>
              <a:rPr lang="en-US" sz="2200" i="1" smtClean="0">
                <a:latin typeface="Arial" charset="0"/>
                <a:ea typeface="MS PGothic" pitchFamily="34" charset="-128"/>
                <a:cs typeface="Arial" charset="0"/>
              </a:rPr>
              <a:t>	d</a:t>
            </a:r>
            <a:r>
              <a:rPr lang="en-US" sz="2200" baseline="-25000" smtClean="0">
                <a:latin typeface="Arial" charset="0"/>
                <a:ea typeface="MS PGothic" pitchFamily="34" charset="-128"/>
                <a:cs typeface="Arial" charset="0"/>
              </a:rPr>
              <a:t>4</a:t>
            </a:r>
            <a:r>
              <a:rPr lang="en-US" sz="2200" baseline="30000" smtClean="0">
                <a:latin typeface="Arial" charset="0"/>
                <a:ea typeface="MS PGothic" pitchFamily="34" charset="-128"/>
                <a:cs typeface="Arial" charset="0"/>
              </a:rPr>
              <a:t>+</a:t>
            </a:r>
            <a:r>
              <a:rPr lang="en-US" sz="2200" smtClean="0">
                <a:latin typeface="Arial" charset="0"/>
                <a:ea typeface="MS PGothic" pitchFamily="34" charset="-128"/>
                <a:cs typeface="Arial" charset="0"/>
              </a:rPr>
              <a:t> = overachievement of the ceiling fan goal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96AE2655-056A-4AA1-86F6-456144F06B10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Extension to Equally Important Multiple Goals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673100" y="1701800"/>
            <a:ext cx="7785100" cy="1320800"/>
          </a:xfrm>
        </p:spPr>
        <p:txBody>
          <a:bodyPr/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Management is unconcerned about </a:t>
            </a:r>
            <a:r>
              <a:rPr lang="en-US" sz="2400" i="1" smtClean="0">
                <a:latin typeface="Arial" charset="0"/>
                <a:ea typeface="MS PGothic" pitchFamily="34" charset="-128"/>
                <a:cs typeface="Arial" charset="0"/>
              </a:rPr>
              <a:t>d</a:t>
            </a:r>
            <a:r>
              <a:rPr lang="en-US" sz="2400" baseline="-25000" smtClean="0">
                <a:latin typeface="Arial" charset="0"/>
                <a:ea typeface="MS PGothic" pitchFamily="34" charset="-128"/>
                <a:cs typeface="Arial" charset="0"/>
              </a:rPr>
              <a:t>1</a:t>
            </a:r>
            <a:r>
              <a:rPr lang="en-US" sz="2400" baseline="30000" smtClean="0">
                <a:latin typeface="Arial" charset="0"/>
                <a:ea typeface="MS PGothic" pitchFamily="34" charset="-128"/>
                <a:cs typeface="Arial" charset="0"/>
              </a:rPr>
              <a:t>+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, </a:t>
            </a:r>
            <a:r>
              <a:rPr lang="en-US" sz="2400" i="1" smtClean="0">
                <a:latin typeface="Arial" charset="0"/>
                <a:ea typeface="MS PGothic" pitchFamily="34" charset="-128"/>
                <a:cs typeface="Arial" charset="0"/>
              </a:rPr>
              <a:t>d</a:t>
            </a:r>
            <a:r>
              <a:rPr lang="en-US" sz="2400" baseline="-25000" smtClean="0"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sz="2400" baseline="30000" smtClean="0">
                <a:latin typeface="Arial" charset="0"/>
                <a:ea typeface="MS PGothic" pitchFamily="34" charset="-128"/>
                <a:cs typeface="Arial" charset="0"/>
              </a:rPr>
              <a:t>+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, </a:t>
            </a:r>
            <a:r>
              <a:rPr lang="en-US" sz="2400" i="1" smtClean="0">
                <a:latin typeface="Arial" charset="0"/>
                <a:ea typeface="MS PGothic" pitchFamily="34" charset="-128"/>
                <a:cs typeface="Arial" charset="0"/>
              </a:rPr>
              <a:t>d</a:t>
            </a:r>
            <a:r>
              <a:rPr lang="en-US" sz="2400" baseline="-25000" smtClean="0">
                <a:latin typeface="Arial" charset="0"/>
                <a:ea typeface="MS PGothic" pitchFamily="34" charset="-128"/>
                <a:cs typeface="Arial" charset="0"/>
              </a:rPr>
              <a:t>3</a:t>
            </a:r>
            <a:r>
              <a:rPr lang="en-US" sz="2400" baseline="30000" smtClean="0">
                <a:latin typeface="Arial" charset="0"/>
                <a:ea typeface="MS PGothic" pitchFamily="34" charset="-128"/>
                <a:cs typeface="Arial" charset="0"/>
              </a:rPr>
              <a:t>–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, and</a:t>
            </a:r>
            <a:b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</a:br>
            <a:r>
              <a:rPr lang="en-US" sz="2400" i="1" smtClean="0">
                <a:latin typeface="Arial" charset="0"/>
                <a:ea typeface="MS PGothic" pitchFamily="34" charset="-128"/>
                <a:cs typeface="Arial" charset="0"/>
              </a:rPr>
              <a:t>d</a:t>
            </a:r>
            <a:r>
              <a:rPr lang="en-US" sz="2400" baseline="-25000" smtClean="0">
                <a:latin typeface="Arial" charset="0"/>
                <a:ea typeface="MS PGothic" pitchFamily="34" charset="-128"/>
                <a:cs typeface="Arial" charset="0"/>
              </a:rPr>
              <a:t>4</a:t>
            </a:r>
            <a:r>
              <a:rPr lang="en-US" sz="2400" baseline="30000" smtClean="0">
                <a:latin typeface="Arial" charset="0"/>
                <a:ea typeface="MS PGothic" pitchFamily="34" charset="-128"/>
                <a:cs typeface="Arial" charset="0"/>
              </a:rPr>
              <a:t>+</a:t>
            </a: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 so these may be omitted from the objective function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Font typeface="Arial" charset="0"/>
              <a:buNone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New objective function and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1838A82E-9A7F-469C-828B-BC6ED3E41340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8813" y="3206750"/>
            <a:ext cx="8358187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  <a:tab pos="914400" algn="l"/>
                <a:tab pos="1425575" algn="l"/>
                <a:tab pos="1719263" algn="l"/>
                <a:tab pos="2176463" algn="l"/>
                <a:tab pos="2286000" algn="l"/>
                <a:tab pos="2568575" algn="l"/>
              </a:tabLst>
            </a:pPr>
            <a:r>
              <a:rPr lang="en-US" sz="2200">
                <a:ea typeface="MS PGothic" pitchFamily="34" charset="-128"/>
              </a:rPr>
              <a:t>Minimize total deviation  = 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1</a:t>
            </a:r>
            <a:r>
              <a:rPr lang="en-US" sz="2200" baseline="30000">
                <a:ea typeface="MS PGothic" pitchFamily="34" charset="-128"/>
              </a:rPr>
              <a:t>–</a:t>
            </a:r>
            <a:r>
              <a:rPr lang="en-US" sz="2200">
                <a:ea typeface="MS PGothic" pitchFamily="34" charset="-128"/>
              </a:rPr>
              <a:t> +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2</a:t>
            </a:r>
            <a:r>
              <a:rPr lang="en-US" sz="2200" baseline="30000">
                <a:ea typeface="MS PGothic" pitchFamily="34" charset="-128"/>
              </a:rPr>
              <a:t>–</a:t>
            </a:r>
            <a:r>
              <a:rPr lang="en-US" sz="2200">
                <a:ea typeface="MS PGothic" pitchFamily="34" charset="-128"/>
              </a:rPr>
              <a:t> +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3</a:t>
            </a:r>
            <a:r>
              <a:rPr lang="en-US" sz="2200" baseline="30000">
                <a:ea typeface="MS PGothic" pitchFamily="34" charset="-128"/>
              </a:rPr>
              <a:t>+</a:t>
            </a:r>
            <a:r>
              <a:rPr lang="en-US" sz="2200">
                <a:ea typeface="MS PGothic" pitchFamily="34" charset="-128"/>
              </a:rPr>
              <a:t> +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4</a:t>
            </a:r>
            <a:r>
              <a:rPr lang="en-US" sz="2200" baseline="30000">
                <a:ea typeface="MS PGothic" pitchFamily="34" charset="-128"/>
              </a:rPr>
              <a:t>–</a:t>
            </a:r>
            <a:endParaRPr lang="en-US" sz="2200">
              <a:ea typeface="MS PGothic" pitchFamily="34" charset="-128"/>
            </a:endParaRPr>
          </a:p>
          <a:p>
            <a:pPr>
              <a:tabLst>
                <a:tab pos="457200" algn="l"/>
                <a:tab pos="914400" algn="l"/>
                <a:tab pos="1425575" algn="l"/>
                <a:tab pos="1719263" algn="l"/>
                <a:tab pos="2176463" algn="l"/>
                <a:tab pos="2286000" algn="l"/>
                <a:tab pos="2568575" algn="l"/>
              </a:tabLst>
            </a:pPr>
            <a:endParaRPr lang="en-US" sz="2200">
              <a:ea typeface="MS PGothic" pitchFamily="34" charset="-128"/>
            </a:endParaRPr>
          </a:p>
          <a:p>
            <a:pPr>
              <a:spcAft>
                <a:spcPts val="300"/>
              </a:spcAft>
              <a:tabLst>
                <a:tab pos="457200" algn="l"/>
                <a:tab pos="914400" algn="l"/>
                <a:tab pos="1425575" algn="l"/>
                <a:tab pos="1719263" algn="l"/>
                <a:tab pos="2176463" algn="l"/>
                <a:tab pos="2286000" algn="l"/>
                <a:tab pos="2568575" algn="l"/>
              </a:tabLst>
            </a:pPr>
            <a:r>
              <a:rPr lang="en-US" sz="2200">
                <a:ea typeface="MS PGothic" pitchFamily="34" charset="-128"/>
              </a:rPr>
              <a:t>subject to</a:t>
            </a:r>
          </a:p>
          <a:p>
            <a:pPr>
              <a:spcAft>
                <a:spcPts val="300"/>
              </a:spcAft>
              <a:tabLst>
                <a:tab pos="457200" algn="l"/>
                <a:tab pos="914400" algn="l"/>
                <a:tab pos="1425575" algn="l"/>
                <a:tab pos="1719263" algn="l"/>
                <a:tab pos="2176463" algn="l"/>
                <a:tab pos="2286000" algn="l"/>
                <a:tab pos="2568575" algn="l"/>
              </a:tabLst>
            </a:pPr>
            <a:r>
              <a:rPr lang="en-US" sz="2200">
                <a:ea typeface="MS PGothic" pitchFamily="34" charset="-128"/>
              </a:rPr>
              <a:t> 	$7</a:t>
            </a:r>
            <a:r>
              <a:rPr lang="en-US" sz="2200" i="1">
                <a:ea typeface="MS PGothic" pitchFamily="34" charset="-128"/>
              </a:rPr>
              <a:t>X</a:t>
            </a:r>
            <a:r>
              <a:rPr lang="en-US" sz="2200" baseline="-25000">
                <a:ea typeface="MS PGothic" pitchFamily="34" charset="-128"/>
              </a:rPr>
              <a:t>1</a:t>
            </a:r>
            <a:r>
              <a:rPr lang="en-US" sz="2200">
                <a:ea typeface="MS PGothic" pitchFamily="34" charset="-128"/>
              </a:rPr>
              <a:t> +	$6</a:t>
            </a:r>
            <a:r>
              <a:rPr lang="en-US" sz="2200" i="1">
                <a:ea typeface="MS PGothic" pitchFamily="34" charset="-128"/>
              </a:rPr>
              <a:t>X</a:t>
            </a:r>
            <a:r>
              <a:rPr lang="en-US" sz="2200" baseline="-25000">
                <a:ea typeface="MS PGothic" pitchFamily="34" charset="-128"/>
              </a:rPr>
              <a:t>2	</a:t>
            </a:r>
            <a:r>
              <a:rPr lang="en-US" sz="2200">
                <a:ea typeface="MS PGothic" pitchFamily="34" charset="-128"/>
              </a:rPr>
              <a:t>+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1</a:t>
            </a:r>
            <a:r>
              <a:rPr lang="en-US" sz="2200" baseline="30000">
                <a:ea typeface="MS PGothic" pitchFamily="34" charset="-128"/>
              </a:rPr>
              <a:t>–</a:t>
            </a:r>
            <a:r>
              <a:rPr lang="en-US" sz="2200">
                <a:ea typeface="MS PGothic" pitchFamily="34" charset="-128"/>
              </a:rPr>
              <a:t> –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1</a:t>
            </a:r>
            <a:r>
              <a:rPr lang="en-US" sz="2200" baseline="30000">
                <a:ea typeface="MS PGothic" pitchFamily="34" charset="-128"/>
              </a:rPr>
              <a:t>+</a:t>
            </a:r>
            <a:r>
              <a:rPr lang="en-US" sz="2200">
                <a:ea typeface="MS PGothic" pitchFamily="34" charset="-128"/>
              </a:rPr>
              <a:t>	=	$30	(profit constraint)</a:t>
            </a:r>
            <a:endParaRPr lang="en-US" sz="2200" baseline="30000">
              <a:ea typeface="MS PGothic" pitchFamily="34" charset="-128"/>
            </a:endParaRPr>
          </a:p>
          <a:p>
            <a:pPr>
              <a:spcAft>
                <a:spcPts val="300"/>
              </a:spcAft>
              <a:tabLst>
                <a:tab pos="457200" algn="l"/>
                <a:tab pos="914400" algn="l"/>
                <a:tab pos="1425575" algn="l"/>
                <a:tab pos="1719263" algn="l"/>
                <a:tab pos="2176463" algn="l"/>
                <a:tab pos="2286000" algn="l"/>
                <a:tab pos="2568575" algn="l"/>
              </a:tabLst>
            </a:pPr>
            <a:r>
              <a:rPr lang="en-US" sz="2200">
                <a:ea typeface="MS PGothic" pitchFamily="34" charset="-128"/>
              </a:rPr>
              <a:t>	  2</a:t>
            </a:r>
            <a:r>
              <a:rPr lang="en-US" sz="2200" i="1">
                <a:ea typeface="MS PGothic" pitchFamily="34" charset="-128"/>
              </a:rPr>
              <a:t>X</a:t>
            </a:r>
            <a:r>
              <a:rPr lang="en-US" sz="2200" baseline="-25000">
                <a:ea typeface="MS PGothic" pitchFamily="34" charset="-128"/>
              </a:rPr>
              <a:t>1</a:t>
            </a:r>
            <a:r>
              <a:rPr lang="en-US" sz="2200">
                <a:ea typeface="MS PGothic" pitchFamily="34" charset="-128"/>
              </a:rPr>
              <a:t> +	  3</a:t>
            </a:r>
            <a:r>
              <a:rPr lang="en-US" sz="2200" i="1">
                <a:ea typeface="MS PGothic" pitchFamily="34" charset="-128"/>
              </a:rPr>
              <a:t>X</a:t>
            </a:r>
            <a:r>
              <a:rPr lang="en-US" sz="2200" baseline="-25000">
                <a:ea typeface="MS PGothic" pitchFamily="34" charset="-128"/>
              </a:rPr>
              <a:t>2	</a:t>
            </a:r>
            <a:r>
              <a:rPr lang="en-US" sz="2200">
                <a:ea typeface="MS PGothic" pitchFamily="34" charset="-128"/>
              </a:rPr>
              <a:t>+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2</a:t>
            </a:r>
            <a:r>
              <a:rPr lang="en-US" sz="2200" baseline="30000">
                <a:ea typeface="MS PGothic" pitchFamily="34" charset="-128"/>
              </a:rPr>
              <a:t>–</a:t>
            </a:r>
            <a:r>
              <a:rPr lang="en-US" sz="2200">
                <a:ea typeface="MS PGothic" pitchFamily="34" charset="-128"/>
              </a:rPr>
              <a:t> –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2</a:t>
            </a:r>
            <a:r>
              <a:rPr lang="en-US" sz="2200" baseline="30000">
                <a:ea typeface="MS PGothic" pitchFamily="34" charset="-128"/>
              </a:rPr>
              <a:t>+</a:t>
            </a:r>
            <a:r>
              <a:rPr lang="en-US" sz="2200">
                <a:ea typeface="MS PGothic" pitchFamily="34" charset="-128"/>
              </a:rPr>
              <a:t>	=	12	(wiring hours constraint)</a:t>
            </a:r>
          </a:p>
          <a:p>
            <a:pPr>
              <a:spcAft>
                <a:spcPts val="300"/>
              </a:spcAft>
              <a:tabLst>
                <a:tab pos="457200" algn="l"/>
                <a:tab pos="914400" algn="l"/>
                <a:tab pos="1425575" algn="l"/>
                <a:tab pos="1719263" algn="l"/>
                <a:tab pos="2176463" algn="l"/>
                <a:tab pos="2286000" algn="l"/>
                <a:tab pos="2568575" algn="l"/>
              </a:tabLst>
            </a:pPr>
            <a:r>
              <a:rPr lang="en-US" sz="2200">
                <a:ea typeface="MS PGothic" pitchFamily="34" charset="-128"/>
              </a:rPr>
              <a:t>	  6</a:t>
            </a:r>
            <a:r>
              <a:rPr lang="en-US" sz="2200" i="1">
                <a:ea typeface="MS PGothic" pitchFamily="34" charset="-128"/>
              </a:rPr>
              <a:t>X</a:t>
            </a:r>
            <a:r>
              <a:rPr lang="en-US" sz="2200" baseline="-25000">
                <a:ea typeface="MS PGothic" pitchFamily="34" charset="-128"/>
              </a:rPr>
              <a:t>1</a:t>
            </a:r>
            <a:r>
              <a:rPr lang="en-US" sz="2200">
                <a:ea typeface="MS PGothic" pitchFamily="34" charset="-128"/>
              </a:rPr>
              <a:t> +	  5</a:t>
            </a:r>
            <a:r>
              <a:rPr lang="en-US" sz="2200" i="1">
                <a:ea typeface="MS PGothic" pitchFamily="34" charset="-128"/>
              </a:rPr>
              <a:t>X</a:t>
            </a:r>
            <a:r>
              <a:rPr lang="en-US" sz="2200" baseline="-25000">
                <a:ea typeface="MS PGothic" pitchFamily="34" charset="-128"/>
              </a:rPr>
              <a:t>2	</a:t>
            </a:r>
            <a:r>
              <a:rPr lang="en-US" sz="2200">
                <a:ea typeface="MS PGothic" pitchFamily="34" charset="-128"/>
              </a:rPr>
              <a:t>+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3</a:t>
            </a:r>
            <a:r>
              <a:rPr lang="en-US" sz="2200" baseline="30000">
                <a:ea typeface="MS PGothic" pitchFamily="34" charset="-128"/>
              </a:rPr>
              <a:t>–</a:t>
            </a:r>
            <a:r>
              <a:rPr lang="en-US" sz="2200">
                <a:ea typeface="MS PGothic" pitchFamily="34" charset="-128"/>
              </a:rPr>
              <a:t> –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3</a:t>
            </a:r>
            <a:r>
              <a:rPr lang="en-US" sz="2200" baseline="30000">
                <a:ea typeface="MS PGothic" pitchFamily="34" charset="-128"/>
              </a:rPr>
              <a:t>+</a:t>
            </a:r>
            <a:r>
              <a:rPr lang="en-US" sz="2200">
                <a:ea typeface="MS PGothic" pitchFamily="34" charset="-128"/>
              </a:rPr>
              <a:t>	=	30	(assembly hours constraint)</a:t>
            </a:r>
          </a:p>
          <a:p>
            <a:pPr>
              <a:spcAft>
                <a:spcPts val="300"/>
              </a:spcAft>
              <a:tabLst>
                <a:tab pos="457200" algn="l"/>
                <a:tab pos="914400" algn="l"/>
                <a:tab pos="1425575" algn="l"/>
                <a:tab pos="1719263" algn="l"/>
                <a:tab pos="2176463" algn="l"/>
                <a:tab pos="2286000" algn="l"/>
                <a:tab pos="2568575" algn="l"/>
              </a:tabLst>
            </a:pPr>
            <a:r>
              <a:rPr lang="en-US" sz="2200">
                <a:ea typeface="MS PGothic" pitchFamily="34" charset="-128"/>
              </a:rPr>
              <a:t>	            		</a:t>
            </a:r>
            <a:r>
              <a:rPr lang="en-US" sz="2200" i="1">
                <a:ea typeface="MS PGothic" pitchFamily="34" charset="-128"/>
              </a:rPr>
              <a:t>X</a:t>
            </a:r>
            <a:r>
              <a:rPr lang="en-US" sz="2200" baseline="-25000">
                <a:ea typeface="MS PGothic" pitchFamily="34" charset="-128"/>
              </a:rPr>
              <a:t>2	</a:t>
            </a:r>
            <a:r>
              <a:rPr lang="en-US" sz="2200">
                <a:ea typeface="MS PGothic" pitchFamily="34" charset="-128"/>
              </a:rPr>
              <a:t>+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4</a:t>
            </a:r>
            <a:r>
              <a:rPr lang="en-US" sz="2200" baseline="30000">
                <a:ea typeface="MS PGothic" pitchFamily="34" charset="-128"/>
              </a:rPr>
              <a:t>–</a:t>
            </a:r>
            <a:r>
              <a:rPr lang="en-US" sz="2200">
                <a:ea typeface="MS PGothic" pitchFamily="34" charset="-128"/>
              </a:rPr>
              <a:t> –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baseline="-25000">
                <a:ea typeface="MS PGothic" pitchFamily="34" charset="-128"/>
              </a:rPr>
              <a:t>4</a:t>
            </a:r>
            <a:r>
              <a:rPr lang="en-US" sz="2200" baseline="30000">
                <a:ea typeface="MS PGothic" pitchFamily="34" charset="-128"/>
              </a:rPr>
              <a:t>+</a:t>
            </a:r>
            <a:r>
              <a:rPr lang="en-US" sz="2200">
                <a:ea typeface="MS PGothic" pitchFamily="34" charset="-128"/>
              </a:rPr>
              <a:t>	=	7	(ceiling fan constraint)</a:t>
            </a:r>
          </a:p>
          <a:p>
            <a:pPr>
              <a:spcAft>
                <a:spcPts val="300"/>
              </a:spcAft>
              <a:tabLst>
                <a:tab pos="457200" algn="l"/>
                <a:tab pos="914400" algn="l"/>
                <a:tab pos="1425575" algn="l"/>
                <a:tab pos="1719263" algn="l"/>
                <a:tab pos="2176463" algn="l"/>
                <a:tab pos="2286000" algn="l"/>
                <a:tab pos="2568575" algn="l"/>
              </a:tabLst>
            </a:pPr>
            <a:r>
              <a:rPr lang="en-US" sz="2200">
                <a:ea typeface="MS PGothic" pitchFamily="34" charset="-128"/>
              </a:rPr>
              <a:t>		All </a:t>
            </a:r>
            <a:r>
              <a:rPr lang="en-US" sz="2200" i="1">
                <a:ea typeface="MS PGothic" pitchFamily="34" charset="-128"/>
              </a:rPr>
              <a:t>X</a:t>
            </a:r>
            <a:r>
              <a:rPr lang="en-US" sz="2200" i="1" baseline="-25000">
                <a:ea typeface="MS PGothic" pitchFamily="34" charset="-128"/>
              </a:rPr>
              <a:t>i</a:t>
            </a:r>
            <a:r>
              <a:rPr lang="en-US" sz="2200">
                <a:ea typeface="MS PGothic" pitchFamily="34" charset="-128"/>
              </a:rPr>
              <a:t>, </a:t>
            </a:r>
            <a:r>
              <a:rPr lang="en-US" sz="2200" i="1">
                <a:ea typeface="MS PGothic" pitchFamily="34" charset="-128"/>
              </a:rPr>
              <a:t>d</a:t>
            </a:r>
            <a:r>
              <a:rPr lang="en-US" sz="2200" i="1" baseline="-25000">
                <a:ea typeface="MS PGothic" pitchFamily="34" charset="-128"/>
              </a:rPr>
              <a:t>i</a:t>
            </a:r>
            <a:r>
              <a:rPr lang="en-US" sz="2200">
                <a:ea typeface="MS PGothic" pitchFamily="34" charset="-128"/>
              </a:rPr>
              <a:t> variables		≥	0</a:t>
            </a:r>
            <a:endParaRPr lang="en-US" sz="2200" baseline="30000">
              <a:ea typeface="MS PGothic" pitchFamily="34" charset="-128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Ranking Goals with Priority Levels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In most goal programming problems, one goal will be more important than another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Lower-order goals considered only after higher-order goals are met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Priorities (</a:t>
            </a:r>
            <a:r>
              <a:rPr lang="en-US" sz="2800" i="1" smtClean="0">
                <a:latin typeface="Arial" charset="0"/>
                <a:cs typeface="Arial" charset="0"/>
              </a:rPr>
              <a:t>P</a:t>
            </a:r>
            <a:r>
              <a:rPr lang="en-US" sz="2800" i="1" baseline="-25000" smtClean="0">
                <a:latin typeface="Arial" charset="0"/>
                <a:cs typeface="Arial" charset="0"/>
              </a:rPr>
              <a:t>i</a:t>
            </a:r>
            <a:r>
              <a:rPr lang="en-US" sz="2800" smtClean="0">
                <a:latin typeface="Arial" charset="0"/>
                <a:cs typeface="Arial" charset="0"/>
              </a:rPr>
              <a:t>s) are assigned to each deviational variable</a:t>
            </a:r>
          </a:p>
          <a:p>
            <a:pPr lvl="1"/>
            <a:r>
              <a:rPr lang="en-US" sz="2400" i="1" smtClean="0">
                <a:latin typeface="Arial" charset="0"/>
                <a:cs typeface="Arial" charset="0"/>
              </a:rPr>
              <a:t>P</a:t>
            </a:r>
            <a:r>
              <a:rPr lang="en-US" sz="2400" baseline="-25000" smtClean="0">
                <a:latin typeface="Arial" charset="0"/>
                <a:cs typeface="Arial" charset="0"/>
              </a:rPr>
              <a:t>1</a:t>
            </a:r>
            <a:r>
              <a:rPr lang="en-US" sz="2400" smtClean="0">
                <a:latin typeface="Arial" charset="0"/>
                <a:cs typeface="Arial" charset="0"/>
              </a:rPr>
              <a:t> is the most important goal</a:t>
            </a:r>
          </a:p>
          <a:p>
            <a:pPr lvl="1"/>
            <a:r>
              <a:rPr lang="en-US" sz="2400" i="1" smtClean="0">
                <a:latin typeface="Arial" charset="0"/>
                <a:cs typeface="Arial" charset="0"/>
              </a:rPr>
              <a:t>P</a:t>
            </a:r>
            <a:r>
              <a:rPr lang="en-US" sz="2400" baseline="-25000" smtClean="0">
                <a:latin typeface="Arial" charset="0"/>
                <a:cs typeface="Arial" charset="0"/>
              </a:rPr>
              <a:t>2</a:t>
            </a:r>
            <a:r>
              <a:rPr lang="en-US" sz="2400" smtClean="0">
                <a:latin typeface="Arial" charset="0"/>
                <a:cs typeface="Arial" charset="0"/>
              </a:rPr>
              <a:t> the next most important</a:t>
            </a:r>
          </a:p>
          <a:p>
            <a:pPr lvl="1"/>
            <a:r>
              <a:rPr lang="en-US" sz="2400" i="1" smtClean="0">
                <a:latin typeface="Arial" charset="0"/>
                <a:cs typeface="Arial" charset="0"/>
              </a:rPr>
              <a:t>P</a:t>
            </a:r>
            <a:r>
              <a:rPr lang="en-US" sz="2400" baseline="-25000" smtClean="0">
                <a:latin typeface="Arial" charset="0"/>
                <a:cs typeface="Arial" charset="0"/>
              </a:rPr>
              <a:t>3</a:t>
            </a:r>
            <a:r>
              <a:rPr lang="en-US" sz="2400" smtClean="0">
                <a:latin typeface="Arial" charset="0"/>
                <a:cs typeface="Arial" charset="0"/>
              </a:rPr>
              <a:t> the third, and so 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8FAF7F4B-2D43-4942-BFF1-A45BC6972861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Ranking Goals with Priority Levels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673100" y="1600200"/>
            <a:ext cx="7823200" cy="9906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Harrison Electric has set the following priorities for their four goals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91A93BD-90C9-4F40-A566-C4D7F66E5CB6}" type="slidenum">
              <a:rPr lang="en-US"/>
              <a:pPr>
                <a:defRPr/>
              </a:pPr>
              <a:t>56</a:t>
            </a:fld>
            <a:endParaRPr lang="en-US"/>
          </a:p>
        </p:txBody>
      </p:sp>
      <p:graphicFrame>
        <p:nvGraphicFramePr>
          <p:cNvPr id="6" name="Group 92"/>
          <p:cNvGraphicFramePr>
            <a:graphicFrameLocks noGrp="1"/>
          </p:cNvGraphicFramePr>
          <p:nvPr/>
        </p:nvGraphicFramePr>
        <p:xfrm>
          <a:off x="1073150" y="2540000"/>
          <a:ext cx="6997700" cy="1930400"/>
        </p:xfrm>
        <a:graphic>
          <a:graphicData uri="http://schemas.openxmlformats.org/drawingml/2006/table">
            <a:tbl>
              <a:tblPr/>
              <a:tblGrid>
                <a:gridCol w="5397500"/>
                <a:gridCol w="1600200"/>
              </a:tblGrid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GOAL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PRIORITY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Reach a profit as much above $30 as possible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Fully use wiring department hours available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pitchFamily="34" charset="-128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Avoid assembly department overtime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pitchFamily="34" charset="-128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Produce at least seven ceiling fans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pitchFamily="34" charset="-128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0500" y="4533900"/>
            <a:ext cx="6610350" cy="16748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lIns="324000" tIns="280800" rIns="324000" bIns="280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Arial"/>
                <a:cs typeface="Arial"/>
              </a:rPr>
              <a:t>Priority 1 is infinitely more important than Priority 2, which is infinitely more important than the next goal, and so on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2"/>
          <p:cNvSpPr txBox="1">
            <a:spLocks/>
          </p:cNvSpPr>
          <p:nvPr/>
        </p:nvSpPr>
        <p:spPr bwMode="auto">
          <a:xfrm>
            <a:off x="673100" y="1600200"/>
            <a:ext cx="782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>
                <a:ea typeface="MS PGothic" pitchFamily="34" charset="-128"/>
              </a:rPr>
              <a:t>Harrison Electric has set the following priorities for their four goals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Ranking Goals with Priority Levels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CFEF29BF-5A3F-41C8-B3BE-7D362721A5E5}" type="slidenum">
              <a:rPr lang="en-US"/>
              <a:pPr>
                <a:defRPr/>
              </a:pPr>
              <a:t>57</a:t>
            </a:fld>
            <a:endParaRPr lang="en-US"/>
          </a:p>
        </p:txBody>
      </p:sp>
      <p:graphicFrame>
        <p:nvGraphicFramePr>
          <p:cNvPr id="6" name="Group 92"/>
          <p:cNvGraphicFramePr>
            <a:graphicFrameLocks noGrp="1"/>
          </p:cNvGraphicFramePr>
          <p:nvPr/>
        </p:nvGraphicFramePr>
        <p:xfrm>
          <a:off x="1073150" y="2540000"/>
          <a:ext cx="6997700" cy="1930400"/>
        </p:xfrm>
        <a:graphic>
          <a:graphicData uri="http://schemas.openxmlformats.org/drawingml/2006/table">
            <a:tbl>
              <a:tblPr/>
              <a:tblGrid>
                <a:gridCol w="5397500"/>
                <a:gridCol w="1600200"/>
              </a:tblGrid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GOAL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PRIORITY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Reach a profit as much above $30 as possible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Fully use wiring department hours available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pitchFamily="34" charset="-128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Avoid assembly department overtime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pitchFamily="34" charset="-128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Produce at least seven ceiling fans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pitchFamily="34" charset="-128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73100" y="4786313"/>
            <a:ext cx="79121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With ranking of goals considered, the new objective function 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Minimize total deviation = </a:t>
            </a:r>
            <a:r>
              <a:rPr lang="en-US" sz="2400" i="1"/>
              <a:t>P</a:t>
            </a:r>
            <a:r>
              <a:rPr lang="en-US" sz="2400" baseline="-25000"/>
              <a:t>1</a:t>
            </a:r>
            <a:r>
              <a:rPr lang="en-US" sz="2400" i="1"/>
              <a:t>d</a:t>
            </a:r>
            <a:r>
              <a:rPr lang="en-US" sz="2400" baseline="-25000"/>
              <a:t>1</a:t>
            </a:r>
            <a:r>
              <a:rPr lang="en-US" sz="2400" baseline="30000"/>
              <a:t>–</a:t>
            </a:r>
            <a:r>
              <a:rPr lang="en-US" sz="2400"/>
              <a:t> + </a:t>
            </a:r>
            <a:r>
              <a:rPr lang="en-US" sz="2400" i="1"/>
              <a:t>P</a:t>
            </a:r>
            <a:r>
              <a:rPr lang="en-US" sz="2400" baseline="-25000"/>
              <a:t>2</a:t>
            </a:r>
            <a:r>
              <a:rPr lang="en-US" sz="2400" i="1"/>
              <a:t>d</a:t>
            </a:r>
            <a:r>
              <a:rPr lang="en-US" sz="2400" baseline="-25000"/>
              <a:t>2</a:t>
            </a:r>
            <a:r>
              <a:rPr lang="en-US" sz="2400" baseline="30000"/>
              <a:t>–</a:t>
            </a:r>
            <a:r>
              <a:rPr lang="en-US" sz="2400"/>
              <a:t> + </a:t>
            </a:r>
            <a:r>
              <a:rPr lang="en-US" sz="2400" i="1"/>
              <a:t>P</a:t>
            </a:r>
            <a:r>
              <a:rPr lang="en-US" sz="2400" baseline="-25000"/>
              <a:t>3</a:t>
            </a:r>
            <a:r>
              <a:rPr lang="en-US" sz="2400" i="1"/>
              <a:t>d</a:t>
            </a:r>
            <a:r>
              <a:rPr lang="en-US" sz="2400" baseline="-25000"/>
              <a:t>3</a:t>
            </a:r>
            <a:r>
              <a:rPr lang="en-US" sz="2400" baseline="30000"/>
              <a:t>+</a:t>
            </a:r>
            <a:r>
              <a:rPr lang="en-US" sz="2400"/>
              <a:t> + </a:t>
            </a:r>
            <a:r>
              <a:rPr lang="en-US" sz="2400" i="1"/>
              <a:t>P</a:t>
            </a:r>
            <a:r>
              <a:rPr lang="en-US" sz="2400" baseline="-25000"/>
              <a:t>4</a:t>
            </a:r>
            <a:r>
              <a:rPr lang="en-US" sz="2400" i="1"/>
              <a:t>d</a:t>
            </a:r>
            <a:r>
              <a:rPr lang="en-US" sz="2400" baseline="-25000"/>
              <a:t>4</a:t>
            </a:r>
            <a:r>
              <a:rPr lang="en-US" sz="2400" baseline="30000"/>
              <a:t>–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Goal Programming with Weighted Goals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673100" y="1701800"/>
            <a:ext cx="7823200" cy="475615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Priority levels assume that each level is infinitely more important than the level below it</a:t>
            </a:r>
          </a:p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However a goal may be only two or three times more important than another</a:t>
            </a:r>
          </a:p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Instead of placing these goals on different levels, they are placed on the same level but with different weights</a:t>
            </a:r>
          </a:p>
          <a:p>
            <a:r>
              <a:rPr lang="en-US" sz="2800" smtClean="0">
                <a:latin typeface="Arial" charset="0"/>
                <a:ea typeface="MS PGothic" pitchFamily="34" charset="-128"/>
                <a:cs typeface="Arial" charset="0"/>
              </a:rPr>
              <a:t>The coefficients of the deviation variables in the objective function include both the priority level and the 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D1B2F6E4-75D1-4EE8-AFAC-8DEB31668102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Goal Programming with Weighted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701800"/>
            <a:ext cx="7823200" cy="4756150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Suppose Harrison decides to add another goal of producing at least two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chandeliers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The goal of producing seven ceiling fans is considered twice as important as this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goal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The goal of two chandeliers is assigned a weight of 1 and the goal of seven ceiling fans is assigned a weight of 2 and both of these will be priority level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4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The new constraint and objective function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are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en-US" sz="2400" i="1" dirty="0">
                <a:latin typeface="Arial" charset="0"/>
                <a:ea typeface="ＭＳ Ｐゴシック" charset="0"/>
              </a:rPr>
              <a:t>X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2400" dirty="0">
                <a:latin typeface="Arial" charset="0"/>
                <a:ea typeface="ＭＳ Ｐゴシック" charset="0"/>
              </a:rPr>
              <a:t> + </a:t>
            </a:r>
            <a:r>
              <a:rPr lang="en-US" sz="2400" i="1" dirty="0" smtClean="0">
                <a:latin typeface="Arial" charset="0"/>
                <a:ea typeface="ＭＳ Ｐゴシック" charset="0"/>
              </a:rPr>
              <a:t>d</a:t>
            </a:r>
            <a:r>
              <a:rPr lang="en-US" sz="2400" baseline="-25000" dirty="0" smtClean="0">
                <a:latin typeface="Arial" charset="0"/>
                <a:ea typeface="ＭＳ Ｐゴシック" charset="0"/>
              </a:rPr>
              <a:t>5</a:t>
            </a:r>
            <a:r>
              <a:rPr lang="en-US" sz="2400" baseline="30000" dirty="0" smtClean="0">
                <a:latin typeface="Arial" charset="0"/>
                <a:ea typeface="ＭＳ Ｐゴシック" charset="0"/>
              </a:rPr>
              <a:t>–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</a:rPr>
              <a:t>– </a:t>
            </a:r>
            <a:r>
              <a:rPr lang="en-US" sz="2400" i="1" dirty="0">
                <a:latin typeface="Arial" charset="0"/>
                <a:ea typeface="ＭＳ Ｐゴシック" charset="0"/>
              </a:rPr>
              <a:t>d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5</a:t>
            </a:r>
            <a:r>
              <a:rPr lang="en-US" sz="2400" baseline="30000" dirty="0">
                <a:latin typeface="Arial" charset="0"/>
                <a:ea typeface="ＭＳ Ｐゴシック" charset="0"/>
              </a:rPr>
              <a:t>+</a:t>
            </a:r>
            <a:r>
              <a:rPr lang="en-US" sz="2400" dirty="0">
                <a:latin typeface="Arial" charset="0"/>
                <a:ea typeface="ＭＳ Ｐゴシック" charset="0"/>
              </a:rPr>
              <a:t> = 2  (chandeliers)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1346200" algn="r"/>
                <a:tab pos="1524000" algn="l"/>
              </a:tabLst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	Minimize</a:t>
            </a:r>
            <a:br>
              <a:rPr lang="en-US" sz="2400" dirty="0" smtClean="0">
                <a:latin typeface="Arial" charset="0"/>
                <a:ea typeface="ＭＳ Ｐゴシック" charset="0"/>
              </a:rPr>
            </a:br>
            <a:r>
              <a:rPr lang="en-US" sz="2400" dirty="0" smtClean="0">
                <a:latin typeface="Arial" charset="0"/>
                <a:ea typeface="ＭＳ Ｐゴシック" charset="0"/>
              </a:rPr>
              <a:t>	total 	= </a:t>
            </a:r>
            <a:r>
              <a:rPr lang="en-US" sz="2400" i="1" dirty="0">
                <a:latin typeface="Arial" charset="0"/>
                <a:ea typeface="ＭＳ Ｐゴシック" charset="0"/>
              </a:rPr>
              <a:t>P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2400" i="1" dirty="0">
                <a:latin typeface="Arial" charset="0"/>
                <a:ea typeface="ＭＳ Ｐゴシック" charset="0"/>
              </a:rPr>
              <a:t>d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2400" baseline="30000" dirty="0">
                <a:latin typeface="Arial" charset="0"/>
                <a:ea typeface="ＭＳ Ｐゴシック" charset="0"/>
              </a:rPr>
              <a:t>–</a:t>
            </a:r>
            <a:r>
              <a:rPr lang="en-US" sz="2400" dirty="0">
                <a:latin typeface="Arial" charset="0"/>
                <a:ea typeface="ＭＳ Ｐゴシック" charset="0"/>
              </a:rPr>
              <a:t> + </a:t>
            </a:r>
            <a:r>
              <a:rPr lang="en-US" sz="2400" i="1" dirty="0" smtClean="0">
                <a:latin typeface="Arial" charset="0"/>
                <a:ea typeface="ＭＳ Ｐゴシック" charset="0"/>
              </a:rPr>
              <a:t>P</a:t>
            </a:r>
            <a:r>
              <a:rPr lang="en-US" sz="2400" baseline="-25000" dirty="0" smtClean="0">
                <a:latin typeface="Arial" charset="0"/>
                <a:ea typeface="ＭＳ Ｐゴシック" charset="0"/>
              </a:rPr>
              <a:t>2</a:t>
            </a:r>
            <a:r>
              <a:rPr lang="en-US" sz="2400" i="1" dirty="0" smtClean="0">
                <a:latin typeface="Arial" charset="0"/>
                <a:ea typeface="ＭＳ Ｐゴシック" charset="0"/>
              </a:rPr>
              <a:t>d</a:t>
            </a:r>
            <a:r>
              <a:rPr lang="en-US" sz="2400" i="1" baseline="-25000" dirty="0" smtClean="0">
                <a:latin typeface="Arial" charset="0"/>
                <a:ea typeface="ＭＳ Ｐゴシック" charset="0"/>
              </a:rPr>
              <a:t>2</a:t>
            </a:r>
            <a:r>
              <a:rPr lang="en-US" sz="2400" i="1" baseline="30000" dirty="0" smtClean="0">
                <a:latin typeface="Arial" charset="0"/>
                <a:ea typeface="ＭＳ Ｐゴシック" charset="0"/>
              </a:rPr>
              <a:t>–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</a:rPr>
              <a:t>+ </a:t>
            </a:r>
            <a:r>
              <a:rPr lang="en-US" sz="2400" i="1" dirty="0">
                <a:latin typeface="Arial" charset="0"/>
                <a:ea typeface="ＭＳ Ｐゴシック" charset="0"/>
              </a:rPr>
              <a:t>P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3</a:t>
            </a:r>
            <a:r>
              <a:rPr lang="en-US" sz="2400" i="1" dirty="0">
                <a:latin typeface="Arial" charset="0"/>
                <a:ea typeface="ＭＳ Ｐゴシック" charset="0"/>
              </a:rPr>
              <a:t>d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3</a:t>
            </a:r>
            <a:r>
              <a:rPr lang="en-US" sz="2400" baseline="30000" dirty="0">
                <a:latin typeface="Arial" charset="0"/>
                <a:ea typeface="ＭＳ Ｐゴシック" charset="0"/>
              </a:rPr>
              <a:t>+</a:t>
            </a:r>
            <a:r>
              <a:rPr lang="en-US" sz="2400" dirty="0">
                <a:latin typeface="Arial" charset="0"/>
                <a:ea typeface="ＭＳ Ｐゴシック" charset="0"/>
              </a:rPr>
              <a:t> + </a:t>
            </a:r>
            <a:r>
              <a:rPr lang="en-US" sz="2400" i="1" dirty="0">
                <a:latin typeface="Arial" charset="0"/>
                <a:ea typeface="ＭＳ Ｐゴシック" charset="0"/>
              </a:rPr>
              <a:t>P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4</a:t>
            </a:r>
            <a:r>
              <a:rPr lang="en-US" sz="2400" dirty="0">
                <a:latin typeface="Arial" charset="0"/>
                <a:ea typeface="ＭＳ Ｐゴシック" charset="0"/>
              </a:rPr>
              <a:t>(2</a:t>
            </a:r>
            <a:r>
              <a:rPr lang="en-US" sz="2400" i="1" dirty="0">
                <a:latin typeface="Arial" charset="0"/>
                <a:ea typeface="ＭＳ Ｐゴシック" charset="0"/>
              </a:rPr>
              <a:t>d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4</a:t>
            </a:r>
            <a:r>
              <a:rPr lang="en-US" sz="2400" baseline="30000" dirty="0">
                <a:latin typeface="Arial" charset="0"/>
                <a:ea typeface="ＭＳ Ｐゴシック" charset="0"/>
              </a:rPr>
              <a:t>–</a:t>
            </a:r>
            <a:r>
              <a:rPr lang="en-US" sz="2400" dirty="0">
                <a:latin typeface="Arial" charset="0"/>
                <a:ea typeface="ＭＳ Ｐゴシック" charset="0"/>
              </a:rPr>
              <a:t>) + </a:t>
            </a:r>
            <a:r>
              <a:rPr lang="en-US" sz="2400" i="1" dirty="0">
                <a:latin typeface="Arial" charset="0"/>
                <a:ea typeface="ＭＳ Ｐゴシック" charset="0"/>
              </a:rPr>
              <a:t>P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4</a:t>
            </a:r>
            <a:r>
              <a:rPr lang="en-US" sz="2400" i="1" dirty="0">
                <a:latin typeface="Arial" charset="0"/>
                <a:ea typeface="ＭＳ Ｐゴシック" charset="0"/>
              </a:rPr>
              <a:t>d</a:t>
            </a:r>
            <a:r>
              <a:rPr lang="en-US" sz="2400" baseline="-25000" dirty="0">
                <a:latin typeface="Arial" charset="0"/>
                <a:ea typeface="ＭＳ Ｐゴシック" charset="0"/>
              </a:rPr>
              <a:t>5</a:t>
            </a:r>
            <a:r>
              <a:rPr lang="en-US" sz="2400" baseline="30000" dirty="0" smtClean="0">
                <a:latin typeface="Arial" charset="0"/>
                <a:ea typeface="ＭＳ Ｐゴシック" charset="0"/>
              </a:rPr>
              <a:t>–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1346200" algn="r"/>
                <a:tab pos="1524000" algn="l"/>
              </a:tabLst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	deviation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D0D5E9E-371A-4388-B7A6-079365015046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 txBox="1">
            <a:spLocks/>
          </p:cNvSpPr>
          <p:nvPr/>
        </p:nvSpPr>
        <p:spPr bwMode="auto">
          <a:xfrm>
            <a:off x="673100" y="1600200"/>
            <a:ext cx="7823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800"/>
              <a:t>An integer programming model is one where one or more of the decision variables has to take on an integer value in the final solution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800"/>
              <a:t>Three types of integer programming problems</a:t>
            </a:r>
          </a:p>
          <a:p>
            <a:pPr marL="914400" lvl="1" indent="-514350">
              <a:lnSpc>
                <a:spcPct val="90000"/>
              </a:lnSpc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400"/>
              <a:t>Pure integer programming – all variables have integer values</a:t>
            </a:r>
          </a:p>
          <a:p>
            <a:pPr marL="914400" lvl="1" indent="-514350">
              <a:lnSpc>
                <a:spcPct val="90000"/>
              </a:lnSpc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400"/>
              <a:t>Mixed-integer programming – some but not all of the variables will have integer values</a:t>
            </a:r>
          </a:p>
          <a:p>
            <a:pPr marL="914400" lvl="1" indent="-514350">
              <a:lnSpc>
                <a:spcPct val="90000"/>
              </a:lnSpc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400"/>
              <a:t>Zero-one integer programming – special cases in which all the decision variables must have integer solution values of 0 or 1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Integer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45932A43-6077-4597-8519-ED1D3BA7C7D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19300" y="1270000"/>
            <a:ext cx="6667500" cy="2590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lIns="324000" tIns="280800" rIns="324000" bIns="280800">
            <a:spAutoFit/>
          </a:bodyPr>
          <a:lstStyle/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Solving an integer programming problem is much more difficult than solving an LP problem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Solution time required may be excessive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50E47A5-BB35-4771-9717-EEFE8ABC8546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1581150"/>
            <a:ext cx="78613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01800" indent="-1701800"/>
            <a:r>
              <a:rPr lang="en-US" sz="1400"/>
              <a:t>PROGRAM 10.8A –	Harrison Electric’s Goal Programming Analysis Using QM for Windows: Inputs </a:t>
            </a:r>
          </a:p>
        </p:txBody>
      </p:sp>
      <p:pic>
        <p:nvPicPr>
          <p:cNvPr id="6" name="Picture 5" descr="p10-8a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76500"/>
            <a:ext cx="8296275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85E8FE41-3C86-4B3E-BA31-77F38501767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3763" y="1441450"/>
            <a:ext cx="65151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01800" indent="-1701800"/>
            <a:r>
              <a:rPr lang="en-US" sz="1400"/>
              <a:t>PROGRAM 10.8B –	Summary Solution Screen for Harrison Electric’s Goal Programming Problem Using QM for Windows </a:t>
            </a:r>
          </a:p>
        </p:txBody>
      </p:sp>
      <p:pic>
        <p:nvPicPr>
          <p:cNvPr id="3" name="Picture 2" descr="p10-8b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763" y="2241550"/>
            <a:ext cx="7259637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Nonlinear Programming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673100" y="1417638"/>
            <a:ext cx="7823200" cy="4708525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The methods seen so far have assumed that the objective function and constraints are linear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However, there are many nonlinear relationships in the real world that would require the objective function and/or constraint equations to be nonlinear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Computational procedures for nonlinear programming (NLP) may only provide a </a:t>
            </a:r>
            <a:r>
              <a:rPr lang="en-US" sz="2800" b="1" smtClean="0">
                <a:latin typeface="Arial" charset="0"/>
                <a:cs typeface="Arial" charset="0"/>
              </a:rPr>
              <a:t>local optimum </a:t>
            </a:r>
            <a:r>
              <a:rPr lang="en-US" sz="2800" smtClean="0">
                <a:latin typeface="Arial" charset="0"/>
                <a:cs typeface="Arial" charset="0"/>
              </a:rPr>
              <a:t>solution rather than a </a:t>
            </a:r>
            <a:r>
              <a:rPr lang="en-US" sz="2800" b="1" smtClean="0">
                <a:latin typeface="Arial" charset="0"/>
                <a:cs typeface="Arial" charset="0"/>
              </a:rPr>
              <a:t>global optimum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01A2DDEB-86AE-45DA-82C8-FBB2A7915762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Nonlinear Objective Function and Linear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/>
              <a:t>The Great Western Appliance Company sells two models of toaster ovens, the Microtoaster (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) and the Self-Clean Toaster Oven (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endParaRPr lang="en-US" sz="2800" dirty="0"/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/>
              <a:t>They earn a profit of $28 for each Microtoaster no matter the number of units </a:t>
            </a:r>
            <a:r>
              <a:rPr lang="en-US" sz="2800" dirty="0" smtClean="0"/>
              <a:t>sold</a:t>
            </a:r>
            <a:endParaRPr lang="en-US" sz="2800" dirty="0"/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/>
              <a:t>For the Self-Clean oven, profits increase as more units are sold due to a fixed </a:t>
            </a:r>
            <a:r>
              <a:rPr lang="en-US" sz="2800" dirty="0" smtClean="0"/>
              <a:t>overhead</a:t>
            </a:r>
            <a:endParaRPr lang="en-US" sz="2800" dirty="0"/>
          </a:p>
          <a:p>
            <a:pPr lvl="1" fontAlgn="auto">
              <a:spcBef>
                <a:spcPts val="0"/>
              </a:spcBef>
              <a:spcAft>
                <a:spcPts val="1200"/>
              </a:spcAft>
              <a:buFont typeface="Arial"/>
              <a:buChar char="–"/>
              <a:defRPr/>
            </a:pPr>
            <a:r>
              <a:rPr lang="en-US" sz="2400" dirty="0"/>
              <a:t>The profit function for the Self-Clean </a:t>
            </a:r>
            <a:r>
              <a:rPr lang="en-US" sz="2400" dirty="0" smtClean="0"/>
              <a:t>oven</a:t>
            </a:r>
            <a:endParaRPr lang="en-US" sz="2400" dirty="0"/>
          </a:p>
          <a:p>
            <a:pPr marL="0" indent="0" algn="ctr" fontAlgn="auto">
              <a:spcBef>
                <a:spcPts val="0"/>
              </a:spcBef>
              <a:buFont typeface="Arial"/>
              <a:buNone/>
              <a:defRPr/>
            </a:pPr>
            <a:r>
              <a:rPr lang="en-US" sz="2400" dirty="0"/>
              <a:t>21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n-US" sz="2400" dirty="0" smtClean="0"/>
              <a:t>0.25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421A131E-F3B2-4877-8A9D-EB714C6C9521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Nonlinear Objective Function and Linear Constraints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673100" y="1658938"/>
            <a:ext cx="7823200" cy="1211262"/>
          </a:xfrm>
        </p:spPr>
        <p:txBody>
          <a:bodyPr/>
          <a:lstStyle/>
          <a:p>
            <a:r>
              <a:rPr lang="en-US" sz="2400" smtClean="0">
                <a:latin typeface="Arial" charset="0"/>
                <a:cs typeface="Arial" charset="0"/>
              </a:rPr>
              <a:t>The objective function is nonlinear and there are two linear constraints on production capacity and sales time 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4AE34167-B5CB-44EC-9904-A23012394F2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3100" y="3162300"/>
            <a:ext cx="83439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/>
              <a:t>Maximize profit = 28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+ 21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 + 0.25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 baseline="30000"/>
              <a:t>2</a:t>
            </a:r>
          </a:p>
          <a:p>
            <a:pPr>
              <a:spcAft>
                <a:spcPts val="1200"/>
              </a:spcAft>
            </a:pPr>
            <a:r>
              <a:rPr lang="en-US" sz="2400"/>
              <a:t>subject to</a:t>
            </a:r>
          </a:p>
          <a:p>
            <a:r>
              <a:rPr lang="en-US" sz="2400"/>
              <a:t>	 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+	     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	≤	1,000	(units of production capacity)</a:t>
            </a:r>
          </a:p>
          <a:p>
            <a:r>
              <a:rPr lang="en-US" sz="2400"/>
              <a:t> 0.5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+	0.4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	≤	500	(hours of sales time available)</a:t>
            </a:r>
          </a:p>
          <a:p>
            <a:r>
              <a:rPr lang="en-US" sz="2400"/>
              <a:t>	    		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	≥	0</a:t>
            </a:r>
          </a:p>
          <a:p>
            <a:endParaRPr lang="en-US" sz="240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Content Placeholder 2"/>
          <p:cNvSpPr txBox="1">
            <a:spLocks/>
          </p:cNvSpPr>
          <p:nvPr/>
        </p:nvSpPr>
        <p:spPr bwMode="auto">
          <a:xfrm>
            <a:off x="673100" y="1658938"/>
            <a:ext cx="7823200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400"/>
              <a:t>The objective function is nonlinear and there are two linear constraints on production capacity and sales time available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Nonlinear Objective Function and Linear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7E6244E7-4A91-40EF-9C42-B5A6372C1126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81925" name="TextBox 6"/>
          <p:cNvSpPr txBox="1">
            <a:spLocks noChangeArrowheads="1"/>
          </p:cNvSpPr>
          <p:nvPr/>
        </p:nvSpPr>
        <p:spPr bwMode="auto">
          <a:xfrm>
            <a:off x="673100" y="3162300"/>
            <a:ext cx="83439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/>
              <a:t>Maximize profit = 28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+ 21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 + 0.25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 baseline="30000"/>
              <a:t>2</a:t>
            </a:r>
          </a:p>
          <a:p>
            <a:pPr>
              <a:spcAft>
                <a:spcPts val="1200"/>
              </a:spcAft>
            </a:pPr>
            <a:r>
              <a:rPr lang="en-US" sz="2400"/>
              <a:t>subject to</a:t>
            </a:r>
          </a:p>
          <a:p>
            <a:r>
              <a:rPr lang="en-US" sz="2400"/>
              <a:t>	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+	     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	≤	1,000	(units of production capacity)</a:t>
            </a:r>
          </a:p>
          <a:p>
            <a:r>
              <a:rPr lang="en-US" sz="2400"/>
              <a:t>0.5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+	0.4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	≤	500	(hours of sales time available)</a:t>
            </a:r>
          </a:p>
          <a:p>
            <a:r>
              <a:rPr lang="en-US" sz="2400"/>
              <a:t>			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	≥	0</a:t>
            </a:r>
          </a:p>
          <a:p>
            <a:endParaRPr lang="en-US" sz="2400"/>
          </a:p>
        </p:txBody>
      </p:sp>
      <p:sp>
        <p:nvSpPr>
          <p:cNvPr id="81926" name="TextBox 9"/>
          <p:cNvSpPr txBox="1">
            <a:spLocks noChangeArrowheads="1"/>
          </p:cNvSpPr>
          <p:nvPr/>
        </p:nvSpPr>
        <p:spPr bwMode="auto">
          <a:xfrm>
            <a:off x="2768600" y="927100"/>
            <a:ext cx="5727700" cy="20447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lIns="324000" tIns="280800" rIns="324000" bIns="280800">
            <a:spAutoFit/>
          </a:bodyPr>
          <a:lstStyle/>
          <a:p>
            <a:r>
              <a:rPr lang="en-US" sz="2400"/>
              <a:t>When an objective function contains a squared term and the problem constraints are linear, it is called a quadratic programming problem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2B17A144-857F-45D9-93AE-2435B4BFF548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" y="1417638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10.9 – Excel 2013 Solver Solution for Great Western Appliance NLP Problem </a:t>
            </a:r>
          </a:p>
        </p:txBody>
      </p:sp>
      <p:pic>
        <p:nvPicPr>
          <p:cNvPr id="3" name="Picture 2" descr="p10-9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70100"/>
            <a:ext cx="63881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5F7A970D-3AC9-41FF-8071-D1014F540472}" type="slidenum">
              <a:rPr lang="en-US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112963"/>
          <a:ext cx="8216901" cy="321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73601"/>
                <a:gridCol w="2667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Solver Parameter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Inputs and Selections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Key Formulas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Set Objective: E8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By Changing cells: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B4:C4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To: Max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Subject to the Constraints: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E11:E12 &lt;= G11:G12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Solving Method: GRG Nonlinear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Wingdings 2" charset="2"/>
                          <a:cs typeface="Wingdings 2" charset="2"/>
                        </a:rPr>
                        <a:t>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 Make Variables Non-Negative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baseline="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537200" y="2673350"/>
            <a:ext cx="3289300" cy="2406650"/>
            <a:chOff x="5537200" y="2673350"/>
            <a:chExt cx="3289300" cy="2406650"/>
          </a:xfrm>
        </p:grpSpPr>
        <p:pic>
          <p:nvPicPr>
            <p:cNvPr id="83984" name="Picture 6" descr="p10-9f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7200" y="2673350"/>
              <a:ext cx="3289300" cy="1507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985" name="Picture 9" descr="p10-9f2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49900" y="4445000"/>
              <a:ext cx="320675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3983" name="TextBox 11"/>
          <p:cNvSpPr txBox="1">
            <a:spLocks noChangeArrowheads="1"/>
          </p:cNvSpPr>
          <p:nvPr/>
        </p:nvSpPr>
        <p:spPr bwMode="auto">
          <a:xfrm>
            <a:off x="647700" y="1417638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10.9 – Excel 2013 Solver Solution for Great Western Appliance NLP Problem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86868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Both Nonlinear Objective Function and Nonlinear Constraints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673100" y="1816100"/>
            <a:ext cx="7823200" cy="4165600"/>
          </a:xfrm>
        </p:spPr>
        <p:txBody>
          <a:bodyPr/>
          <a:lstStyle/>
          <a:p>
            <a:r>
              <a:rPr lang="en-US" sz="2400" smtClean="0">
                <a:latin typeface="Arial" charset="0"/>
                <a:cs typeface="Arial" charset="0"/>
              </a:rPr>
              <a:t>The annual profit at a medium-sized (200-400 beds) Hospicare Corporation hospital depends on 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The number of medical patients admitted (</a:t>
            </a:r>
            <a:r>
              <a:rPr lang="en-US" sz="2000" i="1" smtClean="0">
                <a:latin typeface="Arial" charset="0"/>
                <a:cs typeface="Arial" charset="0"/>
              </a:rPr>
              <a:t>X</a:t>
            </a:r>
            <a:r>
              <a:rPr lang="en-US" sz="2000" baseline="-25000" smtClean="0">
                <a:latin typeface="Arial" charset="0"/>
                <a:cs typeface="Arial" charset="0"/>
              </a:rPr>
              <a:t>1</a:t>
            </a:r>
            <a:r>
              <a:rPr lang="en-US" sz="200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The number of surgical patients admitted (</a:t>
            </a:r>
            <a:r>
              <a:rPr lang="en-US" sz="2000" i="1" smtClean="0">
                <a:latin typeface="Arial" charset="0"/>
                <a:cs typeface="Arial" charset="0"/>
              </a:rPr>
              <a:t>X</a:t>
            </a:r>
            <a:r>
              <a:rPr lang="en-US" sz="2000" baseline="-25000" smtClean="0">
                <a:latin typeface="Arial" charset="0"/>
                <a:cs typeface="Arial" charset="0"/>
              </a:rPr>
              <a:t>2</a:t>
            </a:r>
            <a:r>
              <a:rPr lang="en-US" sz="2000" smtClean="0">
                <a:latin typeface="Arial" charset="0"/>
                <a:cs typeface="Arial" charset="0"/>
              </a:rPr>
              <a:t>)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The objective function for the hospital is nonlinear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There are three constraints, two of which are nonlinear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Nursing capacity - nonlinear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X-ray capacity - nonlinear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Marketing budget required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97464ACD-DB18-4A8E-9744-3C1BF1A040FE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86868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Both Nonlinear Objective Function and Nonlinear Constraints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673100" y="1816100"/>
            <a:ext cx="7823200" cy="647700"/>
          </a:xfrm>
        </p:spPr>
        <p:txBody>
          <a:bodyPr/>
          <a:lstStyle/>
          <a:p>
            <a:r>
              <a:rPr lang="en-US" sz="2400" smtClean="0">
                <a:latin typeface="Arial" charset="0"/>
                <a:cs typeface="Arial" charset="0"/>
              </a:rPr>
              <a:t>Objective function and constraint equations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630744A5-4797-4DDC-908B-759194B03884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4600" y="2781300"/>
            <a:ext cx="7899400" cy="2195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/>
              <a:t>Maximize profit = $13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 $6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+ $5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+ $1/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</a:p>
          <a:p>
            <a:pPr>
              <a:spcAft>
                <a:spcPts val="1200"/>
              </a:spcAft>
            </a:pPr>
            <a:r>
              <a:rPr lang="en-US" sz="2000"/>
              <a:t>subject to	</a:t>
            </a:r>
          </a:p>
          <a:p>
            <a:r>
              <a:rPr lang="en-US" sz="2000"/>
              <a:t>	2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 baseline="30000"/>
              <a:t>2</a:t>
            </a:r>
            <a:r>
              <a:rPr lang="en-US" sz="2000"/>
              <a:t> +	4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	≤	90</a:t>
            </a:r>
            <a:r>
              <a:rPr lang="en-US"/>
              <a:t>	(nursing capacity in thousands of labor-days)</a:t>
            </a:r>
          </a:p>
          <a:p>
            <a:r>
              <a:rPr lang="en-US" sz="2000"/>
              <a:t>	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	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 baseline="30000"/>
              <a:t>3</a:t>
            </a:r>
            <a:r>
              <a:rPr lang="en-US" sz="2000"/>
              <a:t>	≤	75	</a:t>
            </a:r>
            <a:r>
              <a:rPr lang="en-US"/>
              <a:t>(x-ray capacity in thousands)</a:t>
            </a:r>
          </a:p>
          <a:p>
            <a:r>
              <a:rPr lang="en-US" sz="2000"/>
              <a:t>	8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–	2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	≤	61	</a:t>
            </a:r>
            <a:r>
              <a:rPr lang="en-US"/>
              <a:t>(marketing budget required in thousands of $)</a:t>
            </a:r>
          </a:p>
          <a:p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Example of Integer Programming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73100" y="1701800"/>
            <a:ext cx="7823200" cy="4864100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Company produces two products, old-fashioned chandeliers and ceiling fans</a:t>
            </a:r>
          </a:p>
          <a:p>
            <a:r>
              <a:rPr lang="en-US" sz="2800" smtClean="0">
                <a:latin typeface="Arial" charset="0"/>
                <a:cs typeface="Arial" charset="0"/>
              </a:rPr>
              <a:t>Both require a two-step production process involving wiring and assembly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It takes about 2 hours to wire each chandelier and 3 hours to wire a ceiling fan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Final assembly of the chandeliers and fans requires 6 and 5 hours, respectively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Only 12 hours of wiring time and 30 hours of assembly time are available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Each chandelier produced nets the firm $7 and each fan $6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A2A98521-71DF-4E16-A754-482AB52CD14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9B7D0C6C-AE6C-41F3-A3DA-E57EA0A38751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" y="1417638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10.10 – Excel 2013 Solution to the Hospicare NLP Problem </a:t>
            </a:r>
          </a:p>
        </p:txBody>
      </p:sp>
      <p:pic>
        <p:nvPicPr>
          <p:cNvPr id="6" name="Picture 5" descr="p10-10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2108200"/>
            <a:ext cx="69977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1ADFE2CB-FB54-4EDD-A49D-7DAFC32DCDDB}" type="slidenum">
              <a:rPr lang="en-US"/>
              <a:pPr>
                <a:defRPr/>
              </a:pPr>
              <a:t>71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112963"/>
          <a:ext cx="8216901" cy="321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73601"/>
                <a:gridCol w="2667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Solver Parameter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Inputs and Selections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Key Formulas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Set Objective: H8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By Changing cells: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B4:C4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To: Max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Subject to the Constraints: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H11:H13 &lt;= J11:J13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Solving Method: GRG Nonlinear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Wingdings 2" charset="2"/>
                          <a:cs typeface="Wingdings 2" charset="2"/>
                        </a:rPr>
                        <a:t>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 Make Variables Non-Negative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Copy H8 to </a:t>
                      </a:r>
                      <a:r>
                        <a:rPr lang="en-US" sz="1800" dirty="0" err="1" smtClean="0">
                          <a:latin typeface="Arial"/>
                          <a:cs typeface="Arial"/>
                        </a:rPr>
                        <a:t>H11:H13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baseline="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8078" name="TextBox 12"/>
          <p:cNvSpPr txBox="1">
            <a:spLocks noChangeArrowheads="1"/>
          </p:cNvSpPr>
          <p:nvPr/>
        </p:nvSpPr>
        <p:spPr bwMode="auto">
          <a:xfrm>
            <a:off x="647700" y="1417638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10.10 – Excel 2013 Solution to the Hospicare NLP Problem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562600" y="2654300"/>
            <a:ext cx="3241675" cy="1574800"/>
            <a:chOff x="5562600" y="2654300"/>
            <a:chExt cx="3241040" cy="1574800"/>
          </a:xfrm>
        </p:grpSpPr>
        <p:pic>
          <p:nvPicPr>
            <p:cNvPr id="88080" name="Picture 2" descr="p10-10f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62600" y="2654300"/>
              <a:ext cx="3241040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81" name="Picture 5" descr="p10-10f2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62600" y="3721100"/>
              <a:ext cx="32004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Linear Objective Function and Nonlinear Constraints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673100" y="1854200"/>
            <a:ext cx="7823200" cy="4525963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Thermlock Corp. produces massive rubber washers and gaskets like the type used to seal joints on the NASA Space Shuttles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It combines two ingredients, rubber (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1</a:t>
            </a:r>
            <a:r>
              <a:rPr lang="en-US" sz="2400" smtClean="0">
                <a:latin typeface="Arial" charset="0"/>
                <a:cs typeface="Arial" charset="0"/>
              </a:rPr>
              <a:t>) and oil (</a:t>
            </a:r>
            <a:r>
              <a:rPr lang="en-US" sz="2400" i="1" smtClean="0">
                <a:latin typeface="Arial" charset="0"/>
                <a:cs typeface="Arial" charset="0"/>
              </a:rPr>
              <a:t>X</a:t>
            </a:r>
            <a:r>
              <a:rPr lang="en-US" sz="2400" baseline="-25000" smtClean="0">
                <a:latin typeface="Arial" charset="0"/>
                <a:cs typeface="Arial" charset="0"/>
              </a:rPr>
              <a:t>2</a:t>
            </a:r>
            <a:r>
              <a:rPr lang="en-US" sz="240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The cost of the industrial quality rubber is $5 per pound and the cost of high viscosity oil is $7 per pound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Two of the three constraints are nonlinear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D2297D2A-EEB2-428A-8BD4-1AE0C995F463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Linear Objective Function and Nonlinear Constraints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673100" y="1854200"/>
            <a:ext cx="7823200" cy="609600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Objective function and constraints 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B74AB089-FBBD-4502-A1B5-1FDBD79BC975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0100" y="2717800"/>
            <a:ext cx="7696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/>
              <a:t>Minimize costs = $5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 $7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</a:p>
          <a:p>
            <a:pPr>
              <a:spcAft>
                <a:spcPts val="1200"/>
              </a:spcAft>
            </a:pPr>
            <a:r>
              <a:rPr lang="en-US" sz="2000"/>
              <a:t>subject to</a:t>
            </a:r>
          </a:p>
          <a:p>
            <a:r>
              <a:rPr lang="en-US" sz="2000"/>
              <a:t>	3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+ 0.25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 baseline="30000"/>
              <a:t>2</a:t>
            </a:r>
            <a:r>
              <a:rPr lang="en-US" sz="2000"/>
              <a:t> + 4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+ 0.3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 baseline="30000"/>
              <a:t>2</a:t>
            </a:r>
            <a:r>
              <a:rPr lang="en-US" sz="2000"/>
              <a:t>	≥	125	(hardness constraint)</a:t>
            </a:r>
          </a:p>
          <a:p>
            <a:r>
              <a:rPr lang="en-US" sz="2000"/>
              <a:t>	13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 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 baseline="30000"/>
              <a:t>3</a:t>
            </a:r>
            <a:r>
              <a:rPr lang="en-US" sz="2000"/>
              <a:t>	≥	80	(tensile strength)</a:t>
            </a:r>
          </a:p>
          <a:p>
            <a:r>
              <a:rPr lang="en-US" sz="2000"/>
              <a:t>	0.7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 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	≥	17	(elasticity)</a:t>
            </a:r>
          </a:p>
          <a:p>
            <a:endParaRPr lang="en-US" sz="200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5A387D1D-169E-4FB4-862C-A98742222572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" y="1417638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10.11 – Excel 2013 Solution to the Thermlock NLP Problem </a:t>
            </a:r>
          </a:p>
        </p:txBody>
      </p:sp>
      <p:pic>
        <p:nvPicPr>
          <p:cNvPr id="3" name="Picture 2" descr="p10-1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2305050"/>
            <a:ext cx="70993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Using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12EFF925-E41E-46D4-80C6-E72F7F7F98E3}" type="slidenum">
              <a:rPr lang="en-US"/>
              <a:pPr>
                <a:defRPr/>
              </a:pPr>
              <a:t>75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112963"/>
          <a:ext cx="8216901" cy="321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73601"/>
                <a:gridCol w="2667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Solver Parameter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Inputs and Selections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Key Formulas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Set Objective: D5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By Changing cells: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B4:C4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To: Min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Subject to the Constraints: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	</a:t>
                      </a:r>
                      <a:r>
                        <a:rPr lang="en-US" baseline="0" dirty="0" err="1" smtClean="0">
                          <a:latin typeface="Arial"/>
                          <a:cs typeface="Arial"/>
                        </a:rPr>
                        <a:t>G10:G12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&gt;= I10:I12</a:t>
                      </a:r>
                    </a:p>
                    <a:p>
                      <a:pPr>
                        <a:spcAft>
                          <a:spcPts val="600"/>
                        </a:spcAft>
                        <a:tabLst>
                          <a:tab pos="901700" algn="l"/>
                        </a:tabLst>
                      </a:pPr>
                      <a:r>
                        <a:rPr lang="en-US" baseline="0" dirty="0" smtClean="0">
                          <a:latin typeface="Arial"/>
                          <a:cs typeface="Arial"/>
                        </a:rPr>
                        <a:t>Solving Method: GRG Nonlinear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latin typeface="Wingdings 2" charset="2"/>
                          <a:cs typeface="Wingdings 2" charset="2"/>
                        </a:rPr>
                        <a:t>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 Make Variables Non-Negative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Copy G10 to G11:G12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baseline="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2174" name="TextBox 9"/>
          <p:cNvSpPr txBox="1">
            <a:spLocks noChangeArrowheads="1"/>
          </p:cNvSpPr>
          <p:nvPr/>
        </p:nvSpPr>
        <p:spPr bwMode="auto">
          <a:xfrm>
            <a:off x="647700" y="1417638"/>
            <a:ext cx="786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PROGRAM 10.11 – Excel 2013 Solution to the Thermlock NLP Problem 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94350" y="2540000"/>
            <a:ext cx="3241675" cy="2374900"/>
            <a:chOff x="5594350" y="2540000"/>
            <a:chExt cx="3242310" cy="2374900"/>
          </a:xfrm>
        </p:grpSpPr>
        <p:pic>
          <p:nvPicPr>
            <p:cNvPr id="92176" name="Picture 6" descr="p10-11f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94350" y="2540000"/>
              <a:ext cx="324231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77" name="Picture 10" descr="p10-11f2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94350" y="3213100"/>
              <a:ext cx="3221990" cy="54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78" name="Picture 11" descr="p10-11f3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94350" y="4394200"/>
              <a:ext cx="3228340" cy="52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Example of Integer Programming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73100" y="1689100"/>
            <a:ext cx="7823200" cy="6096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smtClean="0">
                <a:latin typeface="Arial" charset="0"/>
                <a:cs typeface="Arial" charset="0"/>
              </a:rPr>
              <a:t>Production mix LP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2A77D422-B025-4F52-9E9F-CAF9BF2D1B4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8813" y="2438400"/>
            <a:ext cx="815498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Maximize profit =	$7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$6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subject to 	2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3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≤ 12	(wiring hours)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		6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+	5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≤ 30	(assembly hours)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			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, 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	≥ 0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where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		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1</a:t>
            </a:r>
            <a:r>
              <a:rPr lang="en-US" sz="2400">
                <a:ea typeface="MS PGothic" pitchFamily="34" charset="-128"/>
              </a:rPr>
              <a:t> = number of chandeliers produced </a:t>
            </a:r>
          </a:p>
          <a:p>
            <a:pPr>
              <a:spcAft>
                <a:spcPts val="300"/>
              </a:spcAft>
              <a:tabLst>
                <a:tab pos="723900" algn="l"/>
                <a:tab pos="3314700" algn="r"/>
                <a:tab pos="4127500" algn="r"/>
                <a:tab pos="4305300" algn="l"/>
                <a:tab pos="5207000" algn="l"/>
              </a:tabLst>
            </a:pPr>
            <a:r>
              <a:rPr lang="en-US" sz="2400">
                <a:ea typeface="MS PGothic" pitchFamily="34" charset="-128"/>
              </a:rPr>
              <a:t>		</a:t>
            </a:r>
            <a:r>
              <a:rPr lang="en-US" sz="2400" i="1">
                <a:ea typeface="MS PGothic" pitchFamily="34" charset="-128"/>
              </a:rPr>
              <a:t>X</a:t>
            </a:r>
            <a:r>
              <a:rPr lang="en-US" sz="2400" baseline="-25000">
                <a:ea typeface="MS PGothic" pitchFamily="34" charset="-128"/>
              </a:rPr>
              <a:t>2</a:t>
            </a:r>
            <a:r>
              <a:rPr lang="en-US" sz="2400">
                <a:ea typeface="MS PGothic" pitchFamily="34" charset="-128"/>
              </a:rPr>
              <a:t> = number of ceiling fans produced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Harrison Electric Company Example of Integer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©2015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 – </a:t>
            </a:r>
            <a:fld id="{178B3991-ACF5-49E8-8CC5-DEF7B8D3A963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2868613" y="1682750"/>
            <a:ext cx="4808537" cy="4537075"/>
            <a:chOff x="2144051" y="1682750"/>
            <a:chExt cx="4809199" cy="4537849"/>
          </a:xfrm>
        </p:grpSpPr>
        <p:sp>
          <p:nvSpPr>
            <p:cNvPr id="16" name="Freeform 15"/>
            <p:cNvSpPr/>
            <p:nvPr/>
          </p:nvSpPr>
          <p:spPr>
            <a:xfrm>
              <a:off x="2526691" y="3442000"/>
              <a:ext cx="3099227" cy="2495976"/>
            </a:xfrm>
            <a:custGeom>
              <a:avLst/>
              <a:gdLst>
                <a:gd name="connsiteX0" fmla="*/ 0 w 3098800"/>
                <a:gd name="connsiteY0" fmla="*/ 0 h 2495550"/>
                <a:gd name="connsiteX1" fmla="*/ 2317750 w 3098800"/>
                <a:gd name="connsiteY1" fmla="*/ 1555750 h 2495550"/>
                <a:gd name="connsiteX2" fmla="*/ 3098800 w 3098800"/>
                <a:gd name="connsiteY2" fmla="*/ 2495550 h 2495550"/>
                <a:gd name="connsiteX3" fmla="*/ 0 w 3098800"/>
                <a:gd name="connsiteY3" fmla="*/ 2482850 h 2495550"/>
                <a:gd name="connsiteX4" fmla="*/ 0 w 3098800"/>
                <a:gd name="connsiteY4" fmla="*/ 0 h 24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800" h="2495550">
                  <a:moveTo>
                    <a:pt x="0" y="0"/>
                  </a:moveTo>
                  <a:lnTo>
                    <a:pt x="2317750" y="1555750"/>
                  </a:lnTo>
                  <a:lnTo>
                    <a:pt x="3098800" y="2495550"/>
                  </a:lnTo>
                  <a:lnTo>
                    <a:pt x="0" y="2482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603" name="TextBox 9"/>
            <p:cNvSpPr txBox="1">
              <a:spLocks noChangeArrowheads="1"/>
            </p:cNvSpPr>
            <p:nvPr/>
          </p:nvSpPr>
          <p:spPr bwMode="auto">
            <a:xfrm>
              <a:off x="2292350" y="1682750"/>
              <a:ext cx="402674" cy="3785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340000"/>
                </a:lnSpc>
              </a:pPr>
              <a:r>
                <a:rPr lang="en-US" sz="1200"/>
                <a:t>6 –</a:t>
              </a:r>
            </a:p>
            <a:p>
              <a:pPr algn="r">
                <a:lnSpc>
                  <a:spcPct val="340000"/>
                </a:lnSpc>
              </a:pPr>
              <a:r>
                <a:rPr lang="en-US" sz="1200"/>
                <a:t>5 –</a:t>
              </a:r>
            </a:p>
            <a:p>
              <a:pPr algn="r">
                <a:lnSpc>
                  <a:spcPct val="340000"/>
                </a:lnSpc>
              </a:pPr>
              <a:r>
                <a:rPr lang="en-US" sz="1200"/>
                <a:t>4 –</a:t>
              </a:r>
            </a:p>
            <a:p>
              <a:pPr algn="r">
                <a:lnSpc>
                  <a:spcPct val="340000"/>
                </a:lnSpc>
              </a:pPr>
              <a:r>
                <a:rPr lang="en-US" sz="1200"/>
                <a:t>3 –</a:t>
              </a:r>
            </a:p>
            <a:p>
              <a:pPr algn="r">
                <a:lnSpc>
                  <a:spcPct val="340000"/>
                </a:lnSpc>
              </a:pPr>
              <a:r>
                <a:rPr lang="en-US" sz="1200"/>
                <a:t>2 –</a:t>
              </a:r>
            </a:p>
            <a:p>
              <a:pPr algn="r">
                <a:lnSpc>
                  <a:spcPct val="340000"/>
                </a:lnSpc>
              </a:pPr>
              <a:r>
                <a:rPr lang="en-US" sz="1200"/>
                <a:t>1 –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513989" y="1917740"/>
              <a:ext cx="4331296" cy="4020236"/>
            </a:xfrm>
            <a:custGeom>
              <a:avLst/>
              <a:gdLst>
                <a:gd name="connsiteX0" fmla="*/ 0 w 4248150"/>
                <a:gd name="connsiteY0" fmla="*/ 0 h 3962400"/>
                <a:gd name="connsiteX1" fmla="*/ 6350 w 4248150"/>
                <a:gd name="connsiteY1" fmla="*/ 3956050 h 3962400"/>
                <a:gd name="connsiteX2" fmla="*/ 4248150 w 4248150"/>
                <a:gd name="connsiteY2" fmla="*/ 3962400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8150" h="3962400">
                  <a:moveTo>
                    <a:pt x="0" y="0"/>
                  </a:moveTo>
                  <a:cubicBezTo>
                    <a:pt x="2117" y="1318683"/>
                    <a:pt x="4233" y="2637367"/>
                    <a:pt x="6350" y="3956050"/>
                  </a:cubicBezTo>
                  <a:lnTo>
                    <a:pt x="4248150" y="3962400"/>
                  </a:lnTo>
                </a:path>
              </a:pathLst>
            </a:custGeom>
            <a:ln w="28575" cmpd="sng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605" name="TextBox 10"/>
            <p:cNvSpPr txBox="1">
              <a:spLocks noChangeArrowheads="1"/>
            </p:cNvSpPr>
            <p:nvPr/>
          </p:nvSpPr>
          <p:spPr bwMode="auto">
            <a:xfrm>
              <a:off x="2314024" y="5725281"/>
              <a:ext cx="46392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717550" algn="ctr"/>
                  <a:tab pos="1346200" algn="ctr"/>
                  <a:tab pos="1974850" algn="ctr"/>
                  <a:tab pos="2603500" algn="ctr"/>
                  <a:tab pos="3232150" algn="ctr"/>
                  <a:tab pos="3854450" algn="ctr"/>
                </a:tabLst>
              </a:pPr>
              <a:r>
                <a:rPr lang="en-US" sz="1200"/>
                <a:t>	</a:t>
              </a:r>
              <a:r>
                <a:rPr lang="en-US" sz="800"/>
                <a:t>|	|	|	|	|	|</a:t>
              </a:r>
            </a:p>
            <a:p>
              <a:pPr>
                <a:tabLst>
                  <a:tab pos="717550" algn="ctr"/>
                  <a:tab pos="1346200" algn="ctr"/>
                  <a:tab pos="1974850" algn="ctr"/>
                  <a:tab pos="2603500" algn="ctr"/>
                  <a:tab pos="3232150" algn="ctr"/>
                  <a:tab pos="3854450" algn="ctr"/>
                </a:tabLst>
              </a:pPr>
              <a:r>
                <a:rPr lang="en-US" sz="1200"/>
                <a:t>0	1	2	3	4	5	6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13989" y="2222592"/>
              <a:ext cx="3111928" cy="371538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13989" y="3435649"/>
              <a:ext cx="3734314" cy="250232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608" name="TextBox 16"/>
            <p:cNvSpPr txBox="1">
              <a:spLocks noChangeArrowheads="1"/>
            </p:cNvSpPr>
            <p:nvPr/>
          </p:nvSpPr>
          <p:spPr bwMode="auto">
            <a:xfrm>
              <a:off x="6595401" y="5943600"/>
              <a:ext cx="35784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/>
                <a:t>X</a:t>
              </a:r>
              <a:r>
                <a:rPr lang="en-US" sz="1200" baseline="-25000"/>
                <a:t>1</a:t>
              </a:r>
              <a:endParaRPr lang="en-US" sz="1200"/>
            </a:p>
          </p:txBody>
        </p:sp>
        <p:sp>
          <p:nvSpPr>
            <p:cNvPr id="24609" name="TextBox 17"/>
            <p:cNvSpPr txBox="1">
              <a:spLocks noChangeArrowheads="1"/>
            </p:cNvSpPr>
            <p:nvPr/>
          </p:nvSpPr>
          <p:spPr bwMode="auto">
            <a:xfrm>
              <a:off x="2144051" y="1817300"/>
              <a:ext cx="35784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/>
                <a:t>X</a:t>
              </a:r>
              <a:r>
                <a:rPr lang="en-US" sz="1200" baseline="-25000"/>
                <a:t>2</a:t>
              </a:r>
              <a:endParaRPr lang="en-US" sz="1200"/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725863" y="3924300"/>
            <a:ext cx="2136775" cy="1519238"/>
            <a:chOff x="3002066" y="3924300"/>
            <a:chExt cx="2136568" cy="1518701"/>
          </a:xfrm>
        </p:grpSpPr>
        <p:sp>
          <p:nvSpPr>
            <p:cNvPr id="24594" name="TextBox 18"/>
            <p:cNvSpPr txBox="1">
              <a:spLocks noChangeArrowheads="1"/>
            </p:cNvSpPr>
            <p:nvPr/>
          </p:nvSpPr>
          <p:spPr bwMode="auto">
            <a:xfrm>
              <a:off x="3003550" y="3924300"/>
              <a:ext cx="2745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+</a:t>
              </a:r>
            </a:p>
          </p:txBody>
        </p:sp>
        <p:sp>
          <p:nvSpPr>
            <p:cNvPr id="24595" name="TextBox 19"/>
            <p:cNvSpPr txBox="1">
              <a:spLocks noChangeArrowheads="1"/>
            </p:cNvSpPr>
            <p:nvPr/>
          </p:nvSpPr>
          <p:spPr bwMode="auto">
            <a:xfrm>
              <a:off x="4864100" y="5166002"/>
              <a:ext cx="2745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+</a:t>
              </a:r>
            </a:p>
          </p:txBody>
        </p:sp>
        <p:sp>
          <p:nvSpPr>
            <p:cNvPr id="24596" name="TextBox 20"/>
            <p:cNvSpPr txBox="1">
              <a:spLocks noChangeArrowheads="1"/>
            </p:cNvSpPr>
            <p:nvPr/>
          </p:nvSpPr>
          <p:spPr bwMode="auto">
            <a:xfrm>
              <a:off x="4241800" y="4547800"/>
              <a:ext cx="2745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+</a:t>
              </a:r>
            </a:p>
          </p:txBody>
        </p:sp>
        <p:sp>
          <p:nvSpPr>
            <p:cNvPr id="24597" name="TextBox 21"/>
            <p:cNvSpPr txBox="1">
              <a:spLocks noChangeArrowheads="1"/>
            </p:cNvSpPr>
            <p:nvPr/>
          </p:nvSpPr>
          <p:spPr bwMode="auto">
            <a:xfrm>
              <a:off x="4241800" y="5166002"/>
              <a:ext cx="2745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+</a:t>
              </a:r>
            </a:p>
          </p:txBody>
        </p:sp>
        <p:sp>
          <p:nvSpPr>
            <p:cNvPr id="24598" name="TextBox 22"/>
            <p:cNvSpPr txBox="1">
              <a:spLocks noChangeArrowheads="1"/>
            </p:cNvSpPr>
            <p:nvPr/>
          </p:nvSpPr>
          <p:spPr bwMode="auto">
            <a:xfrm>
              <a:off x="3621933" y="4547800"/>
              <a:ext cx="2745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+</a:t>
              </a:r>
            </a:p>
          </p:txBody>
        </p:sp>
        <p:sp>
          <p:nvSpPr>
            <p:cNvPr id="24599" name="TextBox 23"/>
            <p:cNvSpPr txBox="1">
              <a:spLocks noChangeArrowheads="1"/>
            </p:cNvSpPr>
            <p:nvPr/>
          </p:nvSpPr>
          <p:spPr bwMode="auto">
            <a:xfrm>
              <a:off x="3621933" y="5166002"/>
              <a:ext cx="2745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+</a:t>
              </a:r>
            </a:p>
          </p:txBody>
        </p:sp>
        <p:sp>
          <p:nvSpPr>
            <p:cNvPr id="24600" name="TextBox 24"/>
            <p:cNvSpPr txBox="1">
              <a:spLocks noChangeArrowheads="1"/>
            </p:cNvSpPr>
            <p:nvPr/>
          </p:nvSpPr>
          <p:spPr bwMode="auto">
            <a:xfrm>
              <a:off x="3003550" y="4547800"/>
              <a:ext cx="2745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+</a:t>
              </a:r>
            </a:p>
          </p:txBody>
        </p:sp>
        <p:sp>
          <p:nvSpPr>
            <p:cNvPr id="24601" name="TextBox 25"/>
            <p:cNvSpPr txBox="1">
              <a:spLocks noChangeArrowheads="1"/>
            </p:cNvSpPr>
            <p:nvPr/>
          </p:nvSpPr>
          <p:spPr bwMode="auto">
            <a:xfrm>
              <a:off x="3002066" y="5166002"/>
              <a:ext cx="2745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+</a:t>
              </a: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524500" y="3600450"/>
            <a:ext cx="21526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+</a:t>
            </a:r>
            <a:r>
              <a:rPr lang="en-US" sz="1200"/>
              <a:t> = Possible Integer Solution</a:t>
            </a: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070350" y="2881313"/>
            <a:ext cx="1471613" cy="277812"/>
            <a:chOff x="3346450" y="2881699"/>
            <a:chExt cx="1471153" cy="276999"/>
          </a:xfrm>
        </p:grpSpPr>
        <p:sp>
          <p:nvSpPr>
            <p:cNvPr id="24592" name="TextBox 27"/>
            <p:cNvSpPr txBox="1">
              <a:spLocks noChangeArrowheads="1"/>
            </p:cNvSpPr>
            <p:nvPr/>
          </p:nvSpPr>
          <p:spPr bwMode="auto">
            <a:xfrm>
              <a:off x="3625850" y="2881699"/>
              <a:ext cx="119175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6</a:t>
              </a:r>
              <a:r>
                <a:rPr lang="en-US" sz="1200" i="1"/>
                <a:t>X</a:t>
              </a:r>
              <a:r>
                <a:rPr lang="en-US" sz="1200" baseline="-25000"/>
                <a:t>1</a:t>
              </a:r>
              <a:r>
                <a:rPr lang="en-US" sz="1200"/>
                <a:t> + 5</a:t>
              </a:r>
              <a:r>
                <a:rPr lang="en-US" sz="1200" i="1"/>
                <a:t>X</a:t>
              </a:r>
              <a:r>
                <a:rPr lang="en-US" sz="1200" baseline="-25000"/>
                <a:t>2</a:t>
              </a:r>
              <a:r>
                <a:rPr lang="en-US" sz="1200"/>
                <a:t> ≤ 30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346450" y="3057395"/>
              <a:ext cx="342793" cy="10130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518150" y="4316413"/>
            <a:ext cx="2552700" cy="735012"/>
            <a:chOff x="4794250" y="4316967"/>
            <a:chExt cx="2553003" cy="734457"/>
          </a:xfrm>
        </p:grpSpPr>
        <p:sp>
          <p:nvSpPr>
            <p:cNvPr id="27" name="Oval 26"/>
            <p:cNvSpPr/>
            <p:nvPr/>
          </p:nvSpPr>
          <p:spPr>
            <a:xfrm>
              <a:off x="4794250" y="4959419"/>
              <a:ext cx="92086" cy="920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590" name="TextBox 28"/>
            <p:cNvSpPr txBox="1">
              <a:spLocks noChangeArrowheads="1"/>
            </p:cNvSpPr>
            <p:nvPr/>
          </p:nvSpPr>
          <p:spPr bwMode="auto">
            <a:xfrm>
              <a:off x="4794250" y="4316967"/>
              <a:ext cx="25530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Optimal LP Solution</a:t>
              </a:r>
            </a:p>
            <a:p>
              <a:r>
                <a:rPr lang="en-US" sz="1200"/>
                <a:t>(</a:t>
              </a:r>
              <a:r>
                <a:rPr lang="en-US" sz="1200" i="1"/>
                <a:t>X</a:t>
              </a:r>
              <a:r>
                <a:rPr lang="en-US" sz="1200" baseline="-25000"/>
                <a:t>1</a:t>
              </a:r>
              <a:r>
                <a:rPr lang="en-US" sz="1200"/>
                <a:t>= 3.75, </a:t>
              </a:r>
              <a:r>
                <a:rPr lang="en-US" sz="1200" i="1"/>
                <a:t>X</a:t>
              </a:r>
              <a:r>
                <a:rPr lang="en-US" sz="1200" baseline="-25000"/>
                <a:t>2</a:t>
              </a:r>
              <a:r>
                <a:rPr lang="en-US" sz="1200"/>
                <a:t> = 1.5, Profit = $35.25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4886336" y="4778580"/>
              <a:ext cx="296898" cy="18083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350000" y="5073650"/>
            <a:ext cx="1527175" cy="369888"/>
            <a:chOff x="5626100" y="5074423"/>
            <a:chExt cx="1527077" cy="368578"/>
          </a:xfrm>
        </p:grpSpPr>
        <p:sp>
          <p:nvSpPr>
            <p:cNvPr id="24587" name="TextBox 30"/>
            <p:cNvSpPr txBox="1">
              <a:spLocks noChangeArrowheads="1"/>
            </p:cNvSpPr>
            <p:nvPr/>
          </p:nvSpPr>
          <p:spPr bwMode="auto">
            <a:xfrm>
              <a:off x="5961424" y="5074423"/>
              <a:ext cx="119175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  <a:r>
                <a:rPr lang="en-US" sz="1200" i="1"/>
                <a:t>X</a:t>
              </a:r>
              <a:r>
                <a:rPr lang="en-US" sz="1200" baseline="-25000"/>
                <a:t>1</a:t>
              </a:r>
              <a:r>
                <a:rPr lang="en-US" sz="1200"/>
                <a:t> + 3</a:t>
              </a:r>
              <a:r>
                <a:rPr lang="en-US" sz="1200" i="1"/>
                <a:t>X</a:t>
              </a:r>
              <a:r>
                <a:rPr lang="en-US" sz="1200" baseline="-25000"/>
                <a:t>2</a:t>
              </a:r>
              <a:r>
                <a:rPr lang="en-US" sz="1200"/>
                <a:t> ≤ 12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626100" y="5250012"/>
              <a:ext cx="379389" cy="19298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95300" y="1725613"/>
            <a:ext cx="18161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FIGURE 10.1 – Harrison Electric Problem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RSHH 12">
      <a:dk1>
        <a:srgbClr val="000000"/>
      </a:dk1>
      <a:lt1>
        <a:srgbClr val="FFFFFF"/>
      </a:lt1>
      <a:dk2>
        <a:srgbClr val="8BAEB8"/>
      </a:dk2>
      <a:lt2>
        <a:srgbClr val="FFFFFF"/>
      </a:lt2>
      <a:accent1>
        <a:srgbClr val="086B97"/>
      </a:accent1>
      <a:accent2>
        <a:srgbClr val="414141"/>
      </a:accent2>
      <a:accent3>
        <a:srgbClr val="808080"/>
      </a:accent3>
      <a:accent4>
        <a:srgbClr val="B6DDE6"/>
      </a:accent4>
      <a:accent5>
        <a:srgbClr val="95B2BD"/>
      </a:accent5>
      <a:accent6>
        <a:srgbClr val="0392D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</TotalTime>
  <Words>4302</Words>
  <Application>Microsoft Office PowerPoint</Application>
  <PresentationFormat>On-screen Show (4:3)</PresentationFormat>
  <Paragraphs>937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Integer Programming, Goal Programming, and Nonlinear Programming </vt:lpstr>
      <vt:lpstr>Slide 2</vt:lpstr>
      <vt:lpstr>Slide 3</vt:lpstr>
      <vt:lpstr>Introduction</vt:lpstr>
      <vt:lpstr>Integer Programming</vt:lpstr>
      <vt:lpstr>Integer Programming</vt:lpstr>
      <vt:lpstr>Harrison Electric Company Example of Integer Programming</vt:lpstr>
      <vt:lpstr>Harrison Electric Company Example of Integer Programming</vt:lpstr>
      <vt:lpstr>Harrison Electric Company Example of Integer Programming</vt:lpstr>
      <vt:lpstr>Harrison Electric Company Example of Integer Programming</vt:lpstr>
      <vt:lpstr>Harrison Electric Company Example of Integer Programming</vt:lpstr>
      <vt:lpstr>Harrison Electric Company Example of Integer Programming</vt:lpstr>
      <vt:lpstr>Using Software</vt:lpstr>
      <vt:lpstr>Using Software</vt:lpstr>
      <vt:lpstr>Using Software</vt:lpstr>
      <vt:lpstr>Using Software</vt:lpstr>
      <vt:lpstr>Mixed-Integer Programming Problem Example</vt:lpstr>
      <vt:lpstr>Mixed-Integer Programming Problem Example</vt:lpstr>
      <vt:lpstr>Mixed-Integer Programming Problem Example</vt:lpstr>
      <vt:lpstr>Using Software</vt:lpstr>
      <vt:lpstr>Using Software</vt:lpstr>
      <vt:lpstr>Using Software</vt:lpstr>
      <vt:lpstr>Modeling With 0-1 (Binary) Variables</vt:lpstr>
      <vt:lpstr>Capital Budgeting Example</vt:lpstr>
      <vt:lpstr>Capital Budgeting Example</vt:lpstr>
      <vt:lpstr>Capital Budgeting Example</vt:lpstr>
      <vt:lpstr>Using Software</vt:lpstr>
      <vt:lpstr>Using Software</vt:lpstr>
      <vt:lpstr>Using Software</vt:lpstr>
      <vt:lpstr>Limiting the Number of Alternatives Selected</vt:lpstr>
      <vt:lpstr>Dependent Selections</vt:lpstr>
      <vt:lpstr>Fixed-Charge Problem Example</vt:lpstr>
      <vt:lpstr>Fixed-Charge Problem Example</vt:lpstr>
      <vt:lpstr>Fixed-Charge Problem Example</vt:lpstr>
      <vt:lpstr>Fixed-Charge Problem Example</vt:lpstr>
      <vt:lpstr>Fixed-Charge Problem Example</vt:lpstr>
      <vt:lpstr>Using Software</vt:lpstr>
      <vt:lpstr>Using Software</vt:lpstr>
      <vt:lpstr>Using Software</vt:lpstr>
      <vt:lpstr>Financial Investment Example</vt:lpstr>
      <vt:lpstr>Financial Investment Example</vt:lpstr>
      <vt:lpstr>Financial Investment Example</vt:lpstr>
      <vt:lpstr>Using Software</vt:lpstr>
      <vt:lpstr>Using Software</vt:lpstr>
      <vt:lpstr>Goal Programming</vt:lpstr>
      <vt:lpstr>Goal Programming</vt:lpstr>
      <vt:lpstr>Goal Programming</vt:lpstr>
      <vt:lpstr>Harrison Electric Company Revisited</vt:lpstr>
      <vt:lpstr>Harrison Electric Company Revisited</vt:lpstr>
      <vt:lpstr>Harrison Electric Company Revisited</vt:lpstr>
      <vt:lpstr>Harrison Electric Company Revisited</vt:lpstr>
      <vt:lpstr>Extension to Equally Important Multiple Goals</vt:lpstr>
      <vt:lpstr>Extension to Equally Important Multiple Goals</vt:lpstr>
      <vt:lpstr>Extension to Equally Important Multiple Goals</vt:lpstr>
      <vt:lpstr>Ranking Goals with Priority Levels</vt:lpstr>
      <vt:lpstr>Ranking Goals with Priority Levels</vt:lpstr>
      <vt:lpstr>Ranking Goals with Priority Levels</vt:lpstr>
      <vt:lpstr>Goal Programming with Weighted Goals</vt:lpstr>
      <vt:lpstr>Goal Programming with Weighted Goals</vt:lpstr>
      <vt:lpstr>Using Software</vt:lpstr>
      <vt:lpstr>Using Software</vt:lpstr>
      <vt:lpstr>Nonlinear Programming</vt:lpstr>
      <vt:lpstr>Nonlinear Objective Function and Linear Constraints</vt:lpstr>
      <vt:lpstr>Nonlinear Objective Function and Linear Constraints</vt:lpstr>
      <vt:lpstr>Nonlinear Objective Function and Linear Constraints</vt:lpstr>
      <vt:lpstr>Using Software</vt:lpstr>
      <vt:lpstr>Using Software</vt:lpstr>
      <vt:lpstr>Both Nonlinear Objective Function and Nonlinear Constraints</vt:lpstr>
      <vt:lpstr>Both Nonlinear Objective Function and Nonlinear Constraints</vt:lpstr>
      <vt:lpstr>Using Software</vt:lpstr>
      <vt:lpstr>Using Software</vt:lpstr>
      <vt:lpstr>Linear Objective Function and Nonlinear Constraints</vt:lpstr>
      <vt:lpstr>Linear Objective Function and Nonlinear Constraints</vt:lpstr>
      <vt:lpstr>Using Software</vt:lpstr>
      <vt:lpstr>Using Software</vt:lpstr>
    </vt:vector>
  </TitlesOfParts>
  <Manager/>
  <Company>Lincoln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RSHH QAM 12</dc:title>
  <dc:subject>Ch 10 – Integer Programming, Goal Programming, and Nonlinear Programming </dc:subject>
  <dc:creator>Jeff Heyl</dc:creator>
  <cp:keywords/>
  <dc:description/>
  <cp:lastModifiedBy>Aaditya Bugga</cp:lastModifiedBy>
  <cp:revision>533</cp:revision>
  <dcterms:created xsi:type="dcterms:W3CDTF">2013-10-16T01:01:25Z</dcterms:created>
  <dcterms:modified xsi:type="dcterms:W3CDTF">2015-02-04T17:40:48Z</dcterms:modified>
  <cp:category/>
</cp:coreProperties>
</file>