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70" r:id="rId6"/>
    <p:sldId id="271" r:id="rId7"/>
    <p:sldId id="274" r:id="rId8"/>
    <p:sldId id="275" r:id="rId9"/>
    <p:sldId id="276" r:id="rId10"/>
    <p:sldId id="277" r:id="rId11"/>
    <p:sldId id="261" r:id="rId12"/>
    <p:sldId id="278" r:id="rId13"/>
    <p:sldId id="266" r:id="rId14"/>
  </p:sldIdLst>
  <p:sldSz cx="18288000" cy="10287000"/>
  <p:notesSz cx="6858000" cy="9144000"/>
  <p:embeddedFontLst>
    <p:embeddedFont>
      <p:font typeface="Gowun Dodum" pitchFamily="2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Repo Bold Bold" panose="020B0600000101010101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026" autoAdjust="0"/>
  </p:normalViewPr>
  <p:slideViewPr>
    <p:cSldViewPr>
      <p:cViewPr>
        <p:scale>
          <a:sx n="55" d="100"/>
          <a:sy n="55" d="100"/>
        </p:scale>
        <p:origin x="113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9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46.png"/><Relationship Id="rId5" Type="http://schemas.openxmlformats.org/officeDocument/2006/relationships/image" Target="../media/image13.png"/><Relationship Id="rId10" Type="http://schemas.openxmlformats.org/officeDocument/2006/relationships/image" Target="../media/image40.png"/><Relationship Id="rId4" Type="http://schemas.openxmlformats.org/officeDocument/2006/relationships/image" Target="../media/image30.sv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1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32.sv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18" Type="http://schemas.openxmlformats.org/officeDocument/2006/relationships/image" Target="../media/image26.svg"/><Relationship Id="rId3" Type="http://schemas.openxmlformats.org/officeDocument/2006/relationships/image" Target="../media/image27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59.png"/><Relationship Id="rId5" Type="http://schemas.openxmlformats.org/officeDocument/2006/relationships/image" Target="../media/image23.png"/><Relationship Id="rId15" Type="http://schemas.openxmlformats.org/officeDocument/2006/relationships/image" Target="../media/image8.png"/><Relationship Id="rId10" Type="http://schemas.openxmlformats.org/officeDocument/2006/relationships/image" Target="../media/image58.svg"/><Relationship Id="rId4" Type="http://schemas.openxmlformats.org/officeDocument/2006/relationships/image" Target="../media/image28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13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66.svg"/><Relationship Id="rId4" Type="http://schemas.openxmlformats.org/officeDocument/2006/relationships/image" Target="../media/image14.sv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0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9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37.png"/><Relationship Id="rId5" Type="http://schemas.openxmlformats.org/officeDocument/2006/relationships/image" Target="../media/image13.png"/><Relationship Id="rId10" Type="http://schemas.openxmlformats.org/officeDocument/2006/relationships/image" Target="../media/image36.pn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30.svg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9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0" Type="http://schemas.openxmlformats.org/officeDocument/2006/relationships/image" Target="../media/image43.png"/><Relationship Id="rId4" Type="http://schemas.openxmlformats.org/officeDocument/2006/relationships/image" Target="../media/image30.sv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1633642" y="2346166"/>
            <a:ext cx="15325516" cy="5747068"/>
          </a:xfrm>
          <a:custGeom>
            <a:avLst/>
            <a:gdLst/>
            <a:ahLst/>
            <a:cxnLst/>
            <a:rect l="l" t="t" r="r" b="b"/>
            <a:pathLst>
              <a:path w="15325516" h="5747068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481242" y="2193766"/>
            <a:ext cx="15325516" cy="5747068"/>
          </a:xfrm>
          <a:custGeom>
            <a:avLst/>
            <a:gdLst/>
            <a:ahLst/>
            <a:cxnLst/>
            <a:rect l="l" t="t" r="r" b="b"/>
            <a:pathLst>
              <a:path w="15325516" h="5747068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1280600">
            <a:off x="-2095788" y="7351783"/>
            <a:ext cx="6248976" cy="3442617"/>
          </a:xfrm>
          <a:custGeom>
            <a:avLst/>
            <a:gdLst/>
            <a:ahLst/>
            <a:cxnLst/>
            <a:rect l="l" t="t" r="r" b="b"/>
            <a:pathLst>
              <a:path w="6248976" h="3442617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 rot="935593">
            <a:off x="13604796" y="-974843"/>
            <a:ext cx="6158232" cy="3392626"/>
          </a:xfrm>
          <a:custGeom>
            <a:avLst/>
            <a:gdLst/>
            <a:ahLst/>
            <a:cxnLst/>
            <a:rect l="l" t="t" r="r" b="b"/>
            <a:pathLst>
              <a:path w="6158232" h="3392626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0960546" y="2849085"/>
            <a:ext cx="5438226" cy="6224007"/>
          </a:xfrm>
          <a:custGeom>
            <a:avLst/>
            <a:gdLst/>
            <a:ahLst/>
            <a:cxnLst/>
            <a:rect l="l" t="t" r="r" b="b"/>
            <a:pathLst>
              <a:path w="5438226" h="6224007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3429961" y="4844335"/>
            <a:ext cx="6226060" cy="577194"/>
          </a:xfrm>
          <a:custGeom>
            <a:avLst/>
            <a:gdLst/>
            <a:ahLst/>
            <a:cxnLst/>
            <a:rect l="l" t="t" r="r" b="b"/>
            <a:pathLst>
              <a:path w="4809948" h="577194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4887904" y="5538554"/>
            <a:ext cx="8490450" cy="536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4"/>
              </a:lnSpc>
            </a:pPr>
            <a:r>
              <a:rPr lang="ko-KR" altLang="en-US" sz="3146" b="1" spc="-3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감정 일기 다이어리</a:t>
            </a:r>
            <a:endParaRPr lang="en-US" sz="3146" b="1" spc="-3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82361" y="3043413"/>
            <a:ext cx="7301985" cy="194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722"/>
              </a:lnSpc>
              <a:spcBef>
                <a:spcPct val="0"/>
              </a:spcBef>
            </a:pPr>
            <a:r>
              <a:rPr lang="en-US" sz="11944" dirty="0" err="1">
                <a:solidFill>
                  <a:srgbClr val="000000"/>
                </a:solidFill>
                <a:latin typeface="Repo Bold Bold"/>
              </a:rPr>
              <a:t>Moodify</a:t>
            </a:r>
            <a:endParaRPr lang="en-US" sz="11944" dirty="0">
              <a:solidFill>
                <a:srgbClr val="000000"/>
              </a:solidFill>
              <a:latin typeface="Repo Bold Bold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C91DF2C0-F52F-7390-FB61-3EED36F21D31}"/>
              </a:ext>
            </a:extLst>
          </p:cNvPr>
          <p:cNvSpPr txBox="1"/>
          <p:nvPr/>
        </p:nvSpPr>
        <p:spPr>
          <a:xfrm>
            <a:off x="15544800" y="9412924"/>
            <a:ext cx="8490450" cy="536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4"/>
              </a:lnSpc>
            </a:pPr>
            <a:r>
              <a:rPr lang="ko-KR" altLang="en-US" sz="3146" spc="-3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조수빈   문원정</a:t>
            </a:r>
            <a:endParaRPr lang="en-US" sz="3146" spc="-3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B026724C-238E-46B6-D854-1EB6C54BA7E9}"/>
              </a:ext>
            </a:extLst>
          </p:cNvPr>
          <p:cNvSpPr txBox="1"/>
          <p:nvPr/>
        </p:nvSpPr>
        <p:spPr>
          <a:xfrm>
            <a:off x="1801397" y="6518412"/>
            <a:ext cx="8490450" cy="108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4"/>
              </a:lnSpc>
            </a:pPr>
            <a:r>
              <a:rPr lang="en-US" altLang="ko-KR" sz="2800" spc="-3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2024 </a:t>
            </a:r>
            <a:r>
              <a:rPr lang="en-US" altLang="ko-KR" sz="2800" spc="-31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ProCo</a:t>
            </a:r>
            <a:r>
              <a:rPr lang="en-US" altLang="ko-KR" sz="2800" spc="-3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</a:t>
            </a:r>
          </a:p>
          <a:p>
            <a:pPr>
              <a:lnSpc>
                <a:spcPts val="4404"/>
              </a:lnSpc>
            </a:pPr>
            <a:r>
              <a:rPr lang="ko-KR" altLang="en-US" sz="2800" spc="-3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팀별 기획안 발표</a:t>
            </a:r>
            <a:endParaRPr lang="en-US" sz="2800" spc="-3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8100000">
            <a:off x="-2183004" y="-116698"/>
            <a:ext cx="7820097" cy="4308162"/>
          </a:xfrm>
          <a:custGeom>
            <a:avLst/>
            <a:gdLst/>
            <a:ahLst/>
            <a:cxnLst/>
            <a:rect l="l" t="t" r="r" b="b"/>
            <a:pathLst>
              <a:path w="7820097" h="4308162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5660245" y="1028700"/>
            <a:ext cx="11624773" cy="8229600"/>
            <a:chOff x="0" y="0"/>
            <a:chExt cx="5293141" cy="37472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93141" cy="3747207"/>
            </a:xfrm>
            <a:custGeom>
              <a:avLst/>
              <a:gdLst/>
              <a:ahLst/>
              <a:cxnLst/>
              <a:rect l="l" t="t" r="r" b="b"/>
              <a:pathLst>
                <a:path w="5293141" h="3747207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47643" y="2037383"/>
            <a:ext cx="5711502" cy="1700931"/>
            <a:chOff x="0" y="0"/>
            <a:chExt cx="1962273" cy="6117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57797" y="4050661"/>
            <a:ext cx="6035818" cy="4225440"/>
          </a:xfrm>
          <a:custGeom>
            <a:avLst/>
            <a:gdLst/>
            <a:ahLst/>
            <a:cxnLst/>
            <a:rect l="l" t="t" r="r" b="b"/>
            <a:pathLst>
              <a:path w="6035818" h="37271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Box 11"/>
          <p:cNvSpPr txBox="1"/>
          <p:nvPr/>
        </p:nvSpPr>
        <p:spPr>
          <a:xfrm>
            <a:off x="1176471" y="4859756"/>
            <a:ext cx="5608101" cy="369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사용자 검색 페이지에서 사용자 검색 후 친구 추가 기능</a:t>
            </a:r>
            <a:endParaRPr lang="en-US" altLang="ko-KR" sz="2101" u="none" strike="noStrike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달력 화면에서 친구이름 누를 시 친구 달력 페이지로 이동</a:t>
            </a: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친구 달력 페이지에서 일기 열람 가능</a:t>
            </a:r>
            <a:r>
              <a:rPr lang="en-US" altLang="ko-KR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좋아요 기능</a:t>
            </a: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90804" y="2383360"/>
            <a:ext cx="5393768" cy="1120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468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04. </a:t>
            </a:r>
            <a:r>
              <a:rPr lang="ko-KR" alt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프로토타입</a:t>
            </a:r>
            <a:endParaRPr lang="en-US" sz="60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870058" y="1413269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F55C7F-4F23-E623-0108-3175826683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2675" y="1945124"/>
            <a:ext cx="3374827" cy="68927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AFAB70-C259-98BD-084A-CDE1B7CA6E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56063" y="1988759"/>
            <a:ext cx="3286220" cy="68927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CF2BC5E-D449-D173-6B16-1751D1016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07323" y="2010898"/>
            <a:ext cx="3257789" cy="6826983"/>
          </a:xfrm>
          <a:prstGeom prst="rect">
            <a:avLst/>
          </a:prstGeom>
        </p:spPr>
      </p:pic>
      <p:sp>
        <p:nvSpPr>
          <p:cNvPr id="38" name="Freeform 38"/>
          <p:cNvSpPr/>
          <p:nvPr/>
        </p:nvSpPr>
        <p:spPr>
          <a:xfrm rot="-2533475">
            <a:off x="14640608" y="8018200"/>
            <a:ext cx="3896408" cy="2146567"/>
          </a:xfrm>
          <a:custGeom>
            <a:avLst/>
            <a:gdLst/>
            <a:ahLst/>
            <a:cxnLst/>
            <a:rect l="l" t="t" r="r" b="b"/>
            <a:pathLst>
              <a:path w="3896408" h="2146567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9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3541779"/>
            <a:ext cx="16305103" cy="6374827"/>
            <a:chOff x="0" y="0"/>
            <a:chExt cx="4819745" cy="43015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9745" cy="4301599"/>
            </a:xfrm>
            <a:custGeom>
              <a:avLst/>
              <a:gdLst/>
              <a:ahLst/>
              <a:cxnLst/>
              <a:rect l="l" t="t" r="r" b="b"/>
              <a:pathLst>
                <a:path w="4819745" h="4301599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185954"/>
            <a:ext cx="5872315" cy="1823946"/>
            <a:chOff x="0" y="0"/>
            <a:chExt cx="2327098" cy="30986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27098" cy="3098616"/>
            </a:xfrm>
            <a:custGeom>
              <a:avLst/>
              <a:gdLst/>
              <a:ahLst/>
              <a:cxnLst/>
              <a:rect l="l" t="t" r="r" b="b"/>
              <a:pathLst>
                <a:path w="2327098" h="3098616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892327" y="1413923"/>
            <a:ext cx="734337" cy="183584"/>
          </a:xfrm>
          <a:custGeom>
            <a:avLst/>
            <a:gdLst/>
            <a:ahLst/>
            <a:cxnLst/>
            <a:rect l="l" t="t" r="r" b="b"/>
            <a:pathLst>
              <a:path w="734337" h="183584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>
            <a:off x="4495938" y="5171115"/>
            <a:ext cx="2732894" cy="2855182"/>
          </a:xfrm>
          <a:custGeom>
            <a:avLst/>
            <a:gdLst/>
            <a:ahLst/>
            <a:cxnLst/>
            <a:rect l="l" t="t" r="r" b="b"/>
            <a:pathLst>
              <a:path w="2732894" h="2732894">
                <a:moveTo>
                  <a:pt x="0" y="0"/>
                </a:moveTo>
                <a:lnTo>
                  <a:pt x="2732893" y="0"/>
                </a:lnTo>
                <a:lnTo>
                  <a:pt x="2732893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1330530" y="5143500"/>
            <a:ext cx="2732894" cy="2895599"/>
          </a:xfrm>
          <a:custGeom>
            <a:avLst/>
            <a:gdLst/>
            <a:ahLst/>
            <a:cxnLst/>
            <a:rect l="l" t="t" r="r" b="b"/>
            <a:pathLst>
              <a:path w="2732894" h="2732894">
                <a:moveTo>
                  <a:pt x="0" y="0"/>
                </a:moveTo>
                <a:lnTo>
                  <a:pt x="2732893" y="0"/>
                </a:lnTo>
                <a:lnTo>
                  <a:pt x="2732893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7661346" y="5183917"/>
            <a:ext cx="2732894" cy="2855182"/>
          </a:xfrm>
          <a:custGeom>
            <a:avLst/>
            <a:gdLst/>
            <a:ahLst/>
            <a:cxnLst/>
            <a:rect l="l" t="t" r="r" b="b"/>
            <a:pathLst>
              <a:path w="2732894" h="2732894">
                <a:moveTo>
                  <a:pt x="0" y="0"/>
                </a:moveTo>
                <a:lnTo>
                  <a:pt x="2732894" y="0"/>
                </a:lnTo>
                <a:lnTo>
                  <a:pt x="2732894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10850060" y="5183917"/>
            <a:ext cx="2732894" cy="2842379"/>
          </a:xfrm>
          <a:custGeom>
            <a:avLst/>
            <a:gdLst/>
            <a:ahLst/>
            <a:cxnLst/>
            <a:rect l="l" t="t" r="r" b="b"/>
            <a:pathLst>
              <a:path w="2732894" h="2732894">
                <a:moveTo>
                  <a:pt x="0" y="0"/>
                </a:moveTo>
                <a:lnTo>
                  <a:pt x="2732894" y="0"/>
                </a:lnTo>
                <a:lnTo>
                  <a:pt x="2732894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endParaRPr lang="en-US" altLang="ko-KR" sz="1600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6078200" y="3848100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1" name="TextBox 21"/>
          <p:cNvSpPr txBox="1"/>
          <p:nvPr/>
        </p:nvSpPr>
        <p:spPr>
          <a:xfrm>
            <a:off x="1387333" y="1717649"/>
            <a:ext cx="5155050" cy="790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668"/>
              </a:lnSpc>
              <a:spcBef>
                <a:spcPct val="0"/>
              </a:spcBef>
            </a:pPr>
            <a:r>
              <a:rPr lang="en-US" sz="4762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05. </a:t>
            </a:r>
            <a:r>
              <a:rPr lang="ko-KR" altLang="en-US" sz="4762" b="1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주차별</a:t>
            </a:r>
            <a:r>
              <a:rPr lang="ko-KR" altLang="en-US" sz="4762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계획</a:t>
            </a:r>
            <a:endParaRPr lang="en-US" sz="4762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462824" y="5497146"/>
            <a:ext cx="2380860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US" altLang="ko-KR" sz="32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1-3</a:t>
            </a:r>
            <a:r>
              <a:rPr lang="ko-KR" altLang="en-US" sz="32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주차</a:t>
            </a: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ko-KR" altLang="en-US" sz="2800" dirty="0">
                <a:latin typeface="gowun dodum" pitchFamily="2" charset="-127"/>
                <a:ea typeface="gowun dodum" pitchFamily="2" charset="-127"/>
              </a:rPr>
              <a:t>개발공부</a:t>
            </a:r>
            <a:r>
              <a:rPr lang="en-US" altLang="ko-KR" sz="2800" dirty="0"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800" dirty="0">
                <a:latin typeface="gowun dodum" pitchFamily="2" charset="-127"/>
                <a:ea typeface="gowun dodum" pitchFamily="2" charset="-127"/>
              </a:rPr>
              <a:t>로그인 기능 구현을 비롯한 아웃라인 잡기</a:t>
            </a:r>
            <a:endParaRPr lang="en-US" altLang="ko-KR" sz="2800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8FFC46AB-E2D3-EDF0-B4B7-469D78B4DE53}"/>
              </a:ext>
            </a:extLst>
          </p:cNvPr>
          <p:cNvSpPr/>
          <p:nvPr/>
        </p:nvSpPr>
        <p:spPr>
          <a:xfrm>
            <a:off x="14079609" y="5194009"/>
            <a:ext cx="2732894" cy="2832288"/>
          </a:xfrm>
          <a:custGeom>
            <a:avLst/>
            <a:gdLst/>
            <a:ahLst/>
            <a:cxnLst/>
            <a:rect l="l" t="t" r="r" b="b"/>
            <a:pathLst>
              <a:path w="2732894" h="2732894">
                <a:moveTo>
                  <a:pt x="0" y="0"/>
                </a:moveTo>
                <a:lnTo>
                  <a:pt x="2732893" y="0"/>
                </a:lnTo>
                <a:lnTo>
                  <a:pt x="2732893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id="{13DF294B-8913-4012-4B6D-9FE470540718}"/>
              </a:ext>
            </a:extLst>
          </p:cNvPr>
          <p:cNvSpPr txBox="1"/>
          <p:nvPr/>
        </p:nvSpPr>
        <p:spPr>
          <a:xfrm>
            <a:off x="4628232" y="5536558"/>
            <a:ext cx="2380860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US" altLang="ko-KR" sz="32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4</a:t>
            </a:r>
            <a:r>
              <a:rPr lang="ko-KR" altLang="en-US" sz="32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주차</a:t>
            </a: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ko-KR" altLang="en-US" sz="2800" dirty="0">
                <a:latin typeface="gowun dodum" pitchFamily="2" charset="-127"/>
                <a:ea typeface="gowun dodum" pitchFamily="2" charset="-127"/>
              </a:rPr>
              <a:t>중간 발표</a:t>
            </a:r>
            <a:r>
              <a:rPr lang="en-US" altLang="ko-KR" sz="2800" dirty="0">
                <a:latin typeface="gowun dodum" pitchFamily="2" charset="-127"/>
                <a:ea typeface="gowun dodum" pitchFamily="2" charset="-127"/>
              </a:rPr>
              <a:t>,</a:t>
            </a: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endParaRPr lang="en-US" altLang="ko-KR" sz="2800" dirty="0"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US" altLang="ko-KR" sz="2800" dirty="0">
                <a:latin typeface="gowun dodum" pitchFamily="2" charset="-127"/>
                <a:ea typeface="gowun dodum" pitchFamily="2" charset="-127"/>
              </a:rPr>
              <a:t> </a:t>
            </a:r>
            <a:r>
              <a:rPr lang="en-US" altLang="ko-KR" sz="2800" dirty="0" err="1">
                <a:latin typeface="gowun dodum" pitchFamily="2" charset="-127"/>
                <a:ea typeface="gowun dodum" pitchFamily="2" charset="-127"/>
              </a:rPr>
              <a:t>api</a:t>
            </a:r>
            <a:r>
              <a:rPr lang="ko-KR" altLang="en-US" sz="2800" dirty="0">
                <a:latin typeface="gowun dodum" pitchFamily="2" charset="-127"/>
                <a:ea typeface="gowun dodum" pitchFamily="2" charset="-127"/>
              </a:rPr>
              <a:t> 완성해서 서버에 올리기</a:t>
            </a:r>
            <a:endParaRPr lang="en-US" altLang="ko-KR" sz="2800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8" name="TextBox 34">
            <a:extLst>
              <a:ext uri="{FF2B5EF4-FFF2-40B4-BE49-F238E27FC236}">
                <a16:creationId xmlns:a16="http://schemas.microsoft.com/office/drawing/2014/main" id="{A129CEAA-5F53-61EA-184D-061152487106}"/>
              </a:ext>
            </a:extLst>
          </p:cNvPr>
          <p:cNvSpPr txBox="1"/>
          <p:nvPr/>
        </p:nvSpPr>
        <p:spPr>
          <a:xfrm>
            <a:off x="7821307" y="5547304"/>
            <a:ext cx="2380860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US" altLang="ko-KR" sz="32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5</a:t>
            </a:r>
            <a:r>
              <a:rPr lang="ko-KR" altLang="en-US" sz="32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주차</a:t>
            </a: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US" altLang="ko-KR" sz="2800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UI </a:t>
            </a:r>
            <a:r>
              <a:rPr lang="ko-KR" altLang="en-US" sz="2800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완성</a:t>
            </a:r>
            <a:endParaRPr lang="en-US" altLang="ko-KR" sz="2800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3E432BF3-C5BB-2EB3-1998-12B2C6BA823B}"/>
              </a:ext>
            </a:extLst>
          </p:cNvPr>
          <p:cNvSpPr txBox="1"/>
          <p:nvPr/>
        </p:nvSpPr>
        <p:spPr>
          <a:xfrm>
            <a:off x="11003558" y="5555898"/>
            <a:ext cx="2380860" cy="1987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US" altLang="ko-KR" sz="32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6</a:t>
            </a:r>
            <a:r>
              <a:rPr lang="ko-KR" altLang="en-US" sz="32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주차</a:t>
            </a: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endParaRPr lang="en-US" altLang="ko-KR" sz="2800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프론트와 백 연결</a:t>
            </a:r>
            <a:r>
              <a:rPr lang="en-US" altLang="ko-KR" sz="2800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테스트</a:t>
            </a:r>
            <a:endParaRPr lang="en-US" altLang="ko-KR" sz="2800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0A9E1B0D-6A44-D1DE-A400-E9349F473E42}"/>
              </a:ext>
            </a:extLst>
          </p:cNvPr>
          <p:cNvSpPr txBox="1"/>
          <p:nvPr/>
        </p:nvSpPr>
        <p:spPr>
          <a:xfrm>
            <a:off x="14239612" y="5555898"/>
            <a:ext cx="2380860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US" altLang="ko-KR" sz="32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7</a:t>
            </a:r>
            <a:r>
              <a:rPr lang="ko-KR" altLang="en-US" sz="32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주차</a:t>
            </a: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endParaRPr lang="en-US" altLang="ko-KR" sz="32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기말 발표</a:t>
            </a:r>
            <a:endParaRPr lang="en-US" altLang="ko-KR" sz="2800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Freeform 3"/>
          <p:cNvSpPr/>
          <p:nvPr/>
        </p:nvSpPr>
        <p:spPr>
          <a:xfrm>
            <a:off x="2314996" y="4160971"/>
            <a:ext cx="5060685" cy="5097329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Freeform 4"/>
          <p:cNvSpPr/>
          <p:nvPr/>
        </p:nvSpPr>
        <p:spPr>
          <a:xfrm>
            <a:off x="10585250" y="5037922"/>
            <a:ext cx="8716094" cy="5689232"/>
          </a:xfrm>
          <a:custGeom>
            <a:avLst/>
            <a:gdLst/>
            <a:ahLst/>
            <a:cxnLst/>
            <a:rect l="l" t="t" r="r" b="b"/>
            <a:pathLst>
              <a:path w="8716094" h="5689232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10990801" y="4160971"/>
            <a:ext cx="5060685" cy="5097329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4" y="0"/>
                </a:lnTo>
                <a:lnTo>
                  <a:pt x="5060684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6615357" y="1263707"/>
            <a:ext cx="5060685" cy="1910409"/>
          </a:xfrm>
          <a:custGeom>
            <a:avLst/>
            <a:gdLst/>
            <a:ahLst/>
            <a:cxnLst/>
            <a:rect l="l" t="t" r="r" b="b"/>
            <a:pathLst>
              <a:path w="5060685" h="1910409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7499656" flipV="1">
            <a:off x="4123323" y="2326829"/>
            <a:ext cx="2397621" cy="1083022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5972586" y="4842196"/>
            <a:ext cx="1040792" cy="1080924"/>
          </a:xfrm>
          <a:custGeom>
            <a:avLst/>
            <a:gdLst/>
            <a:ahLst/>
            <a:cxnLst/>
            <a:rect l="l" t="t" r="r" b="b"/>
            <a:pathLst>
              <a:path w="1040792" h="1080924">
                <a:moveTo>
                  <a:pt x="0" y="0"/>
                </a:moveTo>
                <a:lnTo>
                  <a:pt x="1040791" y="0"/>
                </a:lnTo>
                <a:lnTo>
                  <a:pt x="1040791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14957902" y="4870538"/>
            <a:ext cx="877165" cy="1129240"/>
          </a:xfrm>
          <a:custGeom>
            <a:avLst/>
            <a:gdLst/>
            <a:ahLst/>
            <a:cxnLst/>
            <a:rect l="l" t="t" r="r" b="b"/>
            <a:pathLst>
              <a:path w="877165" h="1129240">
                <a:moveTo>
                  <a:pt x="0" y="0"/>
                </a:moveTo>
                <a:lnTo>
                  <a:pt x="877165" y="0"/>
                </a:lnTo>
                <a:lnTo>
                  <a:pt x="877165" y="1129240"/>
                </a:lnTo>
                <a:lnTo>
                  <a:pt x="0" y="112924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Freeform 12"/>
          <p:cNvSpPr/>
          <p:nvPr/>
        </p:nvSpPr>
        <p:spPr>
          <a:xfrm rot="-7473391" flipH="1" flipV="1">
            <a:off x="11765115" y="2328655"/>
            <a:ext cx="2397621" cy="1083022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6836971" y="1849690"/>
            <a:ext cx="4427193" cy="790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81"/>
              </a:lnSpc>
              <a:spcBef>
                <a:spcPct val="0"/>
              </a:spcBef>
            </a:pPr>
            <a:r>
              <a:rPr lang="en-US" sz="4772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06. </a:t>
            </a:r>
            <a:r>
              <a:rPr lang="ko-KR" altLang="en-US" sz="4772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개발 환경</a:t>
            </a:r>
            <a:endParaRPr lang="en-US" sz="4772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826315" y="5152731"/>
            <a:ext cx="4288538" cy="3960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ko-KR" altLang="en-US" sz="3600" b="1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프론트엔드</a:t>
            </a:r>
            <a:endParaRPr lang="en-US" altLang="ko-KR" sz="36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>
              <a:lnSpc>
                <a:spcPts val="3854"/>
              </a:lnSpc>
              <a:spcBef>
                <a:spcPct val="0"/>
              </a:spcBef>
            </a:pPr>
            <a:endParaRPr lang="en-US" sz="275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HTML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</a:t>
            </a: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+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</a:t>
            </a: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CSS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</a:t>
            </a: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+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자바스크립트 </a:t>
            </a: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+ react/Vue.js</a:t>
            </a:r>
          </a:p>
          <a:p>
            <a:pPr>
              <a:lnSpc>
                <a:spcPts val="3854"/>
              </a:lnSpc>
              <a:spcBef>
                <a:spcPct val="0"/>
              </a:spcBef>
            </a:pPr>
            <a:endParaRPr lang="en-US" sz="275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altLang="ko-KR" sz="2753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aws</a:t>
            </a: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서버로부터 </a:t>
            </a:r>
            <a:r>
              <a:rPr lang="en-US" altLang="ko-KR" sz="2753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api</a:t>
            </a: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받아서 </a:t>
            </a:r>
            <a:r>
              <a:rPr lang="en-US" altLang="ko-KR" sz="2753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ui</a:t>
            </a: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개발</a:t>
            </a:r>
          </a:p>
          <a:p>
            <a:pPr>
              <a:lnSpc>
                <a:spcPts val="3854"/>
              </a:lnSpc>
              <a:spcBef>
                <a:spcPct val="0"/>
              </a:spcBef>
            </a:pPr>
            <a:endParaRPr lang="en-US" sz="275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1" name="Freeform 21"/>
          <p:cNvSpPr/>
          <p:nvPr/>
        </p:nvSpPr>
        <p:spPr>
          <a:xfrm rot="7282648">
            <a:off x="-1792404" y="516566"/>
            <a:ext cx="5115649" cy="2818257"/>
          </a:xfrm>
          <a:custGeom>
            <a:avLst/>
            <a:gdLst/>
            <a:ahLst/>
            <a:cxnLst/>
            <a:rect l="l" t="t" r="r" b="b"/>
            <a:pathLst>
              <a:path w="5115649" h="2818257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2" name="Freeform 22"/>
          <p:cNvSpPr/>
          <p:nvPr/>
        </p:nvSpPr>
        <p:spPr>
          <a:xfrm>
            <a:off x="15895616" y="8945111"/>
            <a:ext cx="2966186" cy="2885291"/>
          </a:xfrm>
          <a:custGeom>
            <a:avLst/>
            <a:gdLst/>
            <a:ahLst/>
            <a:cxnLst/>
            <a:rect l="l" t="t" r="r" b="b"/>
            <a:pathLst>
              <a:path w="2966186" h="2885291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CE5280B4-4960-371C-AB97-E2BEE70148A9}"/>
              </a:ext>
            </a:extLst>
          </p:cNvPr>
          <p:cNvSpPr txBox="1"/>
          <p:nvPr/>
        </p:nvSpPr>
        <p:spPr>
          <a:xfrm>
            <a:off x="11599762" y="5143500"/>
            <a:ext cx="3564037" cy="29600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ko-KR" altLang="en-US" sz="3600" b="1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백엔드</a:t>
            </a:r>
            <a:endParaRPr lang="en-US" altLang="ko-KR" sz="36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>
              <a:lnSpc>
                <a:spcPts val="3854"/>
              </a:lnSpc>
              <a:spcBef>
                <a:spcPct val="0"/>
              </a:spcBef>
            </a:pPr>
            <a:endParaRPr lang="en-US" sz="275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spring boot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로 </a:t>
            </a:r>
            <a:r>
              <a:rPr lang="en-US" altLang="ko-KR" sz="2753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api</a:t>
            </a: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</a:t>
            </a:r>
          </a:p>
          <a:p>
            <a:pPr>
              <a:lnSpc>
                <a:spcPts val="3854"/>
              </a:lnSpc>
              <a:spcBef>
                <a:spcPct val="0"/>
              </a:spcBef>
            </a:pP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개발 후 </a:t>
            </a:r>
            <a:r>
              <a:rPr lang="en-US" altLang="ko-KR" sz="2753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aws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로 배포</a:t>
            </a:r>
            <a:endParaRPr lang="en-US" altLang="ko-KR" sz="275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>
              <a:lnSpc>
                <a:spcPts val="3854"/>
              </a:lnSpc>
              <a:spcBef>
                <a:spcPct val="0"/>
              </a:spcBef>
            </a:pPr>
            <a:endParaRPr lang="ko-KR" altLang="en-US" sz="275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database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는 </a:t>
            </a:r>
            <a:r>
              <a:rPr lang="en-US" altLang="ko-KR" sz="2753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mysql</a:t>
            </a:r>
            <a:r>
              <a:rPr lang="en-US" altLang="ko-KR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</a:t>
            </a:r>
            <a:r>
              <a:rPr lang="ko-KR" altLang="en-US" sz="275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이용</a:t>
            </a:r>
            <a:endParaRPr lang="en-US" sz="275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21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697693" y="2218670"/>
            <a:ext cx="10896012" cy="6728287"/>
          </a:xfrm>
          <a:custGeom>
            <a:avLst/>
            <a:gdLst/>
            <a:ahLst/>
            <a:cxnLst/>
            <a:rect l="l" t="t" r="r" b="b"/>
            <a:pathLst>
              <a:path w="10896012" h="6728287">
                <a:moveTo>
                  <a:pt x="0" y="0"/>
                </a:moveTo>
                <a:lnTo>
                  <a:pt x="10896012" y="0"/>
                </a:lnTo>
                <a:lnTo>
                  <a:pt x="10896012" y="6728287"/>
                </a:lnTo>
                <a:lnTo>
                  <a:pt x="0" y="672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4160180" y="3377760"/>
            <a:ext cx="9952531" cy="238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152"/>
              </a:lnSpc>
              <a:spcBef>
                <a:spcPct val="0"/>
              </a:spcBef>
            </a:pPr>
            <a:r>
              <a:rPr lang="ko-KR" altLang="en-US" sz="12000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감사합니다</a:t>
            </a:r>
            <a:endParaRPr lang="en-US" sz="12000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334898" y="6304487"/>
            <a:ext cx="5601010" cy="1143246"/>
            <a:chOff x="0" y="0"/>
            <a:chExt cx="2550324" cy="5205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50324" cy="520558"/>
            </a:xfrm>
            <a:custGeom>
              <a:avLst/>
              <a:gdLst/>
              <a:ahLst/>
              <a:cxnLst/>
              <a:rect l="l" t="t" r="r" b="b"/>
              <a:pathLst>
                <a:path w="2550324" h="520558">
                  <a:moveTo>
                    <a:pt x="46996" y="0"/>
                  </a:moveTo>
                  <a:lnTo>
                    <a:pt x="2503328" y="0"/>
                  </a:lnTo>
                  <a:cubicBezTo>
                    <a:pt x="2515792" y="0"/>
                    <a:pt x="2527746" y="4951"/>
                    <a:pt x="2536559" y="13765"/>
                  </a:cubicBezTo>
                  <a:cubicBezTo>
                    <a:pt x="2545373" y="22578"/>
                    <a:pt x="2550324" y="34532"/>
                    <a:pt x="2550324" y="46996"/>
                  </a:cubicBezTo>
                  <a:lnTo>
                    <a:pt x="2550324" y="473562"/>
                  </a:lnTo>
                  <a:cubicBezTo>
                    <a:pt x="2550324" y="499517"/>
                    <a:pt x="2529283" y="520558"/>
                    <a:pt x="2503328" y="520558"/>
                  </a:cubicBezTo>
                  <a:lnTo>
                    <a:pt x="46996" y="520558"/>
                  </a:lnTo>
                  <a:cubicBezTo>
                    <a:pt x="21041" y="520558"/>
                    <a:pt x="0" y="499517"/>
                    <a:pt x="0" y="473562"/>
                  </a:cubicBezTo>
                  <a:lnTo>
                    <a:pt x="0" y="46996"/>
                  </a:lnTo>
                  <a:cubicBezTo>
                    <a:pt x="0" y="21041"/>
                    <a:pt x="21041" y="0"/>
                    <a:pt x="46996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550324" cy="53008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474114" y="6610780"/>
            <a:ext cx="5308725" cy="531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07"/>
              </a:lnSpc>
              <a:spcBef>
                <a:spcPct val="0"/>
              </a:spcBef>
            </a:pPr>
            <a:r>
              <a:rPr lang="en-US" sz="3219" u="none" strike="noStrike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Moodify</a:t>
            </a:r>
            <a:r>
              <a:rPr lang="en-US" sz="3219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  </a:t>
            </a:r>
            <a:r>
              <a:rPr lang="ko-KR" altLang="en-US" sz="3219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조수빈  문원정</a:t>
            </a:r>
            <a:endParaRPr lang="en-US" sz="3219" u="none" strike="noStrike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9" name="Freeform 9"/>
          <p:cNvSpPr/>
          <p:nvPr/>
        </p:nvSpPr>
        <p:spPr>
          <a:xfrm rot="-1244255">
            <a:off x="12441586" y="6766551"/>
            <a:ext cx="1064640" cy="1758415"/>
          </a:xfrm>
          <a:custGeom>
            <a:avLst/>
            <a:gdLst/>
            <a:ahLst/>
            <a:cxnLst/>
            <a:rect l="l" t="t" r="r" b="b"/>
            <a:pathLst>
              <a:path w="1064640" h="1758415">
                <a:moveTo>
                  <a:pt x="0" y="0"/>
                </a:moveTo>
                <a:lnTo>
                  <a:pt x="1064640" y="0"/>
                </a:lnTo>
                <a:lnTo>
                  <a:pt x="1064640" y="1758415"/>
                </a:lnTo>
                <a:lnTo>
                  <a:pt x="0" y="1758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>
            <a:off x="14727055" y="5729877"/>
            <a:ext cx="4609198" cy="6434160"/>
          </a:xfrm>
          <a:custGeom>
            <a:avLst/>
            <a:gdLst/>
            <a:ahLst/>
            <a:cxnLst/>
            <a:rect l="l" t="t" r="r" b="b"/>
            <a:pathLst>
              <a:path w="4609198" h="6434160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 rot="-1757656">
            <a:off x="-2268026" y="-422948"/>
            <a:ext cx="8967709" cy="2903296"/>
          </a:xfrm>
          <a:custGeom>
            <a:avLst/>
            <a:gdLst/>
            <a:ahLst/>
            <a:cxnLst/>
            <a:rect l="l" t="t" r="r" b="b"/>
            <a:pathLst>
              <a:path w="8967709" h="2903296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4025626" y="2068747"/>
            <a:ext cx="10236748" cy="6321192"/>
          </a:xfrm>
          <a:custGeom>
            <a:avLst/>
            <a:gdLst/>
            <a:ahLst/>
            <a:cxnLst/>
            <a:rect l="l" t="t" r="r" b="b"/>
            <a:pathLst>
              <a:path w="10236748" h="6321192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2756271" y="1680686"/>
            <a:ext cx="5456124" cy="1700931"/>
            <a:chOff x="0" y="0"/>
            <a:chExt cx="1962273" cy="6117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1683888">
            <a:off x="15941323" y="5997879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5460915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 rot="1683888">
            <a:off x="-602227" y="-92882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>
            <a:off x="8705960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11950158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5460915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8705960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11950158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14447426" y="5862934"/>
            <a:ext cx="1529987" cy="2527005"/>
          </a:xfrm>
          <a:custGeom>
            <a:avLst/>
            <a:gdLst/>
            <a:ahLst/>
            <a:cxnLst/>
            <a:rect l="l" t="t" r="r" b="b"/>
            <a:pathLst>
              <a:path w="1529987" h="2527005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4558267" y="4713333"/>
            <a:ext cx="2682223" cy="44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2564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팀원 소개</a:t>
            </a:r>
            <a:endParaRPr lang="en-US" sz="2564" u="none" strike="noStrike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315279" y="1952252"/>
            <a:ext cx="4291271" cy="113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31"/>
              </a:lnSpc>
              <a:spcBef>
                <a:spcPct val="0"/>
              </a:spcBef>
            </a:pPr>
            <a:r>
              <a:rPr lang="en-US" sz="6879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Contents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07267" y="3873665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803312" y="4713333"/>
            <a:ext cx="2682223" cy="43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2564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개발 동기</a:t>
            </a:r>
            <a:endParaRPr lang="en-US" sz="2564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852311" y="3873665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47510" y="4713333"/>
            <a:ext cx="2682223" cy="43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2400" b="1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기능 소개</a:t>
            </a:r>
            <a:endParaRPr lang="en-US" sz="2400" b="1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096509" y="3873665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558267" y="6492399"/>
            <a:ext cx="2682223" cy="44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2564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프로토타입</a:t>
            </a:r>
            <a:endParaRPr lang="en-US" sz="2564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607267" y="5652731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803312" y="6492399"/>
            <a:ext cx="2682223" cy="44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2564" spc="-25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주차별</a:t>
            </a:r>
            <a:r>
              <a:rPr lang="ko-KR" altLang="en-US" sz="2564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계획</a:t>
            </a:r>
            <a:endParaRPr lang="en-US" sz="2564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852311" y="5652731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47510" y="6492399"/>
            <a:ext cx="2682223" cy="44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2564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개발 환경</a:t>
            </a:r>
            <a:endParaRPr lang="en-US" sz="2564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096509" y="5652731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06</a:t>
            </a:r>
          </a:p>
        </p:txBody>
      </p:sp>
      <p:sp>
        <p:nvSpPr>
          <p:cNvPr id="29" name="Freeform 29"/>
          <p:cNvSpPr/>
          <p:nvPr/>
        </p:nvSpPr>
        <p:spPr>
          <a:xfrm rot="1683888">
            <a:off x="40236" y="1027429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2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4025626" y="2068746"/>
            <a:ext cx="10236748" cy="6537567"/>
          </a:xfrm>
          <a:custGeom>
            <a:avLst/>
            <a:gdLst/>
            <a:ahLst/>
            <a:cxnLst/>
            <a:rect l="l" t="t" r="r" b="b"/>
            <a:pathLst>
              <a:path w="10236748" h="6321192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2756271" y="1680686"/>
            <a:ext cx="5456124" cy="1700931"/>
            <a:chOff x="0" y="0"/>
            <a:chExt cx="1962273" cy="6117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1683888">
            <a:off x="15941323" y="5997879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6446351" y="3838883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 rot="1683888">
            <a:off x="-602227" y="-92882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10712656" y="3873665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14447426" y="5862934"/>
            <a:ext cx="1529987" cy="2527005"/>
          </a:xfrm>
          <a:custGeom>
            <a:avLst/>
            <a:gdLst/>
            <a:ahLst/>
            <a:cxnLst/>
            <a:rect l="l" t="t" r="r" b="b"/>
            <a:pathLst>
              <a:path w="1529987" h="2527005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5530172" y="4987478"/>
            <a:ext cx="2682223" cy="287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4000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문원정</a:t>
            </a:r>
            <a:endParaRPr lang="en-US" altLang="ko-KR" sz="4000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endParaRPr lang="en-US" altLang="ko-KR" sz="2564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2000" spc="-25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프론트엔드</a:t>
            </a:r>
            <a:endParaRPr lang="en-US" altLang="ko-KR" sz="2000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</a:pPr>
            <a:r>
              <a:rPr lang="ko-KR" altLang="en-US" sz="2000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이화여자대학교</a:t>
            </a:r>
            <a:endParaRPr lang="en-US" altLang="ko-KR" sz="2000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2000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컴퓨터공학과</a:t>
            </a:r>
            <a:endParaRPr lang="en-US" altLang="ko-KR" sz="2000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000" u="none" strike="noStrike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22</a:t>
            </a:r>
            <a:r>
              <a:rPr lang="ko-KR" altLang="en-US" sz="2000" u="none" strike="noStrike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학번</a:t>
            </a:r>
            <a:endParaRPr lang="en-US" sz="2000" u="none" strike="noStrike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756271" y="1891749"/>
            <a:ext cx="5220910" cy="1131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31"/>
              </a:lnSpc>
              <a:spcBef>
                <a:spcPct val="0"/>
              </a:spcBef>
            </a:pPr>
            <a:r>
              <a:rPr lang="en-US" altLang="ko-KR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01. </a:t>
            </a:r>
            <a:r>
              <a:rPr lang="ko-KR" alt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팀원 소개</a:t>
            </a:r>
            <a:endParaRPr lang="en-US" sz="60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08984" y="3897147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37672" y="4995400"/>
            <a:ext cx="2682223" cy="287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4000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조수빈</a:t>
            </a:r>
            <a:endParaRPr lang="en-US" altLang="ko-KR" sz="4000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endParaRPr lang="en-US" altLang="ko-KR" sz="2800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2000" spc="-25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백엔드</a:t>
            </a:r>
            <a:endParaRPr lang="en-US" altLang="ko-KR" sz="2000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</a:pPr>
            <a:r>
              <a:rPr lang="ko-KR" altLang="en-US" sz="2000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이화여자대학교</a:t>
            </a:r>
            <a:endParaRPr lang="en-US" altLang="ko-KR" sz="2000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ko-KR" altLang="en-US" sz="2000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컴퓨터공학과</a:t>
            </a:r>
            <a:endParaRPr lang="en-US" altLang="ko-KR" sz="2000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altLang="ko-KR" sz="2000" u="none" strike="noStrike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19</a:t>
            </a:r>
            <a:r>
              <a:rPr lang="ko-KR" altLang="en-US" sz="2000" u="none" strike="noStrike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학번</a:t>
            </a:r>
            <a:endParaRPr lang="en-US" altLang="ko-KR" sz="2000" u="none" strike="noStrike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798573" y="3911581"/>
            <a:ext cx="705091" cy="559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id="29" name="Freeform 29"/>
          <p:cNvSpPr/>
          <p:nvPr/>
        </p:nvSpPr>
        <p:spPr>
          <a:xfrm rot="1683888">
            <a:off x="40236" y="1027429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6578623" y="2815166"/>
            <a:ext cx="12283179" cy="8017566"/>
          </a:xfrm>
          <a:custGeom>
            <a:avLst/>
            <a:gdLst/>
            <a:ahLst/>
            <a:cxnLst/>
            <a:rect l="l" t="t" r="r" b="b"/>
            <a:pathLst>
              <a:path w="12283179" h="8017566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5979872" y="7218468"/>
            <a:ext cx="4616256" cy="4490358"/>
          </a:xfrm>
          <a:custGeom>
            <a:avLst/>
            <a:gdLst/>
            <a:ahLst/>
            <a:cxnLst/>
            <a:rect l="l" t="t" r="r" b="b"/>
            <a:pathLst>
              <a:path w="4616256" h="4490358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4769239" y="1028700"/>
            <a:ext cx="9043516" cy="8229600"/>
          </a:xfrm>
          <a:custGeom>
            <a:avLst/>
            <a:gdLst/>
            <a:ahLst/>
            <a:cxnLst/>
            <a:rect l="l" t="t" r="r" b="b"/>
            <a:pathLst>
              <a:path w="9043516" h="8229600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257858" y="3965364"/>
            <a:ext cx="8349985" cy="2733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16"/>
              </a:lnSpc>
              <a:spcBef>
                <a:spcPct val="0"/>
              </a:spcBef>
            </a:pPr>
            <a:r>
              <a:rPr lang="ko-KR" altLang="en-US" sz="2400" dirty="0">
                <a:latin typeface="gowun dodum" pitchFamily="2" charset="-127"/>
                <a:ea typeface="gowun dodum" pitchFamily="2" charset="-127"/>
              </a:rPr>
              <a:t>감정을 중심으로 간편하게 기록하고 친구들과 나누고</a:t>
            </a:r>
            <a:r>
              <a:rPr lang="en-US" altLang="ko-KR" sz="2400" dirty="0"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400" dirty="0">
                <a:latin typeface="gowun dodum" pitchFamily="2" charset="-127"/>
                <a:ea typeface="gowun dodum" pitchFamily="2" charset="-127"/>
              </a:rPr>
              <a:t>그동안의 </a:t>
            </a:r>
            <a:r>
              <a:rPr lang="ko-KR" altLang="en-US" sz="2400" dirty="0">
                <a:solidFill>
                  <a:srgbClr val="002060"/>
                </a:solidFill>
                <a:latin typeface="gowun dodum" pitchFamily="2" charset="-127"/>
                <a:ea typeface="gowun dodum" pitchFamily="2" charset="-127"/>
              </a:rPr>
              <a:t>감정 변화를 한 눈에 파악할 수 있는 매체 부재</a:t>
            </a:r>
            <a:endParaRPr lang="en-US" altLang="ko-KR" sz="2400" dirty="0">
              <a:solidFill>
                <a:srgbClr val="00206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616"/>
              </a:lnSpc>
              <a:spcBef>
                <a:spcPct val="0"/>
              </a:spcBef>
            </a:pPr>
            <a:endParaRPr lang="en-US" sz="2400" u="none" strike="noStrike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0" lvl="0" indent="0" algn="ctr">
              <a:lnSpc>
                <a:spcPts val="3616"/>
              </a:lnSpc>
              <a:spcBef>
                <a:spcPct val="0"/>
              </a:spcBef>
            </a:pPr>
            <a:r>
              <a:rPr lang="ko-KR" altLang="en-US" sz="2400" u="none" strike="noStrike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→ 기존 다이어리 어플리케이션은 기록에 집중하고 있음</a:t>
            </a:r>
            <a:r>
              <a:rPr lang="en-US" altLang="ko-KR" sz="2400" u="none" strike="noStrike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. </a:t>
            </a:r>
          </a:p>
          <a:p>
            <a:pPr marL="0" lvl="0" indent="0" algn="ctr">
              <a:lnSpc>
                <a:spcPts val="3616"/>
              </a:lnSpc>
              <a:spcBef>
                <a:spcPct val="0"/>
              </a:spcBef>
            </a:pPr>
            <a:r>
              <a:rPr lang="ko-KR" altLang="en-US" sz="2400" u="none" strike="noStrike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이를 공유하거나 </a:t>
            </a:r>
            <a:r>
              <a:rPr lang="ko-KR" altLang="en-US" sz="2400" u="none" strike="noStrike" spc="-25" dirty="0">
                <a:solidFill>
                  <a:srgbClr val="002060"/>
                </a:solidFill>
                <a:latin typeface="gowun dodum" pitchFamily="2" charset="-127"/>
                <a:ea typeface="gowun dodum" pitchFamily="2" charset="-127"/>
              </a:rPr>
              <a:t>감정 데이터를 한눈에 볼 수 있는 지표</a:t>
            </a:r>
            <a:r>
              <a:rPr lang="ko-KR" altLang="en-US" sz="2400" u="none" strike="noStrike" spc="-25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는 제공하고 있지 않음</a:t>
            </a:r>
            <a:endParaRPr lang="en-US" sz="2400" u="none" strike="noStrike" spc="-25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82835" y="2274305"/>
            <a:ext cx="7885181" cy="1296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08"/>
              </a:lnSpc>
              <a:spcBef>
                <a:spcPct val="0"/>
              </a:spcBef>
            </a:pPr>
            <a:r>
              <a:rPr lang="en-US" sz="7863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02. </a:t>
            </a:r>
            <a:r>
              <a:rPr lang="ko-KR" altLang="en-US" sz="7863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개발 동기</a:t>
            </a:r>
            <a:endParaRPr lang="en-US" sz="7863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09698" y="7085403"/>
            <a:ext cx="7725311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altLang="ko-KR" sz="2500" b="1" dirty="0" err="1">
                <a:solidFill>
                  <a:srgbClr val="002060"/>
                </a:solidFill>
                <a:latin typeface="gowun dodum" pitchFamily="2" charset="-127"/>
                <a:ea typeface="gowun dodum" pitchFamily="2" charset="-127"/>
              </a:rPr>
              <a:t>Moodify</a:t>
            </a:r>
            <a:r>
              <a:rPr lang="ko-KR" altLang="en-US" sz="2500" dirty="0">
                <a:latin typeface="gowun dodum" pitchFamily="2" charset="-127"/>
                <a:ea typeface="gowun dodum" pitchFamily="2" charset="-127"/>
              </a:rPr>
              <a:t>를 통해 감정을 기록함으로써 복잡한 생각을 정리하고 </a:t>
            </a:r>
            <a:r>
              <a:rPr lang="ko-KR" altLang="en-US" sz="2500" dirty="0" err="1">
                <a:latin typeface="gowun dodum" pitchFamily="2" charset="-127"/>
                <a:ea typeface="gowun dodum" pitchFamily="2" charset="-127"/>
              </a:rPr>
              <a:t>치유받을</a:t>
            </a:r>
            <a:r>
              <a:rPr lang="ko-KR" altLang="en-US" sz="2500" dirty="0">
                <a:latin typeface="gowun dodum" pitchFamily="2" charset="-127"/>
                <a:ea typeface="gowun dodum" pitchFamily="2" charset="-127"/>
              </a:rPr>
              <a:t> 수 있고</a:t>
            </a:r>
            <a:r>
              <a:rPr lang="en-US" altLang="ko-KR" sz="2500" dirty="0">
                <a:latin typeface="gowun dodum" pitchFamily="2" charset="-127"/>
                <a:ea typeface="gowun dodum" pitchFamily="2" charset="-127"/>
              </a:rPr>
              <a:t>, </a:t>
            </a:r>
          </a:p>
          <a:p>
            <a:pPr algn="ctr"/>
            <a:r>
              <a:rPr lang="ko-KR" altLang="en-US" sz="2500" dirty="0">
                <a:latin typeface="gowun dodum" pitchFamily="2" charset="-127"/>
                <a:ea typeface="gowun dodum" pitchFamily="2" charset="-127"/>
              </a:rPr>
              <a:t>친구들과 소통하면서 </a:t>
            </a:r>
            <a:r>
              <a:rPr lang="ko-KR" altLang="en-US" sz="2500" dirty="0">
                <a:solidFill>
                  <a:srgbClr val="002060"/>
                </a:solidFill>
                <a:latin typeface="gowun dodum" pitchFamily="2" charset="-127"/>
                <a:ea typeface="gowun dodum" pitchFamily="2" charset="-127"/>
              </a:rPr>
              <a:t>감정을 편하게 전달</a:t>
            </a:r>
            <a:r>
              <a:rPr lang="ko-KR" altLang="en-US" sz="2500" dirty="0">
                <a:latin typeface="gowun dodum" pitchFamily="2" charset="-127"/>
                <a:ea typeface="gowun dodum" pitchFamily="2" charset="-127"/>
              </a:rPr>
              <a:t>하거나 서로를 이해하는 도구로도 활용 가능</a:t>
            </a:r>
            <a:endParaRPr lang="en-US" altLang="ko-KR" sz="2500" dirty="0"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9" name="Freeform 9"/>
          <p:cNvSpPr/>
          <p:nvPr/>
        </p:nvSpPr>
        <p:spPr>
          <a:xfrm rot="1683888">
            <a:off x="14161125" y="6704441"/>
            <a:ext cx="1857988" cy="3976240"/>
          </a:xfrm>
          <a:custGeom>
            <a:avLst/>
            <a:gdLst/>
            <a:ahLst/>
            <a:cxnLst/>
            <a:rect l="l" t="t" r="r" b="b"/>
            <a:pathLst>
              <a:path w="1857988" h="3976240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 rot="8174348">
            <a:off x="-3201505" y="-569052"/>
            <a:ext cx="8162855" cy="4496991"/>
          </a:xfrm>
          <a:custGeom>
            <a:avLst/>
            <a:gdLst/>
            <a:ahLst/>
            <a:cxnLst/>
            <a:rect l="l" t="t" r="r" b="b"/>
            <a:pathLst>
              <a:path w="8162855" h="4496991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7196925" y="469453"/>
            <a:ext cx="10585104" cy="9447154"/>
            <a:chOff x="0" y="0"/>
            <a:chExt cx="4819745" cy="43015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9745" cy="4301599"/>
            </a:xfrm>
            <a:custGeom>
              <a:avLst/>
              <a:gdLst/>
              <a:ahLst/>
              <a:cxnLst/>
              <a:rect l="l" t="t" r="r" b="b"/>
              <a:pathLst>
                <a:path w="4819745" h="4301599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185953"/>
            <a:ext cx="5872315" cy="7819203"/>
            <a:chOff x="0" y="0"/>
            <a:chExt cx="2327098" cy="30986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27098" cy="3098616"/>
            </a:xfrm>
            <a:custGeom>
              <a:avLst/>
              <a:gdLst/>
              <a:ahLst/>
              <a:cxnLst/>
              <a:rect l="l" t="t" r="r" b="b"/>
              <a:pathLst>
                <a:path w="2327098" h="3098616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892327" y="1413923"/>
            <a:ext cx="734337" cy="183584"/>
          </a:xfrm>
          <a:custGeom>
            <a:avLst/>
            <a:gdLst/>
            <a:ahLst/>
            <a:cxnLst/>
            <a:rect l="l" t="t" r="r" b="b"/>
            <a:pathLst>
              <a:path w="734337" h="183584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1386030" y="3311245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1404308" y="4323001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1386031" y="5375193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7" name="Freeform 17"/>
          <p:cNvSpPr/>
          <p:nvPr/>
        </p:nvSpPr>
        <p:spPr>
          <a:xfrm>
            <a:off x="16421221" y="808950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18"/>
          <p:cNvGrpSpPr/>
          <p:nvPr/>
        </p:nvGrpSpPr>
        <p:grpSpPr>
          <a:xfrm>
            <a:off x="6324846" y="4391520"/>
            <a:ext cx="1348159" cy="134815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87333" y="2080293"/>
            <a:ext cx="515505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668"/>
              </a:lnSpc>
              <a:spcBef>
                <a:spcPct val="0"/>
              </a:spcBef>
            </a:pPr>
            <a:r>
              <a:rPr lang="en-US" altLang="ko-KR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03. </a:t>
            </a:r>
            <a:r>
              <a:rPr lang="ko-KR" alt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기능 소개</a:t>
            </a:r>
            <a:endParaRPr lang="en-US" sz="60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27621" y="3377466"/>
            <a:ext cx="584224" cy="559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44629" y="5428378"/>
            <a:ext cx="584224" cy="55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430910" y="3497324"/>
            <a:ext cx="3753531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878"/>
              </a:lnSpc>
              <a:spcBef>
                <a:spcPct val="0"/>
              </a:spcBef>
            </a:pP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매일 감정 상태 이모티콘 선택 및 일기 작성 </a:t>
            </a:r>
            <a:r>
              <a:rPr lang="en-US" altLang="ko-KR" sz="2000" dirty="0">
                <a:latin typeface="gowun dodum" pitchFamily="2" charset="-127"/>
                <a:ea typeface="gowun dodum" pitchFamily="2" charset="-127"/>
              </a:rPr>
              <a:t>(</a:t>
            </a: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사진</a:t>
            </a:r>
            <a:r>
              <a:rPr lang="en-US" altLang="ko-KR" sz="2000" dirty="0"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텍스트</a:t>
            </a:r>
            <a:r>
              <a:rPr lang="en-US" altLang="ko-KR" sz="2000" dirty="0"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시간</a:t>
            </a:r>
            <a:r>
              <a:rPr lang="en-US" altLang="ko-KR" sz="2000" dirty="0">
                <a:latin typeface="gowun dodum" pitchFamily="2" charset="-127"/>
                <a:ea typeface="gowun dodum" pitchFamily="2" charset="-127"/>
              </a:rPr>
              <a:t>)</a:t>
            </a:r>
            <a:endParaRPr lang="en-US" u="none" strike="noStrike" spc="-1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426275" y="4664647"/>
            <a:ext cx="3753531" cy="2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878"/>
              </a:lnSpc>
              <a:spcBef>
                <a:spcPct val="0"/>
              </a:spcBef>
            </a:pP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기록한 감정을 월별로 열람 가능</a:t>
            </a:r>
            <a:endParaRPr lang="en-US" u="none" strike="noStrike" spc="-1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6495086" y="4602653"/>
            <a:ext cx="1007677" cy="925892"/>
            <a:chOff x="0" y="0"/>
            <a:chExt cx="884596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25501"/>
              <a:ext cx="870002" cy="761797"/>
            </a:xfrm>
            <a:custGeom>
              <a:avLst/>
              <a:gdLst/>
              <a:ahLst/>
              <a:cxnLst/>
              <a:rect l="l" t="t" r="r" b="b"/>
              <a:pathLst>
                <a:path w="870002" h="761797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sp>
        <p:nvSpPr>
          <p:cNvPr id="36" name="AutoShape 2" descr="Untitled">
            <a:extLst>
              <a:ext uri="{FF2B5EF4-FFF2-40B4-BE49-F238E27FC236}">
                <a16:creationId xmlns:a16="http://schemas.microsoft.com/office/drawing/2014/main" id="{DF01E5B3-EBA3-C90E-A267-07B0B37807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8" name="그림 3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D607D22C-66A8-AB54-305C-93294F9F0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443" y="808950"/>
            <a:ext cx="7415868" cy="81955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5A01511-7EE7-FDBF-F09C-7351D20C6589}"/>
              </a:ext>
            </a:extLst>
          </p:cNvPr>
          <p:cNvSpPr txBox="1"/>
          <p:nvPr/>
        </p:nvSpPr>
        <p:spPr>
          <a:xfrm>
            <a:off x="11734800" y="9111891"/>
            <a:ext cx="2409114" cy="34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1878"/>
              </a:lnSpc>
              <a:spcBef>
                <a:spcPct val="0"/>
              </a:spcBef>
            </a:pPr>
            <a:r>
              <a:rPr lang="en-US" altLang="ko-KR" sz="1800" u="none" strike="noStrike" spc="-13" dirty="0">
                <a:solidFill>
                  <a:srgbClr val="000000"/>
                </a:solidFill>
                <a:latin typeface="DM Sans"/>
              </a:rPr>
              <a:t>Use Case Diagram</a:t>
            </a:r>
          </a:p>
        </p:txBody>
      </p:sp>
      <p:sp>
        <p:nvSpPr>
          <p:cNvPr id="41" name="Freeform 15">
            <a:extLst>
              <a:ext uri="{FF2B5EF4-FFF2-40B4-BE49-F238E27FC236}">
                <a16:creationId xmlns:a16="http://schemas.microsoft.com/office/drawing/2014/main" id="{EFB9C3AA-669A-27C8-506C-CD97E36EED61}"/>
              </a:ext>
            </a:extLst>
          </p:cNvPr>
          <p:cNvSpPr/>
          <p:nvPr/>
        </p:nvSpPr>
        <p:spPr>
          <a:xfrm>
            <a:off x="1419693" y="6393979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2" name="Freeform 15">
            <a:extLst>
              <a:ext uri="{FF2B5EF4-FFF2-40B4-BE49-F238E27FC236}">
                <a16:creationId xmlns:a16="http://schemas.microsoft.com/office/drawing/2014/main" id="{07813E03-F9BF-C3F5-0BDC-CC63972AFE55}"/>
              </a:ext>
            </a:extLst>
          </p:cNvPr>
          <p:cNvSpPr/>
          <p:nvPr/>
        </p:nvSpPr>
        <p:spPr>
          <a:xfrm>
            <a:off x="1381269" y="8010182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3" name="TextBox 22">
            <a:extLst>
              <a:ext uri="{FF2B5EF4-FFF2-40B4-BE49-F238E27FC236}">
                <a16:creationId xmlns:a16="http://schemas.microsoft.com/office/drawing/2014/main" id="{D5B8FA9F-AE16-0710-2727-7EA0267F1F8C}"/>
              </a:ext>
            </a:extLst>
          </p:cNvPr>
          <p:cNvSpPr txBox="1"/>
          <p:nvPr/>
        </p:nvSpPr>
        <p:spPr>
          <a:xfrm>
            <a:off x="1532381" y="4385051"/>
            <a:ext cx="584224" cy="559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F92763D5-BC76-144E-E62D-A6B40A01AD00}"/>
              </a:ext>
            </a:extLst>
          </p:cNvPr>
          <p:cNvSpPr txBox="1"/>
          <p:nvPr/>
        </p:nvSpPr>
        <p:spPr>
          <a:xfrm>
            <a:off x="1544629" y="6467034"/>
            <a:ext cx="584224" cy="559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</a:rPr>
              <a:t>04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DCA2EF83-EA33-4F12-F487-83A8EEB88DBB}"/>
              </a:ext>
            </a:extLst>
          </p:cNvPr>
          <p:cNvSpPr txBox="1"/>
          <p:nvPr/>
        </p:nvSpPr>
        <p:spPr>
          <a:xfrm>
            <a:off x="1544629" y="8049149"/>
            <a:ext cx="584224" cy="559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</a:rPr>
              <a:t>05</a:t>
            </a:r>
          </a:p>
        </p:txBody>
      </p:sp>
      <p:sp>
        <p:nvSpPr>
          <p:cNvPr id="46" name="TextBox 26">
            <a:extLst>
              <a:ext uri="{FF2B5EF4-FFF2-40B4-BE49-F238E27FC236}">
                <a16:creationId xmlns:a16="http://schemas.microsoft.com/office/drawing/2014/main" id="{C55D616D-DD20-47EC-104D-469D0FB36A86}"/>
              </a:ext>
            </a:extLst>
          </p:cNvPr>
          <p:cNvSpPr txBox="1"/>
          <p:nvPr/>
        </p:nvSpPr>
        <p:spPr>
          <a:xfrm>
            <a:off x="2449453" y="5660096"/>
            <a:ext cx="3753531" cy="2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878"/>
              </a:lnSpc>
              <a:spcBef>
                <a:spcPct val="0"/>
              </a:spcBef>
            </a:pPr>
            <a:r>
              <a:rPr lang="ko-KR" altLang="en-US" sz="2000" u="none" strike="noStrike" spc="-13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사용자 로그인</a:t>
            </a:r>
            <a:endParaRPr lang="en-US" u="none" strike="noStrike" spc="-1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47" name="TextBox 26">
            <a:extLst>
              <a:ext uri="{FF2B5EF4-FFF2-40B4-BE49-F238E27FC236}">
                <a16:creationId xmlns:a16="http://schemas.microsoft.com/office/drawing/2014/main" id="{825A98A3-B039-FAD4-32D2-82B492011858}"/>
              </a:ext>
            </a:extLst>
          </p:cNvPr>
          <p:cNvSpPr txBox="1"/>
          <p:nvPr/>
        </p:nvSpPr>
        <p:spPr>
          <a:xfrm>
            <a:off x="2448171" y="6669030"/>
            <a:ext cx="3753531" cy="1218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878"/>
              </a:lnSpc>
              <a:spcBef>
                <a:spcPct val="0"/>
              </a:spcBef>
            </a:pP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친구 추가</a:t>
            </a:r>
            <a:endParaRPr lang="en-US" altLang="ko-KR" sz="2000" dirty="0">
              <a:latin typeface="gowun dodum" pitchFamily="2" charset="-127"/>
              <a:ea typeface="gowun dodum" pitchFamily="2" charset="-127"/>
            </a:endParaRPr>
          </a:p>
          <a:p>
            <a:pPr marL="0" lvl="0" indent="0">
              <a:lnSpc>
                <a:spcPts val="1878"/>
              </a:lnSpc>
              <a:spcBef>
                <a:spcPct val="0"/>
              </a:spcBef>
            </a:pPr>
            <a:endParaRPr lang="en-US" altLang="ko-KR" sz="2000" dirty="0">
              <a:latin typeface="gowun dodum" pitchFamily="2" charset="-127"/>
              <a:ea typeface="gowun dodum" pitchFamily="2" charset="-127"/>
            </a:endParaRPr>
          </a:p>
          <a:p>
            <a:pPr marL="0" lvl="0" indent="0">
              <a:lnSpc>
                <a:spcPts val="1878"/>
              </a:lnSpc>
              <a:spcBef>
                <a:spcPct val="0"/>
              </a:spcBef>
            </a:pP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 </a:t>
            </a:r>
            <a:r>
              <a:rPr lang="en-US" altLang="ko-KR" sz="2000" dirty="0">
                <a:latin typeface="gowun dodum" pitchFamily="2" charset="-127"/>
                <a:ea typeface="gowun dodum" pitchFamily="2" charset="-127"/>
              </a:rPr>
              <a:t>-</a:t>
            </a: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친구 감정에 반응 </a:t>
            </a:r>
            <a:r>
              <a:rPr lang="en-US" altLang="ko-KR" sz="2000" dirty="0">
                <a:latin typeface="gowun dodum" pitchFamily="2" charset="-127"/>
                <a:ea typeface="gowun dodum" pitchFamily="2" charset="-127"/>
              </a:rPr>
              <a:t>(</a:t>
            </a: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기본 화면에 나 </a:t>
            </a:r>
            <a:r>
              <a:rPr lang="en-US" altLang="ko-KR" sz="2000" dirty="0">
                <a:latin typeface="gowun dodum" pitchFamily="2" charset="-127"/>
                <a:ea typeface="gowun dodum" pitchFamily="2" charset="-127"/>
              </a:rPr>
              <a:t>+ </a:t>
            </a: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친구들 프로필 띄워주고</a:t>
            </a:r>
            <a:r>
              <a:rPr lang="en-US" altLang="ko-KR" sz="2000" dirty="0"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친구를 선택하면 친구의 감정 달력 표시</a:t>
            </a:r>
            <a:r>
              <a:rPr lang="en-US" altLang="ko-KR" sz="2000" dirty="0">
                <a:latin typeface="gowun dodum" pitchFamily="2" charset="-127"/>
                <a:ea typeface="gowun dodum" pitchFamily="2" charset="-127"/>
              </a:rPr>
              <a:t>)</a:t>
            </a:r>
            <a:endParaRPr lang="en-US" u="none" strike="noStrike" spc="-1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48" name="TextBox 26">
            <a:extLst>
              <a:ext uri="{FF2B5EF4-FFF2-40B4-BE49-F238E27FC236}">
                <a16:creationId xmlns:a16="http://schemas.microsoft.com/office/drawing/2014/main" id="{C2180E2F-FEDE-2886-420A-174D4113D6B6}"/>
              </a:ext>
            </a:extLst>
          </p:cNvPr>
          <p:cNvSpPr txBox="1"/>
          <p:nvPr/>
        </p:nvSpPr>
        <p:spPr>
          <a:xfrm>
            <a:off x="2448170" y="8296754"/>
            <a:ext cx="3753531" cy="2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878"/>
              </a:lnSpc>
              <a:spcBef>
                <a:spcPct val="0"/>
              </a:spcBef>
            </a:pP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일기 공개</a:t>
            </a:r>
            <a:r>
              <a:rPr lang="en-US" altLang="ko-KR" sz="2000" dirty="0">
                <a:latin typeface="gowun dodum" pitchFamily="2" charset="-127"/>
                <a:ea typeface="gowun dodum" pitchFamily="2" charset="-127"/>
              </a:rPr>
              <a:t>/</a:t>
            </a:r>
            <a:r>
              <a:rPr lang="ko-KR" altLang="en-US" sz="2000" dirty="0">
                <a:latin typeface="gowun dodum" pitchFamily="2" charset="-127"/>
                <a:ea typeface="gowun dodum" pitchFamily="2" charset="-127"/>
              </a:rPr>
              <a:t>비공개 여부 설정</a:t>
            </a:r>
            <a:endParaRPr lang="en-US" u="none" strike="noStrike" spc="-13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20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8100000">
            <a:off x="-2183004" y="-116698"/>
            <a:ext cx="7820097" cy="4308162"/>
          </a:xfrm>
          <a:custGeom>
            <a:avLst/>
            <a:gdLst/>
            <a:ahLst/>
            <a:cxnLst/>
            <a:rect l="l" t="t" r="r" b="b"/>
            <a:pathLst>
              <a:path w="7820097" h="4308162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5660245" y="1028700"/>
            <a:ext cx="11624773" cy="8229600"/>
            <a:chOff x="0" y="0"/>
            <a:chExt cx="5293141" cy="37472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93141" cy="3747207"/>
            </a:xfrm>
            <a:custGeom>
              <a:avLst/>
              <a:gdLst/>
              <a:ahLst/>
              <a:cxnLst/>
              <a:rect l="l" t="t" r="r" b="b"/>
              <a:pathLst>
                <a:path w="5293141" h="3747207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47643" y="2037383"/>
            <a:ext cx="5711502" cy="1700931"/>
            <a:chOff x="0" y="0"/>
            <a:chExt cx="1962273" cy="6117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57797" y="4050661"/>
            <a:ext cx="6035818" cy="3727118"/>
          </a:xfrm>
          <a:custGeom>
            <a:avLst/>
            <a:gdLst/>
            <a:ahLst/>
            <a:cxnLst/>
            <a:rect l="l" t="t" r="r" b="b"/>
            <a:pathLst>
              <a:path w="6035818" h="37271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Box 11"/>
          <p:cNvSpPr txBox="1"/>
          <p:nvPr/>
        </p:nvSpPr>
        <p:spPr>
          <a:xfrm>
            <a:off x="1139580" y="4948817"/>
            <a:ext cx="5608101" cy="183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메인 화면에서 </a:t>
            </a:r>
            <a:r>
              <a:rPr lang="en-US" altLang="ko-KR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START </a:t>
            </a: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버튼 누르면</a:t>
            </a:r>
            <a:endParaRPr lang="en-US" altLang="ko-KR" sz="2101" u="none" strike="noStrike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226830" lvl="1">
              <a:lnSpc>
                <a:spcPts val="2941"/>
              </a:lnSpc>
            </a:pP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   로그인 창 표시</a:t>
            </a: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226830" lvl="1">
              <a:lnSpc>
                <a:spcPts val="2941"/>
              </a:lnSpc>
            </a:pP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로그인 화면에서 이메일</a:t>
            </a:r>
            <a:r>
              <a:rPr lang="en-US" altLang="ko-KR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비밀번호 입력 후 로그인</a:t>
            </a:r>
            <a:endParaRPr lang="en-US" altLang="ko-KR" sz="2101" u="none" strike="noStrike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90804" y="2383360"/>
            <a:ext cx="5393768" cy="1120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468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04. </a:t>
            </a:r>
            <a:r>
              <a:rPr lang="ko-KR" alt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프로토타입</a:t>
            </a:r>
            <a:endParaRPr lang="en-US" sz="60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870058" y="1413269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8" name="Freeform 38"/>
          <p:cNvSpPr/>
          <p:nvPr/>
        </p:nvSpPr>
        <p:spPr>
          <a:xfrm rot="-2533475">
            <a:off x="14640608" y="8018200"/>
            <a:ext cx="3896408" cy="2146567"/>
          </a:xfrm>
          <a:custGeom>
            <a:avLst/>
            <a:gdLst/>
            <a:ahLst/>
            <a:cxnLst/>
            <a:rect l="l" t="t" r="r" b="b"/>
            <a:pathLst>
              <a:path w="3896408" h="2146567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6C16B27-FB14-BB28-8DF7-5F004BC317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0663" y="1821372"/>
            <a:ext cx="3189703" cy="664425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5C2C699-265A-8B0F-1C3B-58F4672929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89302" y="1821372"/>
            <a:ext cx="3132127" cy="66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8100000">
            <a:off x="-2183004" y="-116698"/>
            <a:ext cx="7820097" cy="4308162"/>
          </a:xfrm>
          <a:custGeom>
            <a:avLst/>
            <a:gdLst/>
            <a:ahLst/>
            <a:cxnLst/>
            <a:rect l="l" t="t" r="r" b="b"/>
            <a:pathLst>
              <a:path w="7820097" h="4308162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5660245" y="1028700"/>
            <a:ext cx="11624773" cy="8229600"/>
            <a:chOff x="0" y="0"/>
            <a:chExt cx="5293141" cy="37472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93141" cy="3747207"/>
            </a:xfrm>
            <a:custGeom>
              <a:avLst/>
              <a:gdLst/>
              <a:ahLst/>
              <a:cxnLst/>
              <a:rect l="l" t="t" r="r" b="b"/>
              <a:pathLst>
                <a:path w="5293141" h="3747207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47643" y="2037383"/>
            <a:ext cx="5711502" cy="1700931"/>
            <a:chOff x="0" y="0"/>
            <a:chExt cx="1962273" cy="6117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57797" y="4050661"/>
            <a:ext cx="6035818" cy="3727118"/>
          </a:xfrm>
          <a:custGeom>
            <a:avLst/>
            <a:gdLst/>
            <a:ahLst/>
            <a:cxnLst/>
            <a:rect l="l" t="t" r="r" b="b"/>
            <a:pathLst>
              <a:path w="6035818" h="37271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Box 11"/>
          <p:cNvSpPr txBox="1"/>
          <p:nvPr/>
        </p:nvSpPr>
        <p:spPr>
          <a:xfrm>
            <a:off x="1139580" y="4948817"/>
            <a:ext cx="5608101" cy="145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en-US" altLang="ko-KR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Sign Up </a:t>
            </a: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버튼 누를 시 회원가입 페이지</a:t>
            </a: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비밀번호 잊었을 시</a:t>
            </a:r>
            <a:r>
              <a:rPr lang="en-US" altLang="ko-KR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, Forgot Password? </a:t>
            </a: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버튼을 통해 비밀번호 찾기 페이지</a:t>
            </a:r>
            <a:endParaRPr lang="en-US" altLang="ko-KR" sz="2101" u="none" strike="noStrike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90804" y="2383360"/>
            <a:ext cx="5393768" cy="1120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468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04. </a:t>
            </a:r>
            <a:r>
              <a:rPr lang="ko-KR" alt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프로토타입</a:t>
            </a:r>
            <a:endParaRPr lang="en-US" sz="60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870058" y="1413269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5C2C699-265A-8B0F-1C3B-58F4672929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476" y="1805683"/>
            <a:ext cx="3132127" cy="66547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18CE67-CBD9-82AC-2F5B-F091EFB709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28822" y="1847247"/>
            <a:ext cx="3263703" cy="66547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F1C523-87AC-6A11-300E-33B331804B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0762" y="1836856"/>
            <a:ext cx="3235568" cy="6654714"/>
          </a:xfrm>
          <a:prstGeom prst="rect">
            <a:avLst/>
          </a:prstGeom>
        </p:spPr>
      </p:pic>
      <p:sp>
        <p:nvSpPr>
          <p:cNvPr id="38" name="Freeform 38"/>
          <p:cNvSpPr/>
          <p:nvPr/>
        </p:nvSpPr>
        <p:spPr>
          <a:xfrm rot="-2533475">
            <a:off x="14617692" y="8117445"/>
            <a:ext cx="3896408" cy="2146567"/>
          </a:xfrm>
          <a:custGeom>
            <a:avLst/>
            <a:gdLst/>
            <a:ahLst/>
            <a:cxnLst/>
            <a:rect l="l" t="t" r="r" b="b"/>
            <a:pathLst>
              <a:path w="3896408" h="2146567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4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8100000">
            <a:off x="-2183004" y="-116698"/>
            <a:ext cx="7820097" cy="4308162"/>
          </a:xfrm>
          <a:custGeom>
            <a:avLst/>
            <a:gdLst/>
            <a:ahLst/>
            <a:cxnLst/>
            <a:rect l="l" t="t" r="r" b="b"/>
            <a:pathLst>
              <a:path w="7820097" h="4308162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5660245" y="1028700"/>
            <a:ext cx="11624773" cy="8229600"/>
            <a:chOff x="0" y="0"/>
            <a:chExt cx="5293141" cy="37472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93141" cy="3747207"/>
            </a:xfrm>
            <a:custGeom>
              <a:avLst/>
              <a:gdLst/>
              <a:ahLst/>
              <a:cxnLst/>
              <a:rect l="l" t="t" r="r" b="b"/>
              <a:pathLst>
                <a:path w="5293141" h="3747207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47643" y="2037383"/>
            <a:ext cx="5711502" cy="1700931"/>
            <a:chOff x="0" y="0"/>
            <a:chExt cx="1962273" cy="6117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57797" y="4050661"/>
            <a:ext cx="6035818" cy="3977696"/>
          </a:xfrm>
          <a:custGeom>
            <a:avLst/>
            <a:gdLst/>
            <a:ahLst/>
            <a:cxnLst/>
            <a:rect l="l" t="t" r="r" b="b"/>
            <a:pathLst>
              <a:path w="6035818" h="37271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Box 11"/>
          <p:cNvSpPr txBox="1"/>
          <p:nvPr/>
        </p:nvSpPr>
        <p:spPr>
          <a:xfrm>
            <a:off x="1139580" y="4948817"/>
            <a:ext cx="5608101" cy="2574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로그인 성공했을 시</a:t>
            </a:r>
            <a:r>
              <a:rPr lang="en-US" altLang="ko-KR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달력 화면 표시</a:t>
            </a:r>
            <a:endParaRPr lang="en-US" altLang="ko-KR" sz="2101" u="none" strike="noStrike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endParaRPr lang="en-US" altLang="ko-KR" sz="2101" u="none" strike="noStrike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en-US" altLang="ko-KR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+ </a:t>
            </a: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버튼 눌러서 감정 선택 후 일기 작성 가능</a:t>
            </a: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일기 작성 시 공개</a:t>
            </a:r>
            <a:r>
              <a:rPr lang="en-US" altLang="ko-KR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비공개 여부 설정 가능</a:t>
            </a: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감정 아이콘 누를 시</a:t>
            </a:r>
            <a:r>
              <a:rPr lang="en-US" altLang="ko-KR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일기 열람 가능</a:t>
            </a: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90804" y="2383360"/>
            <a:ext cx="5393768" cy="1120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468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04. </a:t>
            </a:r>
            <a:r>
              <a:rPr lang="ko-KR" alt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프로토타입</a:t>
            </a:r>
            <a:endParaRPr lang="en-US" sz="60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870058" y="1413269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BD20B27-40D3-9C67-F8D8-2AB8DE3026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7238" y="2396734"/>
            <a:ext cx="2640482" cy="55819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4516549-6C4E-2B8D-A6DE-897F65B6A9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21540" y="2419341"/>
            <a:ext cx="2585786" cy="5609016"/>
          </a:xfrm>
          <a:prstGeom prst="rect">
            <a:avLst/>
          </a:prstGeom>
        </p:spPr>
      </p:pic>
      <p:sp>
        <p:nvSpPr>
          <p:cNvPr id="38" name="Freeform 38"/>
          <p:cNvSpPr/>
          <p:nvPr/>
        </p:nvSpPr>
        <p:spPr>
          <a:xfrm rot="-2533475">
            <a:off x="14640608" y="8018200"/>
            <a:ext cx="3896408" cy="2146567"/>
          </a:xfrm>
          <a:custGeom>
            <a:avLst/>
            <a:gdLst/>
            <a:ahLst/>
            <a:cxnLst/>
            <a:rect l="l" t="t" r="r" b="b"/>
            <a:pathLst>
              <a:path w="3896408" h="2146567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7177AD3-CFD8-22FF-0126-2E6558BED7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8356" y="2380309"/>
            <a:ext cx="2674722" cy="56101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591552-CD05-7B49-024B-20317FDA8D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541398" y="2380309"/>
            <a:ext cx="2657495" cy="55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8100000">
            <a:off x="-2183004" y="-116698"/>
            <a:ext cx="7820097" cy="4308162"/>
          </a:xfrm>
          <a:custGeom>
            <a:avLst/>
            <a:gdLst/>
            <a:ahLst/>
            <a:cxnLst/>
            <a:rect l="l" t="t" r="r" b="b"/>
            <a:pathLst>
              <a:path w="7820097" h="4308162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5660245" y="1028700"/>
            <a:ext cx="11624773" cy="8229600"/>
            <a:chOff x="0" y="0"/>
            <a:chExt cx="5293141" cy="37472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93141" cy="3747207"/>
            </a:xfrm>
            <a:custGeom>
              <a:avLst/>
              <a:gdLst/>
              <a:ahLst/>
              <a:cxnLst/>
              <a:rect l="l" t="t" r="r" b="b"/>
              <a:pathLst>
                <a:path w="5293141" h="3747207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47643" y="2037383"/>
            <a:ext cx="5711502" cy="1700931"/>
            <a:chOff x="0" y="0"/>
            <a:chExt cx="1962273" cy="6117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57797" y="4050661"/>
            <a:ext cx="6035818" cy="3727118"/>
          </a:xfrm>
          <a:custGeom>
            <a:avLst/>
            <a:gdLst/>
            <a:ahLst/>
            <a:cxnLst/>
            <a:rect l="l" t="t" r="r" b="b"/>
            <a:pathLst>
              <a:path w="6035818" h="37271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Box 11"/>
          <p:cNvSpPr txBox="1"/>
          <p:nvPr/>
        </p:nvSpPr>
        <p:spPr>
          <a:xfrm>
            <a:off x="1139580" y="4948817"/>
            <a:ext cx="5608101" cy="145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환경 설정에서 비밀번호</a:t>
            </a:r>
            <a:r>
              <a:rPr lang="en-US" altLang="ko-KR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101" u="none" strike="noStrike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이름 변경 가능</a:t>
            </a:r>
            <a:endParaRPr lang="en-US" altLang="ko-KR" sz="2101" u="none" strike="noStrike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  <a:p>
            <a:pPr marL="453660" lvl="1" indent="-226830">
              <a:lnSpc>
                <a:spcPts val="2941"/>
              </a:lnSpc>
              <a:buFont typeface="Arial"/>
              <a:buChar char="•"/>
            </a:pP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비밀번호 변경 시</a:t>
            </a:r>
            <a:r>
              <a:rPr lang="en-US" altLang="ko-KR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, </a:t>
            </a: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현재 비밀번호를 </a:t>
            </a:r>
            <a:r>
              <a:rPr lang="ko-KR" altLang="en-US" sz="2101" dirty="0" err="1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입력해야지</a:t>
            </a:r>
            <a:r>
              <a:rPr lang="ko-KR" altLang="en-US" sz="210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 가능</a:t>
            </a:r>
            <a:endParaRPr lang="en-US" altLang="ko-KR" sz="210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90804" y="2383360"/>
            <a:ext cx="5393768" cy="1120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468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04. </a:t>
            </a:r>
            <a:r>
              <a:rPr lang="ko-KR" altLang="en-US" sz="6000" b="1" dirty="0">
                <a:solidFill>
                  <a:srgbClr val="000000"/>
                </a:solidFill>
                <a:latin typeface="gowun dodum" pitchFamily="2" charset="-127"/>
                <a:ea typeface="gowun dodum" pitchFamily="2" charset="-127"/>
              </a:rPr>
              <a:t>프로토타입</a:t>
            </a:r>
            <a:endParaRPr lang="en-US" sz="6000" b="1" dirty="0">
              <a:solidFill>
                <a:srgbClr val="000000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870058" y="1413269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5D3DAF-89A2-1313-FBE0-FFB2683F6D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8938" y="2027950"/>
            <a:ext cx="3288762" cy="69099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309BCB5-124F-AA4C-D5F4-447E0CAFEA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56212" y="2041689"/>
            <a:ext cx="3286221" cy="68927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B7791E-8B32-DF99-AADA-928F4D7F68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37692" y="2041690"/>
            <a:ext cx="3410728" cy="6892759"/>
          </a:xfrm>
          <a:prstGeom prst="rect">
            <a:avLst/>
          </a:prstGeom>
        </p:spPr>
      </p:pic>
      <p:sp>
        <p:nvSpPr>
          <p:cNvPr id="38" name="Freeform 38"/>
          <p:cNvSpPr/>
          <p:nvPr/>
        </p:nvSpPr>
        <p:spPr>
          <a:xfrm rot="-2533475">
            <a:off x="14640608" y="8018200"/>
            <a:ext cx="3896408" cy="2146567"/>
          </a:xfrm>
          <a:custGeom>
            <a:avLst/>
            <a:gdLst/>
            <a:ahLst/>
            <a:cxnLst/>
            <a:rect l="l" t="t" r="r" b="b"/>
            <a:pathLst>
              <a:path w="3896408" h="2146567">
                <a:moveTo>
                  <a:pt x="0" y="0"/>
                </a:moveTo>
                <a:lnTo>
                  <a:pt x="3896408" y="0"/>
                </a:lnTo>
                <a:lnTo>
                  <a:pt x="3896408" y="2146567"/>
                </a:lnTo>
                <a:lnTo>
                  <a:pt x="0" y="21465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5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378</Words>
  <Application>Microsoft Office PowerPoint</Application>
  <PresentationFormat>사용자 지정</PresentationFormat>
  <Paragraphs>116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DM Sans</vt:lpstr>
      <vt:lpstr>Repo Bold Bold</vt:lpstr>
      <vt:lpstr>Gowun Dodum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Creative Doodle Brainstorming Presentation</dc:title>
  <dc:creator>문원정</dc:creator>
  <cp:lastModifiedBy>문원정(컴퓨터공학전공)</cp:lastModifiedBy>
  <cp:revision>3</cp:revision>
  <dcterms:created xsi:type="dcterms:W3CDTF">2006-08-16T00:00:00Z</dcterms:created>
  <dcterms:modified xsi:type="dcterms:W3CDTF">2024-01-07T08:14:05Z</dcterms:modified>
  <dc:identifier>DAF5LnElGPI</dc:identifier>
</cp:coreProperties>
</file>