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7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ADD0"/>
    <a:srgbClr val="2B2B2B"/>
    <a:srgbClr val="394D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4995"/>
    <p:restoredTop autoAdjust="0" sz="81438"/>
  </p:normalViewPr>
  <p:slideViewPr>
    <p:cSldViewPr snapToGrid="0" snapToObjects="1">
      <p:cViewPr varScale="1">
        <p:scale>
          <a:sx d="100" n="90"/>
          <a:sy d="100" n="90"/>
        </p:scale>
        <p:origin x="1392" y="84"/>
      </p:cViewPr>
      <p:guideLst>
        <p:guide orient="horz" pos="2160"/>
        <p:guide pos="3840"/>
      </p:guideLst>
    </p:cSldViewPr>
  </p:slid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notesMaster" Target="notesMasters/notesMaster1.xml" /><Relationship Id="rId37" Type="http://schemas.openxmlformats.org/officeDocument/2006/relationships/presProps" Target="presProps.xml" /><Relationship Id="rId40" Type="http://schemas.openxmlformats.org/officeDocument/2006/relationships/tableStyles" Target="tableStyles.xml" /><Relationship Id="rId1" Type="http://schemas.openxmlformats.org/officeDocument/2006/relationships/slideMaster" Target="slideMasters/slideMaster1.xml" /><Relationship Id="rId39" Type="http://schemas.openxmlformats.org/officeDocument/2006/relationships/theme" Target="theme/theme1.xml" /><Relationship Id="rId38"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11525-9FF1-4FC0-8BB5-D4259767D0F6}"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5A5BC-4889-41D4-A413-F8BBA21B45F4}" type="slidenum">
              <a:rPr lang="en-US" smtClean="0"/>
              <a:t>‹#›</a:t>
            </a:fld>
            <a:endParaRPr lang="en-US"/>
          </a:p>
        </p:txBody>
      </p:sp>
    </p:spTree>
    <p:extLst>
      <p:ext uri="{BB962C8B-B14F-4D97-AF65-F5344CB8AC3E}">
        <p14:creationId xmlns:p14="http://schemas.microsoft.com/office/powerpoint/2010/main" val="264939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Simple list showing all section names to give attendees a roadmap of the session.</a:t>
            </a:r>
          </a:p>
          <a:p>
            <a:pPr lvl="0" indent="0" marL="0">
              <a:buNone/>
            </a:pPr>
          </a:p>
          <a:p>
            <a:pPr lvl="0" indent="0" marL="0">
              <a:buNone/>
            </a:pPr>
            <a:r>
              <a:rPr/>
              <a:t>This agenda outlines what we will cover today. We’ll start with an introduction, move into cloud computing basics, explore Azure and Generative AI, then shift to AI in business applications. Demos will be interspersed throughout, followed by ethics, security discussions, and a Q&amp;A wrap-up.</a:t>
            </a:r>
          </a:p>
        </p:txBody>
      </p:sp>
      <p:sp>
        <p:nvSpPr>
          <p:cNvPr id="4" name="Slide Number Placeholder 3"/>
          <p:cNvSpPr>
            <a:spLocks noGrp="1"/>
          </p:cNvSpPr>
          <p:nvPr>
            <p:ph type="sldNum" sz="quarter" idx="10"/>
          </p:nvPr>
        </p:nvSpPr>
        <p:spPr/>
        <p:txBody>
          <a:bodyPr/>
          <a:lstStyle/>
          <a:p>
            <a:fld id="{F535A5BC-4889-41D4-A413-F8BBA21B45F4}"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Comparison table of Azure vs. AWS vs. Google Cloud with Azure’s advantages highlighted.</a:t>
            </a:r>
          </a:p>
          <a:p>
            <a:pPr lvl="0" indent="0" marL="0">
              <a:buNone/>
            </a:pPr>
          </a:p>
          <a:p>
            <a:pPr lvl="0" indent="0" marL="0">
              <a:buNone/>
            </a:pPr>
            <a:r>
              <a:rPr b="1"/>
              <a:t>Hybrid capabilities</a:t>
            </a:r>
            <a:br/>
            <a:r>
              <a:rPr/>
              <a:t>Azure leads the market in hybrid cloud solutions, making it easier for companies to manage both on-premises and cloud workloads.</a:t>
            </a:r>
          </a:p>
          <a:p>
            <a:pPr lvl="0" indent="0" marL="0">
              <a:buNone/>
            </a:pPr>
          </a:p>
          <a:p>
            <a:pPr lvl="0" indent="0" marL="0">
              <a:buNone/>
            </a:pPr>
            <a:r>
              <a:rPr b="1"/>
              <a:t>Security and compliance</a:t>
            </a:r>
            <a:br/>
            <a:r>
              <a:rPr/>
              <a:t>Azure has a deep focus on security, offering industry-leading compliance and privacy protections, which is a major advantage over its competitors.</a:t>
            </a:r>
          </a:p>
          <a:p>
            <a:pPr lvl="0" indent="0" marL="0">
              <a:buNone/>
            </a:pPr>
          </a:p>
          <a:p>
            <a:pPr lvl="0" indent="0" marL="0">
              <a:buNone/>
            </a:pPr>
            <a:r>
              <a:rPr b="1"/>
              <a:t>Integration with Microsoft products</a:t>
            </a:r>
            <a:br/>
            <a:r>
              <a:rPr/>
              <a:t>One of Azure’s key strengths is its seamless integration with popular Microsoft products, such as Office 365, Teams, and Dynamics 365, offering users a unified experience.</a:t>
            </a:r>
          </a:p>
        </p:txBody>
      </p:sp>
      <p:sp>
        <p:nvSpPr>
          <p:cNvPr id="4" name="Slide Number Placeholder 3"/>
          <p:cNvSpPr>
            <a:spLocks noGrp="1"/>
          </p:cNvSpPr>
          <p:nvPr>
            <p:ph type="sldNum" sz="quarter" idx="10"/>
          </p:nvPr>
        </p:nvSpPr>
        <p:spPr/>
        <p:txBody>
          <a:bodyPr/>
          <a:lstStyle/>
          <a:p>
            <a:fld id="{F535A5BC-4889-41D4-A413-F8BBA21B45F4}"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Diagram comparing traditional AI (data analysis) with Generative AI (new content creation).</a:t>
            </a:r>
          </a:p>
          <a:p>
            <a:pPr lvl="0" indent="0" marL="0">
              <a:buNone/>
            </a:pPr>
          </a:p>
          <a:p>
            <a:pPr lvl="0" indent="0" marL="0">
              <a:buNone/>
            </a:pPr>
            <a:r>
              <a:rPr b="1"/>
              <a:t>Defining Generative AI</a:t>
            </a:r>
            <a:br/>
            <a:r>
              <a:rPr/>
              <a:t>Generative AI models learn patterns from existing data and then create new data based on that understanding, whether it be text, images, or even computer code.</a:t>
            </a:r>
          </a:p>
          <a:p>
            <a:pPr lvl="0" indent="0" marL="0">
              <a:buNone/>
            </a:pPr>
          </a:p>
          <a:p>
            <a:pPr lvl="0" indent="0" marL="0">
              <a:buNone/>
            </a:pPr>
            <a:r>
              <a:rPr b="1"/>
              <a:t>Difference from traditional AI</a:t>
            </a:r>
            <a:br/>
            <a:r>
              <a:rPr/>
              <a:t>Unlike traditional AI, which primarily focuses on analyzing and predicting, Generative AI is designed to produce entirely new outputs.</a:t>
            </a:r>
          </a:p>
          <a:p>
            <a:pPr lvl="0" indent="0" marL="0">
              <a:buNone/>
            </a:pPr>
          </a:p>
          <a:p>
            <a:pPr lvl="0" indent="0" marL="0">
              <a:buNone/>
            </a:pPr>
            <a:r>
              <a:rPr b="1"/>
              <a:t>Applications of Generative AI</a:t>
            </a:r>
            <a:br/>
            <a:r>
              <a:rPr/>
              <a:t>Generative AI is rapidly being adopted in industries for a wide range of tasks, from creating product designs to generating marketing content, and even assisting in areas like medical imaging.</a:t>
            </a:r>
          </a:p>
        </p:txBody>
      </p:sp>
      <p:sp>
        <p:nvSpPr>
          <p:cNvPr id="4" name="Slide Number Placeholder 3"/>
          <p:cNvSpPr>
            <a:spLocks noGrp="1"/>
          </p:cNvSpPr>
          <p:nvPr>
            <p:ph type="sldNum" sz="quarter" idx="10"/>
          </p:nvPr>
        </p:nvSpPr>
        <p:spPr/>
        <p:txBody>
          <a:bodyPr/>
          <a:lstStyle/>
          <a:p>
            <a:fld id="{F535A5BC-4889-41D4-A413-F8BBA21B45F4}"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Side-by-side comparison of GPT (text generation), DALL·E (image creation), and Codex (code generation).</a:t>
            </a:r>
          </a:p>
          <a:p>
            <a:pPr lvl="0" indent="0" marL="0">
              <a:buNone/>
            </a:pPr>
          </a:p>
          <a:p>
            <a:pPr lvl="0" indent="0" marL="0">
              <a:buNone/>
            </a:pPr>
            <a:r>
              <a:rPr b="1"/>
              <a:t>GPT</a:t>
            </a:r>
            <a:br/>
            <a:r>
              <a:rPr/>
              <a:t>GPT is one of the most advanced text generation models available, capable of producing human-like responses for customer service, content generation, or summarization.</a:t>
            </a:r>
          </a:p>
          <a:p>
            <a:pPr lvl="0" indent="0" marL="0">
              <a:buNone/>
            </a:pPr>
          </a:p>
          <a:p>
            <a:pPr lvl="0" indent="0" marL="0">
              <a:buNone/>
            </a:pPr>
            <a:r>
              <a:rPr b="1"/>
              <a:t>DALL·E</a:t>
            </a:r>
            <a:br/>
            <a:r>
              <a:rPr/>
              <a:t>DALL·E generates high-quality images from text descriptions, enabling users to create custom visuals for marketing, design, or media production.</a:t>
            </a:r>
          </a:p>
          <a:p>
            <a:pPr lvl="0" indent="0" marL="0">
              <a:buNone/>
            </a:pPr>
          </a:p>
          <a:p>
            <a:pPr lvl="0" indent="0" marL="0">
              <a:buNone/>
            </a:pPr>
            <a:r>
              <a:rPr b="1"/>
              <a:t>Codex</a:t>
            </a:r>
            <a:br/>
            <a:r>
              <a:rPr/>
              <a:t>Codex allows developers to input natural language prompts and receive functional code in return, making it easier to automate coding tasks and speed up development cycles.</a:t>
            </a:r>
          </a:p>
        </p:txBody>
      </p:sp>
      <p:sp>
        <p:nvSpPr>
          <p:cNvPr id="4" name="Slide Number Placeholder 3"/>
          <p:cNvSpPr>
            <a:spLocks noGrp="1"/>
          </p:cNvSpPr>
          <p:nvPr>
            <p:ph type="sldNum" sz="quarter" idx="10"/>
          </p:nvPr>
        </p:nvSpPr>
        <p:spPr/>
        <p:txBody>
          <a:bodyPr/>
          <a:lstStyle/>
          <a:p>
            <a:fld id="{F535A5BC-4889-41D4-A413-F8BBA21B45F4}"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Industry-specific images showing applications of Generative AI in media, retail, and healthcare.</a:t>
            </a:r>
          </a:p>
          <a:p>
            <a:pPr lvl="0" indent="0" marL="0">
              <a:buNone/>
            </a:pPr>
          </a:p>
          <a:p>
            <a:pPr lvl="0" indent="0" marL="0">
              <a:buNone/>
            </a:pPr>
            <a:r>
              <a:rPr b="1"/>
              <a:t>Media and entertainment</a:t>
            </a:r>
            <a:br/>
            <a:r>
              <a:rPr/>
              <a:t>Generative AI tools can create text, audio, and video content, automating tasks that previously required human effort, making content creation more scalable.</a:t>
            </a:r>
          </a:p>
          <a:p>
            <a:pPr lvl="0" indent="0" marL="0">
              <a:buNone/>
            </a:pPr>
          </a:p>
          <a:p>
            <a:pPr lvl="0" indent="0" marL="0">
              <a:buNone/>
            </a:pPr>
            <a:r>
              <a:rPr b="1"/>
              <a:t>Retail and e-commerce</a:t>
            </a:r>
            <a:br/>
            <a:r>
              <a:rPr/>
              <a:t>Generative AI helps retailers personalize product recommendations, automate marketing campaigns, and even design custom products for customers based on their preferences.</a:t>
            </a:r>
          </a:p>
          <a:p>
            <a:pPr lvl="0" indent="0" marL="0">
              <a:buNone/>
            </a:pPr>
          </a:p>
          <a:p>
            <a:pPr lvl="0" indent="0" marL="0">
              <a:buNone/>
            </a:pPr>
            <a:r>
              <a:rPr b="1"/>
              <a:t>Healthcare</a:t>
            </a:r>
            <a:br/>
            <a:r>
              <a:rPr/>
              <a:t>Generative AI is being used to improve medical imaging, speed up research, and assist doctors in diagnosing diseases by providing AI-driven insights.</a:t>
            </a:r>
          </a:p>
        </p:txBody>
      </p:sp>
      <p:sp>
        <p:nvSpPr>
          <p:cNvPr id="4" name="Slide Number Placeholder 3"/>
          <p:cNvSpPr>
            <a:spLocks noGrp="1"/>
          </p:cNvSpPr>
          <p:nvPr>
            <p:ph type="sldNum" sz="quarter" idx="10"/>
          </p:nvPr>
        </p:nvSpPr>
        <p:spPr/>
        <p:txBody>
          <a:bodyPr/>
          <a:lstStyle/>
          <a:p>
            <a:fld id="{F535A5BC-4889-41D4-A413-F8BBA21B45F4}" type="slidenum">
              <a:rPr lang="en-US"/>
              <a:t>17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Screenshots showing the results of an AutoML experiment and the model deployment process.</a:t>
            </a:r>
          </a:p>
          <a:p>
            <a:pPr lvl="0" indent="0" marL="0">
              <a:buNone/>
            </a:pPr>
          </a:p>
          <a:p>
            <a:pPr lvl="0" indent="0" marL="0">
              <a:buNone/>
            </a:pPr>
            <a:r>
              <a:rPr b="1" i="1"/>
              <a:t>Step 1: Review the results</a:t>
            </a:r>
            <a:br/>
            <a:r>
              <a:rPr/>
              <a:t>Once the AutoML experiment has finished running, navigate to the </a:t>
            </a:r>
            <a:r>
              <a:rPr b="1"/>
              <a:t>Best Model</a:t>
            </a:r>
            <a:r>
              <a:rPr/>
              <a:t> tab in Azure ML Studio. The best model is selected based on its performance metrics, such as accuracy or AUC.</a:t>
            </a:r>
          </a:p>
          <a:p>
            <a:pPr lvl="0" indent="0" marL="0">
              <a:buNone/>
            </a:pPr>
          </a:p>
          <a:p>
            <a:pPr lvl="0" indent="0" marL="0">
              <a:buNone/>
            </a:pPr>
            <a:r>
              <a:rPr b="1" i="1"/>
              <a:t>Step 2: Analyze detailed metrics</a:t>
            </a:r>
            <a:br/>
            <a:r>
              <a:rPr/>
              <a:t>Click on the best model to view the detailed metrics, including precision, recall, F1 score, and confusion matrix, which help you evaluate the model’s performance in different aspects.</a:t>
            </a:r>
          </a:p>
          <a:p>
            <a:pPr lvl="0" indent="0" marL="0">
              <a:buNone/>
            </a:pPr>
          </a:p>
          <a:p>
            <a:pPr lvl="0" indent="0" marL="0">
              <a:buNone/>
            </a:pPr>
            <a:r>
              <a:rPr b="1" i="1"/>
              <a:t>Step 3: Download the model</a:t>
            </a:r>
            <a:br/>
            <a:r>
              <a:rPr/>
              <a:t>If you want to evaluate the model offline, download it and test it with new data locally. Alternatively, you can deploy it within Azure for production use.</a:t>
            </a:r>
          </a:p>
          <a:p>
            <a:pPr lvl="0" indent="0" marL="0">
              <a:buNone/>
            </a:pPr>
          </a:p>
          <a:p>
            <a:pPr lvl="0" indent="0" marL="0">
              <a:buNone/>
            </a:pPr>
            <a:r>
              <a:rPr b="1" i="1"/>
              <a:t>Step 4: Deploy the model</a:t>
            </a:r>
            <a:br/>
            <a:r>
              <a:rPr/>
              <a:t>In the </a:t>
            </a:r>
            <a:r>
              <a:rPr b="1"/>
              <a:t>Deploy</a:t>
            </a:r>
            <a:r>
              <a:rPr/>
              <a:t> tab, configure the model’s deployment settings. Choose your endpoint (real-time or batch inference), set up scaling options, and deploy it so it can be accessed via API for live predictions.</a:t>
            </a:r>
          </a:p>
        </p:txBody>
      </p:sp>
      <p:sp>
        <p:nvSpPr>
          <p:cNvPr id="4" name="Slide Number Placeholder 3"/>
          <p:cNvSpPr>
            <a:spLocks noGrp="1"/>
          </p:cNvSpPr>
          <p:nvPr>
            <p:ph type="sldNum" sz="quarter" idx="10"/>
          </p:nvPr>
        </p:nvSpPr>
        <p:spPr/>
        <p:txBody>
          <a:bodyPr/>
          <a:lstStyle/>
          <a:p>
            <a:fld id="{F535A5BC-4889-41D4-A413-F8BBA21B45F4}" type="slidenum">
              <a:rPr lang="en-US"/>
              <a:t>18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Infographic showing AI use cases across product design, marketing, and customer service.</a:t>
            </a:r>
          </a:p>
          <a:p>
            <a:pPr lvl="0" indent="0" marL="0">
              <a:buNone/>
            </a:pPr>
          </a:p>
          <a:p>
            <a:pPr lvl="0" indent="0" marL="0">
              <a:buNone/>
            </a:pPr>
            <a:r>
              <a:rPr b="1"/>
              <a:t>Real-world examples of AI in action</a:t>
            </a:r>
            <a:br/>
            <a:r>
              <a:rPr/>
              <a:t>Businesses across various industries are implementing AI to optimize operations. For example, manufacturers use AI to predict equipment failures, and retailers use it for inventory management.</a:t>
            </a:r>
          </a:p>
          <a:p>
            <a:pPr lvl="0" indent="0" marL="0">
              <a:buNone/>
            </a:pPr>
          </a:p>
          <a:p>
            <a:pPr lvl="0" indent="0" marL="0">
              <a:buNone/>
            </a:pPr>
            <a:r>
              <a:rPr b="1"/>
              <a:t>AI-driven product design, marketing, and customer service</a:t>
            </a:r>
            <a:br/>
            <a:r>
              <a:rPr/>
              <a:t>AI tools are transforming the way businesses approach design, customer interaction, and marketing. Chatbots provide instant support to customers, while AI algorithms personalize marketing campaigns for better engagement.</a:t>
            </a:r>
          </a:p>
          <a:p>
            <a:pPr lvl="0" indent="0" marL="0">
              <a:buNone/>
            </a:pPr>
          </a:p>
          <a:p>
            <a:pPr lvl="0" indent="0" marL="0">
              <a:buNone/>
            </a:pPr>
            <a:r>
              <a:rPr b="1"/>
              <a:t>Reducing time-to-market with AI</a:t>
            </a:r>
            <a:br/>
            <a:r>
              <a:rPr/>
              <a:t>By automating repetitive tasks like product design iterations or campaign creation, AI allows companies to bring products to market faster.</a:t>
            </a:r>
          </a:p>
        </p:txBody>
      </p:sp>
      <p:sp>
        <p:nvSpPr>
          <p:cNvPr id="4" name="Slide Number Placeholder 3"/>
          <p:cNvSpPr>
            <a:spLocks noGrp="1"/>
          </p:cNvSpPr>
          <p:nvPr>
            <p:ph type="sldNum" sz="quarter" idx="10"/>
          </p:nvPr>
        </p:nvSpPr>
        <p:spPr/>
        <p:txBody>
          <a:bodyPr/>
          <a:lstStyle/>
          <a:p>
            <a:fld id="{F535A5BC-4889-41D4-A413-F8BBA21B45F4}"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Example of AI-generated product designs from tools like Autodesk Dreamcatcher.</a:t>
            </a:r>
          </a:p>
          <a:p>
            <a:pPr lvl="0" indent="0" marL="0">
              <a:buNone/>
            </a:pPr>
          </a:p>
          <a:p>
            <a:pPr lvl="0" indent="0" marL="0">
              <a:buNone/>
            </a:pPr>
            <a:r>
              <a:rPr b="1"/>
              <a:t>How AI is revolutionizing product design</a:t>
            </a:r>
            <a:br/>
            <a:r>
              <a:rPr/>
              <a:t>AI allows companies to optimize their product designs by rapidly iterating through different configurations, saving time and improving efficiency.</a:t>
            </a:r>
          </a:p>
          <a:p>
            <a:pPr lvl="0" indent="0" marL="0">
              <a:buNone/>
            </a:pPr>
          </a:p>
          <a:p>
            <a:pPr lvl="0" indent="0" marL="0">
              <a:buNone/>
            </a:pPr>
            <a:r>
              <a:rPr b="1"/>
              <a:t>AI tools for prototyping and simulation</a:t>
            </a:r>
            <a:br/>
            <a:r>
              <a:rPr/>
              <a:t>Generative AI tools can simulate how products will perform under various conditions, which helps companies avoid costly errors before production.</a:t>
            </a:r>
          </a:p>
          <a:p>
            <a:pPr lvl="0" indent="0" marL="0">
              <a:buNone/>
            </a:pPr>
          </a:p>
          <a:p>
            <a:pPr lvl="0" indent="0" marL="0">
              <a:buNone/>
            </a:pPr>
            <a:r>
              <a:rPr b="1"/>
              <a:t>Case study: AI in automotive design</a:t>
            </a:r>
            <a:br/>
            <a:r>
              <a:rPr/>
              <a:t>AI is particularly valuable in the automotive industry, where companies like BMW use AI to design car parts that are both lighter and stronger, optimizing fuel efficiency and safety.</a:t>
            </a:r>
          </a:p>
        </p:txBody>
      </p:sp>
      <p:sp>
        <p:nvSpPr>
          <p:cNvPr id="4" name="Slide Number Placeholder 3"/>
          <p:cNvSpPr>
            <a:spLocks noGrp="1"/>
          </p:cNvSpPr>
          <p:nvPr>
            <p:ph type="sldNum" sz="quarter" idx="10"/>
          </p:nvPr>
        </p:nvSpPr>
        <p:spPr/>
        <p:txBody>
          <a:bodyPr/>
          <a:lstStyle/>
          <a:p>
            <a:fld id="{F535A5BC-4889-41D4-A413-F8BBA21B45F4}"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Example of an AI-generated marketing campaign.</a:t>
            </a:r>
          </a:p>
          <a:p>
            <a:pPr lvl="0" indent="0" marL="0">
              <a:buNone/>
            </a:pPr>
          </a:p>
          <a:p>
            <a:pPr lvl="0" indent="0" marL="0">
              <a:buNone/>
            </a:pPr>
            <a:r>
              <a:rPr b="1"/>
              <a:t>Personalization at scale</a:t>
            </a:r>
            <a:br/>
            <a:r>
              <a:rPr/>
              <a:t>AI allows marketers to create customized content and campaigns for individual customers, leading to higher engagement and conversion rates.</a:t>
            </a:r>
          </a:p>
          <a:p>
            <a:pPr lvl="0" indent="0" marL="0">
              <a:buNone/>
            </a:pPr>
          </a:p>
          <a:p>
            <a:pPr lvl="0" indent="0" marL="0">
              <a:buNone/>
            </a:pPr>
            <a:r>
              <a:rPr b="1"/>
              <a:t>Generating content and creatives automatically</a:t>
            </a:r>
            <a:br/>
            <a:r>
              <a:rPr/>
              <a:t>AI tools like GPT-4 can automate the creation of marketing materials, from social media posts to email campaigns, saving time and improving consistency across platforms.</a:t>
            </a:r>
          </a:p>
          <a:p>
            <a:pPr lvl="0" indent="0" marL="0">
              <a:buNone/>
            </a:pPr>
          </a:p>
          <a:p>
            <a:pPr lvl="0" indent="0" marL="0">
              <a:buNone/>
            </a:pPr>
            <a:r>
              <a:rPr b="1"/>
              <a:t>Real-world example: AI-driven marketing for e-commerce</a:t>
            </a:r>
            <a:br/>
            <a:r>
              <a:rPr/>
              <a:t>AI enables e-commerce platforms to provide personalized product recommendations, optimize dynamic pricing, and automate the delivery of ads based on customer preferences.</a:t>
            </a:r>
          </a:p>
        </p:txBody>
      </p:sp>
      <p:sp>
        <p:nvSpPr>
          <p:cNvPr id="4" name="Slide Number Placeholder 3"/>
          <p:cNvSpPr>
            <a:spLocks noGrp="1"/>
          </p:cNvSpPr>
          <p:nvPr>
            <p:ph type="sldNum" sz="quarter" idx="10"/>
          </p:nvPr>
        </p:nvSpPr>
        <p:spPr/>
        <p:txBody>
          <a:bodyPr/>
          <a:lstStyle/>
          <a:p>
            <a:fld id="{F535A5BC-4889-41D4-A413-F8BBA21B45F4}"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Screenshot of the Azure portal showing the steps to create an Azure Synapse workspace.</a:t>
            </a:r>
          </a:p>
          <a:p>
            <a:pPr lvl="0" indent="0" marL="0">
              <a:buNone/>
            </a:pPr>
          </a:p>
          <a:p>
            <a:pPr lvl="0" indent="0" marL="0">
              <a:buNone/>
            </a:pPr>
            <a:r>
              <a:rPr b="1"/>
              <a:t>Go to the Azure portal</a:t>
            </a:r>
            <a:br/>
            <a:r>
              <a:rPr/>
              <a:t>Start by logging into the Azure portal and searching for </a:t>
            </a:r>
            <a:r>
              <a:rPr b="1"/>
              <a:t>Azure Synapse Analytics</a:t>
            </a:r>
            <a:r>
              <a:rPr/>
              <a:t> in the search bar.</a:t>
            </a:r>
          </a:p>
          <a:p>
            <a:pPr lvl="0" indent="0" marL="0">
              <a:buNone/>
            </a:pPr>
          </a:p>
          <a:p>
            <a:pPr lvl="0" indent="0" marL="0">
              <a:buNone/>
            </a:pPr>
            <a:r>
              <a:rPr b="1"/>
              <a:t>Click on ‘Create’</a:t>
            </a:r>
            <a:br/>
            <a:r>
              <a:rPr/>
              <a:t>Select </a:t>
            </a:r>
            <a:r>
              <a:rPr b="1"/>
              <a:t>Create</a:t>
            </a:r>
            <a:r>
              <a:rPr/>
              <a:t> to begin setting up a new workspace. Fill in the subscription, resource group, and workspace name, then select the region closest to your location for low latency.</a:t>
            </a:r>
          </a:p>
          <a:p>
            <a:pPr lvl="0" indent="0" marL="0">
              <a:buNone/>
            </a:pPr>
          </a:p>
          <a:p>
            <a:pPr lvl="0" indent="0" marL="0">
              <a:buNone/>
            </a:pPr>
            <a:r>
              <a:rPr b="1"/>
              <a:t>Select storage</a:t>
            </a:r>
            <a:br/>
            <a:r>
              <a:rPr/>
              <a:t>You need to either create a new storage account or choose an existing one, which will be used for your data.</a:t>
            </a:r>
          </a:p>
          <a:p>
            <a:pPr lvl="0" indent="0" marL="0">
              <a:buNone/>
            </a:pPr>
          </a:p>
          <a:p>
            <a:pPr lvl="0" indent="0" marL="0">
              <a:buNone/>
            </a:pPr>
            <a:r>
              <a:rPr b="1"/>
              <a:t>Review and create</a:t>
            </a:r>
            <a:br/>
            <a:r>
              <a:rPr/>
              <a:t>Once all the settings are configured, review the setup and click </a:t>
            </a:r>
            <a:r>
              <a:rPr b="1"/>
              <a:t>Create</a:t>
            </a:r>
            <a:r>
              <a:rPr/>
              <a:t> to provision the workspace.</a:t>
            </a:r>
          </a:p>
        </p:txBody>
      </p:sp>
      <p:sp>
        <p:nvSpPr>
          <p:cNvPr id="4" name="Slide Number Placeholder 3"/>
          <p:cNvSpPr>
            <a:spLocks noGrp="1"/>
          </p:cNvSpPr>
          <p:nvPr>
            <p:ph type="sldNum" sz="quarter" idx="10"/>
          </p:nvPr>
        </p:nvSpPr>
        <p:spPr/>
        <p:txBody>
          <a:bodyPr/>
          <a:lstStyle/>
          <a:p>
            <a:fld id="{F535A5BC-4889-41D4-A413-F8BBA21B45F4}" type="slidenum">
              <a:rPr lang="en-US"/>
              <a:t>24</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Screenshot of Synapse Studio, showing how to create and configure a new pipeline.</a:t>
            </a:r>
          </a:p>
          <a:p>
            <a:pPr lvl="0" indent="0" marL="0">
              <a:buNone/>
            </a:pPr>
          </a:p>
          <a:p>
            <a:pPr lvl="0" indent="0" marL="0">
              <a:buNone/>
            </a:pPr>
            <a:r>
              <a:rPr b="1"/>
              <a:t>Open Synapse Studio</a:t>
            </a:r>
            <a:br/>
            <a:r>
              <a:rPr/>
              <a:t>After the workspace is ready, access </a:t>
            </a:r>
            <a:r>
              <a:rPr b="1"/>
              <a:t>Synapse Studio</a:t>
            </a:r>
            <a:r>
              <a:rPr/>
              <a:t> from the Azure portal.</a:t>
            </a:r>
          </a:p>
          <a:p>
            <a:pPr lvl="0" indent="0" marL="0">
              <a:buNone/>
            </a:pPr>
          </a:p>
          <a:p>
            <a:pPr lvl="0" indent="0" marL="0">
              <a:buNone/>
            </a:pPr>
            <a:r>
              <a:rPr b="1"/>
              <a:t>Click on ‘Integrate’</a:t>
            </a:r>
            <a:br/>
            <a:r>
              <a:rPr/>
              <a:t>Select the </a:t>
            </a:r>
            <a:r>
              <a:rPr b="1"/>
              <a:t>Integrate</a:t>
            </a:r>
            <a:r>
              <a:rPr/>
              <a:t> tab, where you’ll be able to create new pipelines. Click </a:t>
            </a:r>
            <a:r>
              <a:rPr b="1"/>
              <a:t>New Pipeline</a:t>
            </a:r>
            <a:r>
              <a:rPr/>
              <a:t> to start building your data flow.</a:t>
            </a:r>
          </a:p>
          <a:p>
            <a:pPr lvl="0" indent="0" marL="0">
              <a:buNone/>
            </a:pPr>
          </a:p>
          <a:p>
            <a:pPr lvl="0" indent="0" marL="0">
              <a:buNone/>
            </a:pPr>
            <a:r>
              <a:rPr b="1"/>
              <a:t>Add data source</a:t>
            </a:r>
            <a:br/>
            <a:r>
              <a:rPr/>
              <a:t>Drag a source like Azure Data Lake or SQL Database into the pipeline to start the flow of data into Synapse Analytics.</a:t>
            </a:r>
          </a:p>
          <a:p>
            <a:pPr lvl="0" indent="0" marL="0">
              <a:buNone/>
            </a:pPr>
          </a:p>
          <a:p>
            <a:pPr lvl="0" indent="0" marL="0">
              <a:buNone/>
            </a:pPr>
            <a:r>
              <a:rPr b="1"/>
              <a:t>Set up the data flow</a:t>
            </a:r>
            <a:br/>
            <a:r>
              <a:rPr/>
              <a:t>You can customize how data moves through the pipeline by configuring source settings and applying transformations.</a:t>
            </a:r>
          </a:p>
        </p:txBody>
      </p:sp>
      <p:sp>
        <p:nvSpPr>
          <p:cNvPr id="4" name="Slide Number Placeholder 3"/>
          <p:cNvSpPr>
            <a:spLocks noGrp="1"/>
          </p:cNvSpPr>
          <p:nvPr>
            <p:ph type="sldNum" sz="quarter" idx="10"/>
          </p:nvPr>
        </p:nvSpPr>
        <p:spPr/>
        <p:txBody>
          <a:bodyPr/>
          <a:lstStyle/>
          <a:p>
            <a:fld id="{F535A5BC-4889-41D4-A413-F8BBA21B45F4}" type="slidenum">
              <a:rPr lang="en-US"/>
              <a:t>25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Speaker image and session overview flowchart.</a:t>
            </a:r>
          </a:p>
          <a:p>
            <a:pPr lvl="0" indent="0" marL="0">
              <a:buNone/>
            </a:pPr>
          </a:p>
          <a:p>
            <a:pPr lvl="0" indent="0" marL="0">
              <a:buNone/>
            </a:pPr>
            <a:r>
              <a:rPr b="1"/>
              <a:t>Introduction to Antoine Victor</a:t>
            </a:r>
            <a:br/>
            <a:r>
              <a:rPr/>
              <a:t>Introduce yourself, highlighting your expertise in cloud and AI technologies. Express your enthusiasm for AfroTech and its mission of fostering diversity and inclusion in the tech industry.</a:t>
            </a:r>
          </a:p>
          <a:p>
            <a:pPr lvl="0" indent="0" marL="0">
              <a:buNone/>
            </a:pPr>
          </a:p>
          <a:p>
            <a:pPr lvl="0" indent="0" marL="0">
              <a:buNone/>
            </a:pPr>
            <a:r>
              <a:rPr b="1"/>
              <a:t>Overview of today’s session</a:t>
            </a:r>
            <a:br/>
            <a:r>
              <a:rPr/>
              <a:t>This session will cover Azure Cloud, Generative AI, real-world applications, and leadership strategies for driving digital transformation.</a:t>
            </a:r>
          </a:p>
          <a:p>
            <a:pPr lvl="0" indent="0" marL="0">
              <a:buNone/>
            </a:pPr>
          </a:p>
          <a:p>
            <a:pPr lvl="0" indent="0" marL="0">
              <a:buNone/>
            </a:pPr>
            <a:r>
              <a:rPr b="1"/>
              <a:t>AfroTech &amp; the role of technology in the future</a:t>
            </a:r>
            <a:br/>
            <a:r>
              <a:rPr/>
              <a:t>AfroTech is dedicated to promoting innovation, particularly for underrepresented groups in tech. We will explore how AI and cloud computing are central to shaping industries and fostering new opportunities.</a:t>
            </a:r>
          </a:p>
        </p:txBody>
      </p:sp>
      <p:sp>
        <p:nvSpPr>
          <p:cNvPr id="4" name="Slide Number Placeholder 3"/>
          <p:cNvSpPr>
            <a:spLocks noGrp="1"/>
          </p:cNvSpPr>
          <p:nvPr>
            <p:ph type="sldNum" sz="quarter" idx="10"/>
          </p:nvPr>
        </p:nvSpPr>
        <p:spPr/>
        <p:txBody>
          <a:bodyPr/>
          <a:lstStyle/>
          <a:p>
            <a:fld id="{F535A5BC-4889-41D4-A413-F8BBA21B45F4}"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Screenshot of a real-time data stream being ingested into Azure Synapse.</a:t>
            </a:r>
          </a:p>
          <a:p>
            <a:pPr lvl="0" indent="0" marL="0">
              <a:buNone/>
            </a:pPr>
          </a:p>
          <a:p>
            <a:pPr lvl="0" indent="0" marL="0">
              <a:buNone/>
            </a:pPr>
            <a:r>
              <a:rPr b="1"/>
              <a:t>Connect to IoT Hub</a:t>
            </a:r>
            <a:br/>
            <a:r>
              <a:rPr/>
              <a:t>Azure IoT Hub serves as a gateway for pulling in real-time data from connected devices. Connect your IoT Hub to the Synapse pipeline.</a:t>
            </a:r>
          </a:p>
          <a:p>
            <a:pPr lvl="0" indent="0" marL="0">
              <a:buNone/>
            </a:pPr>
          </a:p>
          <a:p>
            <a:pPr lvl="0" indent="0" marL="0">
              <a:buNone/>
            </a:pPr>
            <a:r>
              <a:rPr b="1"/>
              <a:t>Add real-time data streams</a:t>
            </a:r>
            <a:br/>
            <a:r>
              <a:rPr/>
              <a:t>Set up the pipeline to ingest real-time data streams from the IoT Hub. This could include data from sensors, machines, or other IoT devices.</a:t>
            </a:r>
          </a:p>
          <a:p>
            <a:pPr lvl="0" indent="0" marL="0">
              <a:buNone/>
            </a:pPr>
          </a:p>
          <a:p>
            <a:pPr lvl="0" indent="0" marL="0">
              <a:buNone/>
            </a:pPr>
            <a:r>
              <a:rPr b="1"/>
              <a:t>Monitor data ingestion</a:t>
            </a:r>
            <a:br/>
            <a:r>
              <a:rPr/>
              <a:t>Keep track of the data being ingested using the monitoring tools available in Synapse Studio. You’ll be able to view the real-time flow and ensure smooth operation.</a:t>
            </a:r>
          </a:p>
        </p:txBody>
      </p:sp>
      <p:sp>
        <p:nvSpPr>
          <p:cNvPr id="4" name="Slide Number Placeholder 3"/>
          <p:cNvSpPr>
            <a:spLocks noGrp="1"/>
          </p:cNvSpPr>
          <p:nvPr>
            <p:ph type="sldNum" sz="quarter" idx="10"/>
          </p:nvPr>
        </p:nvSpPr>
        <p:spPr/>
        <p:txBody>
          <a:bodyPr/>
          <a:lstStyle/>
          <a:p>
            <a:fld id="{F535A5BC-4889-41D4-A413-F8BBA21B45F4}" type="slidenum">
              <a:rPr lang="en-US"/>
              <a:t>26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Flowchart outlining an AI governance framework and steps for addressing bias.</a:t>
            </a:r>
          </a:p>
          <a:p>
            <a:pPr lvl="0" indent="0" marL="0">
              <a:buNone/>
            </a:pPr>
          </a:p>
          <a:p>
            <a:pPr lvl="0" indent="0" marL="0">
              <a:buNone/>
            </a:pPr>
            <a:r>
              <a:rPr b="1"/>
              <a:t>Addressing bias in AI models</a:t>
            </a:r>
            <a:br/>
            <a:r>
              <a:rPr/>
              <a:t>AI models are only as good as the data they are trained on, and biased data can lead to unfair outcomes. Regular audits and diverse datasets can help mitigate this risk.</a:t>
            </a:r>
          </a:p>
          <a:p>
            <a:pPr lvl="0" indent="0" marL="0">
              <a:buNone/>
            </a:pPr>
          </a:p>
          <a:p>
            <a:pPr lvl="0" indent="0" marL="0">
              <a:buNone/>
            </a:pPr>
            <a:r>
              <a:rPr b="1"/>
              <a:t>Ensuring transparency and fairness</a:t>
            </a:r>
            <a:br/>
            <a:r>
              <a:rPr/>
              <a:t>AI decisions should be explainable to build trust. Fairness checks should be applied to avoid bias in AI outputs, ensuring ethical use.</a:t>
            </a:r>
          </a:p>
          <a:p>
            <a:pPr lvl="0" indent="0" marL="0">
              <a:buNone/>
            </a:pPr>
          </a:p>
          <a:p>
            <a:pPr lvl="0" indent="0" marL="0">
              <a:buNone/>
            </a:pPr>
            <a:r>
              <a:rPr b="1"/>
              <a:t>Governance frameworks for AI use</a:t>
            </a:r>
            <a:br/>
            <a:r>
              <a:rPr/>
              <a:t>Organizations need clear governance frameworks to guide the ethical development and deployment of AI systems, ensuring compliance with laws and industry standards.</a:t>
            </a:r>
          </a:p>
        </p:txBody>
      </p:sp>
      <p:sp>
        <p:nvSpPr>
          <p:cNvPr id="4" name="Slide Number Placeholder 3"/>
          <p:cNvSpPr>
            <a:spLocks noGrp="1"/>
          </p:cNvSpPr>
          <p:nvPr>
            <p:ph type="sldNum" sz="quarter" idx="10"/>
          </p:nvPr>
        </p:nvSpPr>
        <p:spPr/>
        <p:txBody>
          <a:bodyPr/>
          <a:lstStyle/>
          <a:p>
            <a:fld id="{F535A5BC-4889-41D4-A413-F8BBA21B45F4}" type="slidenum">
              <a:rPr lang="en-US"/>
              <a:t>28</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Azure compliance certifications and security best practices (MFA, encryption).</a:t>
            </a:r>
          </a:p>
          <a:p>
            <a:pPr lvl="0" indent="0" marL="0">
              <a:buNone/>
            </a:pPr>
          </a:p>
          <a:p>
            <a:pPr lvl="0" indent="0" marL="0">
              <a:buNone/>
            </a:pPr>
            <a:r>
              <a:rPr b="1"/>
              <a:t>Data encryption</a:t>
            </a:r>
            <a:br/>
            <a:r>
              <a:rPr/>
              <a:t>Encryption is essential for securing data, both at rest (when stored) and in transit (when being transferred), to prevent unauthorized access.</a:t>
            </a:r>
          </a:p>
          <a:p>
            <a:pPr lvl="0" indent="0" marL="0">
              <a:buNone/>
            </a:pPr>
          </a:p>
          <a:p>
            <a:pPr lvl="0" indent="0" marL="0">
              <a:buNone/>
            </a:pPr>
            <a:r>
              <a:rPr b="1"/>
              <a:t>Azure’s compliance certifications</a:t>
            </a:r>
            <a:br/>
            <a:r>
              <a:rPr/>
              <a:t>Azure complies with many international security regulations, such as GDPR and HIPAA, ensuring that businesses using Azure meet legal data protection requirements.</a:t>
            </a:r>
          </a:p>
          <a:p>
            <a:pPr lvl="0" indent="0" marL="0">
              <a:buNone/>
            </a:pPr>
          </a:p>
          <a:p>
            <a:pPr lvl="0" indent="0" marL="0">
              <a:buNone/>
            </a:pPr>
            <a:r>
              <a:rPr b="1"/>
              <a:t>Security best practices</a:t>
            </a:r>
            <a:br/>
            <a:r>
              <a:rPr/>
              <a:t>Organizations should adopt best practices such as multi-factor authentication, regular audits, and encryption to strengthen their security posture in the cloud.</a:t>
            </a:r>
          </a:p>
        </p:txBody>
      </p:sp>
      <p:sp>
        <p:nvSpPr>
          <p:cNvPr id="4" name="Slide Number Placeholder 3"/>
          <p:cNvSpPr>
            <a:spLocks noGrp="1"/>
          </p:cNvSpPr>
          <p:nvPr>
            <p:ph type="sldNum" sz="quarter" idx="10"/>
          </p:nvPr>
        </p:nvSpPr>
        <p:spPr/>
        <p:txBody>
          <a:bodyPr/>
          <a:lstStyle/>
          <a:p>
            <a:fld id="{F535A5BC-4889-41D4-A413-F8BBA21B45F4}" type="slidenum">
              <a:rPr lang="en-US"/>
              <a:t>29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A roadmap for building a cloud-ready culture with milestones for innovation, upskilling, and overcoming resistance.</a:t>
            </a:r>
          </a:p>
          <a:p>
            <a:pPr lvl="0" indent="0" marL="0">
              <a:buNone/>
            </a:pPr>
          </a:p>
          <a:p>
            <a:pPr lvl="0" indent="0" marL="0">
              <a:buNone/>
            </a:pPr>
            <a:r>
              <a:rPr b="1"/>
              <a:t>Fostering innovation and risk-taking</a:t>
            </a:r>
            <a:br/>
            <a:r>
              <a:rPr/>
              <a:t>Encouraging a culture of innovation and risk-taking will help businesses get the most out of cloud technologies. Leaders must promote experimentation.</a:t>
            </a:r>
          </a:p>
          <a:p>
            <a:pPr lvl="0" indent="0" marL="0">
              <a:buNone/>
            </a:pPr>
          </a:p>
          <a:p>
            <a:pPr lvl="0" indent="0" marL="0">
              <a:buNone/>
            </a:pPr>
            <a:r>
              <a:rPr b="1"/>
              <a:t>Upskilling the workforce</a:t>
            </a:r>
            <a:br/>
            <a:r>
              <a:rPr/>
              <a:t>Providing training and resources will ensure that employees can effectively use AI and cloud technologies, helping businesses remain competitive.</a:t>
            </a:r>
          </a:p>
          <a:p>
            <a:pPr lvl="0" indent="0" marL="0">
              <a:buNone/>
            </a:pPr>
          </a:p>
          <a:p>
            <a:pPr lvl="0" indent="0" marL="0">
              <a:buNone/>
            </a:pPr>
            <a:r>
              <a:rPr b="1"/>
              <a:t>Overcoming resistance to change</a:t>
            </a:r>
            <a:br/>
            <a:r>
              <a:rPr/>
              <a:t>Many employees may be hesitant to adopt new technologies. It is important to communicate the benefits clearly and provide support to help them adapt.</a:t>
            </a:r>
          </a:p>
        </p:txBody>
      </p:sp>
      <p:sp>
        <p:nvSpPr>
          <p:cNvPr id="4" name="Slide Number Placeholder 3"/>
          <p:cNvSpPr>
            <a:spLocks noGrp="1"/>
          </p:cNvSpPr>
          <p:nvPr>
            <p:ph type="sldNum" sz="quarter" idx="10"/>
          </p:nvPr>
        </p:nvSpPr>
        <p:spPr/>
        <p:txBody>
          <a:bodyPr/>
          <a:lstStyle/>
          <a:p>
            <a:fld id="{F535A5BC-4889-41D4-A413-F8BBA21B45F4}" type="slidenum">
              <a:rPr lang="en-US"/>
              <a:t>30</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Simple recap slide with bullet points summarizing the key topics discussed.</a:t>
            </a:r>
          </a:p>
          <a:p>
            <a:pPr lvl="0" indent="0" marL="0">
              <a:buNone/>
            </a:pPr>
          </a:p>
          <a:p>
            <a:pPr lvl="0" indent="0" marL="0">
              <a:buNone/>
            </a:pPr>
            <a:r>
              <a:rPr b="1"/>
              <a:t>Cloud computing and AI</a:t>
            </a:r>
            <a:br/>
            <a:r>
              <a:rPr/>
              <a:t>We covered the fundamentals of cloud computing, Azure, and Generative AI and discussed how they are becoming essential tools for modern businesses.</a:t>
            </a:r>
          </a:p>
          <a:p>
            <a:pPr lvl="0" indent="0" marL="0">
              <a:buNone/>
            </a:pPr>
          </a:p>
          <a:p>
            <a:pPr lvl="0" indent="0" marL="0">
              <a:buNone/>
            </a:pPr>
            <a:r>
              <a:rPr b="1"/>
              <a:t>Real-world applications</a:t>
            </a:r>
            <a:br/>
            <a:r>
              <a:rPr/>
              <a:t>We explored real-world applications of AI and cloud technologies, including personalized marketing, customer service enhancements, and product design optimization.</a:t>
            </a:r>
          </a:p>
          <a:p>
            <a:pPr lvl="0" indent="0" marL="0">
              <a:buNone/>
            </a:pPr>
          </a:p>
          <a:p>
            <a:pPr lvl="0" indent="0" marL="0">
              <a:buNone/>
            </a:pPr>
            <a:r>
              <a:rPr b="1"/>
              <a:t>Demos</a:t>
            </a:r>
            <a:br/>
            <a:r>
              <a:rPr/>
              <a:t>We walked through practical demos of Azure AutoML and Azure Synapse for business analytics, showcasing their real-time capabilities.</a:t>
            </a:r>
          </a:p>
        </p:txBody>
      </p:sp>
      <p:sp>
        <p:nvSpPr>
          <p:cNvPr id="4" name="Slide Number Placeholder 3"/>
          <p:cNvSpPr>
            <a:spLocks noGrp="1"/>
          </p:cNvSpPr>
          <p:nvPr>
            <p:ph type="sldNum" sz="quarter" idx="10"/>
          </p:nvPr>
        </p:nvSpPr>
        <p:spPr/>
        <p:txBody>
          <a:bodyPr/>
          <a:lstStyle/>
          <a:p>
            <a:fld id="{F535A5BC-4889-41D4-A413-F8BBA21B45F4}" type="slidenum">
              <a:rPr lang="en-US"/>
              <a:t>32</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QR code linking to Azure’s resources page or a relevant Azure trial/demo link.</a:t>
            </a:r>
          </a:p>
          <a:p>
            <a:pPr lvl="0" indent="0" marL="0">
              <a:buNone/>
            </a:pPr>
          </a:p>
          <a:p>
            <a:pPr lvl="0" indent="0" marL="0">
              <a:buNone/>
            </a:pPr>
            <a:r>
              <a:rPr b="1"/>
              <a:t>Leverage Azure’s AI tools</a:t>
            </a:r>
            <a:br/>
            <a:r>
              <a:rPr/>
              <a:t>Encourage the audience to take their first steps into using Azure’s AI tools, such as AutoML and Cognitive Services, for automating tasks and enhancing their business capabilities.</a:t>
            </a:r>
          </a:p>
          <a:p>
            <a:pPr lvl="0" indent="0" marL="0">
              <a:buNone/>
            </a:pPr>
          </a:p>
          <a:p>
            <a:pPr lvl="0" indent="0" marL="0">
              <a:buNone/>
            </a:pPr>
            <a:r>
              <a:rPr b="1"/>
              <a:t>Explore Azure’s resources</a:t>
            </a:r>
            <a:br/>
            <a:r>
              <a:rPr/>
              <a:t>Point the audience to Azure’s documentation, training resources, and free trial options to get started with cloud and AI tools.</a:t>
            </a:r>
          </a:p>
          <a:p>
            <a:pPr lvl="0" indent="0" marL="0">
              <a:buNone/>
            </a:pPr>
          </a:p>
          <a:p>
            <a:pPr lvl="0" indent="0" marL="0">
              <a:buNone/>
            </a:pPr>
            <a:r>
              <a:rPr b="1"/>
              <a:t>Integrate AI into your business</a:t>
            </a:r>
            <a:br/>
            <a:r>
              <a:rPr/>
              <a:t>Explain how AI adoption can drive innovation, reduce costs, and improve operational efficiency in their organizations.</a:t>
            </a:r>
          </a:p>
        </p:txBody>
      </p:sp>
      <p:sp>
        <p:nvSpPr>
          <p:cNvPr id="4" name="Slide Number Placeholder 3"/>
          <p:cNvSpPr>
            <a:spLocks noGrp="1"/>
          </p:cNvSpPr>
          <p:nvPr>
            <p:ph type="sldNum" sz="quarter" idx="10"/>
          </p:nvPr>
        </p:nvSpPr>
        <p:spPr/>
        <p:txBody>
          <a:bodyPr/>
          <a:lstStyle/>
          <a:p>
            <a:fld id="{F535A5BC-4889-41D4-A413-F8BBA21B45F4}" type="slidenum">
              <a:rPr lang="en-US"/>
              <a:t>33</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Simple slide with a “Q&amp;A” title, inviting the audience to ask questions.</a:t>
            </a:r>
          </a:p>
          <a:p>
            <a:pPr lvl="0" indent="0" marL="0">
              <a:buNone/>
            </a:pPr>
          </a:p>
          <a:p>
            <a:pPr lvl="0" indent="0" marL="0">
              <a:buNone/>
            </a:pPr>
            <a:r>
              <a:rPr b="1"/>
              <a:t>Open for questions</a:t>
            </a:r>
            <a:br/>
            <a:r>
              <a:rPr/>
              <a:t>Open the floor for any questions from the audience about the session’s topics, including cloud computing, AI, or the demos.</a:t>
            </a:r>
          </a:p>
          <a:p>
            <a:pPr lvl="0" indent="0" marL="0">
              <a:buNone/>
            </a:pPr>
          </a:p>
          <a:p>
            <a:pPr lvl="0" indent="0" marL="0">
              <a:buNone/>
            </a:pPr>
            <a:r>
              <a:rPr b="1"/>
              <a:t>Clarify key points</a:t>
            </a:r>
            <a:br/>
            <a:r>
              <a:rPr/>
              <a:t>Take the time to provide further explanations or answer specific questions on Azure’s tools or business applications of AI.</a:t>
            </a:r>
          </a:p>
        </p:txBody>
      </p:sp>
      <p:sp>
        <p:nvSpPr>
          <p:cNvPr id="4" name="Slide Number Placeholder 3"/>
          <p:cNvSpPr>
            <a:spLocks noGrp="1"/>
          </p:cNvSpPr>
          <p:nvPr>
            <p:ph type="sldNum" sz="quarter" idx="10"/>
          </p:nvPr>
        </p:nvSpPr>
        <p:spPr/>
        <p:txBody>
          <a:bodyPr/>
          <a:lstStyle/>
          <a:p>
            <a:fld id="{F535A5BC-4889-41D4-A413-F8BBA21B45F4}" type="slidenum">
              <a:rPr lang="en-US"/>
              <a:t>34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Speaker photo and background of key achievements (timeline style).</a:t>
            </a:r>
          </a:p>
          <a:p>
            <a:pPr lvl="0" indent="0" marL="0">
              <a:buNone/>
            </a:pPr>
          </a:p>
          <a:p>
            <a:pPr lvl="0" indent="0" marL="0">
              <a:buNone/>
            </a:pPr>
            <a:r>
              <a:rPr b="1"/>
              <a:t>Background</a:t>
            </a:r>
            <a:br/>
            <a:r>
              <a:rPr/>
              <a:t>Antoine has more than 15 years of experience working with cloud and AI technologies, leading large-scale projects involving Azure and AI solutions.</a:t>
            </a:r>
          </a:p>
          <a:p>
            <a:pPr lvl="0" indent="0" marL="0">
              <a:buNone/>
            </a:pPr>
          </a:p>
          <a:p>
            <a:pPr lvl="0" indent="0" marL="0">
              <a:buNone/>
            </a:pPr>
            <a:r>
              <a:rPr b="1"/>
              <a:t>Notable Projects</a:t>
            </a:r>
            <a:br/>
            <a:r>
              <a:rPr/>
              <a:t>Include specific projects, highlighting contributions to scalable AI solutions and Azure implementations for high-profile clients.</a:t>
            </a:r>
          </a:p>
          <a:p>
            <a:pPr lvl="0" indent="0" marL="0">
              <a:buNone/>
            </a:pPr>
          </a:p>
          <a:p>
            <a:pPr lvl="0" indent="0" marL="0">
              <a:buNone/>
            </a:pPr>
            <a:r>
              <a:rPr b="1"/>
              <a:t>Passion for AfroTech</a:t>
            </a:r>
            <a:br/>
            <a:r>
              <a:rPr/>
              <a:t>Discuss the importance of AfroTech’s mission and how your work aligns with its values. Mention why representation and diversity in tech are crucial to innovation.</a:t>
            </a:r>
          </a:p>
        </p:txBody>
      </p:sp>
      <p:sp>
        <p:nvSpPr>
          <p:cNvPr id="4" name="Slide Number Placeholder 3"/>
          <p:cNvSpPr>
            <a:spLocks noGrp="1"/>
          </p:cNvSpPr>
          <p:nvPr>
            <p:ph type="sldNum" sz="quarter" idx="10"/>
          </p:nvPr>
        </p:nvSpPr>
        <p:spPr/>
        <p:txBody>
          <a:bodyPr/>
          <a:lstStyle/>
          <a:p>
            <a:fld id="{F535A5BC-4889-41D4-A413-F8BBA21B45F4}"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Diagram showing the key components of cloud computing.</a:t>
            </a:r>
          </a:p>
          <a:p>
            <a:pPr lvl="0" indent="0" marL="0">
              <a:buNone/>
            </a:pPr>
          </a:p>
          <a:p>
            <a:pPr lvl="0" indent="0" marL="0">
              <a:buNone/>
            </a:pPr>
            <a:r>
              <a:rPr b="1"/>
              <a:t>Defining cloud computing</a:t>
            </a:r>
            <a:br/>
            <a:r>
              <a:rPr/>
              <a:t>Cloud computing allows users to access servers, storage, and applications over the internet, instead of maintaining physical hardware.</a:t>
            </a:r>
          </a:p>
          <a:p>
            <a:pPr lvl="0" indent="0" marL="0">
              <a:buNone/>
            </a:pPr>
          </a:p>
          <a:p>
            <a:pPr lvl="0" indent="0" marL="0">
              <a:buNone/>
            </a:pPr>
            <a:r>
              <a:rPr b="1"/>
              <a:t>Benefits of cloud technology</a:t>
            </a:r>
            <a:br/>
            <a:r>
              <a:rPr/>
              <a:t>The cloud provides businesses with cost-effective and scalable solutions, allowing them to increase or decrease resources as needed, while also benefiting from the security and innovation of cloud providers.</a:t>
            </a:r>
          </a:p>
          <a:p>
            <a:pPr lvl="0" indent="0" marL="0">
              <a:buNone/>
            </a:pPr>
          </a:p>
          <a:p>
            <a:pPr lvl="0" indent="0" marL="0">
              <a:buNone/>
            </a:pPr>
            <a:r>
              <a:rPr b="1"/>
              <a:t>Key components</a:t>
            </a:r>
            <a:br/>
            <a:r>
              <a:rPr/>
              <a:t>Cloud infrastructure consists of three main components: Compute (processing power), Storage (data storage), and Networking (connectivity between resources).</a:t>
            </a:r>
          </a:p>
        </p:txBody>
      </p:sp>
      <p:sp>
        <p:nvSpPr>
          <p:cNvPr id="4" name="Slide Number Placeholder 3"/>
          <p:cNvSpPr>
            <a:spLocks noGrp="1"/>
          </p:cNvSpPr>
          <p:nvPr>
            <p:ph type="sldNum" sz="quarter" idx="10"/>
          </p:nvPr>
        </p:nvSpPr>
        <p:spPr/>
        <p:txBody>
          <a:bodyPr/>
          <a:lstStyle/>
          <a:p>
            <a:fld id="{F535A5BC-4889-41D4-A413-F8BBA21B45F4}"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Venn diagram comparing public, private, and hybrid cloud models.</a:t>
            </a:r>
          </a:p>
          <a:p>
            <a:pPr lvl="0" indent="0" marL="0">
              <a:buNone/>
            </a:pPr>
          </a:p>
          <a:p>
            <a:pPr lvl="0" indent="0" marL="0">
              <a:buNone/>
            </a:pPr>
            <a:r>
              <a:rPr b="1"/>
              <a:t>Public Cloud</a:t>
            </a:r>
            <a:br/>
            <a:r>
              <a:rPr/>
              <a:t>Public cloud infrastructure is managed by cloud service providers, and customers access resources over the internet.</a:t>
            </a:r>
          </a:p>
          <a:p>
            <a:pPr lvl="0" indent="0" marL="0">
              <a:buNone/>
            </a:pPr>
          </a:p>
          <a:p>
            <a:pPr lvl="0" indent="0" marL="0">
              <a:buNone/>
            </a:pPr>
            <a:r>
              <a:rPr b="1"/>
              <a:t>Private Cloud</a:t>
            </a:r>
            <a:br/>
            <a:r>
              <a:rPr/>
              <a:t>In private clouds, an organization owns and operates its own infrastructure, which allows for greater security and customization.</a:t>
            </a:r>
          </a:p>
          <a:p>
            <a:pPr lvl="0" indent="0" marL="0">
              <a:buNone/>
            </a:pPr>
          </a:p>
          <a:p>
            <a:pPr lvl="0" indent="0" marL="0">
              <a:buNone/>
            </a:pPr>
            <a:r>
              <a:rPr b="1"/>
              <a:t>Hybrid Cloud</a:t>
            </a:r>
            <a:br/>
            <a:r>
              <a:rPr/>
              <a:t>A hybrid cloud approach allows businesses to use both on-premises infrastructure and public cloud services to meet specific business requirements.</a:t>
            </a:r>
          </a:p>
        </p:txBody>
      </p:sp>
      <p:sp>
        <p:nvSpPr>
          <p:cNvPr id="4" name="Slide Number Placeholder 3"/>
          <p:cNvSpPr>
            <a:spLocks noGrp="1"/>
          </p:cNvSpPr>
          <p:nvPr>
            <p:ph type="sldNum" sz="quarter" idx="10"/>
          </p:nvPr>
        </p:nvSpPr>
        <p:spPr/>
        <p:txBody>
          <a:bodyPr/>
          <a:lstStyle/>
          <a:p>
            <a:fld id="{F535A5BC-4889-41D4-A413-F8BBA21B45F4}"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Flowchart outlining the steps for cloud adoption.</a:t>
            </a:r>
          </a:p>
          <a:p>
            <a:pPr lvl="0" indent="0" marL="0">
              <a:buNone/>
            </a:pPr>
          </a:p>
          <a:p>
            <a:pPr lvl="0" indent="0" marL="0">
              <a:buNone/>
            </a:pPr>
            <a:r>
              <a:rPr b="1"/>
              <a:t>Developing a cloud adoption strategy</a:t>
            </a:r>
            <a:br/>
            <a:r>
              <a:rPr/>
              <a:t>Leadership should prioritize which workloads to move to the cloud first, based on factors such as cost-effectiveness and operational needs.</a:t>
            </a:r>
          </a:p>
          <a:p>
            <a:pPr lvl="0" indent="0" marL="0">
              <a:buNone/>
            </a:pPr>
          </a:p>
          <a:p>
            <a:pPr lvl="0" indent="0" marL="0">
              <a:buNone/>
            </a:pPr>
            <a:r>
              <a:rPr b="1"/>
              <a:t>Aligning cloud initiatives with business goals</a:t>
            </a:r>
            <a:br/>
            <a:r>
              <a:rPr/>
              <a:t>Cloud adoption is most successful when it is aligned with key business objectives, such as improving customer satisfaction, reducing costs, or increasing innovation.</a:t>
            </a:r>
          </a:p>
          <a:p>
            <a:pPr lvl="0" indent="0" marL="0">
              <a:buNone/>
            </a:pPr>
          </a:p>
          <a:p>
            <a:pPr lvl="0" indent="0" marL="0">
              <a:buNone/>
            </a:pPr>
            <a:r>
              <a:rPr b="1"/>
              <a:t>Overcoming challenges</a:t>
            </a:r>
            <a:br/>
            <a:r>
              <a:rPr/>
              <a:t>Resistance to cloud adoption can come from concerns over security, costs, or lack of understanding. These challenges can be mitigated through clear communication, training, and security best practices.</a:t>
            </a:r>
          </a:p>
        </p:txBody>
      </p:sp>
      <p:sp>
        <p:nvSpPr>
          <p:cNvPr id="4" name="Slide Number Placeholder 3"/>
          <p:cNvSpPr>
            <a:spLocks noGrp="1"/>
          </p:cNvSpPr>
          <p:nvPr>
            <p:ph type="sldNum" sz="quarter" idx="10"/>
          </p:nvPr>
        </p:nvSpPr>
        <p:spPr/>
        <p:txBody>
          <a:bodyPr/>
          <a:lstStyle/>
          <a:p>
            <a:fld id="{F535A5BC-4889-41D4-A413-F8BBA21B45F4}"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Screenshots of the Azure ML Studio steps for workspace creation, dataset upload, and experiment setup.</a:t>
            </a:r>
          </a:p>
          <a:p>
            <a:pPr lvl="0" indent="0" marL="0">
              <a:buNone/>
            </a:pPr>
          </a:p>
          <a:p>
            <a:pPr lvl="0" indent="0" marL="0">
              <a:buNone/>
            </a:pPr>
            <a:r>
              <a:rPr b="1"/>
              <a:t>Step 1</a:t>
            </a:r>
            <a:r>
              <a:rPr/>
              <a:t>: Log into Azure Machine Learning Studio by visiting Azure ML Studio and signing in with your credentials.</a:t>
            </a:r>
          </a:p>
          <a:p>
            <a:pPr lvl="0" indent="0" marL="0">
              <a:buNone/>
            </a:pPr>
          </a:p>
          <a:p>
            <a:pPr lvl="0" indent="0" marL="0">
              <a:buNone/>
            </a:pPr>
            <a:r>
              <a:rPr b="1"/>
              <a:t>Step 2</a:t>
            </a:r>
            <a:r>
              <a:rPr/>
              <a:t>: Create a new workspace. Choose your subscription, region, and provide a name. Azure will create the necessary resources (Key Vault, Storage) automatically.</a:t>
            </a:r>
          </a:p>
          <a:p>
            <a:pPr lvl="0" indent="0" marL="0">
              <a:buNone/>
            </a:pPr>
          </a:p>
          <a:p>
            <a:pPr lvl="0" indent="0" marL="0">
              <a:buNone/>
            </a:pPr>
            <a:r>
              <a:rPr b="1"/>
              <a:t>Step 3</a:t>
            </a:r>
            <a:r>
              <a:rPr/>
              <a:t>: Upload the </a:t>
            </a:r>
            <a:r>
              <a:rPr b="1"/>
              <a:t>CustomerChurn.csv</a:t>
            </a:r>
            <a:r>
              <a:rPr/>
              <a:t> dataset. In the </a:t>
            </a:r>
            <a:r>
              <a:rPr b="1"/>
              <a:t>Data</a:t>
            </a:r>
            <a:r>
              <a:rPr/>
              <a:t> section, click </a:t>
            </a:r>
            <a:r>
              <a:rPr b="1"/>
              <a:t>Create</a:t>
            </a:r>
            <a:r>
              <a:rPr/>
              <a:t>, select </a:t>
            </a:r>
            <a:r>
              <a:rPr b="1"/>
              <a:t>File</a:t>
            </a:r>
            <a:r>
              <a:rPr/>
              <a:t>, upload the CSV file, and review the schema.</a:t>
            </a:r>
          </a:p>
          <a:p>
            <a:pPr lvl="0" indent="0" marL="0">
              <a:buNone/>
            </a:pPr>
          </a:p>
          <a:p>
            <a:pPr lvl="0" indent="0" marL="0">
              <a:buNone/>
            </a:pPr>
            <a:r>
              <a:rPr b="1"/>
              <a:t>Step 4</a:t>
            </a:r>
            <a:r>
              <a:rPr/>
              <a:t>: Create a new experiment by selecting the </a:t>
            </a:r>
            <a:r>
              <a:rPr b="1"/>
              <a:t>Churn</a:t>
            </a:r>
            <a:r>
              <a:rPr/>
              <a:t> column as the target. The input features to predict churn will include </a:t>
            </a:r>
            <a:r>
              <a:rPr b="1"/>
              <a:t>tenure</a:t>
            </a:r>
            <a:r>
              <a:rPr/>
              <a:t>, </a:t>
            </a:r>
            <a:r>
              <a:rPr b="1"/>
              <a:t>InternetService</a:t>
            </a:r>
            <a:r>
              <a:rPr/>
              <a:t>, </a:t>
            </a:r>
            <a:r>
              <a:rPr b="1"/>
              <a:t>Contract</a:t>
            </a:r>
            <a:r>
              <a:rPr/>
              <a:t>, </a:t>
            </a:r>
            <a:r>
              <a:rPr b="1"/>
              <a:t>PaymentMethod</a:t>
            </a:r>
            <a:r>
              <a:rPr/>
              <a:t>, </a:t>
            </a:r>
            <a:r>
              <a:rPr b="1"/>
              <a:t>MonthlyCharges</a:t>
            </a:r>
            <a:r>
              <a:rPr/>
              <a:t>, and others.</a:t>
            </a:r>
          </a:p>
          <a:p>
            <a:pPr lvl="0" indent="0" marL="0">
              <a:buNone/>
            </a:pPr>
          </a:p>
          <a:p>
            <a:pPr lvl="0" indent="0" marL="0">
              <a:buNone/>
            </a:pPr>
            <a:r>
              <a:rPr b="1"/>
              <a:t>Step 5</a:t>
            </a:r>
            <a:r>
              <a:rPr/>
              <a:t>: After running the experiment, compare the predicted values with the actual results in the </a:t>
            </a:r>
            <a:r>
              <a:rPr b="1"/>
              <a:t>Churn</a:t>
            </a:r>
            <a:r>
              <a:rPr/>
              <a:t> column to evaluate the model’s performance.</a:t>
            </a:r>
          </a:p>
        </p:txBody>
      </p:sp>
      <p:sp>
        <p:nvSpPr>
          <p:cNvPr id="4" name="Slide Number Placeholder 3"/>
          <p:cNvSpPr>
            <a:spLocks noGrp="1"/>
          </p:cNvSpPr>
          <p:nvPr>
            <p:ph type="sldNum" sz="quarter" idx="10"/>
          </p:nvPr>
        </p:nvSpPr>
        <p:spPr/>
        <p:txBody>
          <a:bodyPr/>
          <a:lstStyle/>
          <a:p>
            <a:fld id="{F535A5BC-4889-41D4-A413-F8BBA21B45F4}"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World map with Azure data center locations highlighted.</a:t>
            </a:r>
          </a:p>
          <a:p>
            <a:pPr lvl="0" indent="0" marL="0">
              <a:buNone/>
            </a:pPr>
          </a:p>
          <a:p>
            <a:pPr lvl="0" indent="0" marL="0">
              <a:buNone/>
            </a:pPr>
            <a:r>
              <a:rPr b="1"/>
              <a:t>Microsoft’s leadership in cloud technology</a:t>
            </a:r>
            <a:br/>
            <a:r>
              <a:rPr/>
              <a:t>Azure is a top player in the cloud space, providing innovative solutions like AI, machine learning, and enterprise-grade security.</a:t>
            </a:r>
          </a:p>
          <a:p>
            <a:pPr lvl="0" indent="0" marL="0">
              <a:buNone/>
            </a:pPr>
          </a:p>
          <a:p>
            <a:pPr lvl="0" indent="0" marL="0">
              <a:buNone/>
            </a:pPr>
            <a:r>
              <a:rPr b="1"/>
              <a:t>Security and scalability</a:t>
            </a:r>
            <a:br/>
            <a:r>
              <a:rPr/>
              <a:t>Azure’s scalable infrastructure allows businesses to handle increased workloads seamlessly while maintaining the highest level of security.</a:t>
            </a:r>
          </a:p>
          <a:p>
            <a:pPr lvl="0" indent="0" marL="0">
              <a:buNone/>
            </a:pPr>
          </a:p>
          <a:p>
            <a:pPr lvl="0" indent="0" marL="0">
              <a:buNone/>
            </a:pPr>
            <a:r>
              <a:rPr b="1"/>
              <a:t>Global infrastructure</a:t>
            </a:r>
            <a:br/>
            <a:r>
              <a:rPr/>
              <a:t>Azure provides a wide global network of data centers, ensuring users have access to low-latency, high-availability services no matter where they are located.</a:t>
            </a:r>
          </a:p>
        </p:txBody>
      </p:sp>
      <p:sp>
        <p:nvSpPr>
          <p:cNvPr id="4" name="Slide Number Placeholder 3"/>
          <p:cNvSpPr>
            <a:spLocks noGrp="1"/>
          </p:cNvSpPr>
          <p:nvPr>
            <p:ph type="sldNum" sz="quarter" idx="10"/>
          </p:nvPr>
        </p:nvSpPr>
        <p:spPr/>
        <p:txBody>
          <a:bodyPr/>
          <a:lstStyle/>
          <a:p>
            <a:fld id="{F535A5BC-4889-41D4-A413-F8BBA21B45F4}"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Visual</a:t>
            </a:r>
            <a:r>
              <a:rPr/>
              <a:t>: Infographic showing Azure’s key services grouped by category (Compute, Storage, Networking, AI).</a:t>
            </a:r>
          </a:p>
          <a:p>
            <a:pPr lvl="0" indent="0" marL="0">
              <a:buNone/>
            </a:pPr>
          </a:p>
          <a:p>
            <a:pPr lvl="0" indent="0" marL="0">
              <a:buNone/>
            </a:pPr>
            <a:r>
              <a:rPr b="1"/>
              <a:t>Compute</a:t>
            </a:r>
            <a:br/>
            <a:r>
              <a:rPr/>
              <a:t>Azure’s virtual machines allow businesses to run applications on virtualized hardware without the need for physical servers.</a:t>
            </a:r>
          </a:p>
          <a:p>
            <a:pPr lvl="0" indent="0" marL="0">
              <a:buNone/>
            </a:pPr>
          </a:p>
          <a:p>
            <a:pPr lvl="0" indent="0" marL="0">
              <a:buNone/>
            </a:pPr>
            <a:r>
              <a:rPr b="1"/>
              <a:t>Storage</a:t>
            </a:r>
            <a:br/>
            <a:r>
              <a:rPr/>
              <a:t>Azure Blob Storage handles unstructured data, while Azure SQL Databases provide secure storage for structured data.</a:t>
            </a:r>
          </a:p>
          <a:p>
            <a:pPr lvl="0" indent="0" marL="0">
              <a:buNone/>
            </a:pPr>
          </a:p>
          <a:p>
            <a:pPr lvl="0" indent="0" marL="0">
              <a:buNone/>
            </a:pPr>
            <a:r>
              <a:rPr b="1"/>
              <a:t>Networking</a:t>
            </a:r>
            <a:br/>
            <a:r>
              <a:rPr/>
              <a:t>Azure’s networking services enable users to connect securely and scale their network infrastructure globally.</a:t>
            </a:r>
          </a:p>
          <a:p>
            <a:pPr lvl="0" indent="0" marL="0">
              <a:buNone/>
            </a:pPr>
          </a:p>
          <a:p>
            <a:pPr lvl="0" indent="0" marL="0">
              <a:buNone/>
            </a:pPr>
            <a:r>
              <a:rPr b="1"/>
              <a:t>AI and Machine Learning</a:t>
            </a:r>
            <a:br/>
            <a:r>
              <a:rPr/>
              <a:t>Azure offers industry-leading AI tools, such as Azure Cognitive Services and Azure Machine Learning, allowing businesses to integrate AI easily into their workflows.</a:t>
            </a:r>
          </a:p>
          <a:p>
            <a:pPr lvl="0" indent="0" marL="0">
              <a:buNone/>
            </a:pPr>
          </a:p>
          <a:p>
            <a:pPr lvl="0" indent="0" marL="0">
              <a:buNone/>
            </a:pPr>
            <a:r>
              <a:rPr b="1"/>
              <a:t>Hybrid Cloud and Edge Solutions</a:t>
            </a:r>
            <a:br/>
            <a:r>
              <a:rPr/>
              <a:t>Azure offers hybrid solutions, including Azure Stack and Azure Arc, allowing businesses to seamlessly manage on-premises, multi-cloud, and edge environments.</a:t>
            </a:r>
          </a:p>
        </p:txBody>
      </p:sp>
      <p:sp>
        <p:nvSpPr>
          <p:cNvPr id="4" name="Slide Number Placeholder 3"/>
          <p:cNvSpPr>
            <a:spLocks noGrp="1"/>
          </p:cNvSpPr>
          <p:nvPr>
            <p:ph type="sldNum" sz="quarter" idx="10"/>
          </p:nvPr>
        </p:nvSpPr>
        <p:spPr/>
        <p:txBody>
          <a:bodyPr/>
          <a:lstStyle/>
          <a:p>
            <a:fld id="{F535A5BC-4889-41D4-A413-F8BBA21B45F4}"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3"/>
            <a:ext cx="10363200" cy="4571999"/>
          </a:xfrm>
        </p:spPr>
        <p:txBody>
          <a:bodyPr anchor="ctr">
            <a:noAutofit/>
          </a:bodyPr>
          <a:lstStyle>
            <a:lvl1pPr>
              <a:lnSpc>
                <a:spcPct val="100000"/>
              </a:lnSpc>
              <a:defRPr sz="6600" spc="-6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90" baseline="0">
                <a:solidFill>
                  <a:schemeClr val="tx2"/>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endParaRPr lang="en-US" dirty="0">
              <a:solidFill>
                <a:srgbClr val="000000"/>
              </a:solidFill>
            </a:endParaRPr>
          </a:p>
        </p:txBody>
      </p:sp>
      <p:sp>
        <p:nvSpPr>
          <p:cNvPr id="5" name="Footer Placeholder 4"/>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9" name="Rectangle 8"/>
          <p:cNvSpPr/>
          <p:nvPr/>
        </p:nvSpPr>
        <p:spPr>
          <a:xfrm>
            <a:off x="12001500"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10" name="Rectangle 9"/>
          <p:cNvSpPr/>
          <p:nvPr/>
        </p:nvSpPr>
        <p:spPr>
          <a:xfrm>
            <a:off x="12001500"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pPr defTabSz="685800"/>
            <a:fld id="{D99624C5-FDF6-4954-B8C3-64918F306FAA}" type="slidenum">
              <a:rPr lang="en-US" smtClean="0">
                <a:solidFill>
                  <a:srgbClr val="000000"/>
                </a:solidFill>
              </a:rPr>
              <a:pPr defTabSz="685800"/>
              <a:t>‹#›</a:t>
            </a:fld>
            <a:endParaRPr lang="en-US" dirty="0">
              <a:solidFill>
                <a:srgbClr val="000000"/>
              </a:solidFill>
            </a:endParaRPr>
          </a:p>
        </p:txBody>
      </p:sp>
    </p:spTree>
    <p:extLst>
      <p:ext uri="{BB962C8B-B14F-4D97-AF65-F5344CB8AC3E}">
        <p14:creationId xmlns:p14="http://schemas.microsoft.com/office/powerpoint/2010/main" val="1914472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6258" y="240889"/>
            <a:ext cx="6540031" cy="774382"/>
          </a:xfrm>
        </p:spPr>
        <p:txBody>
          <a:bodyPr/>
          <a:lstStyle>
            <a:lvl1pPr>
              <a:defRPr>
                <a:solidFill>
                  <a:schemeClr val="tx1">
                    <a:lumMod val="85000"/>
                    <a:lumOff val="15000"/>
                  </a:schemeClr>
                </a:solidFill>
                <a:latin typeface="Leelawadee UI" panose="020B0502040204020203" pitchFamily="34" charset="-34"/>
                <a:cs typeface="Leelawadee UI" panose="020B0502040204020203" pitchFamily="34" charset="-34"/>
              </a:defRPr>
            </a:lvl1pPr>
          </a:lstStyle>
          <a:p>
            <a:r>
              <a:rPr lang="en-US" dirty="0"/>
              <a:t>conversation</a:t>
            </a:r>
          </a:p>
        </p:txBody>
      </p:sp>
      <p:sp>
        <p:nvSpPr>
          <p:cNvPr id="3" name="Text Placeholder 2"/>
          <p:cNvSpPr>
            <a:spLocks noGrp="1"/>
          </p:cNvSpPr>
          <p:nvPr>
            <p:ph type="body" idx="1" hasCustomPrompt="1"/>
          </p:nvPr>
        </p:nvSpPr>
        <p:spPr>
          <a:xfrm>
            <a:off x="85511" y="5269246"/>
            <a:ext cx="3296044" cy="470196"/>
          </a:xfrm>
        </p:spPr>
        <p:txBody>
          <a:bodyPr anchor="b">
            <a:noAutofit/>
          </a:bodyPr>
          <a:lstStyle>
            <a:lvl1pPr marL="0" indent="0">
              <a:buNone/>
              <a:defRPr sz="1050" b="0" cap="all" spc="75" baseline="0">
                <a:solidFill>
                  <a:srgbClr val="C00000"/>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5 Minutes</a:t>
            </a:r>
          </a:p>
        </p:txBody>
      </p:sp>
      <p:sp>
        <p:nvSpPr>
          <p:cNvPr id="6" name="Content Placeholder 5"/>
          <p:cNvSpPr>
            <a:spLocks noGrp="1"/>
          </p:cNvSpPr>
          <p:nvPr>
            <p:ph sz="quarter" idx="4"/>
          </p:nvPr>
        </p:nvSpPr>
        <p:spPr>
          <a:xfrm>
            <a:off x="6790944" y="1401844"/>
            <a:ext cx="4389120" cy="469800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9" name="Slide Number Placeholder 8"/>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10" name="TextBox 9"/>
          <p:cNvSpPr txBox="1"/>
          <p:nvPr userDrawn="1"/>
        </p:nvSpPr>
        <p:spPr>
          <a:xfrm>
            <a:off x="640939" y="349778"/>
            <a:ext cx="2932662" cy="5078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rPr>
              <a:t>CONVERSATION:</a:t>
            </a:r>
            <a:endParaRPr kumimoji="0" lang="en-US" sz="135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endParaRPr>
          </a:p>
        </p:txBody>
      </p:sp>
      <p:sp>
        <p:nvSpPr>
          <p:cNvPr id="11" name="Rectangle 10"/>
          <p:cNvSpPr/>
          <p:nvPr userDrawn="1"/>
        </p:nvSpPr>
        <p:spPr>
          <a:xfrm>
            <a:off x="12006469" y="1300130"/>
            <a:ext cx="185531" cy="55578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pic>
        <p:nvPicPr>
          <p:cNvPr id="12" name="Picture 11"/>
          <p:cNvPicPr>
            <a:picLocks noChangeAspect="1"/>
          </p:cNvPicPr>
          <p:nvPr userDrawn="1"/>
        </p:nvPicPr>
        <p:blipFill rotWithShape="1">
          <a:blip r:embed="rId2"/>
          <a:srcRect l="38542" t="36852" r="56354" b="53518"/>
          <a:stretch/>
        </p:blipFill>
        <p:spPr>
          <a:xfrm>
            <a:off x="555373" y="4791464"/>
            <a:ext cx="592055" cy="628302"/>
          </a:xfrm>
          <a:prstGeom prst="rect">
            <a:avLst/>
          </a:prstGeom>
        </p:spPr>
      </p:pic>
      <p:sp>
        <p:nvSpPr>
          <p:cNvPr id="14" name="Content Placeholder 5">
            <a:extLst>
              <a:ext uri="{FF2B5EF4-FFF2-40B4-BE49-F238E27FC236}">
                <a16:creationId xmlns:a16="http://schemas.microsoft.com/office/drawing/2014/main" id="{D1AFE448-9478-4921-9428-9E4F23B14CEC}"/>
              </a:ext>
            </a:extLst>
          </p:cNvPr>
          <p:cNvSpPr>
            <a:spLocks noGrp="1"/>
          </p:cNvSpPr>
          <p:nvPr>
            <p:ph sz="quarter" idx="13"/>
          </p:nvPr>
        </p:nvSpPr>
        <p:spPr>
          <a:xfrm>
            <a:off x="2280071" y="1401844"/>
            <a:ext cx="4389120" cy="469800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274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85800"/>
            <a:endParaRPr lang="en-US" dirty="0">
              <a:solidFill>
                <a:srgbClr val="000000"/>
              </a:solidFill>
            </a:endParaRPr>
          </a:p>
        </p:txBody>
      </p:sp>
      <p:sp>
        <p:nvSpPr>
          <p:cNvPr id="4" name="Footer Placeholder 3"/>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403786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endParaRPr lang="en-US" dirty="0">
              <a:solidFill>
                <a:srgbClr val="000000"/>
              </a:solidFill>
            </a:endParaRPr>
          </a:p>
        </p:txBody>
      </p:sp>
      <p:sp>
        <p:nvSpPr>
          <p:cNvPr id="3" name="Footer Placeholder 2"/>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4" name="Slide Number Placeholder 3"/>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2738478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600200"/>
            <a:ext cx="4011084" cy="448056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defTabSz="685800"/>
            <a:endParaRPr lang="en-US" dirty="0">
              <a:solidFill>
                <a:srgbClr val="000000"/>
              </a:solidFill>
            </a:endParaRPr>
          </a:p>
        </p:txBody>
      </p:sp>
      <p:sp>
        <p:nvSpPr>
          <p:cNvPr id="6" name="Footer Placeholder 5"/>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7" name="Slide Number Placeholder 6"/>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8" name="Title 7"/>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7856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500"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3" name="Picture Placeholder 2"/>
          <p:cNvSpPr>
            <a:spLocks noGrp="1"/>
          </p:cNvSpPr>
          <p:nvPr>
            <p:ph type="pic" idx="1"/>
          </p:nvPr>
        </p:nvSpPr>
        <p:spPr>
          <a:xfrm>
            <a:off x="1" y="106680"/>
            <a:ext cx="12001169" cy="4846320"/>
          </a:xfrm>
          <a:solidFill>
            <a:schemeClr val="bg1">
              <a:lumMod val="75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pPr defTabSz="685800"/>
            <a:endParaRPr lang="en-US" dirty="0">
              <a:solidFill>
                <a:srgbClr val="000000"/>
              </a:solidFill>
            </a:endParaRPr>
          </a:p>
        </p:txBody>
      </p:sp>
      <p:sp>
        <p:nvSpPr>
          <p:cNvPr id="6" name="Footer Placeholder 5"/>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defTabSz="685800"/>
            <a:fld id="{D99624C5-FDF6-4954-B8C3-64918F306FAA}" type="slidenum">
              <a:rPr lang="en-US" smtClean="0">
                <a:solidFill>
                  <a:srgbClr val="000000"/>
                </a:solidFill>
              </a:rPr>
              <a:pPr defTabSz="685800"/>
              <a:t>‹#›</a:t>
            </a:fld>
            <a:endParaRPr lang="en-US" dirty="0">
              <a:solidFill>
                <a:srgbClr val="000000"/>
              </a:solidFill>
            </a:endParaRPr>
          </a:p>
        </p:txBody>
      </p:sp>
      <p:sp>
        <p:nvSpPr>
          <p:cNvPr id="8" name="Title 7"/>
          <p:cNvSpPr>
            <a:spLocks noGrp="1"/>
          </p:cNvSpPr>
          <p:nvPr>
            <p:ph type="title"/>
          </p:nvPr>
        </p:nvSpPr>
        <p:spPr>
          <a:xfrm>
            <a:off x="609600" y="4953000"/>
            <a:ext cx="10871200" cy="762000"/>
          </a:xfrm>
        </p:spPr>
        <p:txBody>
          <a:bodyPr anchor="t">
            <a:normAutofit/>
          </a:bodyPr>
          <a:lstStyle>
            <a:lvl1pPr>
              <a:defRPr sz="2400"/>
            </a:lvl1pPr>
          </a:lstStyle>
          <a:p>
            <a:r>
              <a:rPr lang="en-US"/>
              <a:t>Click to edit Master title style</a:t>
            </a:r>
            <a:endParaRPr lang="en-US" dirty="0"/>
          </a:p>
        </p:txBody>
      </p:sp>
      <p:sp>
        <p:nvSpPr>
          <p:cNvPr id="10" name="Rectangle 9"/>
          <p:cNvSpPr/>
          <p:nvPr/>
        </p:nvSpPr>
        <p:spPr>
          <a:xfrm>
            <a:off x="12001500"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Tree>
    <p:extLst>
      <p:ext uri="{BB962C8B-B14F-4D97-AF65-F5344CB8AC3E}">
        <p14:creationId xmlns:p14="http://schemas.microsoft.com/office/powerpoint/2010/main" val="2925521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endParaRPr lang="en-US" dirty="0">
              <a:solidFill>
                <a:srgbClr val="000000"/>
              </a:solidFill>
            </a:endParaRPr>
          </a:p>
        </p:txBody>
      </p:sp>
      <p:sp>
        <p:nvSpPr>
          <p:cNvPr id="5" name="Footer Placeholder 4"/>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2462411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85800"/>
            <a:endParaRPr lang="en-US" dirty="0">
              <a:solidFill>
                <a:srgbClr val="000000"/>
              </a:solidFill>
            </a:endParaRPr>
          </a:p>
        </p:txBody>
      </p:sp>
      <p:sp>
        <p:nvSpPr>
          <p:cNvPr id="5" name="Footer Placeholder 4"/>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487250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Rectangle 7"/>
          <p:cNvSpPr/>
          <p:nvPr userDrawn="1"/>
        </p:nvSpPr>
        <p:spPr>
          <a:xfrm>
            <a:off x="0" y="0"/>
            <a:ext cx="1129284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2" name="Title 1"/>
          <p:cNvSpPr>
            <a:spLocks noGrp="1"/>
          </p:cNvSpPr>
          <p:nvPr>
            <p:ph type="title" hasCustomPrompt="1"/>
          </p:nvPr>
        </p:nvSpPr>
        <p:spPr>
          <a:xfrm>
            <a:off x="1261872" y="758952"/>
            <a:ext cx="9418320" cy="4041648"/>
          </a:xfrm>
        </p:spPr>
        <p:txBody>
          <a:bodyPr anchor="b">
            <a:normAutofit/>
          </a:bodyPr>
          <a:lstStyle>
            <a:lvl1pPr>
              <a:lnSpc>
                <a:spcPct val="85000"/>
              </a:lnSpc>
              <a:defRPr sz="4950" b="0">
                <a:solidFill>
                  <a:srgbClr val="FFFF00"/>
                </a:solidFill>
              </a:defRPr>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pPr defTabSz="685800"/>
            <a:endParaRPr lang="en-US" dirty="0">
              <a:solidFill>
                <a:srgbClr val="000000"/>
              </a:solidFill>
            </a:endParaRPr>
          </a:p>
        </p:txBody>
      </p:sp>
      <p:sp>
        <p:nvSpPr>
          <p:cNvPr id="5" name="Footer Placeholder 4"/>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defTabSz="685800"/>
            <a:fld id="{4FAB73BC-B049-4115-A692-8D63A059BFB8}" type="slidenum">
              <a:rPr lang="en-US" smtClean="0">
                <a:solidFill>
                  <a:srgbClr val="D1282E"/>
                </a:solidFill>
              </a:rPr>
              <a:pPr defTabSz="685800"/>
              <a:t>‹#›</a:t>
            </a:fld>
            <a:endParaRPr lang="en-US" dirty="0">
              <a:solidFill>
                <a:srgbClr val="D1282E"/>
              </a:solidFill>
            </a:endParaRPr>
          </a:p>
        </p:txBody>
      </p:sp>
      <p:sp>
        <p:nvSpPr>
          <p:cNvPr id="9" name="Content Placeholder 2"/>
          <p:cNvSpPr>
            <a:spLocks noGrp="1"/>
          </p:cNvSpPr>
          <p:nvPr>
            <p:ph idx="13"/>
          </p:nvPr>
        </p:nvSpPr>
        <p:spPr>
          <a:xfrm>
            <a:off x="1" y="2"/>
            <a:ext cx="2648049" cy="17452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425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2" name="Rectangle 1"/>
          <p:cNvSpPr/>
          <p:nvPr userDrawn="1"/>
        </p:nvSpPr>
        <p:spPr>
          <a:xfrm>
            <a:off x="0" y="0"/>
            <a:ext cx="12192000" cy="150039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10" name="Title 9"/>
          <p:cNvSpPr>
            <a:spLocks noGrp="1"/>
          </p:cNvSpPr>
          <p:nvPr>
            <p:ph type="title"/>
          </p:nvPr>
        </p:nvSpPr>
        <p:spPr>
          <a:xfrm>
            <a:off x="95681" y="87415"/>
            <a:ext cx="7762859" cy="940441"/>
          </a:xfrm>
        </p:spPr>
        <p:txBody>
          <a:bodyPr anchor="ctr">
            <a:normAutofit/>
          </a:bodyPr>
          <a:lstStyle>
            <a:lvl1pPr>
              <a:defRPr sz="3000">
                <a:solidFill>
                  <a:srgbClr val="33CC33"/>
                </a:solidFill>
              </a:defRPr>
            </a:lvl1pPr>
          </a:lstStyle>
          <a:p>
            <a:r>
              <a:rPr lang="en-US" dirty="0"/>
              <a:t>Click to edit Master title style</a:t>
            </a:r>
          </a:p>
        </p:txBody>
      </p:sp>
      <p:sp>
        <p:nvSpPr>
          <p:cNvPr id="4" name="Content Placeholder 3"/>
          <p:cNvSpPr>
            <a:spLocks noGrp="1"/>
          </p:cNvSpPr>
          <p:nvPr>
            <p:ph sz="half" idx="2"/>
          </p:nvPr>
        </p:nvSpPr>
        <p:spPr>
          <a:xfrm>
            <a:off x="1261872" y="1713657"/>
            <a:ext cx="4480560" cy="4458545"/>
          </a:xfrm>
        </p:spPr>
        <p:txBody>
          <a:bodyPr/>
          <a:lstStyle>
            <a:lvl1pPr>
              <a:defRPr sz="1350">
                <a:solidFill>
                  <a:schemeClr val="bg1">
                    <a:lumMod val="85000"/>
                  </a:schemeClr>
                </a:solidFill>
              </a:defRPr>
            </a:lvl1pPr>
            <a:lvl2pPr>
              <a:defRPr sz="1200">
                <a:solidFill>
                  <a:schemeClr val="bg1">
                    <a:lumMod val="85000"/>
                  </a:schemeClr>
                </a:solidFill>
              </a:defRPr>
            </a:lvl2pPr>
            <a:lvl3pPr>
              <a:defRPr sz="1050">
                <a:solidFill>
                  <a:schemeClr val="bg1">
                    <a:lumMod val="85000"/>
                  </a:schemeClr>
                </a:solidFill>
              </a:defRPr>
            </a:lvl3pPr>
            <a:lvl4pPr>
              <a:defRPr sz="1050">
                <a:solidFill>
                  <a:schemeClr val="bg1">
                    <a:lumMod val="85000"/>
                  </a:schemeClr>
                </a:solidFill>
              </a:defRPr>
            </a:lvl4pPr>
            <a:lvl5pPr>
              <a:defRPr sz="1050">
                <a:solidFill>
                  <a:schemeClr val="bg1">
                    <a:lumMod val="85000"/>
                  </a:schemeClr>
                </a:solidFill>
              </a:defRPr>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126480" y="1713657"/>
            <a:ext cx="4480560" cy="4458545"/>
          </a:xfrm>
          <a:solidFill>
            <a:schemeClr val="bg1"/>
          </a:solidFill>
        </p:spPr>
        <p:txBody>
          <a:bodyPr>
            <a:normAutofit/>
          </a:bodyPr>
          <a:lstStyle>
            <a:lvl1pPr>
              <a:defRPr sz="1050" b="1">
                <a:solidFill>
                  <a:schemeClr val="tx1"/>
                </a:solidFill>
                <a:latin typeface="Courier New" panose="02070309020205020404" pitchFamily="49" charset="0"/>
                <a:cs typeface="Courier New" panose="02070309020205020404" pitchFamily="49" charset="0"/>
              </a:defRPr>
            </a:lvl1pPr>
            <a:lvl2pPr>
              <a:defRPr sz="900" b="1">
                <a:solidFill>
                  <a:schemeClr val="tx1"/>
                </a:solidFill>
                <a:latin typeface="Courier New" panose="02070309020205020404" pitchFamily="49" charset="0"/>
                <a:cs typeface="Courier New" panose="02070309020205020404" pitchFamily="49" charset="0"/>
              </a:defRPr>
            </a:lvl2pPr>
            <a:lvl3pPr>
              <a:defRPr sz="825" b="1">
                <a:solidFill>
                  <a:schemeClr val="tx1"/>
                </a:solidFill>
                <a:latin typeface="Courier New" panose="02070309020205020404" pitchFamily="49" charset="0"/>
                <a:cs typeface="Courier New" panose="02070309020205020404" pitchFamily="49" charset="0"/>
              </a:defRPr>
            </a:lvl3pPr>
            <a:lvl4pPr>
              <a:defRPr sz="825" b="1">
                <a:solidFill>
                  <a:schemeClr val="tx1"/>
                </a:solidFill>
                <a:latin typeface="Courier New" panose="02070309020205020404" pitchFamily="49" charset="0"/>
                <a:cs typeface="Courier New" panose="02070309020205020404" pitchFamily="49" charset="0"/>
              </a:defRPr>
            </a:lvl4pPr>
            <a:lvl5pPr>
              <a:defRPr sz="825" b="1">
                <a:solidFill>
                  <a:schemeClr val="tx1"/>
                </a:solidFill>
                <a:latin typeface="Courier New" panose="02070309020205020404" pitchFamily="49" charset="0"/>
                <a:cs typeface="Courier New" panose="02070309020205020404" pitchFamily="49" charset="0"/>
              </a:defRPr>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a:xfrm>
            <a:off x="10378440" y="6385467"/>
            <a:ext cx="914400" cy="593725"/>
          </a:xfrm>
        </p:spPr>
        <p:txBody>
          <a:bodyPr/>
          <a:lstStyle/>
          <a:p>
            <a:pPr defTabSz="685800"/>
            <a:fld id="{4FAB73BC-B049-4115-A692-8D63A059BFB8}"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715905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r>
              <a:rPr lang="en-US" dirty="0"/>
              <a:t>Click to edit Master title</a:t>
            </a:r>
          </a:p>
        </p:txBody>
      </p:sp>
      <p:sp>
        <p:nvSpPr>
          <p:cNvPr id="3" name="Content Placeholder 2"/>
          <p:cNvSpPr>
            <a:spLocks noGrp="1"/>
          </p:cNvSpPr>
          <p:nvPr>
            <p:ph idx="1"/>
          </p:nvPr>
        </p:nvSpPr>
        <p:spPr>
          <a:xfrm>
            <a:off x="609600" y="1073889"/>
            <a:ext cx="10160000" cy="50522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4303" y="6574157"/>
            <a:ext cx="4572000" cy="283845"/>
          </a:xfrm>
        </p:spPr>
        <p:txBody>
          <a:bodyPr/>
          <a:lstStyle>
            <a:lvl1pPr>
              <a:defRPr>
                <a:solidFill>
                  <a:schemeClr val="bg1">
                    <a:lumMod val="65000"/>
                  </a:schemeClr>
                </a:solidFill>
              </a:defRPr>
            </a:lvl1pPr>
          </a:lstStyle>
          <a:p>
            <a:pPr defTabSz="685800"/>
            <a:r>
              <a:rPr lang="en-US">
                <a:solidFill>
                  <a:srgbClr val="FFFFFF">
                    <a:lumMod val="65000"/>
                  </a:srgbClr>
                </a:solidFill>
              </a:rPr>
              <a:t>© 2024 by Innovation In Software Corporation</a:t>
            </a:r>
            <a:endParaRPr lang="en-US" dirty="0">
              <a:solidFill>
                <a:srgbClr val="FFFFFF">
                  <a:lumMod val="65000"/>
                </a:srgbClr>
              </a:solidFill>
            </a:endParaRPr>
          </a:p>
        </p:txBody>
      </p:sp>
      <p:sp>
        <p:nvSpPr>
          <p:cNvPr id="6" name="Slide Number Placeholder 5"/>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203510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04829" y="152720"/>
            <a:ext cx="6427971" cy="814845"/>
          </a:xfrm>
        </p:spPr>
        <p:txBody>
          <a:bodyPr/>
          <a:lstStyle>
            <a:lvl1pPr>
              <a:defRPr>
                <a:solidFill>
                  <a:schemeClr val="tx1">
                    <a:lumMod val="85000"/>
                    <a:lumOff val="15000"/>
                  </a:schemeClr>
                </a:solidFill>
                <a:latin typeface="Leelawadee UI" panose="020B0502040204020203" pitchFamily="34" charset="-34"/>
                <a:cs typeface="Leelawadee UI" panose="020B0502040204020203" pitchFamily="34" charset="-34"/>
              </a:defRPr>
            </a:lvl1pPr>
          </a:lstStyle>
          <a:p>
            <a:r>
              <a:rPr lang="en-US" dirty="0"/>
              <a:t>Title</a:t>
            </a:r>
          </a:p>
        </p:txBody>
      </p:sp>
      <p:sp>
        <p:nvSpPr>
          <p:cNvPr id="4" name="Footer Placeholder 3"/>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6" name="Content Placeholder 2"/>
          <p:cNvSpPr>
            <a:spLocks noGrp="1"/>
          </p:cNvSpPr>
          <p:nvPr>
            <p:ph sz="half" idx="1"/>
          </p:nvPr>
        </p:nvSpPr>
        <p:spPr>
          <a:xfrm>
            <a:off x="6394027" y="1300130"/>
            <a:ext cx="4514979" cy="472262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609601" y="331459"/>
            <a:ext cx="928075" cy="5078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rPr>
              <a:t>LAB:</a:t>
            </a:r>
            <a:endParaRPr kumimoji="0" lang="en-US" sz="135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endParaRPr>
          </a:p>
        </p:txBody>
      </p:sp>
      <p:sp>
        <p:nvSpPr>
          <p:cNvPr id="8" name="Footer Placeholder 3"/>
          <p:cNvSpPr txBox="1">
            <a:spLocks/>
          </p:cNvSpPr>
          <p:nvPr userDrawn="1"/>
        </p:nvSpPr>
        <p:spPr>
          <a:xfrm>
            <a:off x="6822559" y="6492878"/>
            <a:ext cx="4572000" cy="283845"/>
          </a:xfrm>
          <a:prstGeom prst="rect">
            <a:avLst/>
          </a:prstGeom>
        </p:spPr>
        <p:txBody>
          <a:bodyPr vert="horz" lIns="68580" tIns="34290" rIns="68580" bIns="34290" rtlCol="0" anchor="t"/>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CA" sz="788" b="1" i="0" u="none" strike="noStrike" kern="1200" cap="none" spc="0" normalizeH="0" baseline="0" noProof="0" dirty="0">
                <a:ln>
                  <a:noFill/>
                </a:ln>
                <a:solidFill>
                  <a:srgbClr val="000000"/>
                </a:solidFill>
                <a:effectLst/>
                <a:uLnTx/>
                <a:uFillTx/>
                <a:latin typeface="Nirmala UI"/>
                <a:ea typeface="+mn-ea"/>
                <a:cs typeface="+mn-cs"/>
              </a:rPr>
              <a:t>Practice makes perfect.</a:t>
            </a:r>
            <a:endParaRPr kumimoji="0" lang="en-US" sz="788" b="1" i="0" u="none" strike="noStrike" kern="1200" cap="none" spc="0" normalizeH="0" baseline="0" noProof="0" dirty="0">
              <a:ln>
                <a:noFill/>
              </a:ln>
              <a:solidFill>
                <a:srgbClr val="000000"/>
              </a:solidFill>
              <a:effectLst/>
              <a:uLnTx/>
              <a:uFillTx/>
              <a:latin typeface="Nirmala UI"/>
              <a:ea typeface="+mn-ea"/>
              <a:cs typeface="+mn-cs"/>
            </a:endParaRPr>
          </a:p>
        </p:txBody>
      </p:sp>
      <p:sp>
        <p:nvSpPr>
          <p:cNvPr id="9" name="Rectangle 8"/>
          <p:cNvSpPr/>
          <p:nvPr userDrawn="1"/>
        </p:nvSpPr>
        <p:spPr>
          <a:xfrm>
            <a:off x="12006469" y="1300130"/>
            <a:ext cx="185531" cy="5557870"/>
          </a:xfrm>
          <a:prstGeom prst="rect">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pic>
        <p:nvPicPr>
          <p:cNvPr id="10" name="Picture 9"/>
          <p:cNvPicPr>
            <a:picLocks noChangeAspect="1"/>
          </p:cNvPicPr>
          <p:nvPr userDrawn="1"/>
        </p:nvPicPr>
        <p:blipFill rotWithShape="1">
          <a:blip r:embed="rId2"/>
          <a:srcRect l="38542" t="36852" r="56354" b="53518"/>
          <a:stretch/>
        </p:blipFill>
        <p:spPr>
          <a:xfrm>
            <a:off x="774845" y="5050793"/>
            <a:ext cx="788399" cy="836668"/>
          </a:xfrm>
          <a:prstGeom prst="rect">
            <a:avLst/>
          </a:prstGeom>
        </p:spPr>
      </p:pic>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l="20773" r="22687"/>
          <a:stretch/>
        </p:blipFill>
        <p:spPr>
          <a:xfrm>
            <a:off x="2172781" y="1300130"/>
            <a:ext cx="4012235" cy="4722628"/>
          </a:xfrm>
          <a:prstGeom prst="rect">
            <a:avLst/>
          </a:prstGeom>
        </p:spPr>
      </p:pic>
      <p:sp>
        <p:nvSpPr>
          <p:cNvPr id="18" name="Text Placeholder 17"/>
          <p:cNvSpPr>
            <a:spLocks noGrp="1"/>
          </p:cNvSpPr>
          <p:nvPr>
            <p:ph type="body" sz="quarter" idx="13" hasCustomPrompt="1"/>
          </p:nvPr>
        </p:nvSpPr>
        <p:spPr>
          <a:xfrm>
            <a:off x="583496" y="5887649"/>
            <a:ext cx="1168536" cy="249539"/>
          </a:xfrm>
        </p:spPr>
        <p:txBody>
          <a:bodyPr>
            <a:noAutofit/>
          </a:bodyPr>
          <a:lstStyle>
            <a:lvl1pPr>
              <a:defRPr sz="1050">
                <a:solidFill>
                  <a:srgbClr val="FF0000"/>
                </a:solidFill>
                <a:latin typeface="Arial Black (Headings)"/>
              </a:defRPr>
            </a:lvl1pPr>
            <a:lvl2pPr marL="205740" indent="0">
              <a:buNone/>
              <a:defRPr/>
            </a:lvl2pPr>
          </a:lstStyle>
          <a:p>
            <a:pPr lvl="0"/>
            <a:r>
              <a:rPr lang="en-US" dirty="0"/>
              <a:t>MINUTES</a:t>
            </a:r>
          </a:p>
        </p:txBody>
      </p:sp>
      <p:sp>
        <p:nvSpPr>
          <p:cNvPr id="19" name="TextBox 18"/>
          <p:cNvSpPr txBox="1"/>
          <p:nvPr userDrawn="1"/>
        </p:nvSpPr>
        <p:spPr>
          <a:xfrm>
            <a:off x="9853714" y="152718"/>
            <a:ext cx="1913061" cy="415498"/>
          </a:xfrm>
          <a:prstGeom prst="rect">
            <a:avLst/>
          </a:prstGeom>
          <a:noFill/>
          <a:ln w="3175">
            <a:solidFill>
              <a:schemeClr val="tx1"/>
            </a:solidFill>
            <a:prstDash val="dash"/>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Nirmala UI"/>
                <a:ea typeface="+mn-ea"/>
                <a:cs typeface="+mn-cs"/>
              </a:rPr>
              <a:t>LABS AT THE BACK OF THE BOOK</a:t>
            </a:r>
          </a:p>
        </p:txBody>
      </p:sp>
    </p:spTree>
    <p:extLst>
      <p:ext uri="{BB962C8B-B14F-4D97-AF65-F5344CB8AC3E}">
        <p14:creationId xmlns:p14="http://schemas.microsoft.com/office/powerpoint/2010/main" val="2653828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3"/>
            <a:ext cx="10363200" cy="4321175"/>
          </a:xfrm>
        </p:spPr>
        <p:txBody>
          <a:bodyPr anchor="ctr">
            <a:noAutofit/>
          </a:bodyPr>
          <a:lstStyle>
            <a:lvl1pPr algn="l">
              <a:lnSpc>
                <a:spcPct val="100000"/>
              </a:lnSpc>
              <a:defRPr sz="6600" b="0" cap="all" spc="-6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1500" b="0" cap="all" spc="9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pPr defTabSz="685800"/>
            <a:endParaRPr lang="en-US" dirty="0">
              <a:solidFill>
                <a:srgbClr val="000000"/>
              </a:solidFill>
            </a:endParaRPr>
          </a:p>
        </p:txBody>
      </p:sp>
      <p:sp>
        <p:nvSpPr>
          <p:cNvPr id="8" name="Slide Number Placeholder 7"/>
          <p:cNvSpPr>
            <a:spLocks noGrp="1"/>
          </p:cNvSpPr>
          <p:nvPr>
            <p:ph type="sldNum" sz="quarter" idx="11"/>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9" name="Footer Placeholder 8"/>
          <p:cNvSpPr>
            <a:spLocks noGrp="1"/>
          </p:cNvSpPr>
          <p:nvPr>
            <p:ph type="ftr" sz="quarter" idx="12"/>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Tree>
    <p:extLst>
      <p:ext uri="{BB962C8B-B14F-4D97-AF65-F5344CB8AC3E}">
        <p14:creationId xmlns:p14="http://schemas.microsoft.com/office/powerpoint/2010/main" val="1069918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0" y="1574800"/>
            <a:ext cx="438912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786880" y="1574800"/>
            <a:ext cx="438912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a:endParaRPr lang="en-US" dirty="0">
              <a:solidFill>
                <a:srgbClr val="000000"/>
              </a:solidFill>
            </a:endParaRPr>
          </a:p>
        </p:txBody>
      </p:sp>
      <p:sp>
        <p:nvSpPr>
          <p:cNvPr id="6" name="Footer Placeholder 5"/>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7" name="Slide Number Placeholder 6"/>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cxnSp>
        <p:nvCxnSpPr>
          <p:cNvPr id="9" name="Straight Connector 8"/>
          <p:cNvCxnSpPr/>
          <p:nvPr userDrawn="1"/>
        </p:nvCxnSpPr>
        <p:spPr>
          <a:xfrm>
            <a:off x="6663351" y="1656784"/>
            <a:ext cx="0" cy="4443979"/>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835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7721600" cy="655804"/>
          </a:xfrm>
        </p:spPr>
        <p:txBody>
          <a:bodyPr/>
          <a:lstStyle/>
          <a:p>
            <a:r>
              <a:rPr lang="en-US" dirty="0"/>
              <a:t>Click to edit Master title</a:t>
            </a:r>
          </a:p>
        </p:txBody>
      </p:sp>
      <p:sp>
        <p:nvSpPr>
          <p:cNvPr id="3" name="Content Placeholder 2"/>
          <p:cNvSpPr>
            <a:spLocks noGrp="1"/>
          </p:cNvSpPr>
          <p:nvPr>
            <p:ph sz="half" idx="1"/>
          </p:nvPr>
        </p:nvSpPr>
        <p:spPr>
          <a:xfrm>
            <a:off x="2174240" y="3734604"/>
            <a:ext cx="4389120" cy="236616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786880" y="3734604"/>
            <a:ext cx="4389120" cy="236616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7" name="Slide Number Placeholder 6"/>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cxnSp>
        <p:nvCxnSpPr>
          <p:cNvPr id="9" name="Straight Connector 8"/>
          <p:cNvCxnSpPr/>
          <p:nvPr userDrawn="1"/>
        </p:nvCxnSpPr>
        <p:spPr>
          <a:xfrm>
            <a:off x="6663351" y="1541286"/>
            <a:ext cx="0" cy="4443979"/>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3"/>
          </p:nvPr>
        </p:nvSpPr>
        <p:spPr>
          <a:xfrm>
            <a:off x="2174240" y="1251286"/>
            <a:ext cx="4389120" cy="236616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14"/>
          </p:nvPr>
        </p:nvSpPr>
        <p:spPr>
          <a:xfrm>
            <a:off x="6786880" y="1251286"/>
            <a:ext cx="4389120" cy="2366161"/>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906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7721600" cy="655804"/>
          </a:xfrm>
        </p:spPr>
        <p:txBody>
          <a:bodyPr/>
          <a:lstStyle/>
          <a:p>
            <a:r>
              <a:rPr lang="en-US" dirty="0"/>
              <a:t>Click to edit Master title</a:t>
            </a:r>
          </a:p>
        </p:txBody>
      </p:sp>
      <p:sp>
        <p:nvSpPr>
          <p:cNvPr id="6" name="Footer Placeholder 5"/>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7" name="Slide Number Placeholder 6"/>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cxnSp>
        <p:nvCxnSpPr>
          <p:cNvPr id="9" name="Straight Connector 8"/>
          <p:cNvCxnSpPr/>
          <p:nvPr userDrawn="1"/>
        </p:nvCxnSpPr>
        <p:spPr>
          <a:xfrm>
            <a:off x="6663351" y="1541286"/>
            <a:ext cx="0" cy="4443979"/>
          </a:xfrm>
          <a:prstGeom prst="line">
            <a:avLst/>
          </a:prstGeom>
          <a:ln w="952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3"/>
          </p:nvPr>
        </p:nvSpPr>
        <p:spPr>
          <a:xfrm>
            <a:off x="4254365" y="1251286"/>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2" name="Content Placeholder 2"/>
          <p:cNvSpPr>
            <a:spLocks noGrp="1"/>
          </p:cNvSpPr>
          <p:nvPr>
            <p:ph sz="half" idx="15"/>
          </p:nvPr>
        </p:nvSpPr>
        <p:spPr>
          <a:xfrm>
            <a:off x="4267200" y="3734603"/>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3" name="Content Placeholder 2"/>
          <p:cNvSpPr>
            <a:spLocks noGrp="1"/>
          </p:cNvSpPr>
          <p:nvPr>
            <p:ph sz="half" idx="16"/>
          </p:nvPr>
        </p:nvSpPr>
        <p:spPr>
          <a:xfrm>
            <a:off x="1821842" y="1251286"/>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4" name="Content Placeholder 2"/>
          <p:cNvSpPr>
            <a:spLocks noGrp="1"/>
          </p:cNvSpPr>
          <p:nvPr>
            <p:ph sz="half" idx="17"/>
          </p:nvPr>
        </p:nvSpPr>
        <p:spPr>
          <a:xfrm>
            <a:off x="1834677" y="3734603"/>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5" name="Content Placeholder 2"/>
          <p:cNvSpPr>
            <a:spLocks noGrp="1"/>
          </p:cNvSpPr>
          <p:nvPr>
            <p:ph sz="half" idx="18"/>
          </p:nvPr>
        </p:nvSpPr>
        <p:spPr>
          <a:xfrm>
            <a:off x="9195864" y="1251286"/>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6" name="Content Placeholder 2"/>
          <p:cNvSpPr>
            <a:spLocks noGrp="1"/>
          </p:cNvSpPr>
          <p:nvPr>
            <p:ph sz="half" idx="19"/>
          </p:nvPr>
        </p:nvSpPr>
        <p:spPr>
          <a:xfrm>
            <a:off x="9208697" y="3734603"/>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7" name="Content Placeholder 2"/>
          <p:cNvSpPr>
            <a:spLocks noGrp="1"/>
          </p:cNvSpPr>
          <p:nvPr>
            <p:ph sz="half" idx="20"/>
          </p:nvPr>
        </p:nvSpPr>
        <p:spPr>
          <a:xfrm>
            <a:off x="6763341" y="1251286"/>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
        <p:nvSpPr>
          <p:cNvPr id="18" name="Content Placeholder 2"/>
          <p:cNvSpPr>
            <a:spLocks noGrp="1"/>
          </p:cNvSpPr>
          <p:nvPr>
            <p:ph sz="half" idx="21"/>
          </p:nvPr>
        </p:nvSpPr>
        <p:spPr>
          <a:xfrm>
            <a:off x="6776174" y="3734603"/>
            <a:ext cx="2308995" cy="2366161"/>
          </a:xfrm>
        </p:spPr>
        <p:txBody>
          <a:bodyPr>
            <a:normAutofit/>
          </a:bodyPr>
          <a:lstStyle>
            <a:lvl1pPr>
              <a:defRPr sz="1350"/>
            </a:lvl1pPr>
            <a:lvl2pPr>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a:t>
            </a:r>
          </a:p>
          <a:p>
            <a:pPr lvl="1"/>
            <a:r>
              <a:rPr lang="en-US" dirty="0"/>
              <a:t>Second level</a:t>
            </a:r>
          </a:p>
        </p:txBody>
      </p:sp>
    </p:spTree>
    <p:extLst>
      <p:ext uri="{BB962C8B-B14F-4D97-AF65-F5344CB8AC3E}">
        <p14:creationId xmlns:p14="http://schemas.microsoft.com/office/powerpoint/2010/main" val="399380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350" b="0" cap="all" spc="75" baseline="0">
                <a:solidFill>
                  <a:schemeClr val="tx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350" b="0" kern="1200" cap="all" spc="75" baseline="0" dirty="0" smtClean="0">
                <a:solidFill>
                  <a:schemeClr val="tx1"/>
                </a:solidFill>
                <a:latin typeface="+mj-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spcBef>
                <a:spcPct val="20000"/>
              </a:spcBef>
              <a:buFont typeface="Arial" pitchFamily="34" charset="0"/>
              <a:buNone/>
            </a:pPr>
            <a:r>
              <a:rPr lang="en-US"/>
              <a:t>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85800"/>
            <a:endParaRPr lang="en-US" dirty="0">
              <a:solidFill>
                <a:srgbClr val="000000"/>
              </a:solidFill>
            </a:endParaRPr>
          </a:p>
        </p:txBody>
      </p:sp>
      <p:sp>
        <p:nvSpPr>
          <p:cNvPr id="8" name="Footer Placeholder 7"/>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9" name="Slide Number Placeholder 8"/>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Tree>
    <p:extLst>
      <p:ext uri="{BB962C8B-B14F-4D97-AF65-F5344CB8AC3E}">
        <p14:creationId xmlns:p14="http://schemas.microsoft.com/office/powerpoint/2010/main" val="390664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CF1EF6-33F6-4484-B873-110506412060}"/>
              </a:ext>
            </a:extLst>
          </p:cNvPr>
          <p:cNvSpPr/>
          <p:nvPr userDrawn="1"/>
        </p:nvSpPr>
        <p:spPr>
          <a:xfrm>
            <a:off x="10015041" y="4042913"/>
            <a:ext cx="1991431" cy="2820838"/>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sp>
        <p:nvSpPr>
          <p:cNvPr id="2" name="Title 1"/>
          <p:cNvSpPr>
            <a:spLocks noGrp="1"/>
          </p:cNvSpPr>
          <p:nvPr>
            <p:ph type="title" hasCustomPrompt="1"/>
          </p:nvPr>
        </p:nvSpPr>
        <p:spPr>
          <a:xfrm>
            <a:off x="2947925" y="240889"/>
            <a:ext cx="7738364" cy="774382"/>
          </a:xfrm>
        </p:spPr>
        <p:txBody>
          <a:bodyPr/>
          <a:lstStyle>
            <a:lvl1pPr>
              <a:defRPr>
                <a:solidFill>
                  <a:schemeClr val="tx1">
                    <a:lumMod val="85000"/>
                    <a:lumOff val="15000"/>
                  </a:schemeClr>
                </a:solidFill>
                <a:latin typeface="Leelawadee UI" panose="020B0502040204020203" pitchFamily="34" charset="-34"/>
                <a:cs typeface="Leelawadee UI" panose="020B0502040204020203" pitchFamily="34" charset="-34"/>
              </a:defRPr>
            </a:lvl1pPr>
          </a:lstStyle>
          <a:p>
            <a:r>
              <a:rPr lang="en-US" dirty="0" err="1"/>
              <a:t>TitlE</a:t>
            </a:r>
            <a:endParaRPr lang="en-US" dirty="0"/>
          </a:p>
        </p:txBody>
      </p:sp>
      <p:sp>
        <p:nvSpPr>
          <p:cNvPr id="3" name="Text Placeholder 2"/>
          <p:cNvSpPr>
            <a:spLocks noGrp="1"/>
          </p:cNvSpPr>
          <p:nvPr>
            <p:ph type="body" idx="1" hasCustomPrompt="1"/>
          </p:nvPr>
        </p:nvSpPr>
        <p:spPr>
          <a:xfrm>
            <a:off x="10346067" y="5015134"/>
            <a:ext cx="1906548" cy="790130"/>
          </a:xfrm>
        </p:spPr>
        <p:txBody>
          <a:bodyPr anchor="b">
            <a:noAutofit/>
          </a:bodyPr>
          <a:lstStyle>
            <a:lvl1pPr marL="0" indent="0">
              <a:buNone/>
              <a:defRPr sz="1050" b="0" cap="all" spc="75" baseline="0">
                <a:solidFill>
                  <a:srgbClr val="C00000"/>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5 Minutes</a:t>
            </a:r>
          </a:p>
        </p:txBody>
      </p:sp>
      <p:sp>
        <p:nvSpPr>
          <p:cNvPr id="6" name="Content Placeholder 5"/>
          <p:cNvSpPr>
            <a:spLocks noGrp="1"/>
          </p:cNvSpPr>
          <p:nvPr>
            <p:ph sz="quarter" idx="4"/>
          </p:nvPr>
        </p:nvSpPr>
        <p:spPr>
          <a:xfrm>
            <a:off x="640939" y="1401845"/>
            <a:ext cx="10539125" cy="199805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defTabSz="685800"/>
            <a:r>
              <a:rPr lang="en-US">
                <a:solidFill>
                  <a:srgbClr val="000000"/>
                </a:solidFill>
              </a:rPr>
              <a:t>© 2024 by Innovation In Software Corporation</a:t>
            </a:r>
            <a:endParaRPr lang="en-US" dirty="0">
              <a:solidFill>
                <a:srgbClr val="000000"/>
              </a:solidFill>
            </a:endParaRPr>
          </a:p>
        </p:txBody>
      </p:sp>
      <p:sp>
        <p:nvSpPr>
          <p:cNvPr id="9" name="Slide Number Placeholder 8"/>
          <p:cNvSpPr>
            <a:spLocks noGrp="1"/>
          </p:cNvSpPr>
          <p:nvPr>
            <p:ph type="sldNum" sz="quarter" idx="12"/>
          </p:nvPr>
        </p:nvSpPr>
        <p:spPr/>
        <p:txBody>
          <a:bodyPr/>
          <a:lstStyle/>
          <a:p>
            <a:pPr defTabSz="685800"/>
            <a:fld id="{D99624C5-FDF6-4954-B8C3-64918F306FAA}" type="slidenum">
              <a:rPr lang="en-US" smtClean="0">
                <a:solidFill>
                  <a:srgbClr val="D1282E"/>
                </a:solidFill>
              </a:rPr>
              <a:pPr defTabSz="685800"/>
              <a:t>‹#›</a:t>
            </a:fld>
            <a:endParaRPr lang="en-US" dirty="0">
              <a:solidFill>
                <a:srgbClr val="D1282E"/>
              </a:solidFill>
            </a:endParaRPr>
          </a:p>
        </p:txBody>
      </p:sp>
      <p:sp>
        <p:nvSpPr>
          <p:cNvPr id="10" name="TextBox 9"/>
          <p:cNvSpPr txBox="1"/>
          <p:nvPr userDrawn="1"/>
        </p:nvSpPr>
        <p:spPr>
          <a:xfrm>
            <a:off x="640941" y="349778"/>
            <a:ext cx="1895071" cy="5078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rPr>
              <a:t>POP QUIZ:</a:t>
            </a:r>
            <a:endParaRPr kumimoji="0" lang="en-US" sz="1350" b="1" i="0" u="none" strike="noStrike" kern="1200" cap="none" spc="0" normalizeH="0" baseline="0" noProof="0" dirty="0">
              <a:ln>
                <a:noFill/>
              </a:ln>
              <a:solidFill>
                <a:srgbClr val="C00000"/>
              </a:solidFill>
              <a:effectLst/>
              <a:uLnTx/>
              <a:uFillTx/>
              <a:latin typeface="Leelawadee UI" panose="020B0502040204020203" pitchFamily="34" charset="-34"/>
              <a:ea typeface="+mn-ea"/>
              <a:cs typeface="Leelawadee UI" panose="020B0502040204020203" pitchFamily="34" charset="-34"/>
            </a:endParaRPr>
          </a:p>
        </p:txBody>
      </p:sp>
      <p:sp>
        <p:nvSpPr>
          <p:cNvPr id="11" name="Rectangle 10"/>
          <p:cNvSpPr/>
          <p:nvPr userDrawn="1"/>
        </p:nvSpPr>
        <p:spPr>
          <a:xfrm>
            <a:off x="12006469" y="1300130"/>
            <a:ext cx="185531" cy="55578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Nirmala UI"/>
              <a:ea typeface="+mn-ea"/>
              <a:cs typeface="+mn-cs"/>
            </a:endParaRPr>
          </a:p>
        </p:txBody>
      </p:sp>
      <p:pic>
        <p:nvPicPr>
          <p:cNvPr id="12" name="Picture 11"/>
          <p:cNvPicPr>
            <a:picLocks noChangeAspect="1"/>
          </p:cNvPicPr>
          <p:nvPr userDrawn="1"/>
        </p:nvPicPr>
        <p:blipFill rotWithShape="1">
          <a:blip r:embed="rId2"/>
          <a:srcRect l="38542" t="36852" r="56354" b="53518"/>
          <a:stretch/>
        </p:blipFill>
        <p:spPr>
          <a:xfrm>
            <a:off x="10572883" y="4681721"/>
            <a:ext cx="788399" cy="836668"/>
          </a:xfrm>
          <a:prstGeom prst="rect">
            <a:avLst/>
          </a:prstGeom>
        </p:spPr>
      </p:pic>
      <p:pic>
        <p:nvPicPr>
          <p:cNvPr id="16" name="Picture 15" descr="A group of people in a room&#10;&#10;Description automatically generated">
            <a:extLst>
              <a:ext uri="{FF2B5EF4-FFF2-40B4-BE49-F238E27FC236}">
                <a16:creationId xmlns:a16="http://schemas.microsoft.com/office/drawing/2014/main" id="{093CB388-AB25-4294-97A6-9EB9568DD97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2282" b="2618"/>
          <a:stretch/>
        </p:blipFill>
        <p:spPr>
          <a:xfrm>
            <a:off x="0" y="4037162"/>
            <a:ext cx="10029645" cy="2820838"/>
          </a:xfrm>
          <a:prstGeom prst="rect">
            <a:avLst/>
          </a:prstGeom>
        </p:spPr>
      </p:pic>
    </p:spTree>
    <p:extLst>
      <p:ext uri="{BB962C8B-B14F-4D97-AF65-F5344CB8AC3E}">
        <p14:creationId xmlns:p14="http://schemas.microsoft.com/office/powerpoint/2010/main" val="921209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anchor="b"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609600" y="1752602"/>
            <a:ext cx="10160000" cy="4373563"/>
          </a:xfrm>
          <a:prstGeom prst="rect">
            <a:avLst/>
          </a:prstGeom>
        </p:spPr>
        <p:txBody>
          <a:bodyPr bIns="45720" lIns="91440" rIns="91440" rtlCol="0" tIns="45720"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609600" y="6172201"/>
            <a:ext cx="4572000" cy="304800"/>
          </a:xfrm>
          <a:prstGeom prst="rect">
            <a:avLst/>
          </a:prstGeom>
        </p:spPr>
        <p:txBody>
          <a:bodyPr anchor="b" bIns="0" lIns="91440" rIns="91440" rtlCol="0" tIns="45720" vert="horz"/>
          <a:lstStyle>
            <a:lvl1pPr algn="l">
              <a:defRPr sz="750">
                <a:solidFill>
                  <a:schemeClr val="tx1"/>
                </a:solidFill>
              </a:defRPr>
            </a:lvl1pPr>
          </a:lstStyle>
          <a:p>
            <a:pPr defTabSz="685800"/>
            <a:endParaRPr dirty="0" lang="en-US">
              <a:solidFill>
                <a:srgbClr val="000000"/>
              </a:solidFill>
            </a:endParaRPr>
          </a:p>
        </p:txBody>
      </p:sp>
      <p:sp>
        <p:nvSpPr>
          <p:cNvPr id="5" name="Footer Placeholder 4"/>
          <p:cNvSpPr>
            <a:spLocks noGrp="1"/>
          </p:cNvSpPr>
          <p:nvPr>
            <p:ph idx="3" sz="quarter" type="ftr"/>
          </p:nvPr>
        </p:nvSpPr>
        <p:spPr>
          <a:xfrm>
            <a:off x="609600" y="6492878"/>
            <a:ext cx="4572000" cy="283845"/>
          </a:xfrm>
          <a:prstGeom prst="rect">
            <a:avLst/>
          </a:prstGeom>
        </p:spPr>
        <p:txBody>
          <a:bodyPr anchor="t" bIns="45720" lIns="91440" rIns="91440" rtlCol="0" tIns="45720" vert="horz"/>
          <a:lstStyle>
            <a:lvl1pPr algn="l">
              <a:defRPr sz="750">
                <a:solidFill>
                  <a:schemeClr val="tx1"/>
                </a:solidFill>
              </a:defRPr>
            </a:lvl1pPr>
          </a:lstStyle>
          <a:p>
            <a:pPr defTabSz="685800"/>
            <a:r>
              <a:rPr lang="en-US">
                <a:solidFill>
                  <a:srgbClr val="000000"/>
                </a:solidFill>
              </a:rPr>
              <a:t>© 2024 by Innovation In Software Corporation</a:t>
            </a:r>
            <a:endParaRPr dirty="0" lang="en-US">
              <a:solidFill>
                <a:srgbClr val="000000"/>
              </a:solidFill>
            </a:endParaRPr>
          </a:p>
        </p:txBody>
      </p:sp>
      <p:sp>
        <p:nvSpPr>
          <p:cNvPr id="6" name="Slide Number Placeholder 5"/>
          <p:cNvSpPr>
            <a:spLocks noGrp="1"/>
          </p:cNvSpPr>
          <p:nvPr>
            <p:ph idx="4" sz="quarter" type="sldNum"/>
          </p:nvPr>
        </p:nvSpPr>
        <p:spPr>
          <a:xfrm rot="16200000">
            <a:off x="11189125" y="5824646"/>
            <a:ext cx="1315721" cy="486833"/>
          </a:xfrm>
          <a:prstGeom prst="rect">
            <a:avLst/>
          </a:prstGeom>
        </p:spPr>
        <p:txBody>
          <a:bodyPr anchor="ctr" bIns="45720" lIns="91440" rIns="91440" rtlCol="0" tIns="45720" vert="horz"/>
          <a:lstStyle>
            <a:lvl1pPr algn="l">
              <a:defRPr b="1" sz="1800">
                <a:solidFill>
                  <a:schemeClr val="tx2"/>
                </a:solidFill>
              </a:defRPr>
            </a:lvl1p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
        <p:nvSpPr>
          <p:cNvPr id="7" name="Rectangle 6"/>
          <p:cNvSpPr/>
          <p:nvPr/>
        </p:nvSpPr>
        <p:spPr>
          <a:xfrm>
            <a:off x="12001500"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68580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1350" u="none">
              <a:ln>
                <a:noFill/>
              </a:ln>
              <a:solidFill>
                <a:srgbClr val="FFFFFF"/>
              </a:solidFill>
              <a:effectLst/>
              <a:uLnTx/>
              <a:uFillTx/>
              <a:latin typeface="Nirmala UI"/>
              <a:ea typeface="+mn-ea"/>
              <a:cs typeface="+mn-cs"/>
            </a:endParaRPr>
          </a:p>
        </p:txBody>
      </p:sp>
      <p:sp>
        <p:nvSpPr>
          <p:cNvPr id="8" name="Rectangle 7"/>
          <p:cNvSpPr/>
          <p:nvPr/>
        </p:nvSpPr>
        <p:spPr>
          <a:xfrm>
            <a:off x="12001500"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68580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1350" u="none">
              <a:ln>
                <a:noFill/>
              </a:ln>
              <a:solidFill>
                <a:srgbClr val="FFFFFF"/>
              </a:solidFill>
              <a:effectLst/>
              <a:uLnTx/>
              <a:uFillTx/>
              <a:latin typeface="Nirmala UI"/>
              <a:ea typeface="+mn-ea"/>
              <a:cs typeface="+mn-cs"/>
            </a:endParaRPr>
          </a:p>
        </p:txBody>
      </p:sp>
    </p:spTree>
    <p:extLst>
      <p:ext uri="{BB962C8B-B14F-4D97-AF65-F5344CB8AC3E}">
        <p14:creationId xmlns:p14="http://schemas.microsoft.com/office/powerpoint/2010/main" val="99996737"/>
      </p:ext>
    </p:extLst>
  </p:cSld>
  <p:clrMap accent1="accent1" accent2="accent2" accent3="accent3" accent4="accent4" accent5="accent5" accent6="accent6" bg1="lt1" bg2="lt2" folHlink="folHlink" hlink="hlink" tx1="dk1" tx2="dk2"/>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xmlns:p159="http://schemas.microsoft.com/office/powerpoint/2015/09/main">
    <mc:Choice Requires="p159">
      <p:transition xmlns:p14="http://schemas.microsoft.com/office/powerpoint/2010/main" p14:dur="220">
        <p159:morph option="byObject"/>
      </p:transition>
    </mc:Choice>
    <mc:Fallback xmlns="">
      <p:transition>
        <p:fade/>
      </p:transition>
    </mc:Fallback>
  </mc:AlternateContent>
  <p:hf dt="0" ftr="0" hdr="0"/>
  <p:txStyles>
    <p:titleStyle>
      <a:lvl1pPr algn="l" defTabSz="685800" eaLnBrk="1" hangingPunct="1" latinLnBrk="0" rtl="0">
        <a:spcBef>
          <a:spcPct val="0"/>
        </a:spcBef>
        <a:buNone/>
        <a:defRPr baseline="0" cap="all" kern="1200" spc="-45" sz="2700">
          <a:solidFill>
            <a:schemeClr val="tx2"/>
          </a:solidFill>
          <a:latin typeface="+mj-lt"/>
          <a:ea typeface="+mj-ea"/>
          <a:cs typeface="+mj-cs"/>
        </a:defRPr>
      </a:lvl1pPr>
    </p:titleStyle>
    <p:bodyStyle>
      <a:lvl1pPr algn="l" defTabSz="685800" eaLnBrk="1" hangingPunct="1" indent="0" latinLnBrk="0" marL="0" rtl="0">
        <a:spcBef>
          <a:spcPct val="20000"/>
        </a:spcBef>
        <a:spcAft>
          <a:spcPts val="450"/>
        </a:spcAft>
        <a:buFont charset="0" pitchFamily="34" typeface="Arial"/>
        <a:buNone/>
        <a:defRPr b="1" kern="1200" sz="1500">
          <a:solidFill>
            <a:schemeClr val="tx1"/>
          </a:solidFill>
          <a:latin typeface="+mn-lt"/>
          <a:ea typeface="+mn-ea"/>
          <a:cs typeface="+mn-cs"/>
        </a:defRPr>
      </a:lvl1pPr>
      <a:lvl2pPr algn="l" defTabSz="685800" eaLnBrk="1" hangingPunct="1" indent="-137160" latinLnBrk="0" marL="342900" rtl="0">
        <a:spcBef>
          <a:spcPct val="20000"/>
        </a:spcBef>
        <a:buClr>
          <a:schemeClr val="tx2"/>
        </a:buClr>
        <a:buFont charset="0" pitchFamily="34" typeface="Arial"/>
        <a:buChar char="•"/>
        <a:defRPr kern="1200" sz="1500">
          <a:solidFill>
            <a:schemeClr val="tx1"/>
          </a:solidFill>
          <a:latin typeface="+mn-lt"/>
          <a:ea typeface="+mn-ea"/>
          <a:cs typeface="+mn-cs"/>
        </a:defRPr>
      </a:lvl2pPr>
      <a:lvl3pPr algn="l" defTabSz="685800" eaLnBrk="1" hangingPunct="1" indent="-171450" latinLnBrk="0" marL="857250" rtl="0">
        <a:spcBef>
          <a:spcPct val="20000"/>
        </a:spcBef>
        <a:buClr>
          <a:schemeClr val="tx2"/>
        </a:buClr>
        <a:buFont charset="0" pitchFamily="34" typeface="Arial"/>
        <a:buChar char="•"/>
        <a:defRPr kern="1200" sz="1350">
          <a:solidFill>
            <a:schemeClr val="tx1"/>
          </a:solidFill>
          <a:latin typeface="+mn-lt"/>
          <a:ea typeface="+mn-ea"/>
          <a:cs typeface="+mn-cs"/>
        </a:defRPr>
      </a:lvl3pPr>
      <a:lvl4pPr algn="l" defTabSz="685800" eaLnBrk="1" hangingPunct="1" indent="-171450" latinLnBrk="0" marL="1200150" rtl="0">
        <a:spcBef>
          <a:spcPct val="20000"/>
        </a:spcBef>
        <a:buClr>
          <a:schemeClr val="tx2"/>
        </a:buClr>
        <a:buFont charset="0" pitchFamily="34" typeface="Arial"/>
        <a:buChar char="•"/>
        <a:defRPr kern="1200" sz="1350">
          <a:solidFill>
            <a:schemeClr val="tx1"/>
          </a:solidFill>
          <a:latin typeface="+mn-lt"/>
          <a:ea typeface="+mn-ea"/>
          <a:cs typeface="+mn-cs"/>
        </a:defRPr>
      </a:lvl4pPr>
      <a:lvl5pPr algn="l" defTabSz="685800" eaLnBrk="1" hangingPunct="1" indent="-171450" latinLnBrk="0" marL="1543050" rtl="0">
        <a:spcBef>
          <a:spcPct val="20000"/>
        </a:spcBef>
        <a:buClr>
          <a:schemeClr val="tx2"/>
        </a:buClr>
        <a:buFont charset="0" pitchFamily="34" typeface="Arial"/>
        <a:buChar char="•"/>
        <a:defRPr baseline="0" kern="1200" sz="1350">
          <a:solidFill>
            <a:schemeClr val="tx1"/>
          </a:solidFill>
          <a:latin typeface="+mn-lt"/>
          <a:ea typeface="+mn-ea"/>
          <a:cs typeface="+mn-cs"/>
        </a:defRPr>
      </a:lvl5pPr>
      <a:lvl6pPr algn="l" defTabSz="685800" eaLnBrk="1" hangingPunct="1" indent="-171450" latinLnBrk="0" marL="1885950" rtl="0">
        <a:spcBef>
          <a:spcPct val="20000"/>
        </a:spcBef>
        <a:buClr>
          <a:schemeClr val="tx2"/>
        </a:buClr>
        <a:buFont charset="0" pitchFamily="34" typeface="Arial"/>
        <a:buChar char="•"/>
        <a:defRPr kern="1200" sz="1200">
          <a:solidFill>
            <a:schemeClr val="tx1"/>
          </a:solidFill>
          <a:latin typeface="+mn-lt"/>
          <a:ea typeface="+mn-ea"/>
          <a:cs typeface="+mn-cs"/>
        </a:defRPr>
      </a:lvl6pPr>
      <a:lvl7pPr algn="l" defTabSz="685800" eaLnBrk="1" hangingPunct="1" indent="-171450" latinLnBrk="0" marL="2228850" rtl="0">
        <a:spcBef>
          <a:spcPct val="20000"/>
        </a:spcBef>
        <a:buClr>
          <a:schemeClr val="tx2"/>
        </a:buClr>
        <a:buFont charset="0" pitchFamily="34" typeface="Arial"/>
        <a:buChar char="•"/>
        <a:defRPr kern="1200" sz="1200">
          <a:solidFill>
            <a:schemeClr val="tx1"/>
          </a:solidFill>
          <a:latin typeface="+mn-lt"/>
          <a:ea typeface="+mn-ea"/>
          <a:cs typeface="+mn-cs"/>
        </a:defRPr>
      </a:lvl7pPr>
      <a:lvl8pPr algn="l" defTabSz="685800" eaLnBrk="1" hangingPunct="1" indent="-171450" latinLnBrk="0" marL="2571750" rtl="0">
        <a:spcBef>
          <a:spcPct val="20000"/>
        </a:spcBef>
        <a:buClr>
          <a:schemeClr val="tx2"/>
        </a:buClr>
        <a:buFont charset="0" pitchFamily="34" typeface="Arial"/>
        <a:buChar char="•"/>
        <a:defRPr kern="1200" sz="1200">
          <a:solidFill>
            <a:schemeClr val="tx1"/>
          </a:solidFill>
          <a:latin typeface="+mn-lt"/>
          <a:ea typeface="+mn-ea"/>
          <a:cs typeface="+mn-cs"/>
        </a:defRPr>
      </a:lvl8pPr>
      <a:lvl9pPr algn="l" defTabSz="685800" eaLnBrk="1" hangingPunct="1" indent="-171450" latinLnBrk="0" marL="2914650" rtl="0">
        <a:spcBef>
          <a:spcPct val="20000"/>
        </a:spcBef>
        <a:buClr>
          <a:schemeClr val="tx2"/>
        </a:buClr>
        <a:buFont charset="0" pitchFamily="34" typeface="Arial"/>
        <a:buChar char="•"/>
        <a:defRPr kern="1200" sz="1200">
          <a:solidFill>
            <a:schemeClr val="tx1"/>
          </a:solidFill>
          <a:latin typeface="+mn-lt"/>
          <a:ea typeface="+mn-ea"/>
          <a:cs typeface="+mn-cs"/>
        </a:defRPr>
      </a:lvl9pPr>
    </p:bodyStyle>
    <p:otherStyle>
      <a:defPPr>
        <a:defRPr lang="en-US"/>
      </a:defPPr>
      <a:lvl1pPr algn="l" defTabSz="685800" eaLnBrk="1" hangingPunct="1" latinLnBrk="0" marL="0" rtl="0">
        <a:defRPr kern="1200" sz="1350">
          <a:solidFill>
            <a:schemeClr val="tx1"/>
          </a:solidFill>
          <a:latin typeface="+mn-lt"/>
          <a:ea typeface="+mn-ea"/>
          <a:cs typeface="+mn-cs"/>
        </a:defRPr>
      </a:lvl1pPr>
      <a:lvl2pPr algn="l" defTabSz="685800" eaLnBrk="1" hangingPunct="1" latinLnBrk="0" marL="342900" rtl="0">
        <a:defRPr kern="1200" sz="1350">
          <a:solidFill>
            <a:schemeClr val="tx1"/>
          </a:solidFill>
          <a:latin typeface="+mn-lt"/>
          <a:ea typeface="+mn-ea"/>
          <a:cs typeface="+mn-cs"/>
        </a:defRPr>
      </a:lvl2pPr>
      <a:lvl3pPr algn="l" defTabSz="685800" eaLnBrk="1" hangingPunct="1" latinLnBrk="0" marL="685800" rtl="0">
        <a:defRPr kern="1200" sz="1350">
          <a:solidFill>
            <a:schemeClr val="tx1"/>
          </a:solidFill>
          <a:latin typeface="+mn-lt"/>
          <a:ea typeface="+mn-ea"/>
          <a:cs typeface="+mn-cs"/>
        </a:defRPr>
      </a:lvl3pPr>
      <a:lvl4pPr algn="l" defTabSz="685800" eaLnBrk="1" hangingPunct="1" latinLnBrk="0" marL="1028700" rtl="0">
        <a:defRPr kern="1200" sz="1350">
          <a:solidFill>
            <a:schemeClr val="tx1"/>
          </a:solidFill>
          <a:latin typeface="+mn-lt"/>
          <a:ea typeface="+mn-ea"/>
          <a:cs typeface="+mn-cs"/>
        </a:defRPr>
      </a:lvl4pPr>
      <a:lvl5pPr algn="l" defTabSz="685800" eaLnBrk="1" hangingPunct="1" latinLnBrk="0" marL="1371600" rtl="0">
        <a:defRPr kern="1200" sz="1350">
          <a:solidFill>
            <a:schemeClr val="tx1"/>
          </a:solidFill>
          <a:latin typeface="+mn-lt"/>
          <a:ea typeface="+mn-ea"/>
          <a:cs typeface="+mn-cs"/>
        </a:defRPr>
      </a:lvl5pPr>
      <a:lvl6pPr algn="l" defTabSz="685800" eaLnBrk="1" hangingPunct="1" latinLnBrk="0" marL="1714500" rtl="0">
        <a:defRPr kern="1200" sz="1350">
          <a:solidFill>
            <a:schemeClr val="tx1"/>
          </a:solidFill>
          <a:latin typeface="+mn-lt"/>
          <a:ea typeface="+mn-ea"/>
          <a:cs typeface="+mn-cs"/>
        </a:defRPr>
      </a:lvl6pPr>
      <a:lvl7pPr algn="l" defTabSz="685800" eaLnBrk="1" hangingPunct="1" latinLnBrk="0" marL="2057400" rtl="0">
        <a:defRPr kern="1200" sz="1350">
          <a:solidFill>
            <a:schemeClr val="tx1"/>
          </a:solidFill>
          <a:latin typeface="+mn-lt"/>
          <a:ea typeface="+mn-ea"/>
          <a:cs typeface="+mn-cs"/>
        </a:defRPr>
      </a:lvl7pPr>
      <a:lvl8pPr algn="l" defTabSz="685800" eaLnBrk="1" hangingPunct="1" latinLnBrk="0" marL="2400300" rtl="0">
        <a:defRPr kern="1200" sz="1350">
          <a:solidFill>
            <a:schemeClr val="tx1"/>
          </a:solidFill>
          <a:latin typeface="+mn-lt"/>
          <a:ea typeface="+mn-ea"/>
          <a:cs typeface="+mn-cs"/>
        </a:defRPr>
      </a:lvl8pPr>
      <a:lvl9pPr algn="l" defTabSz="6858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ml.azure.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3"/>
            <a:ext cx="10363200" cy="4321175"/>
          </a:xfrm>
        </p:spPr>
        <p:txBody>
          <a:bodyPr/>
          <a:lstStyle/>
          <a:p>
            <a:pPr lvl="0" indent="0" marL="0">
              <a:buNone/>
            </a:pPr>
            <a:r>
              <a:rPr i="1"/>
              <a:t>Azure and Generative AI Presentation for AfroTech Conference</a:t>
            </a:r>
          </a:p>
        </p:txBody>
      </p:sp>
      <p:sp>
        <p:nvSpPr>
          <p:cNvPr id="8" name="Slide Number Placeholder 7"/>
          <p:cNvSpPr>
            <a:spLocks noGrp="1"/>
          </p:cNvSpPr>
          <p:nvPr>
            <p:ph idx="11"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a:t>*Azure Cloud Platform Overview</a:t>
            </a:r>
          </a:p>
        </p:txBody>
      </p:sp>
      <p:sp>
        <p:nvSpPr>
          <p:cNvPr id="3" name="Content Placeholder 2"/>
          <p:cNvSpPr>
            <a:spLocks noGrp="1"/>
          </p:cNvSpPr>
          <p:nvPr>
            <p:ph idx="1"/>
          </p:nvPr>
        </p:nvSpPr>
        <p:spPr/>
        <p:txBody>
          <a:bodyPr/>
          <a:lstStyle/>
          <a:p>
            <a:pPr lvl="0"/>
            <a:r>
              <a:rPr/>
              <a:t>Why Azure?</a:t>
            </a:r>
          </a:p>
          <a:p>
            <a:pPr lvl="0"/>
            <a:r>
              <a:rPr/>
              <a:t>Key Services Offered by Azure</a:t>
            </a:r>
          </a:p>
          <a:p>
            <a:pPr lvl="0"/>
            <a:r>
              <a:rPr/>
              <a:t>Competitive Advantages of Azure Over Other Cloud Platforms</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Why Azure?</a:t>
            </a:r>
          </a:p>
        </p:txBody>
      </p:sp>
      <p:sp>
        <p:nvSpPr>
          <p:cNvPr id="3" name="Content Placeholder 2"/>
          <p:cNvSpPr>
            <a:spLocks noGrp="1"/>
          </p:cNvSpPr>
          <p:nvPr>
            <p:ph idx="1"/>
          </p:nvPr>
        </p:nvSpPr>
        <p:spPr/>
        <p:txBody>
          <a:bodyPr/>
          <a:lstStyle/>
          <a:p>
            <a:pPr lvl="0"/>
            <a:r>
              <a:rPr/>
              <a:t>Microsoft’s leadership in cloud technology</a:t>
            </a:r>
          </a:p>
          <a:p>
            <a:pPr lvl="1"/>
            <a:r>
              <a:rPr/>
              <a:t>Azure is trusted by top Fortune 500 companies for its innovative cloud solutions.</a:t>
            </a:r>
          </a:p>
          <a:p>
            <a:pPr lvl="0"/>
            <a:r>
              <a:rPr/>
              <a:t>Security and scalability</a:t>
            </a:r>
          </a:p>
          <a:p>
            <a:pPr lvl="1"/>
            <a:r>
              <a:rPr/>
              <a:t>Azure offers enterprise-grade security and seamless scalability to accommodate growing business needs.</a:t>
            </a:r>
          </a:p>
          <a:p>
            <a:pPr lvl="0"/>
            <a:r>
              <a:rPr/>
              <a:t>Global infrastructure</a:t>
            </a:r>
          </a:p>
          <a:p>
            <a:pPr lvl="1"/>
            <a:r>
              <a:rPr/>
              <a:t>With data centers around the globe, Azure ensures high availability and low latency for users worldwide.</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Key Services Offered by Azure</a:t>
            </a:r>
          </a:p>
        </p:txBody>
      </p:sp>
      <p:sp>
        <p:nvSpPr>
          <p:cNvPr id="3" name="Content Placeholder 2"/>
          <p:cNvSpPr>
            <a:spLocks noGrp="1"/>
          </p:cNvSpPr>
          <p:nvPr>
            <p:ph idx="1"/>
          </p:nvPr>
        </p:nvSpPr>
        <p:spPr/>
        <p:txBody>
          <a:bodyPr/>
          <a:lstStyle/>
          <a:p>
            <a:pPr lvl="0"/>
            <a:r>
              <a:rPr/>
              <a:t>Compute</a:t>
            </a:r>
          </a:p>
          <a:p>
            <a:pPr lvl="1"/>
            <a:r>
              <a:rPr/>
              <a:t>Virtual Machines, App Services.</a:t>
            </a:r>
          </a:p>
          <a:p>
            <a:pPr lvl="0"/>
            <a:r>
              <a:rPr/>
              <a:t>Storage</a:t>
            </a:r>
          </a:p>
          <a:p>
            <a:pPr lvl="1"/>
            <a:r>
              <a:rPr/>
              <a:t>Blob storage, SQL databases.</a:t>
            </a:r>
          </a:p>
          <a:p>
            <a:pPr lvl="0"/>
            <a:r>
              <a:rPr/>
              <a:t>Networking</a:t>
            </a:r>
          </a:p>
          <a:p>
            <a:pPr lvl="1"/>
            <a:r>
              <a:rPr/>
              <a:t>Virtual networks, load balancers, and VPN gateways.</a:t>
            </a:r>
          </a:p>
          <a:p>
            <a:pPr lvl="0"/>
            <a:r>
              <a:rPr/>
              <a:t>AI and Machine Learning</a:t>
            </a:r>
          </a:p>
          <a:p>
            <a:pPr lvl="1"/>
            <a:r>
              <a:rPr/>
              <a:t>Azure Cognitive Services, Azure Machine Learning, and AutoML.</a:t>
            </a:r>
          </a:p>
          <a:p>
            <a:pPr lvl="0"/>
            <a:r>
              <a:rPr/>
              <a:t>Hybrid Cloud and Edge Solutions</a:t>
            </a:r>
          </a:p>
          <a:p>
            <a:pPr lvl="1"/>
            <a:r>
              <a:rPr/>
              <a:t>Azure Stack, Azure Arc.</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Competitive Advantages of Azure Over Other Cloud Platforms</a:t>
            </a:r>
          </a:p>
        </p:txBody>
      </p:sp>
      <p:sp>
        <p:nvSpPr>
          <p:cNvPr id="3" name="Content Placeholder 2"/>
          <p:cNvSpPr>
            <a:spLocks noGrp="1"/>
          </p:cNvSpPr>
          <p:nvPr>
            <p:ph idx="1"/>
          </p:nvPr>
        </p:nvSpPr>
        <p:spPr/>
        <p:txBody>
          <a:bodyPr/>
          <a:lstStyle/>
          <a:p>
            <a:pPr lvl="0"/>
            <a:r>
              <a:rPr/>
              <a:t>Hybrid capabilities</a:t>
            </a:r>
          </a:p>
          <a:p>
            <a:pPr lvl="1"/>
            <a:r>
              <a:rPr/>
              <a:t>Azure stands out with its hybrid cloud offerings through Azure Stack and Azure Arc, enabling seamless integration between on-premises and cloud infrastructure.</a:t>
            </a:r>
          </a:p>
          <a:p>
            <a:pPr lvl="0"/>
            <a:r>
              <a:rPr/>
              <a:t>Security and compliance</a:t>
            </a:r>
          </a:p>
          <a:p>
            <a:pPr lvl="1"/>
            <a:r>
              <a:rPr/>
              <a:t>Azure has the largest portfolio of compliance certifications, including GDPR, HIPAA, and ISO 27001.</a:t>
            </a:r>
          </a:p>
          <a:p>
            <a:pPr lvl="0"/>
            <a:r>
              <a:rPr/>
              <a:t>Integration with Microsoft products</a:t>
            </a:r>
          </a:p>
          <a:p>
            <a:pPr lvl="1"/>
            <a:r>
              <a:rPr/>
              <a:t>Azure integrates seamlessly with Microsoft’s ecosystem (e.g., Microsoft 365, Dynamics 365).</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a:t>*Generative AI</a:t>
            </a:r>
          </a:p>
        </p:txBody>
      </p:sp>
      <p:sp>
        <p:nvSpPr>
          <p:cNvPr id="3" name="Content Placeholder 2"/>
          <p:cNvSpPr>
            <a:spLocks noGrp="1"/>
          </p:cNvSpPr>
          <p:nvPr>
            <p:ph idx="1"/>
          </p:nvPr>
        </p:nvSpPr>
        <p:spPr/>
        <p:txBody>
          <a:bodyPr/>
          <a:lstStyle/>
          <a:p>
            <a:pPr lvl="0"/>
            <a:r>
              <a:rPr/>
              <a:t>What Is Generative AI?</a:t>
            </a:r>
          </a:p>
          <a:p>
            <a:pPr lvl="0"/>
            <a:r>
              <a:rPr/>
              <a:t>Key Tools: GPT, DALL·E, Codex</a:t>
            </a:r>
          </a:p>
          <a:p>
            <a:pPr lvl="0"/>
            <a:r>
              <a:rPr/>
              <a:t>The Impact of Generative AI on Industries</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What Is Generative AI?</a:t>
            </a:r>
          </a:p>
        </p:txBody>
      </p:sp>
      <p:sp>
        <p:nvSpPr>
          <p:cNvPr id="3" name="Content Placeholder 2"/>
          <p:cNvSpPr>
            <a:spLocks noGrp="1"/>
          </p:cNvSpPr>
          <p:nvPr>
            <p:ph idx="1"/>
          </p:nvPr>
        </p:nvSpPr>
        <p:spPr/>
        <p:txBody>
          <a:bodyPr/>
          <a:lstStyle/>
          <a:p>
            <a:pPr lvl="0"/>
            <a:r>
              <a:rPr/>
              <a:t>Defining Generative AI</a:t>
            </a:r>
          </a:p>
          <a:p>
            <a:pPr lvl="1"/>
            <a:r>
              <a:rPr/>
              <a:t>Generative AI models create new content, such as text, images, or code, based on the input data provided.</a:t>
            </a:r>
          </a:p>
          <a:p>
            <a:pPr lvl="0"/>
            <a:r>
              <a:rPr/>
              <a:t>Difference from traditional AI</a:t>
            </a:r>
          </a:p>
          <a:p>
            <a:pPr lvl="1"/>
            <a:r>
              <a:rPr/>
              <a:t>Traditional AI analyzes and classifies data, while Generative AI produces new outputs.</a:t>
            </a:r>
          </a:p>
          <a:p>
            <a:pPr lvl="0"/>
            <a:r>
              <a:rPr/>
              <a:t>Applications of Generative AI</a:t>
            </a:r>
          </a:p>
          <a:p>
            <a:pPr lvl="1"/>
            <a:r>
              <a:rPr/>
              <a:t>Used in industries such as media, retail, and healthcare to automate creative tasks and improve productivity.</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Key Tools: GPT, DALL·E, Codex</a:t>
            </a:r>
          </a:p>
        </p:txBody>
      </p:sp>
      <p:sp>
        <p:nvSpPr>
          <p:cNvPr id="3" name="Content Placeholder 2"/>
          <p:cNvSpPr>
            <a:spLocks noGrp="1"/>
          </p:cNvSpPr>
          <p:nvPr>
            <p:ph idx="1"/>
          </p:nvPr>
        </p:nvSpPr>
        <p:spPr/>
        <p:txBody>
          <a:bodyPr/>
          <a:lstStyle/>
          <a:p>
            <a:pPr lvl="0"/>
            <a:r>
              <a:rPr/>
              <a:t>GPT (Generative Pretrained Transformer)</a:t>
            </a:r>
          </a:p>
          <a:p>
            <a:pPr lvl="1"/>
            <a:r>
              <a:rPr/>
              <a:t>Creates human-like text based on input prompts, useful for chatbots, content generation, and summarization.</a:t>
            </a:r>
          </a:p>
          <a:p>
            <a:pPr lvl="0"/>
            <a:r>
              <a:rPr/>
              <a:t>DALL·E</a:t>
            </a:r>
          </a:p>
          <a:p>
            <a:pPr lvl="1"/>
            <a:r>
              <a:rPr/>
              <a:t>Generates images from textual descriptions, allowing for the creation of unique visuals based on user inputs.</a:t>
            </a:r>
          </a:p>
          <a:p>
            <a:pPr lvl="0"/>
            <a:r>
              <a:rPr/>
              <a:t>Codex</a:t>
            </a:r>
          </a:p>
          <a:p>
            <a:pPr lvl="1"/>
            <a:r>
              <a:rPr/>
              <a:t>Converts natural language into computer code, helping developers quickly write or improve code.</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The Impact of Generative AI on Industries</a:t>
            </a:r>
          </a:p>
        </p:txBody>
      </p:sp>
      <p:sp>
        <p:nvSpPr>
          <p:cNvPr id="3" name="Content Placeholder 2"/>
          <p:cNvSpPr>
            <a:spLocks noGrp="1"/>
          </p:cNvSpPr>
          <p:nvPr>
            <p:ph idx="1"/>
          </p:nvPr>
        </p:nvSpPr>
        <p:spPr/>
        <p:txBody>
          <a:bodyPr/>
          <a:lstStyle/>
          <a:p>
            <a:pPr lvl="0"/>
            <a:r>
              <a:rPr/>
              <a:t>Media and entertainment</a:t>
            </a:r>
          </a:p>
          <a:p>
            <a:pPr lvl="1"/>
            <a:r>
              <a:rPr/>
              <a:t>Generative AI automates content creation, from writing articles to generating video scripts.</a:t>
            </a:r>
          </a:p>
          <a:p>
            <a:pPr lvl="0"/>
            <a:r>
              <a:rPr/>
              <a:t>Retail and e-commerce</a:t>
            </a:r>
          </a:p>
          <a:p>
            <a:pPr lvl="1"/>
            <a:r>
              <a:rPr/>
              <a:t>AI-driven product recommendations, personalized marketing, and design automation for retail brands.</a:t>
            </a:r>
          </a:p>
          <a:p>
            <a:pPr lvl="0"/>
            <a:r>
              <a:rPr/>
              <a:t>Healthcare</a:t>
            </a:r>
          </a:p>
          <a:p>
            <a:pPr lvl="1"/>
            <a:r>
              <a:rPr/>
              <a:t>Assists in medical imaging, research, and the development of AI-driven diagnostic tools.</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Demo: Interpreting Azure AutoML Results (Part 2)</a:t>
            </a:r>
          </a:p>
        </p:txBody>
      </p:sp>
      <p:sp>
        <p:nvSpPr>
          <p:cNvPr id="3" name="Content Placeholder 2"/>
          <p:cNvSpPr>
            <a:spLocks noGrp="1"/>
          </p:cNvSpPr>
          <p:nvPr>
            <p:ph idx="1"/>
          </p:nvPr>
        </p:nvSpPr>
        <p:spPr/>
        <p:txBody>
          <a:bodyPr/>
          <a:lstStyle/>
          <a:p>
            <a:pPr lvl="0"/>
            <a:r>
              <a:rPr b="1"/>
              <a:t>Step 1</a:t>
            </a:r>
            <a:r>
              <a:rPr/>
              <a:t>: After running the AutoML experiment, review the results in Azure Machine Learning Studio. The platform will display the best model based on the performance metrics (e.g., accuracy, AUC).</a:t>
            </a:r>
          </a:p>
          <a:p>
            <a:pPr lvl="0"/>
            <a:r>
              <a:rPr b="1"/>
              <a:t>Step 2</a:t>
            </a:r>
            <a:r>
              <a:rPr/>
              <a:t>: Click on the best-performing model to see detailed metrics, including precision, recall, and confusion matrix.</a:t>
            </a:r>
          </a:p>
          <a:p>
            <a:pPr lvl="0"/>
            <a:r>
              <a:rPr b="1"/>
              <a:t>Step 3</a:t>
            </a:r>
            <a:r>
              <a:rPr/>
              <a:t>: Download the model to evaluate its predictions on new data or deploy it directly within Azure.</a:t>
            </a:r>
          </a:p>
          <a:p>
            <a:pPr lvl="0"/>
            <a:r>
              <a:rPr b="1"/>
              <a:t>Step 4</a:t>
            </a:r>
            <a:r>
              <a:rPr/>
              <a:t>: Deploy the model by selecting </a:t>
            </a:r>
            <a:r>
              <a:rPr b="1"/>
              <a:t>Deploy</a:t>
            </a:r>
            <a:r>
              <a:rPr/>
              <a:t> and configuring the deployment settings, including endpoint and scaling options.</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a:t>*AI in Business Applications</a:t>
            </a:r>
          </a:p>
        </p:txBody>
      </p:sp>
      <p:sp>
        <p:nvSpPr>
          <p:cNvPr id="3" name="Content Placeholder 2"/>
          <p:cNvSpPr>
            <a:spLocks noGrp="1"/>
          </p:cNvSpPr>
          <p:nvPr>
            <p:ph idx="1"/>
          </p:nvPr>
        </p:nvSpPr>
        <p:spPr/>
        <p:txBody>
          <a:bodyPr/>
          <a:lstStyle/>
          <a:p>
            <a:pPr lvl="0"/>
            <a:r>
              <a:rPr/>
              <a:t>Generative AI Applications in Business</a:t>
            </a:r>
          </a:p>
          <a:p>
            <a:pPr lvl="0"/>
            <a:r>
              <a:rPr/>
              <a:t>Generative AI in Product Design</a:t>
            </a:r>
          </a:p>
          <a:p>
            <a:pPr lvl="0"/>
            <a:r>
              <a:rPr/>
              <a:t>Generative AI in Marketing</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Agenda</a:t>
            </a:r>
          </a:p>
        </p:txBody>
      </p:sp>
      <p:sp>
        <p:nvSpPr>
          <p:cNvPr id="3" name="Content Placeholder 2"/>
          <p:cNvSpPr>
            <a:spLocks noGrp="1"/>
          </p:cNvSpPr>
          <p:nvPr>
            <p:ph idx="1"/>
          </p:nvPr>
        </p:nvSpPr>
        <p:spPr/>
        <p:txBody>
          <a:bodyPr/>
          <a:lstStyle/>
          <a:p>
            <a:pPr lvl="0"/>
            <a:r>
              <a:rPr/>
              <a:t>Introduction</a:t>
            </a:r>
          </a:p>
          <a:p>
            <a:pPr lvl="0"/>
            <a:r>
              <a:rPr/>
              <a:t>Cloud Computing Basics</a:t>
            </a:r>
          </a:p>
          <a:p>
            <a:pPr lvl="0"/>
            <a:r>
              <a:rPr/>
              <a:t>Demo: Azure AutoML for Business Insights</a:t>
            </a:r>
          </a:p>
          <a:p>
            <a:pPr lvl="0"/>
            <a:r>
              <a:rPr/>
              <a:t>Azure Cloud Platform</a:t>
            </a:r>
          </a:p>
          <a:p>
            <a:pPr lvl="0"/>
            <a:r>
              <a:rPr/>
              <a:t>Generative AI</a:t>
            </a:r>
          </a:p>
          <a:p>
            <a:pPr lvl="0"/>
            <a:r>
              <a:rPr/>
              <a:t>Demo: Interpreting Azure AutoML Results</a:t>
            </a:r>
          </a:p>
          <a:p>
            <a:pPr lvl="0"/>
            <a:r>
              <a:rPr/>
              <a:t>AI in Business Applications</a:t>
            </a:r>
          </a:p>
          <a:p>
            <a:pPr lvl="0"/>
            <a:r>
              <a:rPr/>
              <a:t>Demo: Real-Time Analytics with Azure Synapse</a:t>
            </a:r>
          </a:p>
          <a:p>
            <a:pPr lvl="0"/>
            <a:r>
              <a:rPr/>
              <a:t>Ethics, Security, and Culture</a:t>
            </a:r>
          </a:p>
          <a:p>
            <a:pPr lvl="0"/>
            <a:r>
              <a:rPr/>
              <a:t>Q&amp;A and Wrap-Up</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Generative AI Applications in Business</a:t>
            </a:r>
          </a:p>
        </p:txBody>
      </p:sp>
      <p:sp>
        <p:nvSpPr>
          <p:cNvPr id="3" name="Content Placeholder 2"/>
          <p:cNvSpPr>
            <a:spLocks noGrp="1"/>
          </p:cNvSpPr>
          <p:nvPr>
            <p:ph idx="1"/>
          </p:nvPr>
        </p:nvSpPr>
        <p:spPr/>
        <p:txBody>
          <a:bodyPr/>
          <a:lstStyle/>
          <a:p>
            <a:pPr lvl="0"/>
            <a:r>
              <a:rPr/>
              <a:t>Real-world examples of AI in action</a:t>
            </a:r>
          </a:p>
          <a:p>
            <a:pPr lvl="1"/>
            <a:r>
              <a:rPr/>
              <a:t>AI is used in industries like manufacturing, retail, and customer service to streamline operations and enhance customer experiences.</a:t>
            </a:r>
          </a:p>
          <a:p>
            <a:pPr lvl="0"/>
            <a:r>
              <a:rPr/>
              <a:t>AI-driven product design, marketing, and customer service</a:t>
            </a:r>
          </a:p>
          <a:p>
            <a:pPr lvl="1"/>
            <a:r>
              <a:rPr/>
              <a:t>AI tools can generate designs, automate marketing campaigns, and provide 24/7 customer service through chatbots.</a:t>
            </a:r>
          </a:p>
          <a:p>
            <a:pPr lvl="0"/>
            <a:r>
              <a:rPr/>
              <a:t>Reducing time-to-market with AI</a:t>
            </a:r>
          </a:p>
          <a:p>
            <a:pPr lvl="1"/>
            <a:r>
              <a:rPr/>
              <a:t>AI accelerates product development and business processes by automating tasks that previously required human intervention.</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Generative AI in Product Design</a:t>
            </a:r>
          </a:p>
        </p:txBody>
      </p:sp>
      <p:sp>
        <p:nvSpPr>
          <p:cNvPr id="3" name="Content Placeholder 2"/>
          <p:cNvSpPr>
            <a:spLocks noGrp="1"/>
          </p:cNvSpPr>
          <p:nvPr>
            <p:ph idx="1"/>
          </p:nvPr>
        </p:nvSpPr>
        <p:spPr/>
        <p:txBody>
          <a:bodyPr/>
          <a:lstStyle/>
          <a:p>
            <a:pPr lvl="0"/>
            <a:r>
              <a:rPr/>
              <a:t>How AI is revolutionizing product design</a:t>
            </a:r>
          </a:p>
          <a:p>
            <a:pPr lvl="1"/>
            <a:r>
              <a:rPr/>
              <a:t>AI can explore countless design options rapidly, optimizing products based on specific parameters like cost or material strength.</a:t>
            </a:r>
          </a:p>
          <a:p>
            <a:pPr lvl="0"/>
            <a:r>
              <a:rPr/>
              <a:t>AI tools for prototyping and simulation</a:t>
            </a:r>
          </a:p>
          <a:p>
            <a:pPr lvl="1"/>
            <a:r>
              <a:rPr/>
              <a:t>Tools like Autodesk’s Dreamcatcher help designers generate prototypes and simulate real-world performance.</a:t>
            </a:r>
          </a:p>
          <a:p>
            <a:pPr lvl="0"/>
            <a:r>
              <a:rPr/>
              <a:t>Case study: AI in automotive design</a:t>
            </a:r>
          </a:p>
          <a:p>
            <a:pPr lvl="1"/>
            <a:r>
              <a:rPr/>
              <a:t>Automotive companies like BMW use AI to design lighter, more fuel-efficient car components without compromising safety.</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Generative AI in Marketing</a:t>
            </a:r>
          </a:p>
        </p:txBody>
      </p:sp>
      <p:sp>
        <p:nvSpPr>
          <p:cNvPr id="3" name="Content Placeholder 2"/>
          <p:cNvSpPr>
            <a:spLocks noGrp="1"/>
          </p:cNvSpPr>
          <p:nvPr>
            <p:ph idx="1"/>
          </p:nvPr>
        </p:nvSpPr>
        <p:spPr/>
        <p:txBody>
          <a:bodyPr/>
          <a:lstStyle/>
          <a:p>
            <a:pPr lvl="0"/>
            <a:r>
              <a:rPr/>
              <a:t>Personalization at scale</a:t>
            </a:r>
          </a:p>
          <a:p>
            <a:pPr lvl="1"/>
            <a:r>
              <a:rPr/>
              <a:t>AI can create personalized marketing campaigns by analyzing customer behavior and preferences.</a:t>
            </a:r>
          </a:p>
          <a:p>
            <a:pPr lvl="0"/>
            <a:r>
              <a:rPr/>
              <a:t>Generating content and creatives automatically</a:t>
            </a:r>
          </a:p>
          <a:p>
            <a:pPr lvl="1"/>
            <a:r>
              <a:rPr/>
              <a:t>AI tools like GPT-4 can generate ads, social media posts, and email campaigns based on input data.</a:t>
            </a:r>
          </a:p>
          <a:p>
            <a:pPr lvl="0"/>
            <a:r>
              <a:rPr/>
              <a:t>Real-world example: AI-driven marketing for e-commerce</a:t>
            </a:r>
          </a:p>
          <a:p>
            <a:pPr lvl="1"/>
            <a:r>
              <a:rPr/>
              <a:t>E-commerce platforms like Amazon use AI to suggest personalized products, optimize pricing, and create targeted ads in real-time.</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a:t>*Demo: Real-Time Analytics with Azure Synapse</a:t>
            </a:r>
          </a:p>
        </p:txBody>
      </p:sp>
      <p:sp>
        <p:nvSpPr>
          <p:cNvPr id="3" name="Content Placeholder 2"/>
          <p:cNvSpPr>
            <a:spLocks noGrp="1"/>
          </p:cNvSpPr>
          <p:nvPr>
            <p:ph idx="1"/>
          </p:nvPr>
        </p:nvSpPr>
        <p:spPr/>
        <p:txBody>
          <a:bodyPr/>
          <a:lstStyle/>
          <a:p>
            <a:pPr lvl="0"/>
            <a:r>
              <a:rPr/>
              <a:t>Creating an Azure Synapse Workspace</a:t>
            </a:r>
          </a:p>
          <a:p>
            <a:pPr lvl="0"/>
            <a:r>
              <a:rPr/>
              <a:t>Creating a Data Pipeline</a:t>
            </a:r>
          </a:p>
          <a:p>
            <a:pPr lvl="0"/>
            <a:r>
              <a:rPr/>
              <a:t>Ingesting Real-Time Data</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Step 1: Creating an Azure Synapse Workspace</a:t>
            </a:r>
          </a:p>
        </p:txBody>
      </p:sp>
      <p:sp>
        <p:nvSpPr>
          <p:cNvPr id="3" name="Content Placeholder 2"/>
          <p:cNvSpPr>
            <a:spLocks noGrp="1"/>
          </p:cNvSpPr>
          <p:nvPr>
            <p:ph idx="1"/>
          </p:nvPr>
        </p:nvSpPr>
        <p:spPr/>
        <p:txBody>
          <a:bodyPr/>
          <a:lstStyle/>
          <a:p>
            <a:pPr lvl="0"/>
            <a:r>
              <a:rPr b="1"/>
              <a:t>Go to the Azure portal</a:t>
            </a:r>
            <a:r>
              <a:rPr/>
              <a:t>: Navigate to the Azure portal and search for “Azure Synapse Analytics.”</a:t>
            </a:r>
          </a:p>
          <a:p>
            <a:pPr lvl="0"/>
            <a:r>
              <a:rPr b="1"/>
              <a:t>Click on ‘Create’</a:t>
            </a:r>
            <a:r>
              <a:rPr/>
              <a:t>: Fill in the required fields like Subscription, Resource Group, Workspace Name, and Region.</a:t>
            </a:r>
          </a:p>
          <a:p>
            <a:pPr lvl="0"/>
            <a:r>
              <a:rPr b="1"/>
              <a:t>Select storage</a:t>
            </a:r>
            <a:r>
              <a:rPr/>
              <a:t>: Choose the storage account to be used or create a new one if necessary.</a:t>
            </a:r>
          </a:p>
          <a:p>
            <a:pPr lvl="0"/>
            <a:r>
              <a:rPr b="1"/>
              <a:t>Review and create</a:t>
            </a:r>
            <a:r>
              <a:rPr/>
              <a:t>: Click </a:t>
            </a:r>
            <a:r>
              <a:rPr b="1"/>
              <a:t>Review + Create</a:t>
            </a:r>
            <a:r>
              <a:rPr/>
              <a:t>, then click </a:t>
            </a:r>
            <a:r>
              <a:rPr b="1"/>
              <a:t>Create</a:t>
            </a:r>
            <a:r>
              <a:rPr/>
              <a:t> to provision the workspace.</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Step 2: Creating a Data Pipeline</a:t>
            </a:r>
          </a:p>
        </p:txBody>
      </p:sp>
      <p:sp>
        <p:nvSpPr>
          <p:cNvPr id="3" name="Content Placeholder 2"/>
          <p:cNvSpPr>
            <a:spLocks noGrp="1"/>
          </p:cNvSpPr>
          <p:nvPr>
            <p:ph idx="1"/>
          </p:nvPr>
        </p:nvSpPr>
        <p:spPr/>
        <p:txBody>
          <a:bodyPr/>
          <a:lstStyle/>
          <a:p>
            <a:pPr lvl="0"/>
            <a:r>
              <a:rPr b="1"/>
              <a:t>Open Synapse Studio</a:t>
            </a:r>
            <a:r>
              <a:rPr/>
              <a:t>: After the workspace is created, go to </a:t>
            </a:r>
            <a:r>
              <a:rPr b="1"/>
              <a:t>Synapse Studio</a:t>
            </a:r>
            <a:r>
              <a:rPr/>
              <a:t>.</a:t>
            </a:r>
          </a:p>
          <a:p>
            <a:pPr lvl="0"/>
            <a:r>
              <a:rPr b="1"/>
              <a:t>Click on ‘Integrate’</a:t>
            </a:r>
            <a:r>
              <a:rPr/>
              <a:t>: Select </a:t>
            </a:r>
            <a:r>
              <a:rPr b="1"/>
              <a:t>Pipelines</a:t>
            </a:r>
            <a:r>
              <a:rPr/>
              <a:t> and then </a:t>
            </a:r>
            <a:r>
              <a:rPr b="1"/>
              <a:t>New Pipeline</a:t>
            </a:r>
            <a:r>
              <a:rPr/>
              <a:t>.</a:t>
            </a:r>
          </a:p>
          <a:p>
            <a:pPr lvl="0"/>
            <a:r>
              <a:rPr b="1"/>
              <a:t>Add data source</a:t>
            </a:r>
            <a:r>
              <a:rPr/>
              <a:t>: Drag and drop a data source (such as Azure Data Lake or SQL Database) to the pipeline.</a:t>
            </a:r>
          </a:p>
          <a:p>
            <a:pPr lvl="0"/>
            <a:r>
              <a:rPr b="1"/>
              <a:t>Set up the data flow</a:t>
            </a:r>
            <a:r>
              <a:rPr/>
              <a:t>: Configure the source settings and transformations as needed.</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Step 3: Ingesting Real-Time Data</a:t>
            </a:r>
          </a:p>
        </p:txBody>
      </p:sp>
      <p:sp>
        <p:nvSpPr>
          <p:cNvPr id="3" name="Content Placeholder 2"/>
          <p:cNvSpPr>
            <a:spLocks noGrp="1"/>
          </p:cNvSpPr>
          <p:nvPr>
            <p:ph idx="1"/>
          </p:nvPr>
        </p:nvSpPr>
        <p:spPr/>
        <p:txBody>
          <a:bodyPr/>
          <a:lstStyle/>
          <a:p>
            <a:pPr lvl="0"/>
            <a:r>
              <a:rPr b="1"/>
              <a:t>Connect to IoT Hub</a:t>
            </a:r>
            <a:r>
              <a:rPr/>
              <a:t>: Use Azure IoT Hub as a data source for real-time analytics.</a:t>
            </a:r>
          </a:p>
          <a:p>
            <a:pPr lvl="0"/>
            <a:r>
              <a:rPr b="1"/>
              <a:t>Add real-time data streams</a:t>
            </a:r>
            <a:r>
              <a:rPr/>
              <a:t>: Configure the pipeline to pull real-time data from the connected devices.</a:t>
            </a:r>
          </a:p>
          <a:p>
            <a:pPr lvl="0"/>
            <a:r>
              <a:rPr b="1"/>
              <a:t>Monitor data ingestion</a:t>
            </a:r>
            <a:r>
              <a:rPr/>
              <a:t>: Use Synapse Studio to monitor the flow of data in real-time and ensure everything is running smoothly.</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a:t>*Ethics, Security, and Culture</a:t>
            </a:r>
          </a:p>
        </p:txBody>
      </p:sp>
      <p:sp>
        <p:nvSpPr>
          <p:cNvPr id="3" name="Content Placeholder 2"/>
          <p:cNvSpPr>
            <a:spLocks noGrp="1"/>
          </p:cNvSpPr>
          <p:nvPr>
            <p:ph idx="1"/>
          </p:nvPr>
        </p:nvSpPr>
        <p:spPr/>
        <p:txBody>
          <a:bodyPr/>
          <a:lstStyle/>
          <a:p>
            <a:pPr lvl="0"/>
            <a:r>
              <a:rPr/>
              <a:t>Ethics in AI</a:t>
            </a:r>
          </a:p>
          <a:p>
            <a:pPr lvl="0"/>
            <a:r>
              <a:rPr/>
              <a:t>Cloud Security &amp; Compliance</a:t>
            </a:r>
          </a:p>
          <a:p>
            <a:pPr lvl="0"/>
            <a:r>
              <a:rPr/>
              <a:t>Building a Cloud-Ready Culture</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Ethics in AI</a:t>
            </a:r>
          </a:p>
        </p:txBody>
      </p:sp>
      <p:sp>
        <p:nvSpPr>
          <p:cNvPr id="3" name="Content Placeholder 2"/>
          <p:cNvSpPr>
            <a:spLocks noGrp="1"/>
          </p:cNvSpPr>
          <p:nvPr>
            <p:ph idx="1"/>
          </p:nvPr>
        </p:nvSpPr>
        <p:spPr/>
        <p:txBody>
          <a:bodyPr/>
          <a:lstStyle/>
          <a:p>
            <a:pPr lvl="0"/>
            <a:r>
              <a:rPr/>
              <a:t>Addressing bias in AI models</a:t>
            </a:r>
          </a:p>
          <a:p>
            <a:pPr lvl="1"/>
            <a:r>
              <a:rPr/>
              <a:t>AI models can inherit biases from the data they are trained on, which can result in unfair or unethical outcomes.</a:t>
            </a:r>
          </a:p>
          <a:p>
            <a:pPr lvl="0"/>
            <a:r>
              <a:rPr/>
              <a:t>Ensuring transparency and fairness</a:t>
            </a:r>
          </a:p>
          <a:p>
            <a:pPr lvl="1"/>
            <a:r>
              <a:rPr/>
              <a:t>AI decisions should be explainable, and fairness checks should be applied to avoid discrimination.</a:t>
            </a:r>
          </a:p>
          <a:p>
            <a:pPr lvl="0"/>
            <a:r>
              <a:rPr/>
              <a:t>Governance frameworks for AI use</a:t>
            </a:r>
          </a:p>
          <a:p>
            <a:pPr lvl="1"/>
            <a:r>
              <a:rPr/>
              <a:t>Organizations need governance structures to ensure AI is used ethically and complies with regulations.</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Cloud Security &amp; Compliance</a:t>
            </a:r>
          </a:p>
        </p:txBody>
      </p:sp>
      <p:sp>
        <p:nvSpPr>
          <p:cNvPr id="3" name="Content Placeholder 2"/>
          <p:cNvSpPr>
            <a:spLocks noGrp="1"/>
          </p:cNvSpPr>
          <p:nvPr>
            <p:ph idx="1"/>
          </p:nvPr>
        </p:nvSpPr>
        <p:spPr/>
        <p:txBody>
          <a:bodyPr/>
          <a:lstStyle/>
          <a:p>
            <a:pPr lvl="0"/>
            <a:r>
              <a:rPr/>
              <a:t>Data encryption</a:t>
            </a:r>
          </a:p>
          <a:p>
            <a:pPr lvl="1"/>
            <a:r>
              <a:rPr/>
              <a:t>Data should be encrypted both at rest and in transit to protect sensitive information.</a:t>
            </a:r>
          </a:p>
          <a:p>
            <a:pPr lvl="0"/>
            <a:r>
              <a:rPr/>
              <a:t>Azure’s compliance certifications</a:t>
            </a:r>
          </a:p>
          <a:p>
            <a:pPr lvl="1"/>
            <a:r>
              <a:rPr/>
              <a:t>Azure complies with global security standards such as GDPR, HIPAA, and ISO certifications.</a:t>
            </a:r>
          </a:p>
          <a:p>
            <a:pPr lvl="0"/>
            <a:r>
              <a:rPr/>
              <a:t>Security best practices</a:t>
            </a:r>
          </a:p>
          <a:p>
            <a:pPr lvl="1"/>
            <a:r>
              <a:rPr/>
              <a:t>Use multi-factor authentication (MFA), conduct regular security audits, and encrypt data to secure cloud environments.</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Introduction</a:t>
            </a:r>
          </a:p>
        </p:txBody>
      </p:sp>
      <p:sp>
        <p:nvSpPr>
          <p:cNvPr id="3" name="Content Placeholder 2"/>
          <p:cNvSpPr>
            <a:spLocks noGrp="1"/>
          </p:cNvSpPr>
          <p:nvPr>
            <p:ph idx="1"/>
          </p:nvPr>
        </p:nvSpPr>
        <p:spPr/>
        <p:txBody>
          <a:bodyPr/>
          <a:lstStyle/>
          <a:p>
            <a:pPr lvl="0"/>
            <a:r>
              <a:rPr/>
              <a:t>Introduction to Antoine Victor</a:t>
            </a:r>
          </a:p>
          <a:p>
            <a:pPr lvl="0"/>
            <a:r>
              <a:rPr/>
              <a:t>Overview of today’s session</a:t>
            </a:r>
          </a:p>
          <a:p>
            <a:pPr lvl="0"/>
            <a:r>
              <a:rPr/>
              <a:t>AfroTech &amp; the role of technology in the future</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Building a Cloud-Ready Culture</a:t>
            </a:r>
          </a:p>
        </p:txBody>
      </p:sp>
      <p:sp>
        <p:nvSpPr>
          <p:cNvPr id="3" name="Content Placeholder 2"/>
          <p:cNvSpPr>
            <a:spLocks noGrp="1"/>
          </p:cNvSpPr>
          <p:nvPr>
            <p:ph idx="1"/>
          </p:nvPr>
        </p:nvSpPr>
        <p:spPr/>
        <p:txBody>
          <a:bodyPr/>
          <a:lstStyle/>
          <a:p>
            <a:pPr lvl="0"/>
            <a:r>
              <a:rPr/>
              <a:t>Fostering innovation and risk-taking</a:t>
            </a:r>
          </a:p>
          <a:p>
            <a:pPr lvl="1"/>
            <a:r>
              <a:rPr/>
              <a:t>Leaders should encourage experimentation with cloud technologies to fully leverage their benefits.</a:t>
            </a:r>
          </a:p>
          <a:p>
            <a:pPr lvl="0"/>
            <a:r>
              <a:rPr/>
              <a:t>Upskilling the workforce</a:t>
            </a:r>
          </a:p>
          <a:p>
            <a:pPr lvl="1"/>
            <a:r>
              <a:rPr/>
              <a:t>Employees need training to build the necessary skills to work with AI and cloud technologies.</a:t>
            </a:r>
          </a:p>
          <a:p>
            <a:pPr lvl="0"/>
            <a:r>
              <a:rPr/>
              <a:t>Overcoming resistance to change</a:t>
            </a:r>
          </a:p>
          <a:p>
            <a:pPr lvl="1"/>
            <a:r>
              <a:rPr/>
              <a:t>Communicate the benefits of cloud adoption and provide support to employees as they transition to new systems.</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a:t>*Wrap-Up &amp; Key Takeaways</a:t>
            </a:r>
          </a:p>
        </p:txBody>
      </p:sp>
      <p:sp>
        <p:nvSpPr>
          <p:cNvPr id="3" name="Content Placeholder 2"/>
          <p:cNvSpPr>
            <a:spLocks noGrp="1"/>
          </p:cNvSpPr>
          <p:nvPr>
            <p:ph idx="1"/>
          </p:nvPr>
        </p:nvSpPr>
        <p:spPr/>
        <p:txBody>
          <a:bodyPr/>
          <a:lstStyle/>
          <a:p>
            <a:pPr lvl="0"/>
            <a:r>
              <a:rPr/>
              <a:t>Recap of the Session</a:t>
            </a:r>
          </a:p>
          <a:p>
            <a:pPr lvl="0"/>
            <a:r>
              <a:rPr/>
              <a:t>Call to Action: Start Your Cloud and AI Journey</a:t>
            </a:r>
          </a:p>
          <a:p>
            <a:pPr lvl="0"/>
            <a:r>
              <a:rPr/>
              <a:t>Q&amp;A with the Audience</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Recap of the Session</a:t>
            </a:r>
          </a:p>
        </p:txBody>
      </p:sp>
      <p:sp>
        <p:nvSpPr>
          <p:cNvPr id="3" name="Content Placeholder 2"/>
          <p:cNvSpPr>
            <a:spLocks noGrp="1"/>
          </p:cNvSpPr>
          <p:nvPr>
            <p:ph idx="1"/>
          </p:nvPr>
        </p:nvSpPr>
        <p:spPr/>
        <p:txBody>
          <a:bodyPr/>
          <a:lstStyle/>
          <a:p>
            <a:pPr lvl="0"/>
            <a:r>
              <a:rPr/>
              <a:t>Cloud computing and AI</a:t>
            </a:r>
          </a:p>
          <a:p>
            <a:pPr lvl="1"/>
            <a:r>
              <a:rPr/>
              <a:t>We explored the basics of cloud computing, Azure, and Generative AI.</a:t>
            </a:r>
          </a:p>
          <a:p>
            <a:pPr lvl="0"/>
            <a:r>
              <a:rPr/>
              <a:t>Real-world applications</a:t>
            </a:r>
          </a:p>
          <a:p>
            <a:pPr lvl="1"/>
            <a:r>
              <a:rPr/>
              <a:t>Discussed how AI and cloud technologies are transforming industries like healthcare, retail, and media.</a:t>
            </a:r>
          </a:p>
          <a:p>
            <a:pPr lvl="0"/>
            <a:r>
              <a:rPr/>
              <a:t>Demos</a:t>
            </a:r>
          </a:p>
          <a:p>
            <a:pPr lvl="1"/>
            <a:r>
              <a:rPr/>
              <a:t>Showcased Azure AutoML for business insights and real-time analytics using Azure Synapse.</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Call to Action: Start Your Cloud and AI Journey</a:t>
            </a:r>
          </a:p>
        </p:txBody>
      </p:sp>
      <p:sp>
        <p:nvSpPr>
          <p:cNvPr id="3" name="Content Placeholder 2"/>
          <p:cNvSpPr>
            <a:spLocks noGrp="1"/>
          </p:cNvSpPr>
          <p:nvPr>
            <p:ph idx="1"/>
          </p:nvPr>
        </p:nvSpPr>
        <p:spPr/>
        <p:txBody>
          <a:bodyPr/>
          <a:lstStyle/>
          <a:p>
            <a:pPr lvl="0"/>
            <a:r>
              <a:rPr/>
              <a:t>Leverage Azure’s AI tools</a:t>
            </a:r>
          </a:p>
          <a:p>
            <a:pPr lvl="1"/>
            <a:r>
              <a:rPr/>
              <a:t>Start experimenting with tools like AutoML, Cognitive Services, and Synapse for real-time analytics.</a:t>
            </a:r>
          </a:p>
          <a:p>
            <a:pPr lvl="0"/>
            <a:r>
              <a:rPr/>
              <a:t>Explore Azure’s resources</a:t>
            </a:r>
          </a:p>
          <a:p>
            <a:pPr lvl="1"/>
            <a:r>
              <a:rPr/>
              <a:t>Azure offers various resources to help you get started, from documentation to free trials.</a:t>
            </a:r>
          </a:p>
          <a:p>
            <a:pPr lvl="0"/>
            <a:r>
              <a:rPr/>
              <a:t>Integrate AI into your business</a:t>
            </a:r>
          </a:p>
          <a:p>
            <a:pPr lvl="1"/>
            <a:r>
              <a:rPr/>
              <a:t>Begin adopting AI in business processes to drive innovation and improve efficiency.</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Q&amp;A with the Audience</a:t>
            </a:r>
          </a:p>
        </p:txBody>
      </p:sp>
      <p:sp>
        <p:nvSpPr>
          <p:cNvPr id="3" name="Content Placeholder 2"/>
          <p:cNvSpPr>
            <a:spLocks noGrp="1"/>
          </p:cNvSpPr>
          <p:nvPr>
            <p:ph idx="1"/>
          </p:nvPr>
        </p:nvSpPr>
        <p:spPr/>
        <p:txBody>
          <a:bodyPr/>
          <a:lstStyle/>
          <a:p>
            <a:pPr lvl="0"/>
            <a:r>
              <a:rPr/>
              <a:t>Open for questions</a:t>
            </a:r>
          </a:p>
          <a:p>
            <a:pPr lvl="1"/>
            <a:r>
              <a:rPr/>
              <a:t>Encourage participants to ask questions related to cloud computing, AI, and the demos.</a:t>
            </a:r>
          </a:p>
          <a:p>
            <a:pPr lvl="0"/>
            <a:r>
              <a:rPr/>
              <a:t>Clarify key points</a:t>
            </a:r>
          </a:p>
          <a:p>
            <a:pPr lvl="1"/>
            <a:r>
              <a:rPr/>
              <a:t>Provide clarification or further explanation on any of the topics discussed during the session.</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Speaker Introduction</a:t>
            </a:r>
          </a:p>
        </p:txBody>
      </p:sp>
      <p:sp>
        <p:nvSpPr>
          <p:cNvPr id="3" name="Content Placeholder 2"/>
          <p:cNvSpPr>
            <a:spLocks noGrp="1"/>
          </p:cNvSpPr>
          <p:nvPr>
            <p:ph idx="1"/>
          </p:nvPr>
        </p:nvSpPr>
        <p:spPr/>
        <p:txBody>
          <a:bodyPr/>
          <a:lstStyle/>
          <a:p>
            <a:pPr lvl="0" indent="0" marL="0">
              <a:buNone/>
            </a:pPr>
            <a:r>
              <a:rPr/>
              <a:t>Antoine Victor</a:t>
            </a:r>
          </a:p>
          <a:p>
            <a:pPr lvl="0"/>
            <a:r>
              <a:rPr/>
              <a:t>Background: Over 15 years of expertise in AI &amp; Cloud Technologies.</a:t>
            </a:r>
          </a:p>
          <a:p>
            <a:pPr lvl="0"/>
            <a:r>
              <a:rPr/>
              <a:t>Notable Projects: Contributions to Azure implementations, AI model development, and scaling AI for Fortune 500 companies.</a:t>
            </a:r>
          </a:p>
          <a:p>
            <a:pPr lvl="0"/>
            <a:r>
              <a:rPr/>
              <a:t>Passion for AfroTech: Committed to fostering diversity in the technology space and empowering underrepresented groups.</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a:t>*Cloud Computing Basics</a:t>
            </a:r>
          </a:p>
        </p:txBody>
      </p:sp>
      <p:sp>
        <p:nvSpPr>
          <p:cNvPr id="3" name="Content Placeholder 2"/>
          <p:cNvSpPr>
            <a:spLocks noGrp="1"/>
          </p:cNvSpPr>
          <p:nvPr>
            <p:ph idx="1"/>
          </p:nvPr>
        </p:nvSpPr>
        <p:spPr/>
        <p:txBody>
          <a:bodyPr/>
          <a:lstStyle/>
          <a:p>
            <a:pPr lvl="0"/>
            <a:r>
              <a:rPr/>
              <a:t>The Cloud Revolution</a:t>
            </a:r>
          </a:p>
          <a:p>
            <a:pPr lvl="0"/>
            <a:r>
              <a:rPr/>
              <a:t>Types of Cloud Deployments</a:t>
            </a:r>
          </a:p>
          <a:p>
            <a:pPr lvl="0"/>
            <a:r>
              <a:rPr/>
              <a:t>Cloud Adoption: A Leadership Perspective</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The Cloud Revolution</a:t>
            </a:r>
          </a:p>
        </p:txBody>
      </p:sp>
      <p:sp>
        <p:nvSpPr>
          <p:cNvPr id="3" name="Content Placeholder 2"/>
          <p:cNvSpPr>
            <a:spLocks noGrp="1"/>
          </p:cNvSpPr>
          <p:nvPr>
            <p:ph idx="1"/>
          </p:nvPr>
        </p:nvSpPr>
        <p:spPr/>
        <p:txBody>
          <a:bodyPr/>
          <a:lstStyle/>
          <a:p>
            <a:pPr lvl="0"/>
            <a:r>
              <a:rPr/>
              <a:t>Defining cloud computing</a:t>
            </a:r>
          </a:p>
          <a:p>
            <a:pPr lvl="1"/>
            <a:r>
              <a:rPr/>
              <a:t>Cloud computing provides access to computing resources over the internet, enabling businesses to scale without physical infrastructure.</a:t>
            </a:r>
          </a:p>
          <a:p>
            <a:pPr lvl="0"/>
            <a:r>
              <a:rPr/>
              <a:t>Benefits of cloud technology</a:t>
            </a:r>
          </a:p>
          <a:p>
            <a:pPr lvl="1"/>
            <a:r>
              <a:rPr/>
              <a:t>Scalability, flexibility, cost savings, and access to a vast array of services.</a:t>
            </a:r>
          </a:p>
          <a:p>
            <a:pPr lvl="0"/>
            <a:r>
              <a:rPr/>
              <a:t>Key components</a:t>
            </a:r>
          </a:p>
          <a:p>
            <a:pPr lvl="1"/>
            <a:r>
              <a:rPr/>
              <a:t>Compute, storage, networking.</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Types of Cloud Deployments</a:t>
            </a:r>
          </a:p>
        </p:txBody>
      </p:sp>
      <p:sp>
        <p:nvSpPr>
          <p:cNvPr id="3" name="Content Placeholder 2"/>
          <p:cNvSpPr>
            <a:spLocks noGrp="1"/>
          </p:cNvSpPr>
          <p:nvPr>
            <p:ph idx="1"/>
          </p:nvPr>
        </p:nvSpPr>
        <p:spPr/>
        <p:txBody>
          <a:bodyPr/>
          <a:lstStyle/>
          <a:p>
            <a:pPr lvl="0"/>
            <a:r>
              <a:rPr/>
              <a:t>Public Cloud</a:t>
            </a:r>
          </a:p>
          <a:p>
            <a:pPr lvl="1"/>
            <a:r>
              <a:rPr/>
              <a:t>Shared infrastructure accessible over the internet, owned by a cloud provider.</a:t>
            </a:r>
          </a:p>
          <a:p>
            <a:pPr lvl="0"/>
            <a:r>
              <a:rPr/>
              <a:t>Private Cloud</a:t>
            </a:r>
          </a:p>
          <a:p>
            <a:pPr lvl="1"/>
            <a:r>
              <a:rPr/>
              <a:t>Dedicated infrastructure for a single organization, providing greater control over resources.</a:t>
            </a:r>
          </a:p>
          <a:p>
            <a:pPr lvl="0"/>
            <a:r>
              <a:rPr/>
              <a:t>Hybrid Cloud</a:t>
            </a:r>
          </a:p>
          <a:p>
            <a:pPr lvl="1"/>
            <a:r>
              <a:rPr/>
              <a:t>Combines both public and private cloud elements, allowing businesses to run workloads on-premises and in the cloud.</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Cloud Adoption: A Leadership Perspective</a:t>
            </a:r>
          </a:p>
        </p:txBody>
      </p:sp>
      <p:sp>
        <p:nvSpPr>
          <p:cNvPr id="3" name="Content Placeholder 2"/>
          <p:cNvSpPr>
            <a:spLocks noGrp="1"/>
          </p:cNvSpPr>
          <p:nvPr>
            <p:ph idx="1"/>
          </p:nvPr>
        </p:nvSpPr>
        <p:spPr/>
        <p:txBody>
          <a:bodyPr/>
          <a:lstStyle/>
          <a:p>
            <a:pPr lvl="0"/>
            <a:r>
              <a:rPr/>
              <a:t>Developing a cloud adoption strategy</a:t>
            </a:r>
          </a:p>
          <a:p>
            <a:pPr lvl="1"/>
            <a:r>
              <a:rPr/>
              <a:t>Leaders must define workloads to migrate first, considering business goals.</a:t>
            </a:r>
          </a:p>
          <a:p>
            <a:pPr lvl="0"/>
            <a:r>
              <a:rPr/>
              <a:t>Aligning cloud initiatives with business goals</a:t>
            </a:r>
          </a:p>
          <a:p>
            <a:pPr lvl="1"/>
            <a:r>
              <a:rPr/>
              <a:t>Cloud adoption should directly support larger objectives such as cost optimization and enhanced customer experience.</a:t>
            </a:r>
          </a:p>
          <a:p>
            <a:pPr lvl="0"/>
            <a:r>
              <a:rPr/>
              <a:t>Overcoming challenges</a:t>
            </a:r>
          </a:p>
          <a:p>
            <a:pPr lvl="1"/>
            <a:r>
              <a:rPr/>
              <a:t>Common challenges include security concerns and organizational resistance, which can be addressed through training and transparent communication.</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718"/>
            <a:ext cx="8013405" cy="729784"/>
          </a:xfrm>
        </p:spPr>
        <p:txBody>
          <a:bodyPr/>
          <a:lstStyle/>
          <a:p>
            <a:pPr lvl="0" indent="0" marL="0">
              <a:buNone/>
            </a:pPr>
            <a:r>
              <a:rPr b="1"/>
              <a:t>Demo: Azure AutoML for Business Insights (Part 1)</a:t>
            </a:r>
          </a:p>
        </p:txBody>
      </p:sp>
      <p:sp>
        <p:nvSpPr>
          <p:cNvPr id="3" name="Content Placeholder 2"/>
          <p:cNvSpPr>
            <a:spLocks noGrp="1"/>
          </p:cNvSpPr>
          <p:nvPr>
            <p:ph idx="1"/>
          </p:nvPr>
        </p:nvSpPr>
        <p:spPr/>
        <p:txBody>
          <a:bodyPr/>
          <a:lstStyle/>
          <a:p>
            <a:pPr lvl="0"/>
            <a:r>
              <a:rPr b="1"/>
              <a:t>Step 1</a:t>
            </a:r>
            <a:r>
              <a:rPr/>
              <a:t>: Log into </a:t>
            </a:r>
            <a:r>
              <a:rPr>
                <a:hlinkClick r:id="rId3"/>
              </a:rPr>
              <a:t>Azure Machine Learning Studio</a:t>
            </a:r>
            <a:r>
              <a:rPr/>
              <a:t>.</a:t>
            </a:r>
          </a:p>
          <a:p>
            <a:pPr lvl="0"/>
            <a:r>
              <a:rPr b="1"/>
              <a:t>Step 2</a:t>
            </a:r>
            <a:r>
              <a:rPr/>
              <a:t>: Create a new workspace. In the workspace creation form:</a:t>
            </a:r>
          </a:p>
          <a:p>
            <a:pPr lvl="1"/>
            <a:r>
              <a:rPr b="1"/>
              <a:t>Subscription</a:t>
            </a:r>
            <a:r>
              <a:rPr/>
              <a:t>: Select your Azure subscription.</a:t>
            </a:r>
          </a:p>
          <a:p>
            <a:pPr lvl="1"/>
            <a:r>
              <a:rPr b="1"/>
              <a:t>Resource Group</a:t>
            </a:r>
            <a:r>
              <a:rPr/>
              <a:t>: Choose an existing resource group or create a new one.</a:t>
            </a:r>
          </a:p>
          <a:p>
            <a:pPr lvl="1"/>
            <a:r>
              <a:rPr b="1"/>
              <a:t>Workspace Name</a:t>
            </a:r>
            <a:r>
              <a:rPr/>
              <a:t>: Provide a unique name for the workspace.</a:t>
            </a:r>
          </a:p>
          <a:p>
            <a:pPr lvl="1"/>
            <a:r>
              <a:rPr b="1"/>
              <a:t>Region</a:t>
            </a:r>
            <a:r>
              <a:rPr/>
              <a:t>: Select the region closest to you.</a:t>
            </a:r>
          </a:p>
          <a:p>
            <a:pPr lvl="1"/>
            <a:r>
              <a:rPr/>
              <a:t>Leave the rest as default and click </a:t>
            </a:r>
            <a:r>
              <a:rPr b="1"/>
              <a:t>Create</a:t>
            </a:r>
            <a:r>
              <a:rPr/>
              <a:t>.</a:t>
            </a:r>
          </a:p>
          <a:p>
            <a:pPr lvl="0"/>
            <a:r>
              <a:rPr b="1"/>
              <a:t>Step 3</a:t>
            </a:r>
            <a:r>
              <a:rPr/>
              <a:t>: Upload your dataset by navigating to the </a:t>
            </a:r>
            <a:r>
              <a:rPr b="1"/>
              <a:t>Data</a:t>
            </a:r>
            <a:r>
              <a:rPr/>
              <a:t> section.</a:t>
            </a:r>
          </a:p>
          <a:p>
            <a:pPr lvl="1"/>
            <a:r>
              <a:rPr b="1"/>
              <a:t>File Type</a:t>
            </a:r>
            <a:r>
              <a:rPr/>
              <a:t>: Choose </a:t>
            </a:r>
            <a:r>
              <a:rPr b="1"/>
              <a:t>File</a:t>
            </a:r>
            <a:r>
              <a:rPr/>
              <a:t> and upload the </a:t>
            </a:r>
            <a:r>
              <a:rPr b="1"/>
              <a:t>CustomerChurn.csv</a:t>
            </a:r>
            <a:r>
              <a:rPr/>
              <a:t> file.</a:t>
            </a:r>
          </a:p>
          <a:p>
            <a:pPr lvl="1"/>
            <a:r>
              <a:rPr/>
              <a:t>Follow the prompts to validate and create the dataset.</a:t>
            </a:r>
          </a:p>
          <a:p>
            <a:pPr lvl="0"/>
            <a:r>
              <a:rPr b="1"/>
              <a:t>Step 4</a:t>
            </a:r>
            <a:r>
              <a:rPr/>
              <a:t>: Create an AutoML experiment.</a:t>
            </a:r>
          </a:p>
          <a:p>
            <a:pPr lvl="1"/>
            <a:r>
              <a:rPr/>
              <a:t>Select the </a:t>
            </a:r>
            <a:r>
              <a:rPr b="1"/>
              <a:t>CustomerChurn</a:t>
            </a:r>
            <a:r>
              <a:rPr/>
              <a:t> dataset.</a:t>
            </a:r>
          </a:p>
          <a:p>
            <a:pPr lvl="1"/>
            <a:r>
              <a:rPr/>
              <a:t>Choose </a:t>
            </a:r>
            <a:r>
              <a:rPr b="1"/>
              <a:t>Churn</a:t>
            </a:r>
            <a:r>
              <a:rPr/>
              <a:t> as the target column (the outcome we are trying to predict).</a:t>
            </a:r>
          </a:p>
          <a:p>
            <a:pPr lvl="1"/>
            <a:r>
              <a:rPr/>
              <a:t>Select </a:t>
            </a:r>
            <a:r>
              <a:rPr b="1"/>
              <a:t>Classification</a:t>
            </a:r>
            <a:r>
              <a:rPr/>
              <a:t> as the machine learning task.</a:t>
            </a:r>
          </a:p>
          <a:p>
            <a:pPr lvl="1"/>
            <a:r>
              <a:rPr/>
              <a:t>Use other columns as input features to predict churn, such as:</a:t>
            </a:r>
          </a:p>
          <a:p>
            <a:pPr lvl="2"/>
            <a:r>
              <a:rPr b="1"/>
              <a:t>tenure</a:t>
            </a:r>
          </a:p>
          <a:p>
            <a:pPr lvl="2"/>
            <a:r>
              <a:rPr b="1"/>
              <a:t>InternetService</a:t>
            </a:r>
          </a:p>
          <a:p>
            <a:pPr lvl="2"/>
            <a:r>
              <a:rPr b="1"/>
              <a:t>Contract</a:t>
            </a:r>
          </a:p>
          <a:p>
            <a:pPr lvl="2"/>
            <a:r>
              <a:rPr b="1"/>
              <a:t>MonthlyCharges</a:t>
            </a:r>
          </a:p>
          <a:p>
            <a:pPr lvl="2"/>
            <a:r>
              <a:rPr b="1"/>
              <a:t>TotalCharges</a:t>
            </a:r>
          </a:p>
          <a:p>
            <a:pPr lvl="2"/>
            <a:r>
              <a:rPr b="1"/>
              <a:t>SeniorCitizen</a:t>
            </a:r>
          </a:p>
          <a:p>
            <a:pPr lvl="0"/>
            <a:r>
              <a:rPr b="1"/>
              <a:t>Step 5</a:t>
            </a:r>
            <a:r>
              <a:rPr/>
              <a:t>: Run the experiment and review the results by comparing the predicted churn values with the actual </a:t>
            </a:r>
            <a:r>
              <a:rPr b="1"/>
              <a:t>Churn</a:t>
            </a:r>
            <a:r>
              <a:rPr/>
              <a:t> column from the dataset.</a:t>
            </a:r>
          </a:p>
        </p:txBody>
      </p:sp>
      <p:sp>
        <p:nvSpPr>
          <p:cNvPr id="6" name="Slide Number Placeholder 5"/>
          <p:cNvSpPr>
            <a:spLocks noGrp="1"/>
          </p:cNvSpPr>
          <p:nvPr>
            <p:ph idx="12" sz="quarter" type="sldNum"/>
          </p:nvPr>
        </p:nvSpPr>
        <p:spPr/>
        <p:txBody>
          <a:bodyPr/>
          <a:lstStyle/>
          <a:p>
            <a:pPr defTabSz="685800"/>
            <a:fld id="{D99624C5-FDF6-4954-B8C3-64918F306FAA}" type="slidenum">
              <a:rPr lang="en-US" smtClean="0">
                <a:solidFill>
                  <a:srgbClr val="D1282E"/>
                </a:solidFill>
              </a:rPr>
              <a:pPr defTabSz="685800"/>
              <a:t>‹#›</a:t>
            </a:fld>
            <a:endParaRPr dirty="0" lang="en-US">
              <a:solidFill>
                <a:srgbClr val="D1282E"/>
              </a:solidFill>
            </a:endParaRP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Custom 1">
      <a:majorFont>
        <a:latin typeface="Leelawadee UI"/>
        <a:ea typeface=""/>
        <a:cs typeface=""/>
      </a:majorFont>
      <a:minorFont>
        <a:latin typeface="Nirmala UI"/>
        <a:ea typeface=""/>
        <a:cs typeface=""/>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2195</Words>
  <Application>Microsoft Office PowerPoint</Application>
  <PresentationFormat>Widescreen</PresentationFormat>
  <Paragraphs>264</Paragraphs>
  <Slides>23</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Arial Black (Headings)</vt:lpstr>
      <vt:lpstr>Courier New</vt:lpstr>
      <vt:lpstr>Leelawadee UI</vt:lpstr>
      <vt:lpstr>Nirmala UI</vt:lpstr>
      <vt:lpstr>1_Essential</vt:lpstr>
      <vt:lpstr>Azure and Generative AI</vt:lpstr>
      <vt:lpstr>Agenda</vt:lpstr>
      <vt:lpstr>Introduction</vt:lpstr>
      <vt:lpstr>Cloud Computing Basics</vt:lpstr>
      <vt:lpstr>The Cloud Revolution</vt:lpstr>
      <vt:lpstr>Demo: Azure AutoML for Business Insights (Part 1)</vt:lpstr>
      <vt:lpstr>Types of Cloud Deployments</vt:lpstr>
      <vt:lpstr>Cloud Adoption: A Leadership Perspective</vt:lpstr>
      <vt:lpstr>Azure Cloud Platform</vt:lpstr>
      <vt:lpstr>Why Azure?</vt:lpstr>
      <vt:lpstr>Generative AI: What It Is &amp; Why It Matters</vt:lpstr>
      <vt:lpstr>Demo: Interpreting Azure AutoML Results (Part 1)</vt:lpstr>
      <vt:lpstr>Evolution of AI in Business</vt:lpstr>
      <vt:lpstr>AI in Business Applications</vt:lpstr>
      <vt:lpstr>Generative AI Applications in Business</vt:lpstr>
      <vt:lpstr>Generative AI in Product Design</vt:lpstr>
      <vt:lpstr>Demo: Real-Time Analytics with Azure Synapse (Part 1)</vt:lpstr>
      <vt:lpstr>Generative AI in Marketing</vt:lpstr>
      <vt:lpstr>Ethics, Security, and Culture</vt:lpstr>
      <vt:lpstr>Ethics in AI</vt:lpstr>
      <vt:lpstr>Cloud Security &amp; Compliance</vt:lpstr>
      <vt:lpstr>Building a Cloud-Ready Culture</vt:lpstr>
      <vt:lpstr>Wrap-Up &amp; 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2024-10-22T06:08:46Z</dcterms:created>
  <dcterms:modified xsi:type="dcterms:W3CDTF">2024-10-22T06:08:46Z</dcterms:modified>
</cp:coreProperties>
</file>

<file path=docProps/custom.xml><?xml version="1.0" encoding="utf-8"?>
<Properties xmlns="http://schemas.openxmlformats.org/officeDocument/2006/custom-properties" xmlns:vt="http://schemas.openxmlformats.org/officeDocument/2006/docPropsVTypes"/>
</file>