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25"/>
  </p:notes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ADD0"/>
    <a:srgbClr val="2B2B2B"/>
    <a:srgbClr val="394D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38" autoAdjust="0"/>
  </p:normalViewPr>
  <p:slideViewPr>
    <p:cSldViewPr snapToGrid="0" snapToObjects="1">
      <p:cViewPr varScale="1">
        <p:scale>
          <a:sx n="90" d="100"/>
          <a:sy n="90" d="100"/>
        </p:scale>
        <p:origin x="139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11525-9FF1-4FC0-8BB5-D4259767D0F6}"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5A5BC-4889-41D4-A413-F8BBA21B45F4}" type="slidenum">
              <a:rPr lang="en-US" smtClean="0"/>
              <a:t>‹#›</a:t>
            </a:fld>
            <a:endParaRPr lang="en-US"/>
          </a:p>
        </p:txBody>
      </p:sp>
    </p:spTree>
    <p:extLst>
      <p:ext uri="{BB962C8B-B14F-4D97-AF65-F5344CB8AC3E}">
        <p14:creationId xmlns:p14="http://schemas.microsoft.com/office/powerpoint/2010/main" val="264939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Simple list showing all section names to give attendees a roadmap of the session.</a:t>
            </a:r>
          </a:p>
          <a:p>
            <a:pPr marL="0" lvl="0" indent="0">
              <a:buNone/>
            </a:pPr>
            <a:endParaRPr/>
          </a:p>
          <a:p>
            <a:pPr marL="0" lvl="0" indent="0">
              <a:buNone/>
            </a:pPr>
            <a:r>
              <a:t>This agenda outlines what we will cover today. We’ll start with an introduction, move into cloud computing basics, explore Azure and Generative AI, then shift to AI in business applications, with demos spread throughout the session, followed by ethics, security, and a Q&amp;A wrap-up.</a:t>
            </a:r>
          </a:p>
        </p:txBody>
      </p:sp>
      <p:sp>
        <p:nvSpPr>
          <p:cNvPr id="4" name="Slide Number Placeholder 3"/>
          <p:cNvSpPr>
            <a:spLocks noGrp="1"/>
          </p:cNvSpPr>
          <p:nvPr>
            <p:ph type="sldNum" sz="quarter" idx="10"/>
          </p:nvPr>
        </p:nvSpPr>
        <p:spPr/>
        <p:txBody>
          <a:bodyPr/>
          <a:lstStyle/>
          <a:p>
            <a:fld id="{F535A5BC-4889-41D4-A413-F8BBA21B45F4}"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Timeline showing the evolution of AI from rule-based to generative models.</a:t>
            </a:r>
          </a:p>
          <a:p>
            <a:pPr marL="0" lvl="0" indent="0">
              <a:buNone/>
            </a:pPr>
            <a:endParaRPr/>
          </a:p>
          <a:p>
            <a:pPr marL="0" lvl="0" indent="0">
              <a:buNone/>
            </a:pPr>
            <a:r>
              <a:rPr b="1"/>
              <a:t>From rule-based systems to machine learning</a:t>
            </a:r>
            <a:br/>
            <a:r>
              <a:t>Early AI systems followed hardcoded rules. Machine learning allows AI to learn and improve based on data.</a:t>
            </a:r>
          </a:p>
          <a:p>
            <a:pPr marL="0" lvl="0" indent="0">
              <a:buNone/>
            </a:pPr>
            <a:endParaRPr/>
          </a:p>
          <a:p>
            <a:pPr marL="0" lvl="0" indent="0">
              <a:buNone/>
            </a:pPr>
            <a:r>
              <a:rPr b="1"/>
              <a:t>How Generative AI differs from traditional AI</a:t>
            </a:r>
            <a:br/>
            <a:r>
              <a:t>Traditional AI analyzes and classifies data, while generative AI creates new outputs from data.</a:t>
            </a:r>
          </a:p>
          <a:p>
            <a:pPr marL="0" lvl="0" indent="0">
              <a:buNone/>
            </a:pPr>
            <a:endParaRPr/>
          </a:p>
          <a:p>
            <a:pPr marL="0" lvl="0" indent="0">
              <a:buNone/>
            </a:pPr>
            <a:r>
              <a:rPr b="1"/>
              <a:t>AI’s role in the modern business environment</a:t>
            </a:r>
            <a:br/>
            <a:r>
              <a:t>AI is essential for modern businesses, automating tasks, improving decision-making, and driving innovation.</a:t>
            </a:r>
          </a:p>
        </p:txBody>
      </p:sp>
      <p:sp>
        <p:nvSpPr>
          <p:cNvPr id="4" name="Slide Number Placeholder 3"/>
          <p:cNvSpPr>
            <a:spLocks noGrp="1"/>
          </p:cNvSpPr>
          <p:nvPr>
            <p:ph type="sldNum" sz="quarter" idx="10"/>
          </p:nvPr>
        </p:nvSpPr>
        <p:spPr/>
        <p:txBody>
          <a:bodyPr/>
          <a:lstStyle/>
          <a:p>
            <a:fld id="{F535A5BC-4889-41D4-A413-F8BBA21B45F4}" type="slidenum">
              <a:rPr lang="en-US"/>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Infographic showing AI use cases across product design, marketing, and customer service.</a:t>
            </a:r>
          </a:p>
          <a:p>
            <a:pPr marL="0" lvl="0" indent="0">
              <a:buNone/>
            </a:pPr>
            <a:endParaRPr/>
          </a:p>
          <a:p>
            <a:pPr marL="0" lvl="0" indent="0">
              <a:buNone/>
            </a:pPr>
            <a:r>
              <a:rPr b="1"/>
              <a:t>Real-world examples of AI in action</a:t>
            </a:r>
            <a:br/>
            <a:r>
              <a:t>Examples include Netflix’s AI recommendation engine and Tesla’s AI for self-driving technology.</a:t>
            </a:r>
          </a:p>
          <a:p>
            <a:pPr marL="0" lvl="0" indent="0">
              <a:buNone/>
            </a:pPr>
            <a:endParaRPr/>
          </a:p>
          <a:p>
            <a:pPr marL="0" lvl="0" indent="0">
              <a:buNone/>
            </a:pPr>
            <a:r>
              <a:rPr b="1"/>
              <a:t>AI-driven product design, marketing, and customer service</a:t>
            </a:r>
            <a:br/>
            <a:r>
              <a:t>Generative AI enhances customer service through chatbots, personalizes marketing campaigns, and speeds up product design.</a:t>
            </a:r>
          </a:p>
          <a:p>
            <a:pPr marL="0" lvl="0" indent="0">
              <a:buNone/>
            </a:pPr>
            <a:endParaRPr/>
          </a:p>
          <a:p>
            <a:pPr marL="0" lvl="0" indent="0">
              <a:buNone/>
            </a:pPr>
            <a:r>
              <a:rPr b="1"/>
              <a:t>Reducing time-to-market with AI</a:t>
            </a:r>
            <a:br/>
            <a:r>
              <a:t>AI accelerates product development by automating repetitive tasks and optimizing design processes.</a:t>
            </a:r>
          </a:p>
        </p:txBody>
      </p:sp>
      <p:sp>
        <p:nvSpPr>
          <p:cNvPr id="4" name="Slide Number Placeholder 3"/>
          <p:cNvSpPr>
            <a:spLocks noGrp="1"/>
          </p:cNvSpPr>
          <p:nvPr>
            <p:ph type="sldNum" sz="quarter" idx="10"/>
          </p:nvPr>
        </p:nvSpPr>
        <p:spPr/>
        <p:txBody>
          <a:bodyPr/>
          <a:lstStyle/>
          <a:p>
            <a:fld id="{F535A5BC-4889-41D4-A413-F8BBA21B45F4}" type="slidenum">
              <a:rPr lang="en-US"/>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Example of AI-generated product designs from tools like Autodesk Dreamcatcher.</a:t>
            </a:r>
          </a:p>
          <a:p>
            <a:pPr marL="0" lvl="0" indent="0">
              <a:buNone/>
            </a:pPr>
            <a:endParaRPr/>
          </a:p>
          <a:p>
            <a:pPr marL="0" lvl="0" indent="0">
              <a:buNone/>
            </a:pPr>
            <a:r>
              <a:rPr b="1"/>
              <a:t>How AI is revolutionizing product design</a:t>
            </a:r>
            <a:br/>
            <a:r>
              <a:t>Generative AI allows for rapid exploration of design options and the creation of optimized products.</a:t>
            </a:r>
          </a:p>
          <a:p>
            <a:pPr marL="0" lvl="0" indent="0">
              <a:buNone/>
            </a:pPr>
            <a:endParaRPr/>
          </a:p>
          <a:p>
            <a:pPr marL="0" lvl="0" indent="0">
              <a:buNone/>
            </a:pPr>
            <a:r>
              <a:rPr b="1"/>
              <a:t>AI tools for prototyping and simulation</a:t>
            </a:r>
            <a:br/>
            <a:r>
              <a:t>AI tools like Autodesk’s Dreamcatcher generate design prototypes and simulate how they perform in real-world conditions.</a:t>
            </a:r>
          </a:p>
          <a:p>
            <a:pPr marL="0" lvl="0" indent="0">
              <a:buNone/>
            </a:pPr>
            <a:endParaRPr/>
          </a:p>
          <a:p>
            <a:pPr marL="0" lvl="0" indent="0">
              <a:buNone/>
            </a:pPr>
            <a:r>
              <a:rPr b="1"/>
              <a:t>Case study: AI in automotive design</a:t>
            </a:r>
            <a:br/>
            <a:r>
              <a:t>BMW uses AI to design car parts that are lighter, stronger, and more fuel-efficient, optimizing weight without sacrificing safety.</a:t>
            </a:r>
          </a:p>
        </p:txBody>
      </p:sp>
      <p:sp>
        <p:nvSpPr>
          <p:cNvPr id="4" name="Slide Number Placeholder 3"/>
          <p:cNvSpPr>
            <a:spLocks noGrp="1"/>
          </p:cNvSpPr>
          <p:nvPr>
            <p:ph type="sldNum" sz="quarter" idx="10"/>
          </p:nvPr>
        </p:nvSpPr>
        <p:spPr/>
        <p:txBody>
          <a:bodyPr/>
          <a:lstStyle/>
          <a:p>
            <a:fld id="{F535A5BC-4889-41D4-A413-F8BBA21B45F4}" type="slidenum">
              <a:rPr lang="en-US"/>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Screenshot of Synapse Studio data pipeline configuration.</a:t>
            </a:r>
          </a:p>
          <a:p>
            <a:pPr marL="0" lvl="0" indent="0">
              <a:buNone/>
            </a:pPr>
            <a:endParaRPr/>
          </a:p>
          <a:p>
            <a:pPr marL="0" lvl="0" indent="0">
              <a:buNone/>
            </a:pPr>
            <a:r>
              <a:rPr b="1"/>
              <a:t>Step 1: Create an Azure Synapse workspace</a:t>
            </a:r>
            <a:br/>
            <a:r>
              <a:t>In the Azure portal, create a new Synapse workspace where you will manage real-time data analytics.</a:t>
            </a:r>
          </a:p>
          <a:p>
            <a:pPr marL="0" lvl="0" indent="0">
              <a:buNone/>
            </a:pPr>
            <a:endParaRPr/>
          </a:p>
          <a:p>
            <a:pPr marL="0" lvl="0" indent="0">
              <a:buNone/>
            </a:pPr>
            <a:r>
              <a:rPr b="1"/>
              <a:t>Step 2: Create a data pipeline</a:t>
            </a:r>
            <a:br/>
            <a:r>
              <a:t>In Synapse Studio, create a new pipeline and configure it to pull in real-time data from sources like IoT Hub.</a:t>
            </a:r>
          </a:p>
          <a:p>
            <a:pPr marL="0" lvl="0" indent="0">
              <a:buNone/>
            </a:pPr>
            <a:endParaRPr/>
          </a:p>
          <a:p>
            <a:pPr marL="0" lvl="0" indent="0">
              <a:buNone/>
            </a:pPr>
            <a:r>
              <a:rPr b="1"/>
              <a:t>Step 3: Ingest real-time data</a:t>
            </a:r>
            <a:br/>
            <a:r>
              <a:t>Connect IoT devices or upload a dataset to ingest real-time data for processing.</a:t>
            </a:r>
          </a:p>
        </p:txBody>
      </p:sp>
      <p:sp>
        <p:nvSpPr>
          <p:cNvPr id="4" name="Slide Number Placeholder 3"/>
          <p:cNvSpPr>
            <a:spLocks noGrp="1"/>
          </p:cNvSpPr>
          <p:nvPr>
            <p:ph type="sldNum" sz="quarter" idx="10"/>
          </p:nvPr>
        </p:nvSpPr>
        <p:spPr/>
        <p:txBody>
          <a:bodyPr/>
          <a:lstStyle/>
          <a:p>
            <a:fld id="{F535A5BC-4889-41D4-A413-F8BBA21B45F4}" type="slidenum">
              <a:rPr lang="en-US"/>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Example of an AI-generated marketing campaign.</a:t>
            </a:r>
          </a:p>
          <a:p>
            <a:pPr marL="0" lvl="0" indent="0">
              <a:buNone/>
            </a:pPr>
            <a:endParaRPr/>
          </a:p>
          <a:p>
            <a:pPr marL="0" lvl="0" indent="0">
              <a:buNone/>
            </a:pPr>
            <a:r>
              <a:rPr b="1"/>
              <a:t>Personalization at scale: AI in marketing campaigns</a:t>
            </a:r>
            <a:br/>
            <a:r>
              <a:t>AI allows marketers to personalize campaigns for each customer, improving engagement and conversion rates.</a:t>
            </a:r>
          </a:p>
          <a:p>
            <a:pPr marL="0" lvl="0" indent="0">
              <a:buNone/>
            </a:pPr>
            <a:endParaRPr/>
          </a:p>
          <a:p>
            <a:pPr marL="0" lvl="0" indent="0">
              <a:buNone/>
            </a:pPr>
            <a:r>
              <a:rPr b="1"/>
              <a:t>Generating content and creatives automatically</a:t>
            </a:r>
            <a:br/>
            <a:r>
              <a:t>AI tools can generate social media posts, email copy, and ads based on customer behavior and data.</a:t>
            </a:r>
          </a:p>
          <a:p>
            <a:pPr marL="0" lvl="0" indent="0">
              <a:buNone/>
            </a:pPr>
            <a:endParaRPr/>
          </a:p>
          <a:p>
            <a:pPr marL="0" lvl="0" indent="0">
              <a:buNone/>
            </a:pPr>
            <a:r>
              <a:rPr b="1"/>
              <a:t>Real-world example: AI-driven marketing for e-commerce</a:t>
            </a:r>
            <a:br/>
            <a:r>
              <a:t>E-commerce platforms like Amazon use AI to suggest personalized products, optimize pricing, and create targeted ads in real-time.</a:t>
            </a:r>
          </a:p>
        </p:txBody>
      </p:sp>
      <p:sp>
        <p:nvSpPr>
          <p:cNvPr id="4" name="Slide Number Placeholder 3"/>
          <p:cNvSpPr>
            <a:spLocks noGrp="1"/>
          </p:cNvSpPr>
          <p:nvPr>
            <p:ph type="sldNum" sz="quarter" idx="10"/>
          </p:nvPr>
        </p:nvSpPr>
        <p:spPr/>
        <p:txBody>
          <a:bodyPr/>
          <a:lstStyle/>
          <a:p>
            <a:fld id="{F535A5BC-4889-41D4-A413-F8BBA21B45F4}" type="slidenum">
              <a:rPr lang="en-US"/>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Flowchart outlining an AI governance framework.</a:t>
            </a:r>
          </a:p>
          <a:p>
            <a:pPr marL="0" lvl="0" indent="0">
              <a:buNone/>
            </a:pPr>
            <a:endParaRPr/>
          </a:p>
          <a:p>
            <a:pPr marL="0" lvl="0" indent="0">
              <a:buNone/>
            </a:pPr>
            <a:r>
              <a:rPr b="1"/>
              <a:t>Addressing bias in AI models</a:t>
            </a:r>
            <a:br/>
            <a:r>
              <a:t>AI models can inherit biases from training data. It’s important to mitigate these biases through diverse data sets and regular audits.</a:t>
            </a:r>
          </a:p>
          <a:p>
            <a:pPr marL="0" lvl="0" indent="0">
              <a:buNone/>
            </a:pPr>
            <a:endParaRPr/>
          </a:p>
          <a:p>
            <a:pPr marL="0" lvl="0" indent="0">
              <a:buNone/>
            </a:pPr>
            <a:r>
              <a:rPr b="1"/>
              <a:t>Ensuring transparency and fairness</a:t>
            </a:r>
            <a:br/>
            <a:r>
              <a:t>AI decisions must be explainable so users understand how and why a decision was made. Fairness ensures that AI does not discriminate against certain groups.</a:t>
            </a:r>
          </a:p>
          <a:p>
            <a:pPr marL="0" lvl="0" indent="0">
              <a:buNone/>
            </a:pPr>
            <a:endParaRPr/>
          </a:p>
          <a:p>
            <a:pPr marL="0" lvl="0" indent="0">
              <a:buNone/>
            </a:pPr>
            <a:r>
              <a:rPr b="1"/>
              <a:t>Governance frameworks for AI use</a:t>
            </a:r>
            <a:br/>
            <a:r>
              <a:t>Governance frameworks ensure that AI systems are used ethically and in compliance with laws and regulations.</a:t>
            </a:r>
          </a:p>
        </p:txBody>
      </p:sp>
      <p:sp>
        <p:nvSpPr>
          <p:cNvPr id="4" name="Slide Number Placeholder 3"/>
          <p:cNvSpPr>
            <a:spLocks noGrp="1"/>
          </p:cNvSpPr>
          <p:nvPr>
            <p:ph type="sldNum" sz="quarter" idx="10"/>
          </p:nvPr>
        </p:nvSpPr>
        <p:spPr/>
        <p:txBody>
          <a:bodyPr/>
          <a:lstStyle/>
          <a:p>
            <a:fld id="{F535A5BC-4889-41D4-A413-F8BBA21B45F4}" type="slidenum">
              <a:rPr lang="en-US"/>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Azure compliance certifications (GDPR, HIPAA, etc.).</a:t>
            </a:r>
          </a:p>
          <a:p>
            <a:pPr marL="0" lvl="0" indent="0">
              <a:buNone/>
            </a:pPr>
            <a:endParaRPr/>
          </a:p>
          <a:p>
            <a:pPr marL="0" lvl="0" indent="0">
              <a:buNone/>
            </a:pPr>
            <a:r>
              <a:rPr b="1"/>
              <a:t>Ensuring data security in the cloud</a:t>
            </a:r>
            <a:br/>
            <a:r>
              <a:t>Azure provides built-in security features like encryption, identity management, and firewalls to protect cloud data.</a:t>
            </a:r>
          </a:p>
          <a:p>
            <a:pPr marL="0" lvl="0" indent="0">
              <a:buNone/>
            </a:pPr>
            <a:endParaRPr/>
          </a:p>
          <a:p>
            <a:pPr marL="0" lvl="0" indent="0">
              <a:buNone/>
            </a:pPr>
            <a:r>
              <a:rPr b="1"/>
              <a:t>Azure’s compliance certifications and regulations</a:t>
            </a:r>
            <a:br/>
            <a:r>
              <a:t>Azure complies with global standards for data protection, including GDPR, HIPAA, and ISO certifications.</a:t>
            </a:r>
          </a:p>
          <a:p>
            <a:pPr marL="0" lvl="0" indent="0">
              <a:buNone/>
            </a:pPr>
            <a:endParaRPr/>
          </a:p>
          <a:p>
            <a:pPr marL="0" lvl="0" indent="0">
              <a:buNone/>
            </a:pPr>
            <a:r>
              <a:rPr b="1"/>
              <a:t>Mitigating security risks in the cloud</a:t>
            </a:r>
            <a:br/>
            <a:r>
              <a:t>Mitigate risks by implementing multi-factor authentication (MFA), regularly auditing security practices, and encrypting data.</a:t>
            </a:r>
          </a:p>
        </p:txBody>
      </p:sp>
      <p:sp>
        <p:nvSpPr>
          <p:cNvPr id="4" name="Slide Number Placeholder 3"/>
          <p:cNvSpPr>
            <a:spLocks noGrp="1"/>
          </p:cNvSpPr>
          <p:nvPr>
            <p:ph type="sldNum" sz="quarter" idx="10"/>
          </p:nvPr>
        </p:nvSpPr>
        <p:spPr/>
        <p:txBody>
          <a:bodyPr/>
          <a:lstStyle/>
          <a:p>
            <a:fld id="{F535A5BC-4889-41D4-A413-F8BBA21B45F4}" type="slidenum">
              <a:rPr lang="en-US"/>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Example of a culture shift roadmap for cloud adoption.</a:t>
            </a:r>
          </a:p>
          <a:p>
            <a:pPr marL="0" lvl="0" indent="0">
              <a:buNone/>
            </a:pPr>
            <a:endParaRPr/>
          </a:p>
          <a:p>
            <a:pPr marL="0" lvl="0" indent="0">
              <a:buNone/>
            </a:pPr>
            <a:r>
              <a:rPr b="1"/>
              <a:t>Encouraging innovation and risk-taking</a:t>
            </a:r>
            <a:br/>
            <a:r>
              <a:t>Leaders need to foster a culture of experimentation and innovation to fully leverage the benefits of cloud technologies.</a:t>
            </a:r>
          </a:p>
          <a:p>
            <a:pPr marL="0" lvl="0" indent="0">
              <a:buNone/>
            </a:pPr>
            <a:endParaRPr/>
          </a:p>
          <a:p>
            <a:pPr marL="0" lvl="0" indent="0">
              <a:buNone/>
            </a:pPr>
            <a:r>
              <a:rPr b="1"/>
              <a:t>Upskilling the workforce for AI and cloud roles</a:t>
            </a:r>
            <a:br/>
            <a:r>
              <a:t>Training programs are essential to equip employees with the skills they need to thrive in a cloud-based environment.</a:t>
            </a:r>
          </a:p>
          <a:p>
            <a:pPr marL="0" lvl="0" indent="0">
              <a:buNone/>
            </a:pPr>
            <a:endParaRPr/>
          </a:p>
          <a:p>
            <a:pPr marL="0" lvl="0" indent="0">
              <a:buNone/>
            </a:pPr>
            <a:r>
              <a:rPr b="1"/>
              <a:t>Managing resistance to change</a:t>
            </a:r>
            <a:br/>
            <a:r>
              <a:t>Address concerns by communicating the benefits of cloud transformation and providing support throughout the transition.</a:t>
            </a:r>
          </a:p>
        </p:txBody>
      </p:sp>
      <p:sp>
        <p:nvSpPr>
          <p:cNvPr id="4" name="Slide Number Placeholder 3"/>
          <p:cNvSpPr>
            <a:spLocks noGrp="1"/>
          </p:cNvSpPr>
          <p:nvPr>
            <p:ph type="sldNum" sz="quarter" idx="10"/>
          </p:nvPr>
        </p:nvSpPr>
        <p:spPr/>
        <p:txBody>
          <a:bodyPr/>
          <a:lstStyle/>
          <a:p>
            <a:fld id="{F535A5BC-4889-41D4-A413-F8BBA21B45F4}" type="slidenum">
              <a:rPr lang="en-US"/>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Recap slide with key takeaways and a QR code linking to further resources.</a:t>
            </a:r>
          </a:p>
          <a:p>
            <a:pPr marL="0" lvl="0" indent="0">
              <a:buNone/>
            </a:pPr>
            <a:endParaRPr/>
          </a:p>
          <a:p>
            <a:pPr marL="0" lvl="0" indent="0">
              <a:buNone/>
            </a:pPr>
            <a:r>
              <a:rPr b="1"/>
              <a:t>Recap of the session</a:t>
            </a:r>
            <a:br/>
            <a:r>
              <a:t>Summarize the key topics discussed, including cloud computing, Azure, Generative AI, and their business applications.</a:t>
            </a:r>
          </a:p>
          <a:p>
            <a:pPr marL="0" lvl="0" indent="0">
              <a:buNone/>
            </a:pPr>
            <a:endParaRPr/>
          </a:p>
          <a:p>
            <a:pPr marL="0" lvl="0" indent="0">
              <a:buNone/>
            </a:pPr>
            <a:r>
              <a:rPr b="1"/>
              <a:t>Call to action: Start your cloud and AI journey</a:t>
            </a:r>
            <a:br/>
            <a:r>
              <a:t>Encourage the audience to begin exploring Azure’s tools and incorporating AI into their business strategies.</a:t>
            </a:r>
          </a:p>
          <a:p>
            <a:pPr marL="0" lvl="0" indent="0">
              <a:buNone/>
            </a:pPr>
            <a:endParaRPr/>
          </a:p>
          <a:p>
            <a:pPr marL="0" lvl="0" indent="0">
              <a:buNone/>
            </a:pPr>
            <a:r>
              <a:rPr b="1"/>
              <a:t>Q&amp;A with the audience</a:t>
            </a:r>
            <a:br/>
            <a:r>
              <a:t>Open the floor for questions, providing clarification and discussing specific use cases.</a:t>
            </a:r>
          </a:p>
        </p:txBody>
      </p:sp>
      <p:sp>
        <p:nvSpPr>
          <p:cNvPr id="4" name="Slide Number Placeholder 3"/>
          <p:cNvSpPr>
            <a:spLocks noGrp="1"/>
          </p:cNvSpPr>
          <p:nvPr>
            <p:ph type="sldNum" sz="quarter" idx="10"/>
          </p:nvPr>
        </p:nvSpPr>
        <p:spPr/>
        <p:txBody>
          <a:bodyPr/>
          <a:lstStyle/>
          <a:p>
            <a:fld id="{F535A5BC-4889-41D4-A413-F8BBA21B45F4}" type="slidenum">
              <a:rPr lang="en-US"/>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Speaker image and a session overview timeline or flowchart.</a:t>
            </a:r>
          </a:p>
          <a:p>
            <a:pPr marL="0" lvl="0" indent="0">
              <a:buNone/>
            </a:pPr>
            <a:endParaRPr/>
          </a:p>
          <a:p>
            <a:pPr marL="0" lvl="0" indent="0">
              <a:buNone/>
            </a:pPr>
            <a:r>
              <a:rPr b="1"/>
              <a:t>Introduction to the speaker</a:t>
            </a:r>
            <a:br/>
            <a:r>
              <a:t>Introduce yourself, highlighting your experience in cloud and AI technologies. Mention your enthusiasm for AfroTech.</a:t>
            </a:r>
          </a:p>
          <a:p>
            <a:pPr marL="0" lvl="0" indent="0">
              <a:buNone/>
            </a:pPr>
            <a:endParaRPr/>
          </a:p>
          <a:p>
            <a:pPr marL="0" lvl="0" indent="0">
              <a:buNone/>
            </a:pPr>
            <a:r>
              <a:rPr b="1"/>
              <a:t>Overview of today’s session</a:t>
            </a:r>
            <a:br/>
            <a:r>
              <a:t>This session will cover Azure Cloud, Generative AI, real-world applications, and strategic leadership in digital transformation.</a:t>
            </a:r>
          </a:p>
          <a:p>
            <a:pPr marL="0" lvl="0" indent="0">
              <a:buNone/>
            </a:pPr>
            <a:endParaRPr/>
          </a:p>
          <a:p>
            <a:pPr marL="0" lvl="0" indent="0">
              <a:buNone/>
            </a:pPr>
            <a:r>
              <a:rPr b="1"/>
              <a:t>AfroTech &amp; the role of technology in the future</a:t>
            </a:r>
            <a:br/>
            <a:r>
              <a:t>AfroTech is about fostering innovation in tech, particularly for underrepresented groups. We’ll look at how AI and cloud are crucial for shaping future industries.</a:t>
            </a:r>
          </a:p>
        </p:txBody>
      </p:sp>
      <p:sp>
        <p:nvSpPr>
          <p:cNvPr id="4" name="Slide Number Placeholder 3"/>
          <p:cNvSpPr>
            <a:spLocks noGrp="1"/>
          </p:cNvSpPr>
          <p:nvPr>
            <p:ph type="sldNum" sz="quarter" idx="10"/>
          </p:nvPr>
        </p:nvSpPr>
        <p:spPr/>
        <p:txBody>
          <a:bodyPr/>
          <a:lstStyle/>
          <a:p>
            <a:fld id="{F535A5BC-4889-41D4-A413-F8BBA21B45F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Diagram showing the key components of cloud computing.</a:t>
            </a:r>
          </a:p>
          <a:p>
            <a:pPr marL="0" lvl="0" indent="0">
              <a:buNone/>
            </a:pPr>
            <a:endParaRPr/>
          </a:p>
          <a:p>
            <a:pPr marL="0" lvl="0" indent="0">
              <a:buNone/>
            </a:pPr>
            <a:r>
              <a:rPr b="1"/>
              <a:t>Defining cloud computing</a:t>
            </a:r>
            <a:br/>
            <a:r>
              <a:t>Cloud computing provides access to computing resources over the internet, enabling businesses to scale without physical infrastructure.</a:t>
            </a:r>
          </a:p>
          <a:p>
            <a:pPr marL="0" lvl="0" indent="0">
              <a:buNone/>
            </a:pPr>
            <a:endParaRPr/>
          </a:p>
          <a:p>
            <a:pPr marL="0" lvl="0" indent="0">
              <a:buNone/>
            </a:pPr>
            <a:r>
              <a:rPr b="1"/>
              <a:t>Benefits of cloud technology</a:t>
            </a:r>
            <a:br/>
            <a:r>
              <a:t>The main benefits include scalability, flexibility, cost savings, and access to a vast array of services.</a:t>
            </a:r>
          </a:p>
          <a:p>
            <a:pPr marL="0" lvl="0" indent="0">
              <a:buNone/>
            </a:pPr>
            <a:endParaRPr/>
          </a:p>
          <a:p>
            <a:pPr marL="0" lvl="0" indent="0">
              <a:buNone/>
            </a:pPr>
            <a:r>
              <a:rPr b="1"/>
              <a:t>Key components: Compute, storage, networking</a:t>
            </a:r>
            <a:br/>
            <a:r>
              <a:t>Compute handles processing, storage keeps data, and networking ensures secure connections between cloud resources.</a:t>
            </a:r>
          </a:p>
        </p:txBody>
      </p:sp>
      <p:sp>
        <p:nvSpPr>
          <p:cNvPr id="4" name="Slide Number Placeholder 3"/>
          <p:cNvSpPr>
            <a:spLocks noGrp="1"/>
          </p:cNvSpPr>
          <p:nvPr>
            <p:ph type="sldNum" sz="quarter" idx="10"/>
          </p:nvPr>
        </p:nvSpPr>
        <p:spPr/>
        <p:txBody>
          <a:bodyPr/>
          <a:lstStyle/>
          <a:p>
            <a:fld id="{F535A5BC-4889-41D4-A413-F8BBA21B45F4}"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Screenshot of Azure Machine Learning Studio showing dataset upload.</a:t>
            </a:r>
          </a:p>
          <a:p>
            <a:pPr marL="0" lvl="0" indent="0">
              <a:buNone/>
            </a:pPr>
            <a:endParaRPr/>
          </a:p>
          <a:p>
            <a:pPr marL="0" lvl="0" indent="0">
              <a:buNone/>
            </a:pPr>
            <a:r>
              <a:rPr b="1"/>
              <a:t>Step 1: Sign into Azure Machine Learning Studio</a:t>
            </a:r>
            <a:br/>
            <a:r>
              <a:t>Go to Azure Machine Learning Studio and sign in.</a:t>
            </a:r>
          </a:p>
          <a:p>
            <a:pPr marL="0" lvl="0" indent="0">
              <a:buNone/>
            </a:pPr>
            <a:endParaRPr/>
          </a:p>
          <a:p>
            <a:pPr marL="0" lvl="0" indent="0">
              <a:buNone/>
            </a:pPr>
            <a:r>
              <a:rPr b="1"/>
              <a:t>Step 2: Create a new workspace</a:t>
            </a:r>
            <a:br/>
            <a:r>
              <a:t>Click “Create new workspace,” choose your subscription, resource group, and region, and provide a name for the workspace.</a:t>
            </a:r>
          </a:p>
          <a:p>
            <a:pPr marL="0" lvl="0" indent="0">
              <a:buNone/>
            </a:pPr>
            <a:endParaRPr/>
          </a:p>
          <a:p>
            <a:pPr marL="0" lvl="0" indent="0">
              <a:buNone/>
            </a:pPr>
            <a:r>
              <a:rPr b="1"/>
              <a:t>Step 3: Upload your dataset</a:t>
            </a:r>
            <a:br/>
            <a:r>
              <a:t>In the “Datasets” section, click “Create dataset” and upload a CSV file with business data, such as sales or customer churn.</a:t>
            </a:r>
          </a:p>
        </p:txBody>
      </p:sp>
      <p:sp>
        <p:nvSpPr>
          <p:cNvPr id="4" name="Slide Number Placeholder 3"/>
          <p:cNvSpPr>
            <a:spLocks noGrp="1"/>
          </p:cNvSpPr>
          <p:nvPr>
            <p:ph type="sldNum" sz="quarter" idx="10"/>
          </p:nvPr>
        </p:nvSpPr>
        <p:spPr/>
        <p:txBody>
          <a:bodyPr/>
          <a:lstStyle/>
          <a:p>
            <a:fld id="{F535A5BC-4889-41D4-A413-F8BBA21B45F4}"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Venn diagram comparing public, private, and hybrid cloud models.</a:t>
            </a:r>
          </a:p>
          <a:p>
            <a:pPr marL="0" lvl="0" indent="0">
              <a:buNone/>
            </a:pPr>
            <a:endParaRPr/>
          </a:p>
          <a:p>
            <a:pPr marL="0" lvl="0" indent="0">
              <a:buNone/>
            </a:pPr>
            <a:r>
              <a:rPr b="1"/>
              <a:t>Public Cloud vs Private Cloud</a:t>
            </a:r>
            <a:br/>
            <a:r>
              <a:t>Public cloud is shared infrastructure accessible over the internet, while private cloud is dedicated to a single organization.</a:t>
            </a:r>
          </a:p>
          <a:p>
            <a:pPr marL="0" lvl="0" indent="0">
              <a:buNone/>
            </a:pPr>
            <a:endParaRPr/>
          </a:p>
          <a:p>
            <a:pPr marL="0" lvl="0" indent="0">
              <a:buNone/>
            </a:pPr>
            <a:r>
              <a:rPr b="1"/>
              <a:t>Hybrid Cloud models</a:t>
            </a:r>
            <a:br/>
            <a:r>
              <a:t>Hybrid cloud combines public and private cloud elements, allowing businesses to run some workloads on-premises while leveraging cloud for scalability.</a:t>
            </a:r>
          </a:p>
          <a:p>
            <a:pPr marL="0" lvl="0" indent="0">
              <a:buNone/>
            </a:pPr>
            <a:endParaRPr/>
          </a:p>
          <a:p>
            <a:pPr marL="0" lvl="0" indent="0">
              <a:buNone/>
            </a:pPr>
            <a:r>
              <a:rPr b="1"/>
              <a:t>Which model is right for your business?</a:t>
            </a:r>
            <a:br/>
            <a:r>
              <a:t>Choosing the right model depends on security needs, scalability, and cost considerations.</a:t>
            </a:r>
          </a:p>
        </p:txBody>
      </p:sp>
      <p:sp>
        <p:nvSpPr>
          <p:cNvPr id="4" name="Slide Number Placeholder 3"/>
          <p:cNvSpPr>
            <a:spLocks noGrp="1"/>
          </p:cNvSpPr>
          <p:nvPr>
            <p:ph type="sldNum" sz="quarter" idx="10"/>
          </p:nvPr>
        </p:nvSpPr>
        <p:spPr/>
        <p:txBody>
          <a:bodyPr/>
          <a:lstStyle/>
          <a:p>
            <a:fld id="{F535A5BC-4889-41D4-A413-F8BBA21B45F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Flowchart of cloud adoption steps.</a:t>
            </a:r>
          </a:p>
          <a:p>
            <a:pPr marL="0" lvl="0" indent="0">
              <a:buNone/>
            </a:pPr>
            <a:endParaRPr/>
          </a:p>
          <a:p>
            <a:pPr marL="0" lvl="0" indent="0">
              <a:buNone/>
            </a:pPr>
            <a:r>
              <a:rPr b="1"/>
              <a:t>Developing a cloud adoption strategy</a:t>
            </a:r>
            <a:br/>
            <a:r>
              <a:t>Leaders need a strategy that outlines the workloads to migrate to the cloud first, considering organizational goals.</a:t>
            </a:r>
          </a:p>
          <a:p>
            <a:pPr marL="0" lvl="0" indent="0">
              <a:buNone/>
            </a:pPr>
            <a:endParaRPr/>
          </a:p>
          <a:p>
            <a:pPr marL="0" lvl="0" indent="0">
              <a:buNone/>
            </a:pPr>
            <a:r>
              <a:rPr b="1"/>
              <a:t>Aligning cloud initiatives with business goals</a:t>
            </a:r>
            <a:br/>
            <a:r>
              <a:t>Ensure cloud initiatives align with larger business objectives, such as improving customer experience or operational efficiency.</a:t>
            </a:r>
          </a:p>
          <a:p>
            <a:pPr marL="0" lvl="0" indent="0">
              <a:buNone/>
            </a:pPr>
            <a:endParaRPr/>
          </a:p>
          <a:p>
            <a:pPr marL="0" lvl="0" indent="0">
              <a:buNone/>
            </a:pPr>
            <a:r>
              <a:rPr b="1"/>
              <a:t>Overcoming challenges in cloud transformation</a:t>
            </a:r>
            <a:br/>
            <a:r>
              <a:t>Common challenges include security concerns and resistance to change. These should be addressed with training and transparency.</a:t>
            </a:r>
          </a:p>
        </p:txBody>
      </p:sp>
      <p:sp>
        <p:nvSpPr>
          <p:cNvPr id="4" name="Slide Number Placeholder 3"/>
          <p:cNvSpPr>
            <a:spLocks noGrp="1"/>
          </p:cNvSpPr>
          <p:nvPr>
            <p:ph type="sldNum" sz="quarter" idx="10"/>
          </p:nvPr>
        </p:nvSpPr>
        <p:spPr/>
        <p:txBody>
          <a:bodyPr/>
          <a:lstStyle/>
          <a:p>
            <a:fld id="{F535A5BC-4889-41D4-A413-F8BBA21B45F4}"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Azure ecosystem map showing key services.</a:t>
            </a:r>
          </a:p>
          <a:p>
            <a:pPr marL="0" lvl="0" indent="0">
              <a:buNone/>
            </a:pPr>
            <a:endParaRPr/>
          </a:p>
          <a:p>
            <a:pPr marL="0" lvl="0" indent="0">
              <a:buNone/>
            </a:pPr>
            <a:r>
              <a:rPr b="1"/>
              <a:t>Microsoft’s leadership in cloud technology</a:t>
            </a:r>
            <a:br/>
            <a:r>
              <a:t>Azure is a leading cloud platform trusted by Fortune 500 companies for its security, scalability, and innovation.</a:t>
            </a:r>
          </a:p>
          <a:p>
            <a:pPr marL="0" lvl="0" indent="0">
              <a:buNone/>
            </a:pPr>
            <a:endParaRPr/>
          </a:p>
          <a:p>
            <a:pPr marL="0" lvl="0" indent="0">
              <a:buNone/>
            </a:pPr>
            <a:r>
              <a:rPr b="1"/>
              <a:t>Key services offered by Azure</a:t>
            </a:r>
            <a:br/>
            <a:r>
              <a:t>Azure provides a broad range of services including virtual machines, AI tools, networking, and data storage.</a:t>
            </a:r>
          </a:p>
          <a:p>
            <a:pPr marL="0" lvl="0" indent="0">
              <a:buNone/>
            </a:pPr>
            <a:endParaRPr/>
          </a:p>
          <a:p>
            <a:pPr marL="0" lvl="0" indent="0">
              <a:buNone/>
            </a:pPr>
            <a:r>
              <a:rPr b="1"/>
              <a:t>Competitive advantages over other cloud platforms</a:t>
            </a:r>
            <a:br/>
            <a:r>
              <a:t>Azure’s hybrid cloud capabilities, security features, and integration with Microsoft 365 make it stand out from competitors.</a:t>
            </a:r>
          </a:p>
        </p:txBody>
      </p:sp>
      <p:sp>
        <p:nvSpPr>
          <p:cNvPr id="4" name="Slide Number Placeholder 3"/>
          <p:cNvSpPr>
            <a:spLocks noGrp="1"/>
          </p:cNvSpPr>
          <p:nvPr>
            <p:ph type="sldNum" sz="quarter" idx="10"/>
          </p:nvPr>
        </p:nvSpPr>
        <p:spPr/>
        <p:txBody>
          <a:bodyPr/>
          <a:lstStyle/>
          <a:p>
            <a:fld id="{F535A5BC-4889-41D4-A413-F8BBA21B45F4}"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Side-by-side comparison of GPT (text generation), DALL·E (images), and Codex (code generation).</a:t>
            </a:r>
          </a:p>
          <a:p>
            <a:pPr marL="0" lvl="0" indent="0">
              <a:buNone/>
            </a:pPr>
            <a:endParaRPr/>
          </a:p>
          <a:p>
            <a:pPr marL="0" lvl="0" indent="0">
              <a:buNone/>
            </a:pPr>
            <a:r>
              <a:rPr b="1"/>
              <a:t>Defining Generative AI</a:t>
            </a:r>
            <a:br/>
            <a:r>
              <a:t>Generative AI models create new content—text, images, or code—based on input data.</a:t>
            </a:r>
          </a:p>
          <a:p>
            <a:pPr marL="0" lvl="0" indent="0">
              <a:buNone/>
            </a:pPr>
            <a:endParaRPr/>
          </a:p>
          <a:p>
            <a:pPr marL="0" lvl="0" indent="0">
              <a:buNone/>
            </a:pPr>
            <a:r>
              <a:rPr b="1"/>
              <a:t>Key tools: GPT, DALL·E, Codex</a:t>
            </a:r>
            <a:br/>
            <a:r>
              <a:t>GPT generates text, DALL·E generates images from descriptions, and Codex generates code based on natural language commands.</a:t>
            </a:r>
          </a:p>
          <a:p>
            <a:pPr marL="0" lvl="0" indent="0">
              <a:buNone/>
            </a:pPr>
            <a:endParaRPr/>
          </a:p>
          <a:p>
            <a:pPr marL="0" lvl="0" indent="0">
              <a:buNone/>
            </a:pPr>
            <a:r>
              <a:rPr b="1"/>
              <a:t>The impact of Generative AI on industries</a:t>
            </a:r>
            <a:br/>
            <a:r>
              <a:t>Generative AI is revolutionizing industries like media, retail, and healthcare by automating creative tasks and improving productivity.</a:t>
            </a:r>
          </a:p>
        </p:txBody>
      </p:sp>
      <p:sp>
        <p:nvSpPr>
          <p:cNvPr id="4" name="Slide Number Placeholder 3"/>
          <p:cNvSpPr>
            <a:spLocks noGrp="1"/>
          </p:cNvSpPr>
          <p:nvPr>
            <p:ph type="sldNum" sz="quarter" idx="10"/>
          </p:nvPr>
        </p:nvSpPr>
        <p:spPr/>
        <p:txBody>
          <a:bodyPr/>
          <a:lstStyle/>
          <a:p>
            <a:fld id="{F535A5BC-4889-41D4-A413-F8BBA21B45F4}" type="slidenum">
              <a:rPr lang="en-US"/>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Visual</a:t>
            </a:r>
            <a:r>
              <a:t>: Machine learning task options in Azure AutoML (classification, regression, forecasting).</a:t>
            </a:r>
          </a:p>
          <a:p>
            <a:pPr marL="0" lvl="0" indent="0">
              <a:buNone/>
            </a:pPr>
            <a:endParaRPr/>
          </a:p>
          <a:p>
            <a:pPr marL="0" lvl="0" indent="0">
              <a:buNone/>
            </a:pPr>
            <a:r>
              <a:rPr b="1"/>
              <a:t>Step 4: Start an AutoML experiment</a:t>
            </a:r>
            <a:br/>
            <a:r>
              <a:t>In “Automated ML,” create a new experiment by selecting the dataset and choosing a target column.</a:t>
            </a:r>
          </a:p>
          <a:p>
            <a:pPr marL="0" lvl="0" indent="0">
              <a:buNone/>
            </a:pPr>
            <a:endParaRPr/>
          </a:p>
          <a:p>
            <a:pPr marL="0" lvl="0" indent="0">
              <a:buNone/>
            </a:pPr>
            <a:r>
              <a:rPr b="1"/>
              <a:t>Step 5: Choose a machine learning task</a:t>
            </a:r>
            <a:br/>
            <a:r>
              <a:t>Choose whether the task is classification, regression, or forecasting, depending on the dataset.</a:t>
            </a:r>
          </a:p>
          <a:p>
            <a:pPr marL="0" lvl="0" indent="0">
              <a:buNone/>
            </a:pPr>
            <a:endParaRPr/>
          </a:p>
          <a:p>
            <a:pPr marL="0" lvl="0" indent="0">
              <a:buNone/>
            </a:pPr>
            <a:r>
              <a:rPr b="1"/>
              <a:t>Step 6: Set up a compute cluster</a:t>
            </a:r>
            <a:br/>
            <a:r>
              <a:t>Select or create a compute cluster to provide the processing power for running the experiment.</a:t>
            </a:r>
          </a:p>
        </p:txBody>
      </p:sp>
      <p:sp>
        <p:nvSpPr>
          <p:cNvPr id="4" name="Slide Number Placeholder 3"/>
          <p:cNvSpPr>
            <a:spLocks noGrp="1"/>
          </p:cNvSpPr>
          <p:nvPr>
            <p:ph type="sldNum" sz="quarter" idx="10"/>
          </p:nvPr>
        </p:nvSpPr>
        <p:spPr/>
        <p:txBody>
          <a:bodyPr/>
          <a:lstStyle/>
          <a:p>
            <a:fld id="{F535A5BC-4889-41D4-A413-F8BBA21B45F4}"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3"/>
            <a:ext cx="10363200" cy="4571999"/>
          </a:xfrm>
        </p:spPr>
        <p:txBody>
          <a:bodyPr anchor="ctr">
            <a:noAutofit/>
          </a:bodyPr>
          <a:lstStyle>
            <a:lvl1pPr>
              <a:lnSpc>
                <a:spcPct val="100000"/>
              </a:lnSpc>
              <a:defRPr sz="6600" spc="-6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90" baseline="0">
                <a:solidFill>
                  <a:schemeClr val="tx2"/>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Rectangle 8"/>
          <p:cNvSpPr/>
          <p:nvPr/>
        </p:nvSpPr>
        <p:spPr>
          <a:xfrm>
            <a:off x="12001500"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10" name="Rectangle 9"/>
          <p:cNvSpPr/>
          <p:nvPr/>
        </p:nvSpPr>
        <p:spPr>
          <a:xfrm>
            <a:off x="12001500"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pPr defTabSz="685800"/>
            <a:fld id="{D99624C5-FDF6-4954-B8C3-64918F306FAA}" type="slidenum">
              <a:rPr lang="en-US" smtClean="0">
                <a:solidFill>
                  <a:srgbClr val="000000"/>
                </a:solidFill>
              </a:rPr>
              <a:pPr defTabSz="685800"/>
              <a:t>‹#›</a:t>
            </a:fld>
            <a:endParaRPr lang="en-US" dirty="0">
              <a:solidFill>
                <a:srgbClr val="000000"/>
              </a:solidFill>
            </a:endParaRPr>
          </a:p>
        </p:txBody>
      </p:sp>
    </p:spTree>
    <p:extLst>
      <p:ext uri="{BB962C8B-B14F-4D97-AF65-F5344CB8AC3E}">
        <p14:creationId xmlns:p14="http://schemas.microsoft.com/office/powerpoint/2010/main" val="1914472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6258" y="240889"/>
            <a:ext cx="6540031" cy="774382"/>
          </a:xfrm>
        </p:spPr>
        <p:txBody>
          <a:bodyPr/>
          <a:lstStyle>
            <a:lvl1pPr>
              <a:defRPr>
                <a:solidFill>
                  <a:schemeClr val="tx1">
                    <a:lumMod val="85000"/>
                    <a:lumOff val="15000"/>
                  </a:schemeClr>
                </a:solidFill>
                <a:latin typeface="Leelawadee UI" panose="020B0502040204020203" pitchFamily="34" charset="-34"/>
                <a:cs typeface="Leelawadee UI" panose="020B0502040204020203" pitchFamily="34" charset="-34"/>
              </a:defRPr>
            </a:lvl1pPr>
          </a:lstStyle>
          <a:p>
            <a:r>
              <a:rPr lang="en-US" dirty="0"/>
              <a:t>conversation</a:t>
            </a:r>
          </a:p>
        </p:txBody>
      </p:sp>
      <p:sp>
        <p:nvSpPr>
          <p:cNvPr id="3" name="Text Placeholder 2"/>
          <p:cNvSpPr>
            <a:spLocks noGrp="1"/>
          </p:cNvSpPr>
          <p:nvPr>
            <p:ph type="body" idx="1" hasCustomPrompt="1"/>
          </p:nvPr>
        </p:nvSpPr>
        <p:spPr>
          <a:xfrm>
            <a:off x="85511" y="5269246"/>
            <a:ext cx="3296044" cy="470196"/>
          </a:xfrm>
        </p:spPr>
        <p:txBody>
          <a:bodyPr anchor="b">
            <a:noAutofit/>
          </a:bodyPr>
          <a:lstStyle>
            <a:lvl1pPr marL="0" indent="0">
              <a:buNone/>
              <a:defRPr sz="1050" b="0" cap="all" spc="75" baseline="0">
                <a:solidFill>
                  <a:srgbClr val="C00000"/>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5 Minutes</a:t>
            </a:r>
          </a:p>
        </p:txBody>
      </p:sp>
      <p:sp>
        <p:nvSpPr>
          <p:cNvPr id="6" name="Content Placeholder 5"/>
          <p:cNvSpPr>
            <a:spLocks noGrp="1"/>
          </p:cNvSpPr>
          <p:nvPr>
            <p:ph sz="quarter" idx="4"/>
          </p:nvPr>
        </p:nvSpPr>
        <p:spPr>
          <a:xfrm>
            <a:off x="6790944" y="1401844"/>
            <a:ext cx="4389120" cy="469800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10" name="TextBox 9"/>
          <p:cNvSpPr txBox="1"/>
          <p:nvPr userDrawn="1"/>
        </p:nvSpPr>
        <p:spPr>
          <a:xfrm>
            <a:off x="640939" y="349778"/>
            <a:ext cx="2932662" cy="5078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rPr>
              <a:t>CONVERSATION:</a:t>
            </a:r>
            <a:endParaRPr kumimoji="0" lang="en-US" sz="135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endParaRPr>
          </a:p>
        </p:txBody>
      </p:sp>
      <p:sp>
        <p:nvSpPr>
          <p:cNvPr id="11" name="Rectangle 10"/>
          <p:cNvSpPr/>
          <p:nvPr userDrawn="1"/>
        </p:nvSpPr>
        <p:spPr>
          <a:xfrm>
            <a:off x="12006469" y="1300130"/>
            <a:ext cx="185531" cy="55578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pic>
        <p:nvPicPr>
          <p:cNvPr id="12" name="Picture 11"/>
          <p:cNvPicPr>
            <a:picLocks noChangeAspect="1"/>
          </p:cNvPicPr>
          <p:nvPr userDrawn="1"/>
        </p:nvPicPr>
        <p:blipFill rotWithShape="1">
          <a:blip r:embed="rId2"/>
          <a:srcRect l="38542" t="36852" r="56354" b="53518"/>
          <a:stretch/>
        </p:blipFill>
        <p:spPr>
          <a:xfrm>
            <a:off x="555373" y="4791464"/>
            <a:ext cx="592055" cy="628302"/>
          </a:xfrm>
          <a:prstGeom prst="rect">
            <a:avLst/>
          </a:prstGeom>
        </p:spPr>
      </p:pic>
      <p:sp>
        <p:nvSpPr>
          <p:cNvPr id="14" name="Content Placeholder 5">
            <a:extLst>
              <a:ext uri="{FF2B5EF4-FFF2-40B4-BE49-F238E27FC236}">
                <a16:creationId xmlns:a16="http://schemas.microsoft.com/office/drawing/2014/main" id="{D1AFE448-9478-4921-9428-9E4F23B14CEC}"/>
              </a:ext>
            </a:extLst>
          </p:cNvPr>
          <p:cNvSpPr>
            <a:spLocks noGrp="1"/>
          </p:cNvSpPr>
          <p:nvPr>
            <p:ph sz="quarter" idx="13"/>
          </p:nvPr>
        </p:nvSpPr>
        <p:spPr>
          <a:xfrm>
            <a:off x="2280071" y="1401844"/>
            <a:ext cx="4389120" cy="469800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274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endParaRPr lang="en-US" dirty="0">
              <a:solidFill>
                <a:srgbClr val="000000"/>
              </a:solidFill>
            </a:endParaRPr>
          </a:p>
        </p:txBody>
      </p:sp>
      <p:sp>
        <p:nvSpPr>
          <p:cNvPr id="4" name="Footer Placeholder 3"/>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403786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endParaRPr lang="en-US" dirty="0">
              <a:solidFill>
                <a:srgbClr val="000000"/>
              </a:solidFill>
            </a:endParaRPr>
          </a:p>
        </p:txBody>
      </p:sp>
      <p:sp>
        <p:nvSpPr>
          <p:cNvPr id="3" name="Footer Placeholder 2"/>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4" name="Slide Number Placeholder 3"/>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2738478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4" cy="448056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defTabSz="685800"/>
            <a:endParaRPr lang="en-US" dirty="0">
              <a:solidFill>
                <a:srgbClr val="000000"/>
              </a:solidFill>
            </a:endParaRP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8" name="Title 7"/>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7856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500"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3" name="Picture Placeholder 2"/>
          <p:cNvSpPr>
            <a:spLocks noGrp="1"/>
          </p:cNvSpPr>
          <p:nvPr>
            <p:ph type="pic" idx="1"/>
          </p:nvPr>
        </p:nvSpPr>
        <p:spPr>
          <a:xfrm>
            <a:off x="1" y="106680"/>
            <a:ext cx="12001169" cy="4846320"/>
          </a:xfrm>
          <a:solidFill>
            <a:schemeClr val="bg1">
              <a:lumMod val="75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defTabSz="685800"/>
            <a:endParaRPr lang="en-US" dirty="0">
              <a:solidFill>
                <a:srgbClr val="000000"/>
              </a:solidFill>
            </a:endParaRP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defTabSz="685800"/>
            <a:fld id="{D99624C5-FDF6-4954-B8C3-64918F306FAA}" type="slidenum">
              <a:rPr lang="en-US" smtClean="0">
                <a:solidFill>
                  <a:srgbClr val="000000"/>
                </a:solidFill>
              </a:rPr>
              <a:pPr defTabSz="685800"/>
              <a:t>‹#›</a:t>
            </a:fld>
            <a:endParaRPr lang="en-US" dirty="0">
              <a:solidFill>
                <a:srgbClr val="000000"/>
              </a:solidFill>
            </a:endParaRPr>
          </a:p>
        </p:txBody>
      </p:sp>
      <p:sp>
        <p:nvSpPr>
          <p:cNvPr id="8" name="Title 7"/>
          <p:cNvSpPr>
            <a:spLocks noGrp="1"/>
          </p:cNvSpPr>
          <p:nvPr>
            <p:ph type="title"/>
          </p:nvPr>
        </p:nvSpPr>
        <p:spPr>
          <a:xfrm>
            <a:off x="609600" y="4953000"/>
            <a:ext cx="10871200" cy="762000"/>
          </a:xfrm>
        </p:spPr>
        <p:txBody>
          <a:bodyPr anchor="t">
            <a:normAutofit/>
          </a:bodyPr>
          <a:lstStyle>
            <a:lvl1pPr>
              <a:defRPr sz="2400"/>
            </a:lvl1pPr>
          </a:lstStyle>
          <a:p>
            <a:r>
              <a:rPr lang="en-US"/>
              <a:t>Click to edit Master title style</a:t>
            </a:r>
            <a:endParaRPr lang="en-US" dirty="0"/>
          </a:p>
        </p:txBody>
      </p:sp>
      <p:sp>
        <p:nvSpPr>
          <p:cNvPr id="10" name="Rectangle 9"/>
          <p:cNvSpPr/>
          <p:nvPr/>
        </p:nvSpPr>
        <p:spPr>
          <a:xfrm>
            <a:off x="12001500"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Tree>
    <p:extLst>
      <p:ext uri="{BB962C8B-B14F-4D97-AF65-F5344CB8AC3E}">
        <p14:creationId xmlns:p14="http://schemas.microsoft.com/office/powerpoint/2010/main" val="2925521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2462411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487250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p:cNvSpPr/>
          <p:nvPr userDrawn="1"/>
        </p:nvSpPr>
        <p:spPr>
          <a:xfrm>
            <a:off x="0" y="0"/>
            <a:ext cx="1129284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2" name="Title 1"/>
          <p:cNvSpPr>
            <a:spLocks noGrp="1"/>
          </p:cNvSpPr>
          <p:nvPr>
            <p:ph type="title" hasCustomPrompt="1"/>
          </p:nvPr>
        </p:nvSpPr>
        <p:spPr>
          <a:xfrm>
            <a:off x="1261872" y="758952"/>
            <a:ext cx="9418320" cy="4041648"/>
          </a:xfrm>
        </p:spPr>
        <p:txBody>
          <a:bodyPr anchor="b">
            <a:normAutofit/>
          </a:bodyPr>
          <a:lstStyle>
            <a:lvl1pPr>
              <a:lnSpc>
                <a:spcPct val="85000"/>
              </a:lnSpc>
              <a:defRPr sz="4950" b="0">
                <a:solidFill>
                  <a:srgbClr val="FFFF00"/>
                </a:solidFill>
              </a:defRPr>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685800"/>
            <a:fld id="{4FAB73BC-B049-4115-A692-8D63A059BFB8}" type="slidenum">
              <a:rPr lang="en-US" smtClean="0">
                <a:solidFill>
                  <a:srgbClr val="D1282E"/>
                </a:solidFill>
              </a:rPr>
              <a:pPr defTabSz="685800"/>
              <a:t>‹#›</a:t>
            </a:fld>
            <a:endParaRPr lang="en-US" dirty="0">
              <a:solidFill>
                <a:srgbClr val="D1282E"/>
              </a:solidFill>
            </a:endParaRPr>
          </a:p>
        </p:txBody>
      </p:sp>
      <p:sp>
        <p:nvSpPr>
          <p:cNvPr id="9" name="Content Placeholder 2"/>
          <p:cNvSpPr>
            <a:spLocks noGrp="1"/>
          </p:cNvSpPr>
          <p:nvPr>
            <p:ph idx="13"/>
          </p:nvPr>
        </p:nvSpPr>
        <p:spPr>
          <a:xfrm>
            <a:off x="1" y="2"/>
            <a:ext cx="2648049" cy="17452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425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2" name="Rectangle 1"/>
          <p:cNvSpPr/>
          <p:nvPr userDrawn="1"/>
        </p:nvSpPr>
        <p:spPr>
          <a:xfrm>
            <a:off x="0" y="0"/>
            <a:ext cx="12192000" cy="150039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10" name="Title 9"/>
          <p:cNvSpPr>
            <a:spLocks noGrp="1"/>
          </p:cNvSpPr>
          <p:nvPr>
            <p:ph type="title"/>
          </p:nvPr>
        </p:nvSpPr>
        <p:spPr>
          <a:xfrm>
            <a:off x="95681" y="87415"/>
            <a:ext cx="7762859" cy="940441"/>
          </a:xfrm>
        </p:spPr>
        <p:txBody>
          <a:bodyPr anchor="ctr">
            <a:normAutofit/>
          </a:bodyPr>
          <a:lstStyle>
            <a:lvl1pPr>
              <a:defRPr sz="3000">
                <a:solidFill>
                  <a:srgbClr val="33CC33"/>
                </a:solidFill>
              </a:defRPr>
            </a:lvl1pPr>
          </a:lstStyle>
          <a:p>
            <a:r>
              <a:rPr lang="en-US" dirty="0"/>
              <a:t>Click to edit Master title style</a:t>
            </a:r>
          </a:p>
        </p:txBody>
      </p:sp>
      <p:sp>
        <p:nvSpPr>
          <p:cNvPr id="4" name="Content Placeholder 3"/>
          <p:cNvSpPr>
            <a:spLocks noGrp="1"/>
          </p:cNvSpPr>
          <p:nvPr>
            <p:ph sz="half" idx="2"/>
          </p:nvPr>
        </p:nvSpPr>
        <p:spPr>
          <a:xfrm>
            <a:off x="1261872" y="1713657"/>
            <a:ext cx="4480560" cy="4458545"/>
          </a:xfrm>
        </p:spPr>
        <p:txBody>
          <a:bodyPr/>
          <a:lstStyle>
            <a:lvl1pPr>
              <a:defRPr sz="1350">
                <a:solidFill>
                  <a:schemeClr val="bg1">
                    <a:lumMod val="85000"/>
                  </a:schemeClr>
                </a:solidFill>
              </a:defRPr>
            </a:lvl1pPr>
            <a:lvl2pPr>
              <a:defRPr sz="1200">
                <a:solidFill>
                  <a:schemeClr val="bg1">
                    <a:lumMod val="85000"/>
                  </a:schemeClr>
                </a:solidFill>
              </a:defRPr>
            </a:lvl2pPr>
            <a:lvl3pPr>
              <a:defRPr sz="1050">
                <a:solidFill>
                  <a:schemeClr val="bg1">
                    <a:lumMod val="85000"/>
                  </a:schemeClr>
                </a:solidFill>
              </a:defRPr>
            </a:lvl3pPr>
            <a:lvl4pPr>
              <a:defRPr sz="1050">
                <a:solidFill>
                  <a:schemeClr val="bg1">
                    <a:lumMod val="85000"/>
                  </a:schemeClr>
                </a:solidFill>
              </a:defRPr>
            </a:lvl4pPr>
            <a:lvl5pPr>
              <a:defRPr sz="1050">
                <a:solidFill>
                  <a:schemeClr val="bg1">
                    <a:lumMod val="85000"/>
                  </a:schemeClr>
                </a:solidFill>
              </a:defRPr>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126480" y="1713657"/>
            <a:ext cx="4480560" cy="4458545"/>
          </a:xfrm>
          <a:solidFill>
            <a:schemeClr val="bg1"/>
          </a:solidFill>
        </p:spPr>
        <p:txBody>
          <a:bodyPr>
            <a:normAutofit/>
          </a:bodyPr>
          <a:lstStyle>
            <a:lvl1pPr>
              <a:defRPr sz="1050" b="1">
                <a:solidFill>
                  <a:schemeClr val="tx1"/>
                </a:solidFill>
                <a:latin typeface="Courier New" panose="02070309020205020404" pitchFamily="49" charset="0"/>
                <a:cs typeface="Courier New" panose="02070309020205020404" pitchFamily="49" charset="0"/>
              </a:defRPr>
            </a:lvl1pPr>
            <a:lvl2pPr>
              <a:defRPr sz="900" b="1">
                <a:solidFill>
                  <a:schemeClr val="tx1"/>
                </a:solidFill>
                <a:latin typeface="Courier New" panose="02070309020205020404" pitchFamily="49" charset="0"/>
                <a:cs typeface="Courier New" panose="02070309020205020404" pitchFamily="49" charset="0"/>
              </a:defRPr>
            </a:lvl2pPr>
            <a:lvl3pPr>
              <a:defRPr sz="825" b="1">
                <a:solidFill>
                  <a:schemeClr val="tx1"/>
                </a:solidFill>
                <a:latin typeface="Courier New" panose="02070309020205020404" pitchFamily="49" charset="0"/>
                <a:cs typeface="Courier New" panose="02070309020205020404" pitchFamily="49" charset="0"/>
              </a:defRPr>
            </a:lvl3pPr>
            <a:lvl4pPr>
              <a:defRPr sz="825" b="1">
                <a:solidFill>
                  <a:schemeClr val="tx1"/>
                </a:solidFill>
                <a:latin typeface="Courier New" panose="02070309020205020404" pitchFamily="49" charset="0"/>
                <a:cs typeface="Courier New" panose="02070309020205020404" pitchFamily="49" charset="0"/>
              </a:defRPr>
            </a:lvl4pPr>
            <a:lvl5pPr>
              <a:defRPr sz="825" b="1">
                <a:solidFill>
                  <a:schemeClr val="tx1"/>
                </a:solidFill>
                <a:latin typeface="Courier New" panose="02070309020205020404" pitchFamily="49" charset="0"/>
                <a:cs typeface="Courier New" panose="02070309020205020404" pitchFamily="49" charset="0"/>
              </a:defRPr>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0378440" y="6385467"/>
            <a:ext cx="914400" cy="593725"/>
          </a:xfrm>
        </p:spPr>
        <p:txBody>
          <a:bodyPr/>
          <a:lstStyle/>
          <a:p>
            <a:pPr defTabSz="685800"/>
            <a:fld id="{4FAB73BC-B049-4115-A692-8D63A059BFB8}"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715905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r>
              <a:rPr lang="en-US" dirty="0"/>
              <a:t>Click to edit Master title</a:t>
            </a:r>
          </a:p>
        </p:txBody>
      </p:sp>
      <p:sp>
        <p:nvSpPr>
          <p:cNvPr id="3" name="Content Placeholder 2"/>
          <p:cNvSpPr>
            <a:spLocks noGrp="1"/>
          </p:cNvSpPr>
          <p:nvPr>
            <p:ph idx="1"/>
          </p:nvPr>
        </p:nvSpPr>
        <p:spPr>
          <a:xfrm>
            <a:off x="609600" y="1073889"/>
            <a:ext cx="10160000" cy="50522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4303" y="6574157"/>
            <a:ext cx="4572000" cy="283845"/>
          </a:xfrm>
        </p:spPr>
        <p:txBody>
          <a:bodyPr/>
          <a:lstStyle>
            <a:lvl1pPr>
              <a:defRPr>
                <a:solidFill>
                  <a:schemeClr val="bg1">
                    <a:lumMod val="65000"/>
                  </a:schemeClr>
                </a:solidFill>
              </a:defRPr>
            </a:lvl1pPr>
          </a:lstStyle>
          <a:p>
            <a:pPr defTabSz="685800"/>
            <a:r>
              <a:rPr lang="en-US">
                <a:solidFill>
                  <a:srgbClr val="FFFFFF">
                    <a:lumMod val="65000"/>
                  </a:srgbClr>
                </a:solidFill>
              </a:rPr>
              <a:t>© 2024 by Innovation In Software Corporation</a:t>
            </a:r>
            <a:endParaRPr lang="en-US" dirty="0">
              <a:solidFill>
                <a:srgbClr val="FFFFFF">
                  <a:lumMod val="65000"/>
                </a:srgbClr>
              </a:solidFill>
            </a:endParaRP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203510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04829" y="152720"/>
            <a:ext cx="6427971" cy="814845"/>
          </a:xfrm>
        </p:spPr>
        <p:txBody>
          <a:bodyPr/>
          <a:lstStyle>
            <a:lvl1pPr>
              <a:defRPr>
                <a:solidFill>
                  <a:schemeClr val="tx1">
                    <a:lumMod val="85000"/>
                    <a:lumOff val="15000"/>
                  </a:schemeClr>
                </a:solidFill>
                <a:latin typeface="Leelawadee UI" panose="020B0502040204020203" pitchFamily="34" charset="-34"/>
                <a:cs typeface="Leelawadee UI" panose="020B0502040204020203" pitchFamily="34" charset="-34"/>
              </a:defRPr>
            </a:lvl1pPr>
          </a:lstStyle>
          <a:p>
            <a:r>
              <a:rPr lang="en-US" dirty="0"/>
              <a:t>Title</a:t>
            </a:r>
          </a:p>
        </p:txBody>
      </p:sp>
      <p:sp>
        <p:nvSpPr>
          <p:cNvPr id="4" name="Footer Placeholder 3"/>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6" name="Content Placeholder 2"/>
          <p:cNvSpPr>
            <a:spLocks noGrp="1"/>
          </p:cNvSpPr>
          <p:nvPr>
            <p:ph sz="half" idx="1"/>
          </p:nvPr>
        </p:nvSpPr>
        <p:spPr>
          <a:xfrm>
            <a:off x="6394027" y="1300130"/>
            <a:ext cx="4514979" cy="472262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609601" y="331459"/>
            <a:ext cx="928075" cy="5078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rPr>
              <a:t>LAB:</a:t>
            </a:r>
            <a:endParaRPr kumimoji="0" lang="en-US" sz="135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endParaRPr>
          </a:p>
        </p:txBody>
      </p:sp>
      <p:sp>
        <p:nvSpPr>
          <p:cNvPr id="8" name="Footer Placeholder 3"/>
          <p:cNvSpPr txBox="1">
            <a:spLocks/>
          </p:cNvSpPr>
          <p:nvPr userDrawn="1"/>
        </p:nvSpPr>
        <p:spPr>
          <a:xfrm>
            <a:off x="6822559" y="6492878"/>
            <a:ext cx="4572000" cy="283845"/>
          </a:xfrm>
          <a:prstGeom prst="rect">
            <a:avLst/>
          </a:prstGeom>
        </p:spPr>
        <p:txBody>
          <a:bodyPr vert="horz" lIns="68580" tIns="34290" rIns="68580" bIns="34290" rtlCol="0" anchor="t"/>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CA" sz="788" b="1" i="0" u="none" strike="noStrike" kern="1200" cap="none" spc="0" normalizeH="0" baseline="0" noProof="0" dirty="0">
                <a:ln>
                  <a:noFill/>
                </a:ln>
                <a:solidFill>
                  <a:srgbClr val="000000"/>
                </a:solidFill>
                <a:effectLst/>
                <a:uLnTx/>
                <a:uFillTx/>
                <a:latin typeface="Nirmala UI"/>
                <a:ea typeface="+mn-ea"/>
                <a:cs typeface="+mn-cs"/>
              </a:rPr>
              <a:t>Practice makes perfect.</a:t>
            </a:r>
            <a:endParaRPr kumimoji="0" lang="en-US" sz="788" b="1" i="0" u="none" strike="noStrike" kern="1200" cap="none" spc="0" normalizeH="0" baseline="0" noProof="0" dirty="0">
              <a:ln>
                <a:noFill/>
              </a:ln>
              <a:solidFill>
                <a:srgbClr val="000000"/>
              </a:solidFill>
              <a:effectLst/>
              <a:uLnTx/>
              <a:uFillTx/>
              <a:latin typeface="Nirmala UI"/>
              <a:ea typeface="+mn-ea"/>
              <a:cs typeface="+mn-cs"/>
            </a:endParaRPr>
          </a:p>
        </p:txBody>
      </p:sp>
      <p:sp>
        <p:nvSpPr>
          <p:cNvPr id="9" name="Rectangle 8"/>
          <p:cNvSpPr/>
          <p:nvPr userDrawn="1"/>
        </p:nvSpPr>
        <p:spPr>
          <a:xfrm>
            <a:off x="12006469" y="1300130"/>
            <a:ext cx="185531" cy="5557870"/>
          </a:xfrm>
          <a:prstGeom prst="rect">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pic>
        <p:nvPicPr>
          <p:cNvPr id="10" name="Picture 9"/>
          <p:cNvPicPr>
            <a:picLocks noChangeAspect="1"/>
          </p:cNvPicPr>
          <p:nvPr userDrawn="1"/>
        </p:nvPicPr>
        <p:blipFill rotWithShape="1">
          <a:blip r:embed="rId2"/>
          <a:srcRect l="38542" t="36852" r="56354" b="53518"/>
          <a:stretch/>
        </p:blipFill>
        <p:spPr>
          <a:xfrm>
            <a:off x="774845" y="5050793"/>
            <a:ext cx="788399" cy="836668"/>
          </a:xfrm>
          <a:prstGeom prst="rect">
            <a:avLst/>
          </a:prstGeom>
        </p:spPr>
      </p:pic>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20773" r="22687"/>
          <a:stretch/>
        </p:blipFill>
        <p:spPr>
          <a:xfrm>
            <a:off x="2172781" y="1300130"/>
            <a:ext cx="4012235" cy="4722628"/>
          </a:xfrm>
          <a:prstGeom prst="rect">
            <a:avLst/>
          </a:prstGeom>
        </p:spPr>
      </p:pic>
      <p:sp>
        <p:nvSpPr>
          <p:cNvPr id="18" name="Text Placeholder 17"/>
          <p:cNvSpPr>
            <a:spLocks noGrp="1"/>
          </p:cNvSpPr>
          <p:nvPr>
            <p:ph type="body" sz="quarter" idx="13" hasCustomPrompt="1"/>
          </p:nvPr>
        </p:nvSpPr>
        <p:spPr>
          <a:xfrm>
            <a:off x="583496" y="5887649"/>
            <a:ext cx="1168536" cy="249539"/>
          </a:xfrm>
        </p:spPr>
        <p:txBody>
          <a:bodyPr>
            <a:noAutofit/>
          </a:bodyPr>
          <a:lstStyle>
            <a:lvl1pPr>
              <a:defRPr sz="1050">
                <a:solidFill>
                  <a:srgbClr val="FF0000"/>
                </a:solidFill>
                <a:latin typeface="Arial Black (Headings)"/>
              </a:defRPr>
            </a:lvl1pPr>
            <a:lvl2pPr marL="205740" indent="0">
              <a:buNone/>
              <a:defRPr/>
            </a:lvl2pPr>
          </a:lstStyle>
          <a:p>
            <a:pPr lvl="0"/>
            <a:r>
              <a:rPr lang="en-US" dirty="0"/>
              <a:t>MINUTES</a:t>
            </a:r>
          </a:p>
        </p:txBody>
      </p:sp>
      <p:sp>
        <p:nvSpPr>
          <p:cNvPr id="19" name="TextBox 18"/>
          <p:cNvSpPr txBox="1"/>
          <p:nvPr userDrawn="1"/>
        </p:nvSpPr>
        <p:spPr>
          <a:xfrm>
            <a:off x="9853714" y="152718"/>
            <a:ext cx="1913061" cy="415498"/>
          </a:xfrm>
          <a:prstGeom prst="rect">
            <a:avLst/>
          </a:prstGeom>
          <a:noFill/>
          <a:ln w="3175">
            <a:solidFill>
              <a:schemeClr val="tx1"/>
            </a:solidFill>
            <a:prstDash val="dash"/>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Nirmala UI"/>
                <a:ea typeface="+mn-ea"/>
                <a:cs typeface="+mn-cs"/>
              </a:rPr>
              <a:t>LABS AT THE BACK OF THE BOOK</a:t>
            </a:r>
          </a:p>
        </p:txBody>
      </p:sp>
    </p:spTree>
    <p:extLst>
      <p:ext uri="{BB962C8B-B14F-4D97-AF65-F5344CB8AC3E}">
        <p14:creationId xmlns:p14="http://schemas.microsoft.com/office/powerpoint/2010/main" val="2653828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3"/>
            <a:ext cx="10363200" cy="4321175"/>
          </a:xfrm>
        </p:spPr>
        <p:txBody>
          <a:bodyPr anchor="ctr">
            <a:noAutofit/>
          </a:bodyPr>
          <a:lstStyle>
            <a:lvl1pPr algn="l">
              <a:lnSpc>
                <a:spcPct val="100000"/>
              </a:lnSpc>
              <a:defRPr sz="6600" b="0" cap="all" spc="-6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500" b="0" cap="all" spc="9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pPr defTabSz="685800"/>
            <a:endParaRPr lang="en-US" dirty="0">
              <a:solidFill>
                <a:srgbClr val="000000"/>
              </a:solidFill>
            </a:endParaRPr>
          </a:p>
        </p:txBody>
      </p:sp>
      <p:sp>
        <p:nvSpPr>
          <p:cNvPr id="8" name="Slide Number Placeholder 7"/>
          <p:cNvSpPr>
            <a:spLocks noGrp="1"/>
          </p:cNvSpPr>
          <p:nvPr>
            <p:ph type="sldNum" sz="quarter" idx="11"/>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9" name="Footer Placeholder 8"/>
          <p:cNvSpPr>
            <a:spLocks noGrp="1"/>
          </p:cNvSpPr>
          <p:nvPr>
            <p:ph type="ftr" sz="quarter" idx="12"/>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Tree>
    <p:extLst>
      <p:ext uri="{BB962C8B-B14F-4D97-AF65-F5344CB8AC3E}">
        <p14:creationId xmlns:p14="http://schemas.microsoft.com/office/powerpoint/2010/main" val="1069918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0" y="1574800"/>
            <a:ext cx="438912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786880" y="1574800"/>
            <a:ext cx="438912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endParaRPr lang="en-US" dirty="0">
              <a:solidFill>
                <a:srgbClr val="000000"/>
              </a:solidFill>
            </a:endParaRP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cxnSp>
        <p:nvCxnSpPr>
          <p:cNvPr id="9" name="Straight Connector 8"/>
          <p:cNvCxnSpPr/>
          <p:nvPr userDrawn="1"/>
        </p:nvCxnSpPr>
        <p:spPr>
          <a:xfrm>
            <a:off x="6663351" y="1656784"/>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835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7721600" cy="655804"/>
          </a:xfrm>
        </p:spPr>
        <p:txBody>
          <a:bodyPr/>
          <a:lstStyle/>
          <a:p>
            <a:r>
              <a:rPr lang="en-US" dirty="0"/>
              <a:t>Click to edit Master title</a:t>
            </a:r>
          </a:p>
        </p:txBody>
      </p:sp>
      <p:sp>
        <p:nvSpPr>
          <p:cNvPr id="3" name="Content Placeholder 2"/>
          <p:cNvSpPr>
            <a:spLocks noGrp="1"/>
          </p:cNvSpPr>
          <p:nvPr>
            <p:ph sz="half" idx="1"/>
          </p:nvPr>
        </p:nvSpPr>
        <p:spPr>
          <a:xfrm>
            <a:off x="2174240" y="3734604"/>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786880" y="3734604"/>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cxnSp>
        <p:nvCxnSpPr>
          <p:cNvPr id="9" name="Straight Connector 8"/>
          <p:cNvCxnSpPr/>
          <p:nvPr userDrawn="1"/>
        </p:nvCxnSpPr>
        <p:spPr>
          <a:xfrm>
            <a:off x="6663351" y="1541286"/>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3"/>
          </p:nvPr>
        </p:nvSpPr>
        <p:spPr>
          <a:xfrm>
            <a:off x="2174240" y="1251286"/>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14"/>
          </p:nvPr>
        </p:nvSpPr>
        <p:spPr>
          <a:xfrm>
            <a:off x="6786880" y="1251286"/>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906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7721600" cy="655804"/>
          </a:xfrm>
        </p:spPr>
        <p:txBody>
          <a:bodyPr/>
          <a:lstStyle/>
          <a:p>
            <a:r>
              <a:rPr lang="en-US" dirty="0"/>
              <a:t>Click to edit Master title</a:t>
            </a: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cxnSp>
        <p:nvCxnSpPr>
          <p:cNvPr id="9" name="Straight Connector 8"/>
          <p:cNvCxnSpPr/>
          <p:nvPr userDrawn="1"/>
        </p:nvCxnSpPr>
        <p:spPr>
          <a:xfrm>
            <a:off x="6663351" y="1541286"/>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3"/>
          </p:nvPr>
        </p:nvSpPr>
        <p:spPr>
          <a:xfrm>
            <a:off x="4254365"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2" name="Content Placeholder 2"/>
          <p:cNvSpPr>
            <a:spLocks noGrp="1"/>
          </p:cNvSpPr>
          <p:nvPr>
            <p:ph sz="half" idx="15"/>
          </p:nvPr>
        </p:nvSpPr>
        <p:spPr>
          <a:xfrm>
            <a:off x="4267200"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3" name="Content Placeholder 2"/>
          <p:cNvSpPr>
            <a:spLocks noGrp="1"/>
          </p:cNvSpPr>
          <p:nvPr>
            <p:ph sz="half" idx="16"/>
          </p:nvPr>
        </p:nvSpPr>
        <p:spPr>
          <a:xfrm>
            <a:off x="1821842"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4" name="Content Placeholder 2"/>
          <p:cNvSpPr>
            <a:spLocks noGrp="1"/>
          </p:cNvSpPr>
          <p:nvPr>
            <p:ph sz="half" idx="17"/>
          </p:nvPr>
        </p:nvSpPr>
        <p:spPr>
          <a:xfrm>
            <a:off x="1834677"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5" name="Content Placeholder 2"/>
          <p:cNvSpPr>
            <a:spLocks noGrp="1"/>
          </p:cNvSpPr>
          <p:nvPr>
            <p:ph sz="half" idx="18"/>
          </p:nvPr>
        </p:nvSpPr>
        <p:spPr>
          <a:xfrm>
            <a:off x="9195864"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6" name="Content Placeholder 2"/>
          <p:cNvSpPr>
            <a:spLocks noGrp="1"/>
          </p:cNvSpPr>
          <p:nvPr>
            <p:ph sz="half" idx="19"/>
          </p:nvPr>
        </p:nvSpPr>
        <p:spPr>
          <a:xfrm>
            <a:off x="9208697"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7" name="Content Placeholder 2"/>
          <p:cNvSpPr>
            <a:spLocks noGrp="1"/>
          </p:cNvSpPr>
          <p:nvPr>
            <p:ph sz="half" idx="20"/>
          </p:nvPr>
        </p:nvSpPr>
        <p:spPr>
          <a:xfrm>
            <a:off x="6763341"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8" name="Content Placeholder 2"/>
          <p:cNvSpPr>
            <a:spLocks noGrp="1"/>
          </p:cNvSpPr>
          <p:nvPr>
            <p:ph sz="half" idx="21"/>
          </p:nvPr>
        </p:nvSpPr>
        <p:spPr>
          <a:xfrm>
            <a:off x="6776174"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Tree>
    <p:extLst>
      <p:ext uri="{BB962C8B-B14F-4D97-AF65-F5344CB8AC3E}">
        <p14:creationId xmlns:p14="http://schemas.microsoft.com/office/powerpoint/2010/main" val="399380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350" b="0" cap="all" spc="75" baseline="0">
                <a:solidFill>
                  <a:schemeClr val="tx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350" b="0" kern="1200" cap="all" spc="75" baseline="0" dirty="0" smtClean="0">
                <a:solidFill>
                  <a:schemeClr val="tx1"/>
                </a:solidFill>
                <a:latin typeface="+mj-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spcBef>
                <a:spcPct val="20000"/>
              </a:spcBef>
              <a:buFont typeface="Arial" pitchFamily="34" charset="0"/>
              <a:buNone/>
            </a:pPr>
            <a:r>
              <a:rPr lang="en-US"/>
              <a:t>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endParaRPr lang="en-US" dirty="0">
              <a:solidFill>
                <a:srgbClr val="000000"/>
              </a:solidFill>
            </a:endParaRPr>
          </a:p>
        </p:txBody>
      </p:sp>
      <p:sp>
        <p:nvSpPr>
          <p:cNvPr id="8" name="Footer Placeholder 7"/>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390664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CF1EF6-33F6-4484-B873-110506412060}"/>
              </a:ext>
            </a:extLst>
          </p:cNvPr>
          <p:cNvSpPr/>
          <p:nvPr userDrawn="1"/>
        </p:nvSpPr>
        <p:spPr>
          <a:xfrm>
            <a:off x="10015041" y="4042913"/>
            <a:ext cx="1991431" cy="2820838"/>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2" name="Title 1"/>
          <p:cNvSpPr>
            <a:spLocks noGrp="1"/>
          </p:cNvSpPr>
          <p:nvPr>
            <p:ph type="title" hasCustomPrompt="1"/>
          </p:nvPr>
        </p:nvSpPr>
        <p:spPr>
          <a:xfrm>
            <a:off x="2947925" y="240889"/>
            <a:ext cx="7738364" cy="774382"/>
          </a:xfrm>
        </p:spPr>
        <p:txBody>
          <a:bodyPr/>
          <a:lstStyle>
            <a:lvl1pPr>
              <a:defRPr>
                <a:solidFill>
                  <a:schemeClr val="tx1">
                    <a:lumMod val="85000"/>
                    <a:lumOff val="15000"/>
                  </a:schemeClr>
                </a:solidFill>
                <a:latin typeface="Leelawadee UI" panose="020B0502040204020203" pitchFamily="34" charset="-34"/>
                <a:cs typeface="Leelawadee UI" panose="020B0502040204020203" pitchFamily="34" charset="-34"/>
              </a:defRPr>
            </a:lvl1pPr>
          </a:lstStyle>
          <a:p>
            <a:r>
              <a:rPr lang="en-US" dirty="0" err="1"/>
              <a:t>TitlE</a:t>
            </a:r>
            <a:endParaRPr lang="en-US" dirty="0"/>
          </a:p>
        </p:txBody>
      </p:sp>
      <p:sp>
        <p:nvSpPr>
          <p:cNvPr id="3" name="Text Placeholder 2"/>
          <p:cNvSpPr>
            <a:spLocks noGrp="1"/>
          </p:cNvSpPr>
          <p:nvPr>
            <p:ph type="body" idx="1" hasCustomPrompt="1"/>
          </p:nvPr>
        </p:nvSpPr>
        <p:spPr>
          <a:xfrm>
            <a:off x="10346067" y="5015134"/>
            <a:ext cx="1906548" cy="790130"/>
          </a:xfrm>
        </p:spPr>
        <p:txBody>
          <a:bodyPr anchor="b">
            <a:noAutofit/>
          </a:bodyPr>
          <a:lstStyle>
            <a:lvl1pPr marL="0" indent="0">
              <a:buNone/>
              <a:defRPr sz="1050" b="0" cap="all" spc="75" baseline="0">
                <a:solidFill>
                  <a:srgbClr val="C00000"/>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5 Minutes</a:t>
            </a:r>
          </a:p>
        </p:txBody>
      </p:sp>
      <p:sp>
        <p:nvSpPr>
          <p:cNvPr id="6" name="Content Placeholder 5"/>
          <p:cNvSpPr>
            <a:spLocks noGrp="1"/>
          </p:cNvSpPr>
          <p:nvPr>
            <p:ph sz="quarter" idx="4"/>
          </p:nvPr>
        </p:nvSpPr>
        <p:spPr>
          <a:xfrm>
            <a:off x="640939" y="1401845"/>
            <a:ext cx="10539125" cy="19980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10" name="TextBox 9"/>
          <p:cNvSpPr txBox="1"/>
          <p:nvPr userDrawn="1"/>
        </p:nvSpPr>
        <p:spPr>
          <a:xfrm>
            <a:off x="640941" y="349778"/>
            <a:ext cx="1895071" cy="5078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rPr>
              <a:t>POP QUIZ:</a:t>
            </a:r>
            <a:endParaRPr kumimoji="0" lang="en-US" sz="135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endParaRPr>
          </a:p>
        </p:txBody>
      </p:sp>
      <p:sp>
        <p:nvSpPr>
          <p:cNvPr id="11" name="Rectangle 10"/>
          <p:cNvSpPr/>
          <p:nvPr userDrawn="1"/>
        </p:nvSpPr>
        <p:spPr>
          <a:xfrm>
            <a:off x="12006469" y="1300130"/>
            <a:ext cx="185531" cy="55578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pic>
        <p:nvPicPr>
          <p:cNvPr id="12" name="Picture 11"/>
          <p:cNvPicPr>
            <a:picLocks noChangeAspect="1"/>
          </p:cNvPicPr>
          <p:nvPr userDrawn="1"/>
        </p:nvPicPr>
        <p:blipFill rotWithShape="1">
          <a:blip r:embed="rId2"/>
          <a:srcRect l="38542" t="36852" r="56354" b="53518"/>
          <a:stretch/>
        </p:blipFill>
        <p:spPr>
          <a:xfrm>
            <a:off x="10572883" y="4681721"/>
            <a:ext cx="788399" cy="836668"/>
          </a:xfrm>
          <a:prstGeom prst="rect">
            <a:avLst/>
          </a:prstGeom>
        </p:spPr>
      </p:pic>
      <p:pic>
        <p:nvPicPr>
          <p:cNvPr id="16" name="Picture 15" descr="A group of people in a room&#10;&#10;Description automatically generated">
            <a:extLst>
              <a:ext uri="{FF2B5EF4-FFF2-40B4-BE49-F238E27FC236}">
                <a16:creationId xmlns:a16="http://schemas.microsoft.com/office/drawing/2014/main" id="{093CB388-AB25-4294-97A6-9EB9568DD97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2282" b="2618"/>
          <a:stretch/>
        </p:blipFill>
        <p:spPr>
          <a:xfrm>
            <a:off x="0" y="4037162"/>
            <a:ext cx="10029645" cy="2820838"/>
          </a:xfrm>
          <a:prstGeom prst="rect">
            <a:avLst/>
          </a:prstGeom>
        </p:spPr>
      </p:pic>
    </p:spTree>
    <p:extLst>
      <p:ext uri="{BB962C8B-B14F-4D97-AF65-F5344CB8AC3E}">
        <p14:creationId xmlns:p14="http://schemas.microsoft.com/office/powerpoint/2010/main" val="921209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752602"/>
            <a:ext cx="10160000" cy="4373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750">
                <a:solidFill>
                  <a:schemeClr val="tx1"/>
                </a:solidFill>
              </a:defRPr>
            </a:lvl1pPr>
          </a:lstStyle>
          <a:p>
            <a:pPr defTabSz="685800"/>
            <a:endParaRPr lang="en-US" dirty="0">
              <a:solidFill>
                <a:srgbClr val="000000"/>
              </a:solidFill>
            </a:endParaRPr>
          </a:p>
        </p:txBody>
      </p:sp>
      <p:sp>
        <p:nvSpPr>
          <p:cNvPr id="5" name="Footer Placeholder 4"/>
          <p:cNvSpPr>
            <a:spLocks noGrp="1"/>
          </p:cNvSpPr>
          <p:nvPr>
            <p:ph type="ftr" sz="quarter" idx="3"/>
          </p:nvPr>
        </p:nvSpPr>
        <p:spPr>
          <a:xfrm>
            <a:off x="609600" y="6492878"/>
            <a:ext cx="4572000" cy="283845"/>
          </a:xfrm>
          <a:prstGeom prst="rect">
            <a:avLst/>
          </a:prstGeom>
        </p:spPr>
        <p:txBody>
          <a:bodyPr vert="horz" lIns="91440" tIns="45720" rIns="91440" bIns="45720" rtlCol="0" anchor="t"/>
          <a:lstStyle>
            <a:lvl1pPr algn="l">
              <a:defRPr sz="750">
                <a:solidFill>
                  <a:schemeClr val="tx1"/>
                </a:solidFill>
              </a:defRPr>
            </a:lvl1pPr>
          </a:lstStyle>
          <a:p>
            <a:pPr defTabSz="685800"/>
            <a:r>
              <a:rPr lang="en-US">
                <a:solidFill>
                  <a:srgbClr val="000000"/>
                </a:solidFill>
              </a:rPr>
              <a:t>© 2024 by Innovation In Software Corporation</a:t>
            </a:r>
            <a:endParaRPr lang="en-US" dirty="0">
              <a:solidFill>
                <a:srgbClr val="000000"/>
              </a:solidFill>
            </a:endParaRPr>
          </a:p>
        </p:txBody>
      </p:sp>
      <p:sp>
        <p:nvSpPr>
          <p:cNvPr id="6" name="Slide Number Placeholder 5"/>
          <p:cNvSpPr>
            <a:spLocks noGrp="1"/>
          </p:cNvSpPr>
          <p:nvPr>
            <p:ph type="sldNum" sz="quarter" idx="4"/>
          </p:nvPr>
        </p:nvSpPr>
        <p:spPr>
          <a:xfrm rot="16200000">
            <a:off x="11189125" y="5824646"/>
            <a:ext cx="1315721" cy="486833"/>
          </a:xfrm>
          <a:prstGeom prst="rect">
            <a:avLst/>
          </a:prstGeom>
        </p:spPr>
        <p:txBody>
          <a:bodyPr vert="horz" lIns="91440" tIns="45720" rIns="91440" bIns="45720" rtlCol="0" anchor="ctr"/>
          <a:lstStyle>
            <a:lvl1pPr algn="l">
              <a:defRPr sz="1800" b="1">
                <a:solidFill>
                  <a:schemeClr val="tx2"/>
                </a:solidFill>
              </a:defRPr>
            </a:lvl1p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7" name="Rectangle 6"/>
          <p:cNvSpPr/>
          <p:nvPr/>
        </p:nvSpPr>
        <p:spPr>
          <a:xfrm>
            <a:off x="12001500"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8" name="Rectangle 7"/>
          <p:cNvSpPr/>
          <p:nvPr/>
        </p:nvSpPr>
        <p:spPr>
          <a:xfrm>
            <a:off x="12001500"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Tree>
    <p:extLst>
      <p:ext uri="{BB962C8B-B14F-4D97-AF65-F5344CB8AC3E}">
        <p14:creationId xmlns:p14="http://schemas.microsoft.com/office/powerpoint/2010/main" val="9999673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hf hdr="0" ftr="0" dt="0"/>
  <p:txStyles>
    <p:titleStyle>
      <a:lvl1pPr algn="l" defTabSz="685800" rtl="0" eaLnBrk="1" latinLnBrk="0" hangingPunct="1">
        <a:spcBef>
          <a:spcPct val="0"/>
        </a:spcBef>
        <a:buNone/>
        <a:defRPr sz="2700" kern="1200" cap="all" spc="-45" baseline="0">
          <a:solidFill>
            <a:schemeClr val="tx2"/>
          </a:solidFill>
          <a:latin typeface="+mj-lt"/>
          <a:ea typeface="+mj-ea"/>
          <a:cs typeface="+mj-cs"/>
        </a:defRPr>
      </a:lvl1pPr>
    </p:titleStyle>
    <p:bodyStyle>
      <a:lvl1pPr marL="0" indent="0" algn="l" defTabSz="685800" rtl="0" eaLnBrk="1" latinLnBrk="0" hangingPunct="1">
        <a:spcBef>
          <a:spcPct val="20000"/>
        </a:spcBef>
        <a:spcAft>
          <a:spcPts val="450"/>
        </a:spcAft>
        <a:buFont typeface="Arial" pitchFamily="34" charset="0"/>
        <a:buNone/>
        <a:defRPr sz="1500" b="1" kern="1200">
          <a:solidFill>
            <a:schemeClr val="tx1"/>
          </a:solidFill>
          <a:latin typeface="+mn-lt"/>
          <a:ea typeface="+mn-ea"/>
          <a:cs typeface="+mn-cs"/>
        </a:defRPr>
      </a:lvl1pPr>
      <a:lvl2pPr marL="342900" indent="-137160" algn="l" defTabSz="685800" rtl="0" eaLnBrk="1" latinLnBrk="0" hangingPunct="1">
        <a:spcBef>
          <a:spcPct val="20000"/>
        </a:spcBef>
        <a:buClr>
          <a:schemeClr val="tx2"/>
        </a:buClr>
        <a:buFont typeface="Arial" pitchFamily="34" charset="0"/>
        <a:buChar char="•"/>
        <a:defRPr sz="1500" kern="1200">
          <a:solidFill>
            <a:schemeClr val="tx1"/>
          </a:solidFill>
          <a:latin typeface="+mn-lt"/>
          <a:ea typeface="+mn-ea"/>
          <a:cs typeface="+mn-cs"/>
        </a:defRPr>
      </a:lvl2pPr>
      <a:lvl3pPr marL="857250" indent="-171450" algn="l" defTabSz="685800" rtl="0" eaLnBrk="1" latinLnBrk="0" hangingPunct="1">
        <a:spcBef>
          <a:spcPct val="20000"/>
        </a:spcBef>
        <a:buClr>
          <a:schemeClr val="tx2"/>
        </a:buClr>
        <a:buFont typeface="Arial" pitchFamily="34" charset="0"/>
        <a:buChar char="•"/>
        <a:defRPr sz="1350" kern="1200">
          <a:solidFill>
            <a:schemeClr val="tx1"/>
          </a:solidFill>
          <a:latin typeface="+mn-lt"/>
          <a:ea typeface="+mn-ea"/>
          <a:cs typeface="+mn-cs"/>
        </a:defRPr>
      </a:lvl3pPr>
      <a:lvl4pPr marL="1200150" indent="-171450" algn="l" defTabSz="685800" rtl="0" eaLnBrk="1" latinLnBrk="0" hangingPunct="1">
        <a:spcBef>
          <a:spcPct val="20000"/>
        </a:spcBef>
        <a:buClr>
          <a:schemeClr val="tx2"/>
        </a:buClr>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spcBef>
          <a:spcPct val="20000"/>
        </a:spcBef>
        <a:buClr>
          <a:schemeClr val="tx2"/>
        </a:buClr>
        <a:buFont typeface="Arial" pitchFamily="34" charset="0"/>
        <a:buChar char="•"/>
        <a:defRPr sz="1350" kern="1200" baseline="0">
          <a:solidFill>
            <a:schemeClr val="tx1"/>
          </a:solidFill>
          <a:latin typeface="+mn-lt"/>
          <a:ea typeface="+mn-ea"/>
          <a:cs typeface="+mn-cs"/>
        </a:defRPr>
      </a:lvl5pPr>
      <a:lvl6pPr marL="1885950" indent="-171450" algn="l" defTabSz="685800" rtl="0" eaLnBrk="1" latinLnBrk="0" hangingPunct="1">
        <a:spcBef>
          <a:spcPct val="20000"/>
        </a:spcBef>
        <a:buClr>
          <a:schemeClr val="tx2"/>
        </a:buClr>
        <a:buFont typeface="Arial" pitchFamily="34" charset="0"/>
        <a:buChar char="•"/>
        <a:defRPr sz="1200" kern="1200">
          <a:solidFill>
            <a:schemeClr val="tx1"/>
          </a:solidFill>
          <a:latin typeface="+mn-lt"/>
          <a:ea typeface="+mn-ea"/>
          <a:cs typeface="+mn-cs"/>
        </a:defRPr>
      </a:lvl6pPr>
      <a:lvl7pPr marL="2228850" indent="-171450" algn="l" defTabSz="685800" rtl="0" eaLnBrk="1" latinLnBrk="0" hangingPunct="1">
        <a:spcBef>
          <a:spcPct val="20000"/>
        </a:spcBef>
        <a:buClr>
          <a:schemeClr val="tx2"/>
        </a:buClr>
        <a:buFont typeface="Arial" pitchFamily="34" charset="0"/>
        <a:buChar char="•"/>
        <a:defRPr sz="1200" kern="1200">
          <a:solidFill>
            <a:schemeClr val="tx1"/>
          </a:solidFill>
          <a:latin typeface="+mn-lt"/>
          <a:ea typeface="+mn-ea"/>
          <a:cs typeface="+mn-cs"/>
        </a:defRPr>
      </a:lvl7pPr>
      <a:lvl8pPr marL="2571750" indent="-171450" algn="l" defTabSz="685800" rtl="0" eaLnBrk="1" latinLnBrk="0" hangingPunct="1">
        <a:spcBef>
          <a:spcPct val="20000"/>
        </a:spcBef>
        <a:buClr>
          <a:schemeClr val="tx2"/>
        </a:buClr>
        <a:buFont typeface="Arial" pitchFamily="34" charset="0"/>
        <a:buChar char="•"/>
        <a:defRPr sz="1200" kern="1200">
          <a:solidFill>
            <a:schemeClr val="tx1"/>
          </a:solidFill>
          <a:latin typeface="+mn-lt"/>
          <a:ea typeface="+mn-ea"/>
          <a:cs typeface="+mn-cs"/>
        </a:defRPr>
      </a:lvl8pPr>
      <a:lvl9pPr marL="2914650" indent="-171450" algn="l" defTabSz="685800" rtl="0" eaLnBrk="1" latinLnBrk="0" hangingPunct="1">
        <a:spcBef>
          <a:spcPct val="20000"/>
        </a:spcBef>
        <a:buClr>
          <a:schemeClr val="tx2"/>
        </a:buClr>
        <a:buFont typeface="Arial"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CBBA-1DF1-0FE3-1BCE-969ED5B8C922}"/>
              </a:ext>
            </a:extLst>
          </p:cNvPr>
          <p:cNvSpPr>
            <a:spLocks noGrp="1"/>
          </p:cNvSpPr>
          <p:nvPr>
            <p:ph type="ctrTitle"/>
          </p:nvPr>
        </p:nvSpPr>
        <p:spPr/>
        <p:txBody>
          <a:bodyPr/>
          <a:lstStyle/>
          <a:p>
            <a:r>
              <a:rPr lang="en-US" dirty="0"/>
              <a:t>Azure and Generative AI</a:t>
            </a:r>
          </a:p>
        </p:txBody>
      </p:sp>
      <p:sp>
        <p:nvSpPr>
          <p:cNvPr id="5" name="Subtitle 4">
            <a:extLst>
              <a:ext uri="{FF2B5EF4-FFF2-40B4-BE49-F238E27FC236}">
                <a16:creationId xmlns:a16="http://schemas.microsoft.com/office/drawing/2014/main" id="{0E44B4CD-5FF0-BD8D-08E3-A50513968B27}"/>
              </a:ext>
            </a:extLst>
          </p:cNvPr>
          <p:cNvSpPr>
            <a:spLocks noGrp="1"/>
          </p:cNvSpPr>
          <p:nvPr>
            <p:ph type="subTitle" idx="1"/>
          </p:nvPr>
        </p:nvSpPr>
        <p:spPr/>
        <p:txBody>
          <a:bodyPr/>
          <a:lstStyle/>
          <a:p>
            <a:r>
              <a:rPr lang="en-US"/>
              <a:t>Digital Transformation</a:t>
            </a:r>
            <a:endParaRPr lang="en-US" dirty="0"/>
          </a:p>
        </p:txBody>
      </p:sp>
      <p:sp>
        <p:nvSpPr>
          <p:cNvPr id="4" name="Slide Number Placeholder 3">
            <a:extLst>
              <a:ext uri="{FF2B5EF4-FFF2-40B4-BE49-F238E27FC236}">
                <a16:creationId xmlns:a16="http://schemas.microsoft.com/office/drawing/2014/main" id="{34177157-9AEE-D201-E16A-4E9A0FE18E60}"/>
              </a:ext>
            </a:extLst>
          </p:cNvPr>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a:t>
            </a:fld>
            <a:endParaRPr lang="en-US" dirty="0">
              <a:solidFill>
                <a:srgbClr val="D1282E"/>
              </a:solidFill>
            </a:endParaRPr>
          </a:p>
        </p:txBody>
      </p:sp>
    </p:spTree>
    <p:extLst>
      <p:ext uri="{BB962C8B-B14F-4D97-AF65-F5344CB8AC3E}">
        <p14:creationId xmlns:p14="http://schemas.microsoft.com/office/powerpoint/2010/main" val="1138456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Why Azure?</a:t>
            </a:r>
          </a:p>
        </p:txBody>
      </p:sp>
      <p:sp>
        <p:nvSpPr>
          <p:cNvPr id="3" name="Content Placeholder 2"/>
          <p:cNvSpPr>
            <a:spLocks noGrp="1"/>
          </p:cNvSpPr>
          <p:nvPr>
            <p:ph idx="1"/>
          </p:nvPr>
        </p:nvSpPr>
        <p:spPr/>
        <p:txBody>
          <a:bodyPr/>
          <a:lstStyle/>
          <a:p>
            <a:pPr lvl="0"/>
            <a:r>
              <a:rPr b="1"/>
              <a:t>Microsoft’s leadership in cloud technology</a:t>
            </a:r>
          </a:p>
          <a:p>
            <a:pPr lvl="0"/>
            <a:r>
              <a:rPr b="1"/>
              <a:t>Key services offered by Azure</a:t>
            </a:r>
          </a:p>
          <a:p>
            <a:pPr lvl="0"/>
            <a:r>
              <a:rPr b="1"/>
              <a:t>Competitive advantages over other cloud platforms</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10</a:t>
            </a:fld>
            <a:endParaRPr lang="en-US" dirty="0">
              <a:solidFill>
                <a:srgbClr val="D128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Generative AI: What It Is &amp; Why It Matters</a:t>
            </a:r>
          </a:p>
        </p:txBody>
      </p:sp>
      <p:sp>
        <p:nvSpPr>
          <p:cNvPr id="3" name="Content Placeholder 2"/>
          <p:cNvSpPr>
            <a:spLocks noGrp="1"/>
          </p:cNvSpPr>
          <p:nvPr>
            <p:ph idx="1"/>
          </p:nvPr>
        </p:nvSpPr>
        <p:spPr/>
        <p:txBody>
          <a:bodyPr/>
          <a:lstStyle/>
          <a:p>
            <a:pPr lvl="0"/>
            <a:r>
              <a:rPr b="1"/>
              <a:t>Defining Generative AI</a:t>
            </a:r>
          </a:p>
          <a:p>
            <a:pPr lvl="0"/>
            <a:r>
              <a:rPr b="1"/>
              <a:t>Key tools: GPT, DALL·E, Codex</a:t>
            </a:r>
          </a:p>
          <a:p>
            <a:pPr lvl="0"/>
            <a:r>
              <a:rPr b="1"/>
              <a:t>The impact of Generative AI on industries</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11</a:t>
            </a:fld>
            <a:endParaRPr lang="en-US" dirty="0">
              <a:solidFill>
                <a:srgbClr val="D1282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Demo: Interpreting Azure AutoML Results (Part 1)</a:t>
            </a:r>
          </a:p>
        </p:txBody>
      </p:sp>
      <p:sp>
        <p:nvSpPr>
          <p:cNvPr id="3" name="Content Placeholder 2"/>
          <p:cNvSpPr>
            <a:spLocks noGrp="1"/>
          </p:cNvSpPr>
          <p:nvPr>
            <p:ph idx="1"/>
          </p:nvPr>
        </p:nvSpPr>
        <p:spPr/>
        <p:txBody>
          <a:bodyPr/>
          <a:lstStyle/>
          <a:p>
            <a:pPr lvl="0"/>
            <a:r>
              <a:rPr b="1"/>
              <a:t>Step 4: Start an AutoML experiment</a:t>
            </a:r>
          </a:p>
          <a:p>
            <a:pPr lvl="0"/>
            <a:r>
              <a:rPr b="1"/>
              <a:t>Step 5: Choose a machine learning task</a:t>
            </a:r>
          </a:p>
          <a:p>
            <a:pPr lvl="0"/>
            <a:r>
              <a:rPr b="1"/>
              <a:t>Step 6: Set up a compute cluster</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12</a:t>
            </a:fld>
            <a:endParaRPr lang="en-US" dirty="0">
              <a:solidFill>
                <a:srgbClr val="D1282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Evolution of AI in Business</a:t>
            </a:r>
          </a:p>
        </p:txBody>
      </p:sp>
      <p:sp>
        <p:nvSpPr>
          <p:cNvPr id="3" name="Content Placeholder 2"/>
          <p:cNvSpPr>
            <a:spLocks noGrp="1"/>
          </p:cNvSpPr>
          <p:nvPr>
            <p:ph idx="1"/>
          </p:nvPr>
        </p:nvSpPr>
        <p:spPr/>
        <p:txBody>
          <a:bodyPr/>
          <a:lstStyle/>
          <a:p>
            <a:pPr lvl="0"/>
            <a:r>
              <a:rPr b="1"/>
              <a:t>From rule-based systems to machine learning</a:t>
            </a:r>
          </a:p>
          <a:p>
            <a:pPr lvl="0"/>
            <a:r>
              <a:rPr b="1"/>
              <a:t>How Generative AI differs from traditional AI</a:t>
            </a:r>
          </a:p>
          <a:p>
            <a:pPr lvl="0"/>
            <a:r>
              <a:rPr b="1"/>
              <a:t>AI’s role in the modern business environment</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13</a:t>
            </a:fld>
            <a:endParaRPr lang="en-US" dirty="0">
              <a:solidFill>
                <a:srgbClr val="D1282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AI in Business Applications</a:t>
            </a:r>
          </a:p>
        </p:txBody>
      </p:sp>
      <p:sp>
        <p:nvSpPr>
          <p:cNvPr id="3" name="Content Placeholder 2"/>
          <p:cNvSpPr>
            <a:spLocks noGrp="1"/>
          </p:cNvSpPr>
          <p:nvPr>
            <p:ph type="body" idx="1"/>
          </p:nvPr>
        </p:nvSpPr>
        <p:spPr/>
        <p:txBody>
          <a:bodyPr>
            <a:normAutofit fontScale="85000" lnSpcReduction="20000"/>
          </a:bodyPr>
          <a:lstStyle/>
          <a:p>
            <a:pPr marL="0" lvl="0" indent="0">
              <a:spcBef>
                <a:spcPts val="3000"/>
              </a:spcBef>
              <a:buNone/>
            </a:pPr>
            <a:r>
              <a:rPr b="1"/>
              <a:t>Topics in this Section:</a:t>
            </a:r>
          </a:p>
          <a:p>
            <a:pPr lvl="0"/>
            <a:r>
              <a:t>Generative AI Applications in Business</a:t>
            </a:r>
          </a:p>
          <a:p>
            <a:pPr lvl="0"/>
            <a:r>
              <a:t>Generative AI in Product Design</a:t>
            </a:r>
          </a:p>
          <a:p>
            <a:pPr lvl="0"/>
            <a:r>
              <a:t>Generative AI in Marketing</a:t>
            </a:r>
          </a:p>
        </p:txBody>
      </p:sp>
      <p:sp>
        <p:nvSpPr>
          <p:cNvPr id="6" name="Slide Number Placeholder 5"/>
          <p:cNvSpPr>
            <a:spLocks noGrp="1"/>
          </p:cNvSpPr>
          <p:nvPr>
            <p:ph type="sldNum" sz="quarter" idx="11"/>
          </p:nvPr>
        </p:nvSpPr>
        <p:spPr/>
        <p:txBody>
          <a:bodyPr/>
          <a:lstStyle/>
          <a:p>
            <a:pPr defTabSz="685800"/>
            <a:fld id="{D99624C5-FDF6-4954-B8C3-64918F306FAA}" type="slidenum">
              <a:rPr lang="en-US" smtClean="0">
                <a:solidFill>
                  <a:srgbClr val="D1282E"/>
                </a:solidFill>
              </a:rPr>
              <a:pPr defTabSz="685800"/>
              <a:t>14</a:t>
            </a:fld>
            <a:endParaRPr lang="en-US" dirty="0">
              <a:solidFill>
                <a:srgbClr val="D1282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Generative AI Applications in Business</a:t>
            </a:r>
          </a:p>
        </p:txBody>
      </p:sp>
      <p:sp>
        <p:nvSpPr>
          <p:cNvPr id="3" name="Content Placeholder 2"/>
          <p:cNvSpPr>
            <a:spLocks noGrp="1"/>
          </p:cNvSpPr>
          <p:nvPr>
            <p:ph idx="1"/>
          </p:nvPr>
        </p:nvSpPr>
        <p:spPr/>
        <p:txBody>
          <a:bodyPr/>
          <a:lstStyle/>
          <a:p>
            <a:pPr lvl="0"/>
            <a:r>
              <a:rPr b="1"/>
              <a:t>Real-world examples of AI in action</a:t>
            </a:r>
          </a:p>
          <a:p>
            <a:pPr lvl="0"/>
            <a:r>
              <a:rPr b="1"/>
              <a:t>AI-driven product design, marketing, and customer service</a:t>
            </a:r>
          </a:p>
          <a:p>
            <a:pPr lvl="0"/>
            <a:r>
              <a:rPr b="1"/>
              <a:t>Reducing time-to-market with AI</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15</a:t>
            </a:fld>
            <a:endParaRPr lang="en-US" dirty="0">
              <a:solidFill>
                <a:srgbClr val="D1282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Generative AI in Product Design</a:t>
            </a:r>
          </a:p>
        </p:txBody>
      </p:sp>
      <p:sp>
        <p:nvSpPr>
          <p:cNvPr id="3" name="Content Placeholder 2"/>
          <p:cNvSpPr>
            <a:spLocks noGrp="1"/>
          </p:cNvSpPr>
          <p:nvPr>
            <p:ph idx="1"/>
          </p:nvPr>
        </p:nvSpPr>
        <p:spPr/>
        <p:txBody>
          <a:bodyPr/>
          <a:lstStyle/>
          <a:p>
            <a:pPr lvl="0"/>
            <a:r>
              <a:rPr b="1"/>
              <a:t>How AI is revolutionizing product design</a:t>
            </a:r>
          </a:p>
          <a:p>
            <a:pPr lvl="0"/>
            <a:r>
              <a:rPr b="1"/>
              <a:t>AI tools for prototyping and simulation</a:t>
            </a:r>
          </a:p>
          <a:p>
            <a:pPr lvl="0"/>
            <a:r>
              <a:rPr b="1"/>
              <a:t>Case study: AI in automotive design</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16</a:t>
            </a:fld>
            <a:endParaRPr lang="en-US" dirty="0">
              <a:solidFill>
                <a:srgbClr val="D1282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Demo: Real-Time Analytics with Azure Synapse (Part 1)</a:t>
            </a:r>
          </a:p>
        </p:txBody>
      </p:sp>
      <p:sp>
        <p:nvSpPr>
          <p:cNvPr id="3" name="Content Placeholder 2"/>
          <p:cNvSpPr>
            <a:spLocks noGrp="1"/>
          </p:cNvSpPr>
          <p:nvPr>
            <p:ph idx="1"/>
          </p:nvPr>
        </p:nvSpPr>
        <p:spPr/>
        <p:txBody>
          <a:bodyPr/>
          <a:lstStyle/>
          <a:p>
            <a:pPr lvl="0"/>
            <a:r>
              <a:rPr b="1"/>
              <a:t>Step 1: Create an Azure Synapse workspace</a:t>
            </a:r>
          </a:p>
          <a:p>
            <a:pPr lvl="0"/>
            <a:r>
              <a:rPr b="1"/>
              <a:t>Step 2: Create a data pipeline</a:t>
            </a:r>
          </a:p>
          <a:p>
            <a:pPr lvl="0"/>
            <a:r>
              <a:rPr b="1"/>
              <a:t>Step 3: Ingest real-time data</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17</a:t>
            </a:fld>
            <a:endParaRPr lang="en-US" dirty="0">
              <a:solidFill>
                <a:srgbClr val="D1282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Generative AI in Marketing</a:t>
            </a:r>
          </a:p>
        </p:txBody>
      </p:sp>
      <p:sp>
        <p:nvSpPr>
          <p:cNvPr id="3" name="Content Placeholder 2"/>
          <p:cNvSpPr>
            <a:spLocks noGrp="1"/>
          </p:cNvSpPr>
          <p:nvPr>
            <p:ph idx="1"/>
          </p:nvPr>
        </p:nvSpPr>
        <p:spPr/>
        <p:txBody>
          <a:bodyPr/>
          <a:lstStyle/>
          <a:p>
            <a:pPr lvl="0"/>
            <a:r>
              <a:rPr b="1"/>
              <a:t>Personalization at scale: AI in marketing campaigns</a:t>
            </a:r>
          </a:p>
          <a:p>
            <a:pPr lvl="0"/>
            <a:r>
              <a:rPr b="1"/>
              <a:t>Generating content and creatives automatically</a:t>
            </a:r>
          </a:p>
          <a:p>
            <a:pPr lvl="0"/>
            <a:r>
              <a:rPr b="1"/>
              <a:t>Real-world example: AI-driven marketing for e-commerce</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18</a:t>
            </a:fld>
            <a:endParaRPr lang="en-US" dirty="0">
              <a:solidFill>
                <a:srgbClr val="D1282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Ethics, Security, and Culture</a:t>
            </a:r>
          </a:p>
        </p:txBody>
      </p:sp>
      <p:sp>
        <p:nvSpPr>
          <p:cNvPr id="3" name="Content Placeholder 2"/>
          <p:cNvSpPr>
            <a:spLocks noGrp="1"/>
          </p:cNvSpPr>
          <p:nvPr>
            <p:ph type="body" idx="1"/>
          </p:nvPr>
        </p:nvSpPr>
        <p:spPr/>
        <p:txBody>
          <a:bodyPr>
            <a:normAutofit fontScale="85000" lnSpcReduction="20000"/>
          </a:bodyPr>
          <a:lstStyle/>
          <a:p>
            <a:pPr marL="0" lvl="0" indent="0">
              <a:spcBef>
                <a:spcPts val="3000"/>
              </a:spcBef>
              <a:buNone/>
            </a:pPr>
            <a:r>
              <a:rPr b="1"/>
              <a:t>Topics in this Section:</a:t>
            </a:r>
          </a:p>
          <a:p>
            <a:pPr lvl="0"/>
            <a:r>
              <a:t>Ethics in AI</a:t>
            </a:r>
          </a:p>
          <a:p>
            <a:pPr lvl="0"/>
            <a:r>
              <a:t>Cloud Security &amp; Compliance</a:t>
            </a:r>
          </a:p>
          <a:p>
            <a:pPr lvl="0"/>
            <a:r>
              <a:t>Building a Cloud-Ready Culture</a:t>
            </a:r>
          </a:p>
        </p:txBody>
      </p:sp>
      <p:sp>
        <p:nvSpPr>
          <p:cNvPr id="6" name="Slide Number Placeholder 5"/>
          <p:cNvSpPr>
            <a:spLocks noGrp="1"/>
          </p:cNvSpPr>
          <p:nvPr>
            <p:ph type="sldNum" sz="quarter" idx="11"/>
          </p:nvPr>
        </p:nvSpPr>
        <p:spPr/>
        <p:txBody>
          <a:bodyPr/>
          <a:lstStyle/>
          <a:p>
            <a:pPr defTabSz="685800"/>
            <a:fld id="{D99624C5-FDF6-4954-B8C3-64918F306FAA}" type="slidenum">
              <a:rPr lang="en-US" smtClean="0">
                <a:solidFill>
                  <a:srgbClr val="D1282E"/>
                </a:solidFill>
              </a:rPr>
              <a:pPr defTabSz="685800"/>
              <a:t>19</a:t>
            </a:fld>
            <a:endParaRPr lang="en-US" dirty="0">
              <a:solidFill>
                <a:srgbClr val="D1282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Agenda</a:t>
            </a:r>
          </a:p>
        </p:txBody>
      </p:sp>
      <p:sp>
        <p:nvSpPr>
          <p:cNvPr id="3" name="Content Placeholder 2"/>
          <p:cNvSpPr>
            <a:spLocks noGrp="1"/>
          </p:cNvSpPr>
          <p:nvPr>
            <p:ph idx="1"/>
          </p:nvPr>
        </p:nvSpPr>
        <p:spPr/>
        <p:txBody>
          <a:bodyPr/>
          <a:lstStyle/>
          <a:p>
            <a:pPr lvl="0"/>
            <a:r>
              <a:rPr b="1"/>
              <a:t>Introduction</a:t>
            </a:r>
          </a:p>
          <a:p>
            <a:pPr lvl="0"/>
            <a:r>
              <a:rPr b="1"/>
              <a:t>Cloud Computing Basics</a:t>
            </a:r>
          </a:p>
          <a:p>
            <a:pPr lvl="0"/>
            <a:r>
              <a:rPr b="1"/>
              <a:t>Demo: Azure AutoML for Business Insights</a:t>
            </a:r>
          </a:p>
          <a:p>
            <a:pPr lvl="0"/>
            <a:r>
              <a:rPr b="1"/>
              <a:t>Azure Cloud Platform</a:t>
            </a:r>
          </a:p>
          <a:p>
            <a:pPr lvl="0"/>
            <a:r>
              <a:rPr b="1"/>
              <a:t>Generative AI</a:t>
            </a:r>
          </a:p>
          <a:p>
            <a:pPr lvl="0"/>
            <a:r>
              <a:rPr b="1"/>
              <a:t>Demo: Interpreting Azure AutoML Results</a:t>
            </a:r>
          </a:p>
          <a:p>
            <a:pPr lvl="0"/>
            <a:r>
              <a:rPr b="1"/>
              <a:t>AI in Business Applications</a:t>
            </a:r>
          </a:p>
          <a:p>
            <a:pPr lvl="0"/>
            <a:r>
              <a:rPr b="1"/>
              <a:t>Demo: Real-Time Analytics with Azure Synapse</a:t>
            </a:r>
          </a:p>
          <a:p>
            <a:pPr lvl="0"/>
            <a:r>
              <a:rPr b="1"/>
              <a:t>Ethics, Security, and Culture</a:t>
            </a:r>
          </a:p>
          <a:p>
            <a:pPr lvl="0"/>
            <a:r>
              <a:rPr b="1"/>
              <a:t>Q&amp;A and Wrap-Up</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2</a:t>
            </a:fld>
            <a:endParaRPr lang="en-US" dirty="0">
              <a:solidFill>
                <a:srgbClr val="D1282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Ethics in AI</a:t>
            </a:r>
          </a:p>
        </p:txBody>
      </p:sp>
      <p:sp>
        <p:nvSpPr>
          <p:cNvPr id="3" name="Content Placeholder 2"/>
          <p:cNvSpPr>
            <a:spLocks noGrp="1"/>
          </p:cNvSpPr>
          <p:nvPr>
            <p:ph idx="1"/>
          </p:nvPr>
        </p:nvSpPr>
        <p:spPr/>
        <p:txBody>
          <a:bodyPr/>
          <a:lstStyle/>
          <a:p>
            <a:pPr lvl="0"/>
            <a:r>
              <a:rPr b="1"/>
              <a:t>Addressing bias in AI models</a:t>
            </a:r>
          </a:p>
          <a:p>
            <a:pPr lvl="0"/>
            <a:r>
              <a:rPr b="1"/>
              <a:t>Ensuring transparency and fairness</a:t>
            </a:r>
          </a:p>
          <a:p>
            <a:pPr lvl="0"/>
            <a:r>
              <a:rPr b="1"/>
              <a:t>Governance frameworks for AI use</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20</a:t>
            </a:fld>
            <a:endParaRPr lang="en-US" dirty="0">
              <a:solidFill>
                <a:srgbClr val="D1282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Cloud Security &amp; Compliance</a:t>
            </a:r>
          </a:p>
        </p:txBody>
      </p:sp>
      <p:sp>
        <p:nvSpPr>
          <p:cNvPr id="3" name="Content Placeholder 2"/>
          <p:cNvSpPr>
            <a:spLocks noGrp="1"/>
          </p:cNvSpPr>
          <p:nvPr>
            <p:ph idx="1"/>
          </p:nvPr>
        </p:nvSpPr>
        <p:spPr/>
        <p:txBody>
          <a:bodyPr/>
          <a:lstStyle/>
          <a:p>
            <a:pPr lvl="0"/>
            <a:r>
              <a:rPr b="1"/>
              <a:t>Ensuring data security in the cloud</a:t>
            </a:r>
          </a:p>
          <a:p>
            <a:pPr lvl="0"/>
            <a:r>
              <a:rPr b="1"/>
              <a:t>Azure’s compliance certifications and regulations</a:t>
            </a:r>
          </a:p>
          <a:p>
            <a:pPr lvl="0"/>
            <a:r>
              <a:rPr b="1"/>
              <a:t>Mitigating security risks in the cloud</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21</a:t>
            </a:fld>
            <a:endParaRPr lang="en-US" dirty="0">
              <a:solidFill>
                <a:srgbClr val="D1282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Building a Cloud-Ready Culture</a:t>
            </a:r>
          </a:p>
        </p:txBody>
      </p:sp>
      <p:sp>
        <p:nvSpPr>
          <p:cNvPr id="3" name="Content Placeholder 2"/>
          <p:cNvSpPr>
            <a:spLocks noGrp="1"/>
          </p:cNvSpPr>
          <p:nvPr>
            <p:ph idx="1"/>
          </p:nvPr>
        </p:nvSpPr>
        <p:spPr/>
        <p:txBody>
          <a:bodyPr/>
          <a:lstStyle/>
          <a:p>
            <a:pPr lvl="0"/>
            <a:r>
              <a:rPr b="1"/>
              <a:t>Encouraging innovation and risk-taking</a:t>
            </a:r>
          </a:p>
          <a:p>
            <a:pPr lvl="0"/>
            <a:r>
              <a:rPr b="1"/>
              <a:t>Upskilling the workforce for AI and cloud roles</a:t>
            </a:r>
          </a:p>
          <a:p>
            <a:pPr lvl="0"/>
            <a:r>
              <a:rPr b="1"/>
              <a:t>Managing resistance to change</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22</a:t>
            </a:fld>
            <a:endParaRPr lang="en-US" dirty="0">
              <a:solidFill>
                <a:srgbClr val="D1282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Wrap-Up &amp; Key Takeaways</a:t>
            </a:r>
          </a:p>
        </p:txBody>
      </p:sp>
      <p:sp>
        <p:nvSpPr>
          <p:cNvPr id="3" name="Content Placeholder 2"/>
          <p:cNvSpPr>
            <a:spLocks noGrp="1"/>
          </p:cNvSpPr>
          <p:nvPr>
            <p:ph idx="1"/>
          </p:nvPr>
        </p:nvSpPr>
        <p:spPr/>
        <p:txBody>
          <a:bodyPr/>
          <a:lstStyle/>
          <a:p>
            <a:pPr lvl="0"/>
            <a:r>
              <a:rPr b="1"/>
              <a:t>Recap of the session</a:t>
            </a:r>
          </a:p>
          <a:p>
            <a:pPr lvl="0"/>
            <a:r>
              <a:rPr b="1"/>
              <a:t>Call to action: Start your cloud and AI journey</a:t>
            </a:r>
          </a:p>
          <a:p>
            <a:pPr lvl="0"/>
            <a:r>
              <a:rPr b="1"/>
              <a:t>Q&amp;A with the audience</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23</a:t>
            </a:fld>
            <a:endParaRPr lang="en-US" dirty="0">
              <a:solidFill>
                <a:srgbClr val="D1282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Introduction</a:t>
            </a:r>
          </a:p>
        </p:txBody>
      </p:sp>
      <p:sp>
        <p:nvSpPr>
          <p:cNvPr id="3" name="Content Placeholder 2"/>
          <p:cNvSpPr>
            <a:spLocks noGrp="1"/>
          </p:cNvSpPr>
          <p:nvPr>
            <p:ph idx="1"/>
          </p:nvPr>
        </p:nvSpPr>
        <p:spPr/>
        <p:txBody>
          <a:bodyPr/>
          <a:lstStyle/>
          <a:p>
            <a:pPr lvl="0"/>
            <a:r>
              <a:rPr b="1"/>
              <a:t>Introduction to the speaker</a:t>
            </a:r>
          </a:p>
          <a:p>
            <a:pPr lvl="0"/>
            <a:r>
              <a:rPr b="1"/>
              <a:t>Overview of today’s session</a:t>
            </a:r>
          </a:p>
          <a:p>
            <a:pPr lvl="0"/>
            <a:r>
              <a:rPr b="1"/>
              <a:t>AfroTech &amp; the role of technology in the future</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3</a:t>
            </a:fld>
            <a:endParaRPr lang="en-US" dirty="0">
              <a:solidFill>
                <a:srgbClr val="D1282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Cloud Computing Basics</a:t>
            </a:r>
          </a:p>
        </p:txBody>
      </p:sp>
      <p:sp>
        <p:nvSpPr>
          <p:cNvPr id="3" name="Content Placeholder 2"/>
          <p:cNvSpPr>
            <a:spLocks noGrp="1"/>
          </p:cNvSpPr>
          <p:nvPr>
            <p:ph type="body" idx="1"/>
          </p:nvPr>
        </p:nvSpPr>
        <p:spPr/>
        <p:txBody>
          <a:bodyPr>
            <a:normAutofit fontScale="85000" lnSpcReduction="20000"/>
          </a:bodyPr>
          <a:lstStyle/>
          <a:p>
            <a:pPr marL="0" lvl="0" indent="0">
              <a:spcBef>
                <a:spcPts val="3000"/>
              </a:spcBef>
              <a:buNone/>
            </a:pPr>
            <a:r>
              <a:rPr b="1"/>
              <a:t>Topics in this Section:</a:t>
            </a:r>
          </a:p>
          <a:p>
            <a:pPr lvl="0"/>
            <a:r>
              <a:t>The Cloud Revolution</a:t>
            </a:r>
          </a:p>
          <a:p>
            <a:pPr lvl="0"/>
            <a:r>
              <a:t>Types of Cloud Deployments</a:t>
            </a:r>
          </a:p>
          <a:p>
            <a:pPr lvl="0"/>
            <a:r>
              <a:t>Cloud Adoption: A Leadership Perspective</a:t>
            </a:r>
          </a:p>
        </p:txBody>
      </p:sp>
      <p:sp>
        <p:nvSpPr>
          <p:cNvPr id="6" name="Slide Number Placeholder 5"/>
          <p:cNvSpPr>
            <a:spLocks noGrp="1"/>
          </p:cNvSpPr>
          <p:nvPr>
            <p:ph type="sldNum" sz="quarter" idx="11"/>
          </p:nvPr>
        </p:nvSpPr>
        <p:spPr/>
        <p:txBody>
          <a:bodyPr/>
          <a:lstStyle/>
          <a:p>
            <a:pPr defTabSz="685800"/>
            <a:fld id="{D99624C5-FDF6-4954-B8C3-64918F306FAA}" type="slidenum">
              <a:rPr lang="en-US" smtClean="0">
                <a:solidFill>
                  <a:srgbClr val="D1282E"/>
                </a:solidFill>
              </a:rPr>
              <a:pPr defTabSz="685800"/>
              <a:t>4</a:t>
            </a:fld>
            <a:endParaRPr lang="en-US" dirty="0">
              <a:solidFill>
                <a:srgbClr val="D128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The Cloud Revolution</a:t>
            </a:r>
          </a:p>
        </p:txBody>
      </p:sp>
      <p:sp>
        <p:nvSpPr>
          <p:cNvPr id="3" name="Content Placeholder 2"/>
          <p:cNvSpPr>
            <a:spLocks noGrp="1"/>
          </p:cNvSpPr>
          <p:nvPr>
            <p:ph idx="1"/>
          </p:nvPr>
        </p:nvSpPr>
        <p:spPr/>
        <p:txBody>
          <a:bodyPr/>
          <a:lstStyle/>
          <a:p>
            <a:pPr lvl="0"/>
            <a:r>
              <a:rPr b="1"/>
              <a:t>Defining cloud computing</a:t>
            </a:r>
          </a:p>
          <a:p>
            <a:pPr lvl="0"/>
            <a:r>
              <a:rPr b="1"/>
              <a:t>Benefits of cloud technology</a:t>
            </a:r>
          </a:p>
          <a:p>
            <a:pPr lvl="0"/>
            <a:r>
              <a:rPr b="1"/>
              <a:t>Key components: Compute, storage, networking</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5</a:t>
            </a:fld>
            <a:endParaRPr lang="en-US" dirty="0">
              <a:solidFill>
                <a:srgbClr val="D1282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Demo: Azure AutoML for Business Insights (Part 1)</a:t>
            </a:r>
          </a:p>
        </p:txBody>
      </p:sp>
      <p:sp>
        <p:nvSpPr>
          <p:cNvPr id="3" name="Content Placeholder 2"/>
          <p:cNvSpPr>
            <a:spLocks noGrp="1"/>
          </p:cNvSpPr>
          <p:nvPr>
            <p:ph idx="1"/>
          </p:nvPr>
        </p:nvSpPr>
        <p:spPr/>
        <p:txBody>
          <a:bodyPr/>
          <a:lstStyle/>
          <a:p>
            <a:pPr lvl="0"/>
            <a:r>
              <a:rPr b="1"/>
              <a:t>Step 1: Sign into Azure Machine Learning Studio</a:t>
            </a:r>
          </a:p>
          <a:p>
            <a:pPr lvl="0"/>
            <a:r>
              <a:rPr b="1"/>
              <a:t>Step 2: Create a new workspace</a:t>
            </a:r>
          </a:p>
          <a:p>
            <a:pPr lvl="0"/>
            <a:r>
              <a:rPr b="1"/>
              <a:t>Step 3: Upload your dataset</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6</a:t>
            </a:fld>
            <a:endParaRPr lang="en-US" dirty="0">
              <a:solidFill>
                <a:srgbClr val="D1282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Types of Cloud Deployments</a:t>
            </a:r>
          </a:p>
        </p:txBody>
      </p:sp>
      <p:sp>
        <p:nvSpPr>
          <p:cNvPr id="3" name="Content Placeholder 2"/>
          <p:cNvSpPr>
            <a:spLocks noGrp="1"/>
          </p:cNvSpPr>
          <p:nvPr>
            <p:ph idx="1"/>
          </p:nvPr>
        </p:nvSpPr>
        <p:spPr/>
        <p:txBody>
          <a:bodyPr/>
          <a:lstStyle/>
          <a:p>
            <a:pPr lvl="0"/>
            <a:r>
              <a:rPr b="1"/>
              <a:t>Public Cloud vs Private Cloud</a:t>
            </a:r>
          </a:p>
          <a:p>
            <a:pPr lvl="0"/>
            <a:r>
              <a:rPr b="1"/>
              <a:t>Hybrid Cloud models</a:t>
            </a:r>
          </a:p>
          <a:p>
            <a:pPr lvl="0"/>
            <a:r>
              <a:rPr b="1"/>
              <a:t>Which model is right for your business?</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7</a:t>
            </a:fld>
            <a:endParaRPr lang="en-US" dirty="0">
              <a:solidFill>
                <a:srgbClr val="D1282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marL="0" lvl="0" indent="0">
              <a:buNone/>
            </a:pPr>
            <a:r>
              <a:rPr b="1"/>
              <a:t>Cloud Adoption: A Leadership Perspective</a:t>
            </a:r>
          </a:p>
        </p:txBody>
      </p:sp>
      <p:sp>
        <p:nvSpPr>
          <p:cNvPr id="3" name="Content Placeholder 2"/>
          <p:cNvSpPr>
            <a:spLocks noGrp="1"/>
          </p:cNvSpPr>
          <p:nvPr>
            <p:ph idx="1"/>
          </p:nvPr>
        </p:nvSpPr>
        <p:spPr/>
        <p:txBody>
          <a:bodyPr/>
          <a:lstStyle/>
          <a:p>
            <a:pPr lvl="0"/>
            <a:r>
              <a:rPr b="1"/>
              <a:t>Developing a cloud adoption strategy</a:t>
            </a:r>
          </a:p>
          <a:p>
            <a:pPr lvl="0"/>
            <a:r>
              <a:rPr b="1"/>
              <a:t>Aligning cloud initiatives with business goals</a:t>
            </a:r>
          </a:p>
          <a:p>
            <a:pPr lvl="0"/>
            <a:r>
              <a:rPr b="1"/>
              <a:t>Overcoming challenges in cloud transformation</a:t>
            </a: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8</a:t>
            </a:fld>
            <a:endParaRPr lang="en-US" dirty="0">
              <a:solidFill>
                <a:srgbClr val="D1282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Azure Cloud Platform</a:t>
            </a:r>
          </a:p>
        </p:txBody>
      </p:sp>
      <p:sp>
        <p:nvSpPr>
          <p:cNvPr id="3" name="Content Placeholder 2"/>
          <p:cNvSpPr>
            <a:spLocks noGrp="1"/>
          </p:cNvSpPr>
          <p:nvPr>
            <p:ph type="body" idx="1"/>
          </p:nvPr>
        </p:nvSpPr>
        <p:spPr/>
        <p:txBody>
          <a:bodyPr>
            <a:normAutofit fontScale="85000" lnSpcReduction="20000"/>
          </a:bodyPr>
          <a:lstStyle/>
          <a:p>
            <a:pPr marL="0" lvl="0" indent="0">
              <a:spcBef>
                <a:spcPts val="3000"/>
              </a:spcBef>
              <a:buNone/>
            </a:pPr>
            <a:r>
              <a:rPr b="1"/>
              <a:t>Topics in this Section:</a:t>
            </a:r>
          </a:p>
          <a:p>
            <a:pPr lvl="0"/>
            <a:r>
              <a:t>Why Azure?</a:t>
            </a:r>
          </a:p>
          <a:p>
            <a:pPr lvl="0"/>
            <a:r>
              <a:t>Generative AI: What It Is &amp; Why It Matters</a:t>
            </a:r>
          </a:p>
          <a:p>
            <a:pPr lvl="0"/>
            <a:r>
              <a:t>Evolution of AI in Business</a:t>
            </a:r>
          </a:p>
        </p:txBody>
      </p:sp>
      <p:sp>
        <p:nvSpPr>
          <p:cNvPr id="6" name="Slide Number Placeholder 5"/>
          <p:cNvSpPr>
            <a:spLocks noGrp="1"/>
          </p:cNvSpPr>
          <p:nvPr>
            <p:ph type="sldNum" sz="quarter" idx="11"/>
          </p:nvPr>
        </p:nvSpPr>
        <p:spPr/>
        <p:txBody>
          <a:bodyPr/>
          <a:lstStyle/>
          <a:p>
            <a:pPr defTabSz="685800"/>
            <a:fld id="{D99624C5-FDF6-4954-B8C3-64918F306FAA}" type="slidenum">
              <a:rPr lang="en-US" smtClean="0">
                <a:solidFill>
                  <a:srgbClr val="D1282E"/>
                </a:solidFill>
              </a:rPr>
              <a:pPr defTabSz="685800"/>
              <a:t>9</a:t>
            </a:fld>
            <a:endParaRPr lang="en-US" dirty="0">
              <a:solidFill>
                <a:srgbClr val="D1282E"/>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Custom 1">
      <a:majorFont>
        <a:latin typeface="Leelawadee UI"/>
        <a:ea typeface=""/>
        <a:cs typeface=""/>
      </a:majorFont>
      <a:minorFont>
        <a:latin typeface="Nirmala UI"/>
        <a:ea typeface=""/>
        <a:cs typeface=""/>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2195</Words>
  <Application>Microsoft Office PowerPoint</Application>
  <PresentationFormat>Widescreen</PresentationFormat>
  <Paragraphs>264</Paragraphs>
  <Slides>23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Arial Black (Headings)</vt:lpstr>
      <vt:lpstr>Courier New</vt:lpstr>
      <vt:lpstr>Leelawadee UI</vt:lpstr>
      <vt:lpstr>Nirmala UI</vt:lpstr>
      <vt:lpstr>1_Essential</vt:lpstr>
      <vt:lpstr>Azure and Generative AI</vt:lpstr>
      <vt:lpstr>Agenda</vt:lpstr>
      <vt:lpstr>Introduction</vt:lpstr>
      <vt:lpstr>Cloud Computing Basics</vt:lpstr>
      <vt:lpstr>The Cloud Revolution</vt:lpstr>
      <vt:lpstr>Demo: Azure AutoML for Business Insights (Part 1)</vt:lpstr>
      <vt:lpstr>Types of Cloud Deployments</vt:lpstr>
      <vt:lpstr>Cloud Adoption: A Leadership Perspective</vt:lpstr>
      <vt:lpstr>Azure Cloud Platform</vt:lpstr>
      <vt:lpstr>Why Azure?</vt:lpstr>
      <vt:lpstr>Generative AI: What It Is &amp; Why It Matters</vt:lpstr>
      <vt:lpstr>Demo: Interpreting Azure AutoML Results (Part 1)</vt:lpstr>
      <vt:lpstr>Evolution of AI in Business</vt:lpstr>
      <vt:lpstr>AI in Business Applications</vt:lpstr>
      <vt:lpstr>Generative AI Applications in Business</vt:lpstr>
      <vt:lpstr>Generative AI in Product Design</vt:lpstr>
      <vt:lpstr>Demo: Real-Time Analytics with Azure Synapse (Part 1)</vt:lpstr>
      <vt:lpstr>Generative AI in Marketing</vt:lpstr>
      <vt:lpstr>Ethics, Security, and Culture</vt:lpstr>
      <vt:lpstr>Ethics in AI</vt:lpstr>
      <vt:lpstr>Cloud Security &amp; Compliance</vt:lpstr>
      <vt:lpstr>Building a Cloud-Ready Culture</vt:lpstr>
      <vt:lpstr>Wrap-Up &amp; Key Takeaways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6965</TotalTime>
  <Words>4096</Words>
  <Application>Microsoft Macintosh PowerPoint</Application>
  <PresentationFormat>Widescreen</PresentationFormat>
  <Paragraphs>628</Paragraphs>
  <Slides>50</Slides>
  <Notes>50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Aptos</vt:lpstr>
      <vt:lpstr>Arial</vt:lpstr>
      <vt:lpstr>Arial Black (Headings)</vt:lpstr>
      <vt:lpstr>Calibri</vt:lpstr>
      <vt:lpstr>Courier New</vt:lpstr>
      <vt:lpstr>Leelawadee UI</vt:lpstr>
      <vt:lpstr>montserrat</vt:lpstr>
      <vt:lpstr>Nirmala UI</vt:lpstr>
      <vt:lpstr>Roboto Mono</vt:lpstr>
      <vt:lpstr>Segoe UI</vt:lpstr>
      <vt:lpstr>Wingdings</vt:lpstr>
      <vt:lpstr>1_Essential</vt:lpstr>
      <vt:lpstr>PowerPoint Presentation</vt:lpstr>
      <vt:lpstr>logistics</vt:lpstr>
      <vt:lpstr>DAY 1 - overview</vt:lpstr>
      <vt:lpstr>What is Continuous Deployment?</vt:lpstr>
      <vt:lpstr>Benefits of Continuous Deployment</vt:lpstr>
      <vt:lpstr>Introduction to FluxCD</vt:lpstr>
      <vt:lpstr>How fluxcd works</vt:lpstr>
      <vt:lpstr>Key Features of FluxCD</vt:lpstr>
      <vt:lpstr>FluxCD vs. Other CD Tools</vt:lpstr>
      <vt:lpstr>Use Cases of FluxCD</vt:lpstr>
      <vt:lpstr>Setting Up FluxCD: Overview</vt:lpstr>
      <vt:lpstr>Setting Up FluxCD: prerequisites</vt:lpstr>
      <vt:lpstr>Installing flux </vt:lpstr>
      <vt:lpstr>Installing flux on windows </vt:lpstr>
      <vt:lpstr>Install flux onto a cluster</vt:lpstr>
      <vt:lpstr>Verify installation</vt:lpstr>
      <vt:lpstr>Configuring fluxcd</vt:lpstr>
      <vt:lpstr>Connecting fluxcd to a github repository</vt:lpstr>
      <vt:lpstr>Defining deployment manifests</vt:lpstr>
      <vt:lpstr>Creating flux cd manifests</vt:lpstr>
      <vt:lpstr>Deploying applications with flux cd</vt:lpstr>
      <vt:lpstr>Monitoring a fluxcd pipeline</vt:lpstr>
      <vt:lpstr>Updating deployment with fluxcd</vt:lpstr>
      <vt:lpstr>BEST PRACTICES</vt:lpstr>
      <vt:lpstr>BEST PRACTICES</vt:lpstr>
      <vt:lpstr>BEST PRACTICES</vt:lpstr>
      <vt:lpstr>BEST PRACTICES</vt:lpstr>
      <vt:lpstr>BEST PRACTICES</vt:lpstr>
      <vt:lpstr>BEST PRACTICES</vt:lpstr>
      <vt:lpstr>How FluxCD Manages Kubernetes Deployments </vt:lpstr>
      <vt:lpstr>Managing Secrets with FluxCD</vt:lpstr>
      <vt:lpstr>Managing Secrets with sops</vt:lpstr>
      <vt:lpstr>Managing Configmaps with FluxCD</vt:lpstr>
      <vt:lpstr>Scaling applications</vt:lpstr>
      <vt:lpstr>Handling ConfigMaps with FluxCD</vt:lpstr>
      <vt:lpstr>Rolling updates with fluxcd</vt:lpstr>
      <vt:lpstr>Managing Multiple Environments</vt:lpstr>
      <vt:lpstr>Using Helm with FluxCD</vt:lpstr>
      <vt:lpstr>BEST PRACTICES</vt:lpstr>
      <vt:lpstr>BEST PRACTICES</vt:lpstr>
      <vt:lpstr>BEST PRACTICES</vt:lpstr>
      <vt:lpstr>BEST PRACTICES</vt:lpstr>
      <vt:lpstr>BEST PRACTICES</vt:lpstr>
      <vt:lpstr>BEST PRACTICES</vt:lpstr>
      <vt:lpstr>BEST PRACTICES</vt:lpstr>
      <vt:lpstr>BEST PRACTICES</vt:lpstr>
      <vt:lpstr>BEST PRACTICES</vt:lpstr>
      <vt:lpstr>Question &amp; answer</vt:lpstr>
      <vt:lpstr>Practical exercises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Antoine Victor</dc:creator>
  <cp:keywords/>
  <cp:lastModifiedBy>Antoine Victor</cp:lastModifiedBy>
  <cp:revision>2</cp:revision>
  <dcterms:created xsi:type="dcterms:W3CDTF">2024-10-15T07:09:53Z</dcterms:created>
  <dcterms:modified xsi:type="dcterms:W3CDTF">2024-10-15T07:18:45Z</dcterms:modified>
</cp:coreProperties>
</file>