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03"/>
          <a:sy d="100" n="103"/>
        </p:scale>
        <p:origin x="874" y="58"/>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a:xfrm>
            <a:off x="1407318" y="4057651"/>
            <a:ext cx="3843665" cy="273844"/>
          </a:xfrm>
        </p:spPr>
        <p:txBody>
          <a:bodyPr/>
          <a:lstStyle/>
          <a:p>
            <a:endParaRPr lang="en-US"/>
          </a:p>
        </p:txBody>
      </p:sp>
      <p:sp>
        <p:nvSpPr>
          <p:cNvPr id="6" name="Slide Number Placeholder 5"/>
          <p:cNvSpPr>
            <a:spLocks noGrp="1"/>
          </p:cNvSpPr>
          <p:nvPr>
            <p:ph type="sldNum" sz="quarter" idx="12"/>
          </p:nvPr>
        </p:nvSpPr>
        <p:spPr>
          <a:xfrm>
            <a:off x="7422684" y="4057650"/>
            <a:ext cx="578317" cy="273844"/>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6637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3961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2012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66301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8936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0612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4477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08677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906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854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3805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083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14063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2192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7290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0862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282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9699214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856060" y="1687115"/>
            <a:ext cx="7429499" cy="2656286"/>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5592691" y="4412457"/>
            <a:ext cx="2057400" cy="273844"/>
          </a:xfrm>
          <a:prstGeom prst="rect">
            <a:avLst/>
          </a:prstGeom>
        </p:spPr>
        <p:txBody>
          <a:bodyPr anchor="ctr" bIns="45720" lIns="91440" rIns="91440" rtlCol="0" tIns="45720" vert="horz"/>
          <a:lstStyle>
            <a:lvl1pPr algn="r">
              <a:defRPr sz="788">
                <a:solidFill>
                  <a:schemeClr val="tx1">
                    <a:tint val="75000"/>
                  </a:schemeClr>
                </a:solidFill>
              </a:defRPr>
            </a:lvl1pPr>
          </a:lstStyle>
          <a:p>
            <a:fld id="{241EB5C9-1307-BA42-ABA2-0BC069CD8E7F}" type="datetimeFigureOut">
              <a:rPr lang="en-US" smtClean="0"/>
              <a:t>9/4/2023</a:t>
            </a:fld>
            <a:endParaRPr lang="en-US"/>
          </a:p>
        </p:txBody>
      </p:sp>
      <p:sp>
        <p:nvSpPr>
          <p:cNvPr id="5" name="Footer Placeholder 4"/>
          <p:cNvSpPr>
            <a:spLocks noGrp="1"/>
          </p:cNvSpPr>
          <p:nvPr>
            <p:ph idx="3" sz="quarter" type="ftr"/>
          </p:nvPr>
        </p:nvSpPr>
        <p:spPr>
          <a:xfrm>
            <a:off x="856059" y="4412457"/>
            <a:ext cx="4679482" cy="273844"/>
          </a:xfrm>
          <a:prstGeom prst="rect">
            <a:avLst/>
          </a:prstGeom>
        </p:spPr>
        <p:txBody>
          <a:bodyPr anchor="ctr" bIns="45720" lIns="91440" rIns="91440" rtlCol="0" tIns="45720" vert="horz"/>
          <a:lstStyle>
            <a:lvl1pPr algn="l">
              <a:defRPr baseline="0" cap="all" sz="788">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7707241" y="4412456"/>
            <a:ext cx="578317" cy="273844"/>
          </a:xfrm>
          <a:prstGeom prst="rect">
            <a:avLst/>
          </a:prstGeom>
        </p:spPr>
        <p:txBody>
          <a:bodyPr anchor="ctr" bIns="45720" lIns="91440" rIns="91440" rtlCol="0" tIns="45720" vert="horz"/>
          <a:lstStyle>
            <a:lvl1pPr algn="r">
              <a:defRPr sz="788">
                <a:solidFill>
                  <a:schemeClr val="tx1">
                    <a:tint val="75000"/>
                  </a:schemeClr>
                </a:solidFill>
              </a:defRPr>
            </a:lvl1pPr>
          </a:lstStyle>
          <a:p>
            <a:fld id="{C5EF2332-01BF-834F-8236-50238282D533}" type="slidenum">
              <a:rPr lang="en-US" smtClean="0"/>
              <a:t>‹#›</a:t>
            </a:fld>
            <a:endParaRPr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5585187" y="4842444"/>
            <a:ext cx="2198222" cy="289948"/>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859804" y="4888160"/>
            <a:ext cx="402346" cy="19772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829866" y="4764859"/>
            <a:ext cx="3957896" cy="323165"/>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1500" u="none">
                <a:solidFill>
                  <a:schemeClr val="bg2"/>
                </a:solidFill>
                <a:effectLst/>
                <a:latin charset="0" panose="020B0604020202020204" pitchFamily="34" typeface="Arial"/>
              </a:rPr>
              <a:t>© ProDataMan 2023. All Rights Reserved</a:t>
            </a:r>
            <a:endParaRPr b="0" dirty="0" lang="en-US" sz="1500">
              <a:solidFill>
                <a:schemeClr val="bg2"/>
              </a:solidFill>
              <a:effectLst/>
            </a:endParaRPr>
          </a:p>
        </p:txBody>
      </p:sp>
    </p:spTree>
    <p:extLst>
      <p:ext uri="{BB962C8B-B14F-4D97-AF65-F5344CB8AC3E}">
        <p14:creationId xmlns:p14="http://schemas.microsoft.com/office/powerpoint/2010/main" val="3188704464"/>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eaLnBrk="1" hangingPunct="1" latinLnBrk="0" rtl="0">
        <a:lnSpc>
          <a:spcPct val="90000"/>
        </a:lnSpc>
        <a:spcBef>
          <a:spcPct val="0"/>
        </a:spcBef>
        <a:buNone/>
        <a:defRPr baseline="0" cap="all" kern="1200" sz="2700">
          <a:solidFill>
            <a:schemeClr val="tx1"/>
          </a:solidFill>
          <a:latin typeface="+mj-lt"/>
          <a:ea typeface="+mj-ea"/>
          <a:cs typeface="+mj-cs"/>
        </a:defRPr>
      </a:lvl1pPr>
    </p:titleStyle>
    <p:bodyStyle>
      <a:lvl1pPr algn="l" defTabSz="685800" eaLnBrk="1" hangingPunct="1" indent="-171450" latinLnBrk="0" marL="171450" rtl="0">
        <a:lnSpc>
          <a:spcPct val="120000"/>
        </a:lnSpc>
        <a:spcBef>
          <a:spcPts val="750"/>
        </a:spcBef>
        <a:buSzPct val="125000"/>
        <a:buFont charset="0" panose="020B0604020202020204" pitchFamily="34" typeface="Arial"/>
        <a:buChar char="•"/>
        <a:defRPr kern="1200" sz="1800">
          <a:solidFill>
            <a:schemeClr val="tx1"/>
          </a:solidFill>
          <a:latin typeface="+mn-lt"/>
          <a:ea typeface="+mn-ea"/>
          <a:cs typeface="+mn-cs"/>
        </a:defRPr>
      </a:lvl1pPr>
      <a:lvl2pPr algn="l" defTabSz="685800" eaLnBrk="1" hangingPunct="1" indent="-171450" latinLnBrk="0" marL="514350" rtl="0">
        <a:lnSpc>
          <a:spcPct val="120000"/>
        </a:lnSpc>
        <a:spcBef>
          <a:spcPts val="375"/>
        </a:spcBef>
        <a:buSzPct val="125000"/>
        <a:buFont charset="0" panose="020B0604020202020204" pitchFamily="34" typeface="Arial"/>
        <a:buChar char="•"/>
        <a:defRPr kern="1200" sz="1500">
          <a:solidFill>
            <a:schemeClr val="tx1"/>
          </a:solidFill>
          <a:latin typeface="+mn-lt"/>
          <a:ea typeface="+mn-ea"/>
          <a:cs typeface="+mn-cs"/>
        </a:defRPr>
      </a:lvl2pPr>
      <a:lvl3pPr algn="l" defTabSz="685800" eaLnBrk="1" hangingPunct="1" indent="-171450" latinLnBrk="0" marL="857250" rtl="0">
        <a:lnSpc>
          <a:spcPct val="120000"/>
        </a:lnSpc>
        <a:spcBef>
          <a:spcPts val="375"/>
        </a:spcBef>
        <a:buSzPct val="125000"/>
        <a:buFont charset="0" panose="020B0604020202020204" pitchFamily="34" typeface="Arial"/>
        <a:buChar char="•"/>
        <a:defRPr kern="1200" sz="1350">
          <a:solidFill>
            <a:schemeClr val="tx1"/>
          </a:solidFill>
          <a:latin typeface="+mn-lt"/>
          <a:ea typeface="+mn-ea"/>
          <a:cs typeface="+mn-cs"/>
        </a:defRPr>
      </a:lvl3pPr>
      <a:lvl4pPr algn="l" defTabSz="685800" eaLnBrk="1" hangingPunct="1" indent="-171450" latinLnBrk="0" marL="1200150" rtl="0">
        <a:lnSpc>
          <a:spcPct val="120000"/>
        </a:lnSpc>
        <a:spcBef>
          <a:spcPts val="375"/>
        </a:spcBef>
        <a:buSzPct val="125000"/>
        <a:buFont charset="0" panose="020B0604020202020204" pitchFamily="34" typeface="Arial"/>
        <a:buChar char="•"/>
        <a:defRPr kern="1200" sz="1200">
          <a:solidFill>
            <a:schemeClr val="tx1"/>
          </a:solidFill>
          <a:latin typeface="+mn-lt"/>
          <a:ea typeface="+mn-ea"/>
          <a:cs typeface="+mn-cs"/>
        </a:defRPr>
      </a:lvl4pPr>
      <a:lvl5pPr algn="l" defTabSz="685800" eaLnBrk="1" hangingPunct="1" indent="-171450" latinLnBrk="0" marL="1543050" rtl="0">
        <a:lnSpc>
          <a:spcPct val="120000"/>
        </a:lnSpc>
        <a:spcBef>
          <a:spcPts val="375"/>
        </a:spcBef>
        <a:buSzPct val="125000"/>
        <a:buFont charset="0" panose="020B0604020202020204" pitchFamily="34" typeface="Arial"/>
        <a:buChar char="•"/>
        <a:defRPr kern="1200" sz="1200">
          <a:solidFill>
            <a:schemeClr val="tx1"/>
          </a:solidFill>
          <a:latin typeface="+mn-lt"/>
          <a:ea typeface="+mn-ea"/>
          <a:cs typeface="+mn-cs"/>
        </a:defRPr>
      </a:lvl5pPr>
      <a:lvl6pPr algn="l" defTabSz="685800" eaLnBrk="1" hangingPunct="1" indent="-171450" latinLnBrk="0" marL="1885950" rtl="0">
        <a:lnSpc>
          <a:spcPct val="120000"/>
        </a:lnSpc>
        <a:spcBef>
          <a:spcPts val="375"/>
        </a:spcBef>
        <a:buSzPct val="125000"/>
        <a:buFont charset="0" panose="020B0604020202020204" pitchFamily="34" typeface="Arial"/>
        <a:buChar char="•"/>
        <a:defRPr kern="1200" sz="1050">
          <a:solidFill>
            <a:schemeClr val="tx1"/>
          </a:solidFill>
          <a:latin typeface="+mn-lt"/>
          <a:ea typeface="+mn-ea"/>
          <a:cs typeface="+mn-cs"/>
        </a:defRPr>
      </a:lvl6pPr>
      <a:lvl7pPr algn="l" defTabSz="685800" eaLnBrk="1" hangingPunct="1" indent="-171450" latinLnBrk="0" marL="2228850" rtl="0">
        <a:lnSpc>
          <a:spcPct val="120000"/>
        </a:lnSpc>
        <a:spcBef>
          <a:spcPts val="375"/>
        </a:spcBef>
        <a:buSzPct val="125000"/>
        <a:buFont charset="0" panose="020B0604020202020204" pitchFamily="34" typeface="Arial"/>
        <a:buChar char="•"/>
        <a:defRPr kern="1200" sz="1050">
          <a:solidFill>
            <a:schemeClr val="tx1"/>
          </a:solidFill>
          <a:latin typeface="+mn-lt"/>
          <a:ea typeface="+mn-ea"/>
          <a:cs typeface="+mn-cs"/>
        </a:defRPr>
      </a:lvl7pPr>
      <a:lvl8pPr algn="l" defTabSz="685800" eaLnBrk="1" hangingPunct="1" indent="-171450" latinLnBrk="0" marL="2571750" rtl="0">
        <a:lnSpc>
          <a:spcPct val="120000"/>
        </a:lnSpc>
        <a:spcBef>
          <a:spcPts val="375"/>
        </a:spcBef>
        <a:buSzPct val="125000"/>
        <a:buFont charset="0" panose="020B0604020202020204" pitchFamily="34" typeface="Arial"/>
        <a:buChar char="•"/>
        <a:defRPr kern="1200" sz="1050">
          <a:solidFill>
            <a:schemeClr val="tx1"/>
          </a:solidFill>
          <a:latin typeface="+mn-lt"/>
          <a:ea typeface="+mn-ea"/>
          <a:cs typeface="+mn-cs"/>
        </a:defRPr>
      </a:lvl8pPr>
      <a:lvl9pPr algn="l" defTabSz="685800" eaLnBrk="1" hangingPunct="1" indent="-171450" latinLnBrk="0" marL="2914650" rtl="0">
        <a:lnSpc>
          <a:spcPct val="120000"/>
        </a:lnSpc>
        <a:spcBef>
          <a:spcPts val="375"/>
        </a:spcBef>
        <a:buSzPct val="125000"/>
        <a:buFont charset="0" panose="020B0604020202020204" pitchFamily="34" typeface="Arial"/>
        <a:buChar char="•"/>
        <a:defRPr kern="1200" sz="10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1: Iterative and Incremental Planning</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Risk Reduction</a:t>
            </a:r>
          </a:p>
          <a:p>
            <a:pPr lvl="0" indent="0" marL="0">
              <a:buNone/>
            </a:pPr>
            <a:r>
              <a:rPr/>
              <a:t>Key advantages of iterative and incremental planning: - Mitigation of project risks - Improved stakeholder communication - Opportunity for mid-course corrections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Implementing Iterative and Incremental Planning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Establishing the Iteration Cycle</a:t>
            </a:r>
          </a:p>
          <a:p>
            <a:pPr lvl="0" indent="0" marL="0">
              <a:buNone/>
            </a:pPr>
            <a:r>
              <a:rPr/>
              <a:t>Practical steps to implement iterative and incremental planning: - Defining the iteration cycle duration - Selecting a cross-functional team - Prioritizing backlog items for the iteration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Prioritizing Backlog Items</a:t>
            </a:r>
          </a:p>
          <a:p>
            <a:pPr lvl="0" indent="0" marL="0">
              <a:buNone/>
            </a:pPr>
            <a:r>
              <a:rPr/>
              <a:t>Practical steps to implement iterative and incremental planning: - Prioritizing backlog items based on value - Involving stakeholders in the prioritization process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Continuous Feedback</a:t>
            </a:r>
          </a:p>
          <a:p>
            <a:pPr lvl="0" indent="0" marL="0">
              <a:buNone/>
            </a:pPr>
            <a:r>
              <a:rPr/>
              <a:t>Practical steps to implement iterative and incremental planning: - Frequent review meetings - Gathering feedback from stakeholders - Adapting plans based on feedback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Adapting Based on Feedback</a:t>
            </a:r>
          </a:p>
          <a:p>
            <a:pPr lvl="0" indent="0" marL="0">
              <a:buNone/>
            </a:pPr>
            <a:r>
              <a:rPr/>
              <a:t>Practical steps to implement iterative and incremental planning: - Adjusting priorities as needed - Making course corrections - Ensuring alignment with project goals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1.4 Case Study: Applying Iterative and Incremental Planning</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Exercise: Iterative and Incremental Planning</a:t>
            </a:r>
          </a:p>
          <a:p>
            <a:pPr lvl="0" indent="0" marL="0">
              <a:buNone/>
            </a:pPr>
            <a:r>
              <a:rPr/>
              <a:t>Apply what you’ve learned by participating in an interactive exercise. Work through a scenario that involves planning an Agile project using the iterative and incremental approach.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Iterative and Incremental Planning</a:t>
            </a:r>
          </a:p>
        </p:txBody>
      </p:sp>
      <p:sp>
        <p:nvSpPr>
          <p:cNvPr id="3" name="Content Placeholder 2"/>
          <p:cNvSpPr>
            <a:spLocks noGrp="1"/>
          </p:cNvSpPr>
          <p:nvPr>
            <p:ph idx="1"/>
          </p:nvPr>
        </p:nvSpPr>
        <p:spPr/>
        <p:txBody>
          <a:bodyPr/>
          <a:lstStyle/>
          <a:p>
            <a:pPr lvl="0" indent="0" marL="0">
              <a:spcBef>
                <a:spcPts val="3000"/>
              </a:spcBef>
              <a:buNone/>
            </a:pPr>
            <a:r>
              <a:rPr b="1"/>
              <a:t>Iterative and Incremental Planning</a:t>
            </a:r>
          </a:p>
          <a:p>
            <a:pPr lvl="0" indent="0" marL="0">
              <a:buNone/>
            </a:pPr>
            <a:r>
              <a:rPr/>
              <a:t>Agile Planning Fundamentals Workshop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latin typeface="Courier"/>
              </a:rPr>
              <a:t>In this section, we will delve into the iterative and incremental planning approach within Agile methodologies. This approach emphasizes flexibility, adaptability, and the delivery of value through smaller, manageable increments. By the end of this section, you will understand the key concepts behind iterative and incremental planning and how they contribute to project success.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Agenda</a:t>
            </a:r>
          </a:p>
          <a:p>
            <a:pPr lvl="0"/>
            <a:r>
              <a:rPr/>
              <a:t>1.1 Iterative and Incremental Planning Explained</a:t>
            </a:r>
          </a:p>
          <a:p>
            <a:pPr lvl="0"/>
            <a:r>
              <a:rPr/>
              <a:t>1.2 Benefits of Iterative and Incremental Planning</a:t>
            </a:r>
          </a:p>
          <a:p>
            <a:pPr lvl="0"/>
            <a:r>
              <a:rPr/>
              <a:t>1.3 Implementing Iterative and Incremental Planning</a:t>
            </a:r>
          </a:p>
          <a:p>
            <a:pPr lvl="0"/>
            <a:r>
              <a:rPr/>
              <a:t>1.4 Case Study: Applying Iterative and Incremental Planning</a:t>
            </a:r>
          </a:p>
          <a:p>
            <a:pPr lvl="0"/>
            <a:r>
              <a:rPr/>
              <a:t>Exercise: Iterative and Incremental Planning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Iterative and Incremental Planning Explained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Understanding Iterative Planning</a:t>
            </a:r>
          </a:p>
          <a:p>
            <a:pPr lvl="0" indent="0" marL="0">
              <a:buNone/>
            </a:pPr>
            <a:r>
              <a:rPr/>
              <a:t>Key points of Iterative Planning: - Continuous refinement of work - Feedback-driven development - Flexibility to adapt to change</a:t>
            </a:r>
          </a:p>
          <a:p>
            <a:pPr lvl="0" indent="0">
              <a:buNone/>
            </a:pPr>
            <a:r>
              <a:rPr>
                <a:latin typeface="Courier"/>
              </a:rPr>
              <a:t>Iterative planning involves breaking down the project into smaller cycles called iterations. Each iteration produces a potentially shippable increment of the product, allowing for regular feedback and adjustment. This approach ensures that the project remains adaptable to changing requirements and stakeholder feedback.```</a:t>
            </a:r>
          </a:p>
          <a:p>
            <a:pPr lvl="0" indent="0" marL="0">
              <a:spcBef>
                <a:spcPts val="3000"/>
              </a:spcBef>
              <a:buNone/>
            </a:pPr>
            <a:r>
              <a:rPr b="1"/>
              <a:t>Embracing Incremental Planning</a:t>
            </a:r>
          </a:p>
          <a:p>
            <a:pPr lvl="0" indent="0" marL="0">
              <a:buNone/>
            </a:pPr>
            <a:r>
              <a:rPr/>
              <a:t>Key points of Incremental Planning: - Building the project in small increments - Frequent releases of working software - Client involvement in each increment</a:t>
            </a:r>
          </a:p>
          <a:p>
            <a:pPr lvl="0" indent="0">
              <a:buNone/>
            </a:pPr>
            <a:r>
              <a:rPr>
                <a:latin typeface="Courier"/>
              </a:rPr>
              <a:t>Incremental planning focuses on delivering value in increments or stages. Each increment adds new functionality to the product. This approach enables stakeholders to see progress early and provides opportunities for adjustments based on evolving needs.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 Benefits of Iterative and Incremental Planning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Swift Responses</a:t>
            </a:r>
          </a:p>
          <a:p>
            <a:pPr lvl="0" indent="0" marL="0">
              <a:buNone/>
            </a:pPr>
            <a:r>
              <a:rPr/>
              <a:t>Key advantages of iterative and incremental planning: - Quick adaptation to changing requirements - Early identification and resolution of issues - Enhanced client satisfaction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Working Increments</a:t>
            </a:r>
          </a:p>
          <a:p>
            <a:pPr lvl="0" indent="0" marL="0">
              <a:buNone/>
            </a:pPr>
            <a:r>
              <a:rPr/>
              <a:t>Key advantages of iterative and incremental planning: - Frequent delivery of functional features - Reduced time-to-market - Better project visibility</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63DD919-1115-4AA6-8E00-E0EA70D8243F}" vid="{27F46E66-7C25-4E72-9480-4997DAC2A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DevOpsJunkies</Template>
  <TotalTime>0</TotalTime>
  <Words>52</Words>
  <Application>Microsoft Office PowerPoint</Application>
  <PresentationFormat>On-screen Show (16:9)</PresentationFormat>
  <Paragraphs>22</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DevOpsJunkies</vt:lpstr>
      <vt:lpstr>Section Title</vt:lpstr>
      <vt:lpstr>Slide Title</vt:lpstr>
      <vt:lpstr>New Slide Title</vt:lpstr>
      <vt:lpstr>A New 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2023-09-05T09:54:10Z</dcterms:created>
  <dcterms:modified xsi:type="dcterms:W3CDTF">2023-09-05T09:54:10Z</dcterms:modified>
</cp:coreProperties>
</file>

<file path=docProps/custom.xml><?xml version="1.0" encoding="utf-8"?>
<Properties xmlns="http://schemas.openxmlformats.org/officeDocument/2006/custom-properties" xmlns:vt="http://schemas.openxmlformats.org/officeDocument/2006/docPropsVTypes"/>
</file>