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60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5143500" type="screen16x9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03"/>
          <a:sy d="100" n="103"/>
        </p:scale>
        <p:origin x="874" y="58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notesMaster" Target="notesMasters/notesMaster1.xml" /><Relationship Id="rId27" Type="http://schemas.openxmlformats.org/officeDocument/2006/relationships/viewProps" Target="viewProps.xml" /><Relationship Id="rId2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9" Type="http://schemas.openxmlformats.org/officeDocument/2006/relationships/tableStyles" Target="tableStyles.xml" /><Relationship Id="rId28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?><Relationships xmlns="http://schemas.openxmlformats.org/package/2006/relationships"><Relationship Id="rId2" Type="http://schemas.openxmlformats.org/officeDocument/2006/relationships/slide" Target="../slides/slide18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?><Relationships xmlns="http://schemas.openxmlformats.org/package/2006/relationships"><Relationship Id="rId2" Type="http://schemas.openxmlformats.org/officeDocument/2006/relationships/slide" Target="../slides/slide20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?><Relationships xmlns="http://schemas.openxmlformats.org/package/2006/relationships"><Relationship Id="rId2" Type="http://schemas.openxmlformats.org/officeDocument/2006/relationships/slide" Target="../slides/slide21.xml" /><Relationship Id="rId1" Type="http://schemas.openxmlformats.org/officeDocument/2006/relationships/notesMaster" Target="../notesMasters/notesMaster1.xml" /></Relationships>
</file>

<file path=ppt/notesSlides/_rels/notesSlide13.xml.rels><?xml version="1.0" encoding="UTF-8"?><Relationships xmlns="http://schemas.openxmlformats.org/package/2006/relationships"><Relationship Id="rId2" Type="http://schemas.openxmlformats.org/officeDocument/2006/relationships/slide" Target="../slides/slide23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_rels/notesSlide5.xml.rels><?xml version="1.0" encoding="UTF-8"?>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6.xml.rels><?xml version="1.0" encoding="UTF-8"?>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_rels/notesSlide7.xml.rels><?xml version="1.0" encoding="UTF-8"?><Relationships xmlns="http://schemas.openxmlformats.org/package/2006/relationships"><Relationship Id="rId2" Type="http://schemas.openxmlformats.org/officeDocument/2006/relationships/slide" Target="../slides/slide14.xml" /><Relationship Id="rId1" Type="http://schemas.openxmlformats.org/officeDocument/2006/relationships/notesMaster" Target="../notesMasters/notesMaster1.xml" /></Relationships>
</file>

<file path=ppt/notesSlides/_rels/notesSlide8.xml.rels><?xml version="1.0" encoding="UTF-8"?><Relationships xmlns="http://schemas.openxmlformats.org/package/2006/relationships"><Relationship Id="rId2" Type="http://schemas.openxmlformats.org/officeDocument/2006/relationships/slide" Target="../slides/slide15.xml" /><Relationship Id="rId1" Type="http://schemas.openxmlformats.org/officeDocument/2006/relationships/notesMaster" Target="../notesMasters/notesMaster1.xml" /></Relationships>
</file>

<file path=ppt/notesSlides/_rels/notesSlide9.xml.rels><?xml version="1.0" encoding="UTF-8"?><Relationships xmlns="http://schemas.openxmlformats.org/package/2006/relationships"><Relationship Id="rId2" Type="http://schemas.openxmlformats.org/officeDocument/2006/relationships/slide" Target="../slides/slide17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Speaker notes go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</a:t>
            </a:fld>
            <a:endParaRPr lang="en-US"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Explain how relative estimation works and its common units.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18</a:t>
            </a:fld>
            <a:endParaRPr lang="en-US"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Summarize the key takeaways from the course.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20</a:t>
            </a:fld>
            <a:endParaRPr lang="en-US"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Provide guidance on what students can do next to deepen their knowledge of Agile.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21</a:t>
            </a:fld>
            <a:endParaRPr lang="en-US"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Encourage students to start applying Agile practices in their projects.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23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 this section, provide an overview of the course content and what students can expect to learn.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Speaker notes go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8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Elaborate on each principle and its importance in Agile.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9</a:t>
            </a:fld>
            <a:endParaRPr lang="en-US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Speaker notes go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11</a:t>
            </a:fld>
            <a:endParaRPr lang="en-US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Explain each artifact and its role in Scrum.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12</a:t>
            </a:fld>
            <a:endParaRPr lang="en-US"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Speaker notes go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14</a:t>
            </a:fld>
            <a:endParaRPr lang="en-US"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Detail the columns on a Kanban board and how they’re used.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15</a:t>
            </a:fld>
            <a:endParaRPr lang="en-US"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Speaker notes go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17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1" y="0"/>
            <a:ext cx="1728788" cy="51435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7319" y="841772"/>
            <a:ext cx="6593681" cy="179070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7319" y="2701528"/>
            <a:ext cx="6593681" cy="1241822"/>
          </a:xfrm>
        </p:spPr>
        <p:txBody>
          <a:bodyPr>
            <a:normAutofit/>
          </a:bodyPr>
          <a:lstStyle>
            <a:lvl1pPr marL="0" indent="0" algn="l">
              <a:buNone/>
              <a:defRPr sz="1500" cap="all" baseline="0">
                <a:solidFill>
                  <a:schemeClr val="tx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08133" y="4057651"/>
            <a:ext cx="2057400" cy="273844"/>
          </a:xfrm>
        </p:spPr>
        <p:txBody>
          <a:bodyPr/>
          <a:lstStyle/>
          <a:p>
            <a:fld id="{241EB5C9-1307-BA42-ABA2-0BC069CD8E7F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07318" y="4057651"/>
            <a:ext cx="3843665" cy="273844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22684" y="4057650"/>
            <a:ext cx="578317" cy="273844"/>
          </a:xfr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370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3228499"/>
            <a:ext cx="7434266" cy="614516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6058" y="454819"/>
            <a:ext cx="7434266" cy="2474834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4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4" y="3843015"/>
            <a:ext cx="7433144" cy="51185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619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93" y="457200"/>
            <a:ext cx="7429466" cy="2571750"/>
          </a:xfrm>
        </p:spPr>
        <p:txBody>
          <a:bodyPr anchor="ctr">
            <a:normAutofit/>
          </a:bodyPr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3314700"/>
            <a:ext cx="7428344" cy="1028699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1220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457200"/>
            <a:ext cx="6977064" cy="2061322"/>
          </a:xfrm>
        </p:spPr>
        <p:txBody>
          <a:bodyPr anchor="ctr">
            <a:normAutofit/>
          </a:bodyPr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2524168"/>
            <a:ext cx="6564224" cy="411726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3232439"/>
            <a:ext cx="7429502" cy="1117122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677634" y="549295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7903028" y="2073729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663016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600531"/>
            <a:ext cx="7429501" cy="1883876"/>
          </a:xfrm>
        </p:spPr>
        <p:txBody>
          <a:bodyPr anchor="b">
            <a:normAutofit/>
          </a:bodyPr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3" y="3493241"/>
            <a:ext cx="7428379" cy="855483"/>
          </a:xfrm>
        </p:spPr>
        <p:txBody>
          <a:bodyPr anchor="t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9363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56060" y="457200"/>
            <a:ext cx="7429499" cy="14287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56058" y="2005847"/>
            <a:ext cx="2397674" cy="51435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845939" y="2520197"/>
            <a:ext cx="2406551" cy="182320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6075" y="2008226"/>
            <a:ext cx="2388289" cy="51435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78160" y="2522576"/>
            <a:ext cx="2396873" cy="182320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332" y="2005847"/>
            <a:ext cx="2396226" cy="51435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89332" y="2520197"/>
            <a:ext cx="2396226" cy="182320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1281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56059" y="457200"/>
            <a:ext cx="7429499" cy="14287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856060" y="3303447"/>
            <a:ext cx="2396430" cy="432197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5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56060" y="2000249"/>
            <a:ext cx="2396430" cy="1143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5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856060" y="3735644"/>
            <a:ext cx="2396430" cy="61338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66790" y="3303447"/>
            <a:ext cx="2400300" cy="432197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5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66790" y="2000249"/>
            <a:ext cx="2399205" cy="1143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5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65695" y="3735643"/>
            <a:ext cx="2400300" cy="607757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426" y="3303446"/>
            <a:ext cx="2393056" cy="432197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5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89332" y="2000249"/>
            <a:ext cx="2396227" cy="1143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5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89332" y="3735641"/>
            <a:ext cx="2396226" cy="60775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7742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6774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1" y="457200"/>
            <a:ext cx="1503758" cy="38862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6057" y="457200"/>
            <a:ext cx="5811443" cy="38862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607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C67F5-B08A-56C9-1176-61DC570BE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661314-2259-4514-1881-2523C37FA6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039B07-FED9-ECB2-1163-351A976C8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617B20-BC9A-1C30-AB0A-49382BFB3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786499-92B9-7641-DBAD-A996BA645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542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051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064420"/>
            <a:ext cx="7429500" cy="2139553"/>
          </a:xfrm>
        </p:spPr>
        <p:txBody>
          <a:bodyPr anchor="b">
            <a:normAutofit/>
          </a:bodyPr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3318272"/>
            <a:ext cx="7429500" cy="1031082"/>
          </a:xfrm>
        </p:spPr>
        <p:txBody>
          <a:bodyPr>
            <a:normAutofit/>
          </a:bodyPr>
          <a:lstStyle>
            <a:lvl1pPr marL="0" indent="0">
              <a:buNone/>
              <a:defRPr sz="135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39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6058" y="1687114"/>
            <a:ext cx="3658792" cy="26562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1687114"/>
            <a:ext cx="3656408" cy="26562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633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464345"/>
            <a:ext cx="7429500" cy="110847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515" y="1687115"/>
            <a:ext cx="3487337" cy="617934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058" y="2305048"/>
            <a:ext cx="3658793" cy="2038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6" y="1687114"/>
            <a:ext cx="3484952" cy="617934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305048"/>
            <a:ext cx="3656408" cy="2038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921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909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628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029" y="457201"/>
            <a:ext cx="2892028" cy="1229913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150" y="444499"/>
            <a:ext cx="4418407" cy="3898901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029" y="1687114"/>
            <a:ext cx="2892028" cy="265628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24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0" y="457200"/>
            <a:ext cx="4450881" cy="122991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5541" y="457201"/>
            <a:ext cx="2750018" cy="38861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1687114"/>
            <a:ext cx="4450883" cy="265628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99214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slideLayouts/slideLayout13.xml" Type="http://schemas.openxmlformats.org/officeDocument/2006/relationships/slideLayout" /><Relationship Id="rId18" Target="../slideLayouts/slideLayout18.xml" Type="http://schemas.openxmlformats.org/officeDocument/2006/relationships/slideLayout" /><Relationship Id="rId3" Target="../slideLayouts/slideLayout3.xml" Type="http://schemas.openxmlformats.org/officeDocument/2006/relationships/slideLayout" /><Relationship Id="rId21" Target="../media/image3.png" Type="http://schemas.openxmlformats.org/officeDocument/2006/relationships/image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17" Target="../slideLayouts/slideLayout17.xml" Type="http://schemas.openxmlformats.org/officeDocument/2006/relationships/slideLayout" /><Relationship Id="rId2" Target="../slideLayouts/slideLayout2.xml" Type="http://schemas.openxmlformats.org/officeDocument/2006/relationships/slideLayout" /><Relationship Id="rId16" Target="../slideLayouts/slideLayout16.xml" Type="http://schemas.openxmlformats.org/officeDocument/2006/relationships/slideLayout" /><Relationship Id="rId20" Target="../media/image2.png" Type="http://schemas.openxmlformats.org/officeDocument/2006/relationships/image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5" Target="../slideLayouts/slideLayout15.xml" Type="http://schemas.openxmlformats.org/officeDocument/2006/relationships/slideLayout" /><Relationship Id="rId10" Target="../slideLayouts/slideLayout10.xml" Type="http://schemas.openxmlformats.org/officeDocument/2006/relationships/slideLayout" /><Relationship Id="rId19" Target="../theme/theme1.xml" Type="http://schemas.openxmlformats.org/officeDocument/2006/relationships/theme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slideLayouts/slideLayout14.xml" Type="http://schemas.openxmlformats.org/officeDocument/2006/relationships/slideLayout" /><Relationship Id="rId22" Target="../media/image4.png" Type="http://schemas.openxmlformats.org/officeDocument/2006/relationships/image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\\DROBO-FS\QuickDrops\JB\PPTX NG\Droplets\LightingOverlay.png" id="7" name="Picture 2"/>
          <p:cNvPicPr>
            <a:picLocks noChangeArrowheads="1" noChangeAspect="1"/>
          </p:cNvPicPr>
          <p:nvPr/>
        </p:nvPicPr>
        <p:blipFill>
          <a:blip r:embed="rId20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51435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0716" y="0"/>
            <a:ext cx="9040416" cy="51435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b="b" l="0" r="r" t="0"/>
                <a:pathLst>
                  <a:path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b="b" l="0" r="r" t="0"/>
                <a:pathLst>
                  <a:path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b="b" l="0" r="r" t="0"/>
                <a:pathLst>
                  <a:path h="1141" w="233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b="b" l="0" r="r" t="0"/>
                <a:pathLst>
                  <a:path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b="b" l="0" r="r" t="0"/>
                <a:pathLst>
                  <a:path h="901" w="233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b="b" l="0" r="r" t="0"/>
                <a:pathLst>
                  <a:path h="575" w="96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b="b" l="0" r="r" t="0"/>
                <a:pathLst>
                  <a:path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b="b" l="0" r="r" t="0"/>
                <a:pathLst>
                  <a:path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b="b" l="0" r="r" t="0"/>
                <a:pathLst>
                  <a:path h="332" w="266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b="b" l="0" r="r" t="0"/>
                <a:pathLst>
                  <a:path h="31" w="34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cap="flat" w="15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b="b" l="0" r="r" t="0"/>
                <a:pathLst>
                  <a:path h="80" w="78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b="b" l="0" r="r" t="0"/>
                <a:pathLst>
                  <a:path h="303" w="9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b="b" l="0" r="r" t="0"/>
                <a:pathLst>
                  <a:path h="300" w="9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b="b" l="0" r="r" t="0"/>
                <a:pathLst>
                  <a:path h="23" w="24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b="b" l="0" r="r" t="0"/>
                <a:pathLst>
                  <a:path h="1135" w="233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b="b" l="0" r="r" t="0"/>
                <a:pathLst>
                  <a:path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b="b" l="0" r="r" t="0"/>
                <a:pathLst>
                  <a:path h="766" w="54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b="b" l="0" r="r" t="0"/>
                <a:pathLst>
                  <a:path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b="b" l="0" r="r" t="0"/>
                <a:pathLst>
                  <a:path h="898" w="236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b="b" l="0" r="r" t="0"/>
                <a:pathLst>
                  <a:path h="575" w="96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b="b" l="0" r="r" t="0"/>
                <a:pathLst>
                  <a:path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b="b" l="0" r="r" t="0"/>
                <a:pathLst>
                  <a:path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b="b" l="0" r="r" t="0"/>
                <a:pathLst>
                  <a:path h="326" w="263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b="b" l="0" r="r" t="0"/>
                <a:pathLst>
                  <a:path h="31" w="33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b="b" l="0" r="r" t="0"/>
                <a:pathLst>
                  <a:path h="323" w="26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b="b" l="0" r="r" t="0"/>
                <a:pathLst>
                  <a:path h="32" w="33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b="b" l="0" r="r" t="0"/>
                <a:pathLst>
                  <a:path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b="b" l="0" r="r" t="0"/>
                <a:pathLst>
                  <a:path h="727" w="188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b="b" l="0" r="r" t="0"/>
                <a:pathLst>
                  <a:path h="33" w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b="b" l="0" r="r" t="0"/>
                <a:pathLst>
                  <a:path h="973" w="192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b="b" l="0" r="r" t="0"/>
                <a:pathLst>
                  <a:path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b="b" l="0" r="r" t="0"/>
                <a:pathLst>
                  <a:path h="1135" w="194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b="b" l="0" r="r" t="0"/>
                <a:pathLst>
                  <a:path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6060" y="463888"/>
            <a:ext cx="7429499" cy="1108928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endParaRPr dirty="0"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856060" y="1687115"/>
            <a:ext cx="7429499" cy="2656286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5592691" y="4412457"/>
            <a:ext cx="20574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856059" y="4412457"/>
            <a:ext cx="4679482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all"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7707241" y="4412456"/>
            <a:ext cx="578317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48" name="Picture 2">
            <a:extLst>
              <a:ext uri="{FF2B5EF4-FFF2-40B4-BE49-F238E27FC236}">
                <a16:creationId xmlns:a16="http://schemas.microsoft.com/office/drawing/2014/main" id="{679CB441-1B13-6575-96CF-E34E768A79D4}"/>
              </a:ext>
            </a:extLst>
          </p:cNvPr>
          <p:cNvPicPr>
            <a:picLocks noChangeArrowheads="1"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5187" y="4842444"/>
            <a:ext cx="2198222" cy="289948"/>
          </a:xfrm>
          <a:prstGeom prst="rect">
            <a:avLst/>
          </a:prstGeom>
          <a:noFill/>
          <a:effectLst>
            <a:glow rad="25400">
              <a:schemeClr val="tx2">
                <a:lumMod val="75000"/>
                <a:alpha val="78000"/>
              </a:schemeClr>
            </a:glow>
            <a:outerShdw algn="tl" blurRad="50800" dir="2700000" dist="38100" rotWithShape="0">
              <a:schemeClr val="tx2">
                <a:lumMod val="90000"/>
                <a:alpha val="54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">
            <a:extLst>
              <a:ext uri="{FF2B5EF4-FFF2-40B4-BE49-F238E27FC236}">
                <a16:creationId xmlns:a16="http://schemas.microsoft.com/office/drawing/2014/main" id="{F1B4B91B-2C6F-9DDD-9173-2B31968A06C7}"/>
              </a:ext>
            </a:extLst>
          </p:cNvPr>
          <p:cNvPicPr>
            <a:picLocks noChangeArrowheads="1"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9804" y="4888160"/>
            <a:ext cx="402346" cy="197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E2B4E557-F1DC-0CF0-1471-4F44FEB37E41}"/>
              </a:ext>
            </a:extLst>
          </p:cNvPr>
          <p:cNvSpPr txBox="1"/>
          <p:nvPr/>
        </p:nvSpPr>
        <p:spPr>
          <a:xfrm>
            <a:off x="829866" y="4764859"/>
            <a:ext cx="3957896" cy="323165"/>
          </a:xfrm>
          <a:prstGeom prst="rect">
            <a:avLst/>
          </a:prstGeom>
          <a:noFill/>
          <a:effectLst>
            <a:glow rad="127000">
              <a:schemeClr val="accent2">
                <a:satMod val="175000"/>
                <a:alpha val="40000"/>
              </a:schemeClr>
            </a:glow>
            <a:outerShdw algn="tl" blurRad="25400" dir="2700000" dist="38100" rotWithShape="0">
              <a:schemeClr val="tx2">
                <a:lumMod val="75000"/>
                <a:alpha val="40000"/>
              </a:schemeClr>
            </a:outerShdw>
          </a:effectLst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b="0" dirty="0" i="0" lang="en-US" strike="noStrike" sz="1500" u="none">
                <a:solidFill>
                  <a:schemeClr val="bg2"/>
                </a:solidFill>
                <a:effectLst/>
                <a:latin charset="0" panose="020B0604020202020204" pitchFamily="34" typeface="Arial"/>
              </a:rPr>
              <a:t>© ProDataMan 2023. All Rights Reserved</a:t>
            </a:r>
            <a:endParaRPr b="0" dirty="0" lang="en-US" sz="1500">
              <a:solidFill>
                <a:schemeClr val="bg2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188704464"/>
      </p:ext>
    </p:extLst>
  </p:cSld>
  <p:clrMap accent1="accent1" accent2="accent2" accent3="accent3" accent4="accent4" accent5="accent5" accent6="accent6" bg1="dk1" bg2="dk2" folHlink="folHlink" hlink="hlink" tx1="lt1" tx2="lt2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685800" eaLnBrk="1" hangingPunct="1" latinLnBrk="0" rtl="0">
        <a:lnSpc>
          <a:spcPct val="90000"/>
        </a:lnSpc>
        <a:spcBef>
          <a:spcPct val="0"/>
        </a:spcBef>
        <a:buNone/>
        <a:defRPr baseline="0" cap="all" kern="1200" sz="27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685800" eaLnBrk="1" hangingPunct="1" indent="-171450" latinLnBrk="0" marL="171450" rtl="0">
        <a:lnSpc>
          <a:spcPct val="120000"/>
        </a:lnSpc>
        <a:spcBef>
          <a:spcPts val="750"/>
        </a:spcBef>
        <a:buSzPct val="125000"/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685800" eaLnBrk="1" hangingPunct="1" indent="-171450" latinLnBrk="0" marL="514350" rtl="0">
        <a:lnSpc>
          <a:spcPct val="120000"/>
        </a:lnSpc>
        <a:spcBef>
          <a:spcPts val="375"/>
        </a:spcBef>
        <a:buSzPct val="125000"/>
        <a:buFont charset="0" panose="020B0604020202020204" pitchFamily="34"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2pPr>
      <a:lvl3pPr algn="l" defTabSz="685800" eaLnBrk="1" hangingPunct="1" indent="-171450" latinLnBrk="0" marL="857250" rtl="0">
        <a:lnSpc>
          <a:spcPct val="120000"/>
        </a:lnSpc>
        <a:spcBef>
          <a:spcPts val="375"/>
        </a:spcBef>
        <a:buSzPct val="125000"/>
        <a:buFont charset="0" panose="020B0604020202020204" pitchFamily="34" typeface="Arial"/>
        <a:buChar char="•"/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685800" eaLnBrk="1" hangingPunct="1" indent="-171450" latinLnBrk="0" marL="1200150" rtl="0">
        <a:lnSpc>
          <a:spcPct val="120000"/>
        </a:lnSpc>
        <a:spcBef>
          <a:spcPts val="375"/>
        </a:spcBef>
        <a:buSzPct val="125000"/>
        <a:buFont charset="0" panose="020B0604020202020204" pitchFamily="34" typeface="Arial"/>
        <a:buChar char="•"/>
        <a:defRPr kern="1200" sz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685800" eaLnBrk="1" hangingPunct="1" indent="-171450" latinLnBrk="0" marL="1543050" rtl="0">
        <a:lnSpc>
          <a:spcPct val="120000"/>
        </a:lnSpc>
        <a:spcBef>
          <a:spcPts val="375"/>
        </a:spcBef>
        <a:buSzPct val="125000"/>
        <a:buFont charset="0" panose="020B0604020202020204" pitchFamily="34" typeface="Arial"/>
        <a:buChar char="•"/>
        <a:defRPr kern="1200" sz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685800" eaLnBrk="1" hangingPunct="1" indent="-171450" latinLnBrk="0" marL="1885950" rtl="0">
        <a:lnSpc>
          <a:spcPct val="120000"/>
        </a:lnSpc>
        <a:spcBef>
          <a:spcPts val="375"/>
        </a:spcBef>
        <a:buSzPct val="125000"/>
        <a:buFont charset="0" panose="020B0604020202020204" pitchFamily="34" typeface="Arial"/>
        <a:buChar char="•"/>
        <a:defRPr kern="1200" sz="1050">
          <a:solidFill>
            <a:schemeClr val="tx1"/>
          </a:solidFill>
          <a:latin typeface="+mn-lt"/>
          <a:ea typeface="+mn-ea"/>
          <a:cs typeface="+mn-cs"/>
        </a:defRPr>
      </a:lvl6pPr>
      <a:lvl7pPr algn="l" defTabSz="685800" eaLnBrk="1" hangingPunct="1" indent="-171450" latinLnBrk="0" marL="2228850" rtl="0">
        <a:lnSpc>
          <a:spcPct val="120000"/>
        </a:lnSpc>
        <a:spcBef>
          <a:spcPts val="375"/>
        </a:spcBef>
        <a:buSzPct val="125000"/>
        <a:buFont charset="0" panose="020B0604020202020204" pitchFamily="34" typeface="Arial"/>
        <a:buChar char="•"/>
        <a:defRPr kern="1200" sz="1050">
          <a:solidFill>
            <a:schemeClr val="tx1"/>
          </a:solidFill>
          <a:latin typeface="+mn-lt"/>
          <a:ea typeface="+mn-ea"/>
          <a:cs typeface="+mn-cs"/>
        </a:defRPr>
      </a:lvl7pPr>
      <a:lvl8pPr algn="l" defTabSz="685800" eaLnBrk="1" hangingPunct="1" indent="-171450" latinLnBrk="0" marL="2571750" rtl="0">
        <a:lnSpc>
          <a:spcPct val="120000"/>
        </a:lnSpc>
        <a:spcBef>
          <a:spcPts val="375"/>
        </a:spcBef>
        <a:buSzPct val="125000"/>
        <a:buFont charset="0" panose="020B0604020202020204" pitchFamily="34" typeface="Arial"/>
        <a:buChar char="•"/>
        <a:defRPr kern="1200" sz="1050">
          <a:solidFill>
            <a:schemeClr val="tx1"/>
          </a:solidFill>
          <a:latin typeface="+mn-lt"/>
          <a:ea typeface="+mn-ea"/>
          <a:cs typeface="+mn-cs"/>
        </a:defRPr>
      </a:lvl8pPr>
      <a:lvl9pPr algn="l" defTabSz="685800" eaLnBrk="1" hangingPunct="1" indent="-171450" latinLnBrk="0" marL="2914650" rtl="0">
        <a:lnSpc>
          <a:spcPct val="120000"/>
        </a:lnSpc>
        <a:spcBef>
          <a:spcPts val="375"/>
        </a:spcBef>
        <a:buSzPct val="125000"/>
        <a:buFont charset="0" panose="020B0604020202020204" pitchFamily="34" typeface="Arial"/>
        <a:buChar char="•"/>
        <a:defRPr kern="1200" sz="105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6858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6858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6858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6858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6858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6858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6858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6858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6858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8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9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0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1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Relationship Id="rId3" Type="http://schemas.openxmlformats.org/officeDocument/2006/relationships/hyperlink" Target="https://www.Google.com" TargetMode="Externa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064420"/>
            <a:ext cx="7429500" cy="2139553"/>
          </a:xfrm>
        </p:spPr>
        <p:txBody>
          <a:bodyPr/>
          <a:lstStyle/>
          <a:p>
            <a:pPr lvl="0" indent="0" marL="0">
              <a:buNone/>
            </a:pPr>
            <a:r>
              <a:rPr/>
              <a:t>Section Title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064420"/>
            <a:ext cx="7429500" cy="2139553"/>
          </a:xfrm>
        </p:spPr>
        <p:txBody>
          <a:bodyPr/>
          <a:lstStyle/>
          <a:p>
            <a:pPr lvl="0" indent="0" marL="0">
              <a:buNone/>
            </a:pPr>
            <a:r>
              <a:rPr/>
              <a:t>Scrum Methodology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Scrum Framework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Scrum is a popular Agile framework that divides work into time-boxed iterations called sprints. It includes roles like Scrum Master and Product Owner.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Scrum Artifacts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Product Backlog</a:t>
            </a:r>
          </a:p>
          <a:p>
            <a:pPr lvl="0"/>
            <a:r>
              <a:rPr/>
              <a:t>Sprint Backlog</a:t>
            </a:r>
          </a:p>
          <a:p>
            <a:pPr lvl="0"/>
            <a:r>
              <a:rPr/>
              <a:t>Increment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064420"/>
            <a:ext cx="7429500" cy="2139553"/>
          </a:xfrm>
        </p:spPr>
        <p:txBody>
          <a:bodyPr/>
          <a:lstStyle/>
          <a:p>
            <a:pPr lvl="0" indent="0" marL="0">
              <a:buNone/>
            </a:pPr>
            <a:r>
              <a:rPr/>
              <a:t>Kanban Methodology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Kanban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Kanban is a visual system for managing work. It helps teams visualize their workflow and optimize it for efficiency.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Kanban Board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To-Do</a:t>
            </a:r>
          </a:p>
          <a:p>
            <a:pPr lvl="0"/>
            <a:r>
              <a:rPr/>
              <a:t>In Progress</a:t>
            </a:r>
          </a:p>
          <a:p>
            <a:pPr lvl="0"/>
            <a:r>
              <a:rPr/>
              <a:t>Done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064420"/>
            <a:ext cx="7429500" cy="2139553"/>
          </a:xfrm>
        </p:spPr>
        <p:txBody>
          <a:bodyPr/>
          <a:lstStyle/>
          <a:p>
            <a:pPr lvl="0" indent="0" marL="0">
              <a:buNone/>
            </a:pPr>
            <a:r>
              <a:rPr/>
              <a:t>Agile Estimation Techniques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 Estimate in Agile?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Estimation helps teams plan and prioritize work. It provides a basis for making informed decisions.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Relative Estimation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Story Points</a:t>
            </a:r>
          </a:p>
          <a:p>
            <a:pPr lvl="0"/>
            <a:r>
              <a:rPr/>
              <a:t>T-shirt Sizes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064420"/>
            <a:ext cx="7429500" cy="2139553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Course Conclusion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First 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Text on a slide:</a:t>
            </a:r>
          </a:p>
          <a:p>
            <a:pPr lvl="0"/>
            <a:r>
              <a:rPr/>
              <a:t>Bullet</a:t>
            </a:r>
          </a:p>
          <a:p>
            <a:pPr lvl="0"/>
            <a:r>
              <a:rPr/>
              <a:t>Bullet</a:t>
            </a:r>
          </a:p>
          <a:p>
            <a:pPr lvl="0"/>
            <a:r>
              <a:rPr/>
              <a:t>Bullet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Wrapping 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 this course, you’ve learned the fundamentals of Agile, explored Scrum and Kanban, and discovered Agile estimation techniques.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Apply Agile in your projects</a:t>
            </a:r>
          </a:p>
          <a:p>
            <a:pPr lvl="0"/>
            <a:r>
              <a:rPr/>
              <a:t>Explore advanced Agile topics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064420"/>
            <a:ext cx="7429500" cy="2139553"/>
          </a:xfrm>
        </p:spPr>
        <p:txBody>
          <a:bodyPr/>
          <a:lstStyle/>
          <a:p>
            <a:pPr lvl="0" indent="0" marL="0">
              <a:buNone/>
            </a:pPr>
            <a:r>
              <a:rPr/>
              <a:t>Get Started!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Time to Dive 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Now that you’re equipped with Agile knowledge, it’s time to start your Agile journey!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064420"/>
            <a:ext cx="7429500" cy="2139553"/>
          </a:xfrm>
        </p:spPr>
        <p:txBody>
          <a:bodyPr/>
          <a:lstStyle/>
          <a:p>
            <a:pPr lvl="0" indent="0" marL="0">
              <a:buNone/>
            </a:pPr>
            <a:r>
              <a:rPr/>
              <a:t>Agile Project Management Course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064420"/>
            <a:ext cx="7429500" cy="2139553"/>
          </a:xfrm>
        </p:spPr>
        <p:txBody>
          <a:bodyPr/>
          <a:lstStyle/>
          <a:p>
            <a:pPr lvl="0" indent="0" marL="0">
              <a:buNone/>
            </a:pPr>
            <a:r>
              <a:rPr/>
              <a:t>Fuck you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Welcome to the Agile Project Management Course. In this course, you will learn the principles and practices of Agile project management.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Course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Let’s start with an overview of what this course will cover:</a:t>
            </a:r>
          </a:p>
          <a:p>
            <a:pPr lvl="0"/>
            <a:r>
              <a:rPr/>
              <a:t>Understanding Agile</a:t>
            </a:r>
          </a:p>
          <a:p>
            <a:pPr lvl="0"/>
            <a:r>
              <a:rPr/>
              <a:t>Scrum Methodology</a:t>
            </a:r>
          </a:p>
          <a:p>
            <a:pPr lvl="0"/>
            <a:r>
              <a:rPr/>
              <a:t>Kanban Methodology</a:t>
            </a:r>
          </a:p>
          <a:p>
            <a:pPr lvl="0"/>
            <a:r>
              <a:rPr/>
              <a:t>Agile Estimation Techniques</a:t>
            </a:r>
          </a:p>
          <a:p>
            <a:pPr lvl="0" indent="0" marL="0">
              <a:buNone/>
            </a:pPr>
            <a:r>
              <a:rPr>
                <a:hlinkClick r:id="rId3"/>
              </a:rPr>
              <a:t>Goggles Home Page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064420"/>
            <a:ext cx="7429500" cy="2139553"/>
          </a:xfrm>
        </p:spPr>
        <p:txBody>
          <a:bodyPr/>
          <a:lstStyle/>
          <a:p>
            <a:pPr lvl="0" indent="0" marL="0">
              <a:buNone/>
            </a:pPr>
            <a:r>
              <a:rPr/>
              <a:t>Agile Fundamentals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Agile Fundamentals Explained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Agile is an iterative approach to software development and project management that helps teams deliver value to their customers faster and with fewer errors.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Key Principles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Customer collaboration</a:t>
            </a:r>
          </a:p>
          <a:p>
            <a:pPr lvl="0"/>
            <a:r>
              <a:rPr/>
              <a:t>Responding to change</a:t>
            </a:r>
          </a:p>
          <a:p>
            <a:pPr lvl="0"/>
            <a:r>
              <a:rPr/>
              <a:t>Delivering working software</a:t>
            </a:r>
          </a:p>
        </p:txBody>
      </p:sp>
    </p:spTree>
  </p:cSld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evOpsJunkies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vOpsJunkies" id="{163DD919-1115-4AA6-8E00-E0EA70D8243F}" vid="{27F46E66-7C25-4E72-9480-4997DAC2AB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DevOpsJunkies</Template>
  <TotalTime>0</TotalTime>
  <Words>52</Words>
  <Application>Microsoft Office PowerPoint</Application>
  <PresentationFormat>On-screen Show (16:9)</PresentationFormat>
  <Paragraphs>22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Tw Cen MT</vt:lpstr>
      <vt:lpstr>DevOpsJunkies</vt:lpstr>
      <vt:lpstr>Section Title</vt:lpstr>
      <vt:lpstr>Slide Title</vt:lpstr>
      <vt:lpstr>New Slide Title</vt:lpstr>
      <vt:lpstr>A New Slide Title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2023-09-05T08:04:05Z</dcterms:created>
  <dcterms:modified xsi:type="dcterms:W3CDTF">2023-09-05T08:04:05Z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