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03" d="100"/>
          <a:sy n="103" d="100"/>
        </p:scale>
        <p:origin x="874" y="5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26A90-9AC6-414B-9353-8ADE63558512}"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7C577-5220-4CB8-AD08-70D88EA50EB2}" type="slidenum">
              <a:rPr lang="en-US" smtClean="0"/>
              <a:t>‹#›</a:t>
            </a:fld>
            <a:endParaRPr lang="en-US"/>
          </a:p>
        </p:txBody>
      </p:sp>
    </p:spTree>
    <p:extLst>
      <p:ext uri="{BB962C8B-B14F-4D97-AF65-F5344CB8AC3E}">
        <p14:creationId xmlns:p14="http://schemas.microsoft.com/office/powerpoint/2010/main" val="422947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estimation allows teams to make informed decisions about prioritization and resource allocation.</a:t>
            </a:r>
          </a:p>
        </p:txBody>
      </p:sp>
      <p:sp>
        <p:nvSpPr>
          <p:cNvPr id="4" name="Slide Number Placeholder 3"/>
          <p:cNvSpPr>
            <a:spLocks noGrp="1"/>
          </p:cNvSpPr>
          <p:nvPr>
            <p:ph type="sldNum" sz="quarter" idx="5"/>
          </p:nvPr>
        </p:nvSpPr>
        <p:spPr/>
        <p:txBody>
          <a:bodyPr/>
          <a:lstStyle/>
          <a:p>
            <a:fld id="{DA37C577-5220-4CB8-AD08-70D88EA50EB2}" type="slidenum">
              <a:rPr lang="en-US" smtClean="0"/>
              <a:t>2</a:t>
            </a:fld>
            <a:endParaRPr lang="en-US"/>
          </a:p>
        </p:txBody>
      </p:sp>
    </p:spTree>
    <p:extLst>
      <p:ext uri="{BB962C8B-B14F-4D97-AF65-F5344CB8AC3E}">
        <p14:creationId xmlns:p14="http://schemas.microsoft.com/office/powerpoint/2010/main" val="2626095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Recommended estimation methods include Planning Poker, T-Shirt Sizing, Fibonacci Sequence, Dot Voting, and the Bucket System.</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12</a:t>
            </a:fld>
            <a:endParaRPr lang="en-US"/>
          </a:p>
        </p:txBody>
      </p:sp>
    </p:spTree>
    <p:extLst>
      <p:ext uri="{BB962C8B-B14F-4D97-AF65-F5344CB8AC3E}">
        <p14:creationId xmlns:p14="http://schemas.microsoft.com/office/powerpoint/2010/main" val="340130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estimating user stories individually, come together as a team to discuss your estimations. Validate the rationale behind each team member’s estimation and reach a consensus on the story points assigned.</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13</a:t>
            </a:fld>
            <a:endParaRPr lang="en-US"/>
          </a:p>
        </p:txBody>
      </p:sp>
    </p:spTree>
    <p:extLst>
      <p:ext uri="{BB962C8B-B14F-4D97-AF65-F5344CB8AC3E}">
        <p14:creationId xmlns:p14="http://schemas.microsoft.com/office/powerpoint/2010/main" val="856422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Reflect on the process of estimating user stories using relative sizing. Discuss any challenges faced during the estimation process and how the team addressed them.</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14</a:t>
            </a:fld>
            <a:endParaRPr lang="en-US"/>
          </a:p>
        </p:txBody>
      </p:sp>
    </p:spTree>
    <p:extLst>
      <p:ext uri="{BB962C8B-B14F-4D97-AF65-F5344CB8AC3E}">
        <p14:creationId xmlns:p14="http://schemas.microsoft.com/office/powerpoint/2010/main" val="237944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exercise offers hands-on experience in estimating user stories, promotes collaboration within the Scrum Team, and enhances shared understanding of effort estimations.</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15</a:t>
            </a:fld>
            <a:endParaRPr lang="en-US"/>
          </a:p>
        </p:txBody>
      </p:sp>
    </p:spTree>
    <p:extLst>
      <p:ext uri="{BB962C8B-B14F-4D97-AF65-F5344CB8AC3E}">
        <p14:creationId xmlns:p14="http://schemas.microsoft.com/office/powerpoint/2010/main" val="234111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Relative estimation is a common Agile technique that simplifies prioritization and planning. It allows for quick comparisons of user stories and reduces the need for precise time estimation.</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3</a:t>
            </a:fld>
            <a:endParaRPr lang="en-US"/>
          </a:p>
        </p:txBody>
      </p:sp>
    </p:spTree>
    <p:extLst>
      <p:ext uri="{BB962C8B-B14F-4D97-AF65-F5344CB8AC3E}">
        <p14:creationId xmlns:p14="http://schemas.microsoft.com/office/powerpoint/2010/main" val="329498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Planning Poker is a collaborative estimation technique where team members use cards with story point values. This approach reduces bias in estimation and fosters team collaboration through discussion and consensus-building.</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4</a:t>
            </a:fld>
            <a:endParaRPr lang="en-US"/>
          </a:p>
        </p:txBody>
      </p:sp>
    </p:spTree>
    <p:extLst>
      <p:ext uri="{BB962C8B-B14F-4D97-AF65-F5344CB8AC3E}">
        <p14:creationId xmlns:p14="http://schemas.microsoft.com/office/powerpoint/2010/main" val="223670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Wideband Delphi is another estimation technique that gathers expert opinions anonymously and involves an iterative process to converge on estimates. This method is effective in reducing biases and extremes in estimation and benefits from the input of experts for accuracy.</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5</a:t>
            </a:fld>
            <a:endParaRPr lang="en-US"/>
          </a:p>
        </p:txBody>
      </p:sp>
    </p:spTree>
    <p:extLst>
      <p:ext uri="{BB962C8B-B14F-4D97-AF65-F5344CB8AC3E}">
        <p14:creationId xmlns:p14="http://schemas.microsoft.com/office/powerpoint/2010/main" val="2244904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Affinity Estimation simplifies the estimation process by grouping user stories of similar complexity. This approach streamlines estimation for large backlogs, reducing the need for detailed analysis and making backlog grooming more efficient.</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6</a:t>
            </a:fld>
            <a:endParaRPr lang="en-US"/>
          </a:p>
        </p:txBody>
      </p:sp>
    </p:spTree>
    <p:extLst>
      <p:ext uri="{BB962C8B-B14F-4D97-AF65-F5344CB8AC3E}">
        <p14:creationId xmlns:p14="http://schemas.microsoft.com/office/powerpoint/2010/main" val="1486646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objective of this exercise is to practice estimating user stories using relative sizing and story points.</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8</a:t>
            </a:fld>
            <a:endParaRPr lang="en-US"/>
          </a:p>
        </p:txBody>
      </p:sp>
    </p:spTree>
    <p:extLst>
      <p:ext uri="{BB962C8B-B14F-4D97-AF65-F5344CB8AC3E}">
        <p14:creationId xmlns:p14="http://schemas.microsoft.com/office/powerpoint/2010/main" val="1702848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are a member of a Scrum Team working on an e-commerce website project. The Product Owner has provided a set of user stories for the next sprint.</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9</a:t>
            </a:fld>
            <a:endParaRPr lang="en-US"/>
          </a:p>
        </p:txBody>
      </p:sp>
    </p:spTree>
    <p:extLst>
      <p:ext uri="{BB962C8B-B14F-4D97-AF65-F5344CB8AC3E}">
        <p14:creationId xmlns:p14="http://schemas.microsoft.com/office/powerpoint/2010/main" val="1653663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user stories for this sprint include: 1. Browse products by category. 2. Add products to the cart and view the cart contents. 3. Complete the checkout process and make a payment. 4. Manage product inventory and update stock levels. 5. Track the order status and receive notifications.</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10</a:t>
            </a:fld>
            <a:endParaRPr lang="en-US"/>
          </a:p>
        </p:txBody>
      </p:sp>
    </p:spTree>
    <p:extLst>
      <p:ext uri="{BB962C8B-B14F-4D97-AF65-F5344CB8AC3E}">
        <p14:creationId xmlns:p14="http://schemas.microsoft.com/office/powerpoint/2010/main" val="4508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e-commerce website aims to provide customers with a seamless shopping experience, from browsing products to making payments. Admins should efficiently manage product inventory. As a Scrum Team, you need to estimate the effort required for each user story for effective sprint planning.</a:t>
            </a:r>
          </a:p>
          <a:p>
            <a:endParaRPr lang="en-US" dirty="0"/>
          </a:p>
        </p:txBody>
      </p:sp>
      <p:sp>
        <p:nvSpPr>
          <p:cNvPr id="4" name="Slide Number Placeholder 3"/>
          <p:cNvSpPr>
            <a:spLocks noGrp="1"/>
          </p:cNvSpPr>
          <p:nvPr>
            <p:ph type="sldNum" sz="quarter" idx="5"/>
          </p:nvPr>
        </p:nvSpPr>
        <p:spPr/>
        <p:txBody>
          <a:bodyPr/>
          <a:lstStyle/>
          <a:p>
            <a:fld id="{DA37C577-5220-4CB8-AD08-70D88EA50EB2}" type="slidenum">
              <a:rPr lang="en-US" smtClean="0"/>
              <a:t>11</a:t>
            </a:fld>
            <a:endParaRPr lang="en-US"/>
          </a:p>
        </p:txBody>
      </p:sp>
    </p:spTree>
    <p:extLst>
      <p:ext uri="{BB962C8B-B14F-4D97-AF65-F5344CB8AC3E}">
        <p14:creationId xmlns:p14="http://schemas.microsoft.com/office/powerpoint/2010/main" val="146931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a:xfrm>
            <a:off x="1407318" y="4057651"/>
            <a:ext cx="3843665" cy="273844"/>
          </a:xfrm>
        </p:spPr>
        <p:txBody>
          <a:bodyPr/>
          <a:lstStyle/>
          <a:p>
            <a:endParaRPr lang="en-US"/>
          </a:p>
        </p:txBody>
      </p:sp>
      <p:sp>
        <p:nvSpPr>
          <p:cNvPr id="6" name="Slide Number Placeholder 5"/>
          <p:cNvSpPr>
            <a:spLocks noGrp="1"/>
          </p:cNvSpPr>
          <p:nvPr>
            <p:ph type="sldNum" sz="quarter" idx="12"/>
          </p:nvPr>
        </p:nvSpPr>
        <p:spPr>
          <a:xfrm>
            <a:off x="7422684" y="4057650"/>
            <a:ext cx="578317" cy="273844"/>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5645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9467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3556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732665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97419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2962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778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219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36650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7573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547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9250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4332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2421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7047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1681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4120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0830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41EB5C9-1307-BA42-ABA2-0BC069CD8E7F}" type="datetimeFigureOut">
              <a:rPr lang="en-US" smtClean="0"/>
              <a:t>9/4/2023</a:t>
            </a:fld>
            <a:endParaRPr lang="en-US"/>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C5EF2332-01BF-834F-8236-50238282D533}" type="slidenum">
              <a:rPr lang="en-US" smtClean="0"/>
              <a:t>‹#›</a:t>
            </a:fld>
            <a:endParaRPr lang="en-US"/>
          </a:p>
        </p:txBody>
      </p:sp>
      <p:pic>
        <p:nvPicPr>
          <p:cNvPr id="48" name="Picture 2">
            <a:extLst>
              <a:ext uri="{FF2B5EF4-FFF2-40B4-BE49-F238E27FC236}">
                <a16:creationId xmlns:a16="http://schemas.microsoft.com/office/drawing/2014/main" id="{679CB441-1B13-6575-96CF-E34E768A79D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85187" y="4842444"/>
            <a:ext cx="2198222" cy="289948"/>
          </a:xfrm>
          <a:prstGeom prst="rect">
            <a:avLst/>
          </a:prstGeom>
          <a:noFill/>
          <a:effectLst>
            <a:glow rad="25400">
              <a:schemeClr val="tx2">
                <a:lumMod val="75000"/>
                <a:alpha val="78000"/>
              </a:schemeClr>
            </a:glow>
            <a:outerShdw blurRad="50800" dist="38100" dir="2700000" algn="tl"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59804" y="4888160"/>
            <a:ext cx="402346" cy="19772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829866" y="4764859"/>
            <a:ext cx="3957896" cy="323165"/>
          </a:xfrm>
          <a:prstGeom prst="rect">
            <a:avLst/>
          </a:prstGeom>
          <a:noFill/>
          <a:effectLst>
            <a:glow rad="127000">
              <a:schemeClr val="accent2">
                <a:satMod val="175000"/>
                <a:alpha val="40000"/>
              </a:schemeClr>
            </a:glow>
            <a:outerShdw blurRad="25400" dist="38100" dir="2700000" algn="tl" rotWithShape="0">
              <a:schemeClr val="tx2">
                <a:lumMod val="75000"/>
                <a:alpha val="40000"/>
              </a:schemeClr>
            </a:outerShdw>
          </a:effectLst>
        </p:spPr>
        <p:txBody>
          <a:bodyPr wrap="square">
            <a:spAutoFit/>
          </a:bodyPr>
          <a:lstStyle/>
          <a:p>
            <a:pPr rtl="0">
              <a:spcBef>
                <a:spcPts val="0"/>
              </a:spcBef>
              <a:spcAft>
                <a:spcPts val="0"/>
              </a:spcAft>
            </a:pPr>
            <a:r>
              <a:rPr lang="en-US" sz="1500" b="0" i="0" u="none" strike="noStrike" dirty="0">
                <a:solidFill>
                  <a:schemeClr val="bg2"/>
                </a:solidFill>
                <a:effectLst/>
                <a:latin typeface="Arial" panose="020B0604020202020204" pitchFamily="34" charset="0"/>
              </a:rPr>
              <a:t>© ProDataMan 2023. All Rights Reserved</a:t>
            </a:r>
            <a:endParaRPr lang="en-US" sz="1500" b="0" dirty="0">
              <a:solidFill>
                <a:schemeClr val="bg2"/>
              </a:solidFill>
              <a:effectLst/>
            </a:endParaRPr>
          </a:p>
        </p:txBody>
      </p:sp>
    </p:spTree>
    <p:extLst>
      <p:ext uri="{BB962C8B-B14F-4D97-AF65-F5344CB8AC3E}">
        <p14:creationId xmlns:p14="http://schemas.microsoft.com/office/powerpoint/2010/main" val="412508255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Section 4: Agile Estimation Techniques</a:t>
            </a:r>
          </a:p>
        </p:txBody>
      </p:sp>
      <p:sp>
        <p:nvSpPr>
          <p:cNvPr id="3" name="Subtitle 2">
            <a:extLst>
              <a:ext uri="{FF2B5EF4-FFF2-40B4-BE49-F238E27FC236}">
                <a16:creationId xmlns:a16="http://schemas.microsoft.com/office/drawing/2014/main" id="{2F71CB5B-69DB-E0F7-A381-B59F92AE3AB7}"/>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User Stories</a:t>
            </a:r>
          </a:p>
        </p:txBody>
      </p:sp>
      <p:sp>
        <p:nvSpPr>
          <p:cNvPr id="3" name="Content Placeholder 2"/>
          <p:cNvSpPr>
            <a:spLocks noGrp="1"/>
          </p:cNvSpPr>
          <p:nvPr>
            <p:ph idx="1"/>
          </p:nvPr>
        </p:nvSpPr>
        <p:spPr/>
        <p:txBody>
          <a:bodyPr/>
          <a:lstStyle/>
          <a:p>
            <a:pPr lvl="0"/>
            <a:r>
              <a:rPr dirty="0"/>
              <a:t>Browse products by category.</a:t>
            </a:r>
          </a:p>
          <a:p>
            <a:pPr lvl="0"/>
            <a:r>
              <a:rPr dirty="0"/>
              <a:t>Add products to the cart and view the cart contents.</a:t>
            </a:r>
          </a:p>
          <a:p>
            <a:pPr lvl="0"/>
            <a:r>
              <a:rPr dirty="0"/>
              <a:t>Complete the checkout process and make a payment.</a:t>
            </a:r>
          </a:p>
          <a:p>
            <a:pPr lvl="0"/>
            <a:r>
              <a:rPr dirty="0"/>
              <a:t>Manage product inventory and update stock levels.</a:t>
            </a:r>
          </a:p>
          <a:p>
            <a:pPr lvl="0"/>
            <a:r>
              <a:rPr dirty="0"/>
              <a:t>Track the order status and receive notifications.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Detailed Scenario</a:t>
            </a:r>
          </a:p>
        </p:txBody>
      </p:sp>
      <p:sp>
        <p:nvSpPr>
          <p:cNvPr id="3" name="Content Placeholder 2"/>
          <p:cNvSpPr>
            <a:spLocks noGrp="1"/>
          </p:cNvSpPr>
          <p:nvPr>
            <p:ph idx="1"/>
          </p:nvPr>
        </p:nvSpPr>
        <p:spPr/>
        <p:txBody>
          <a:bodyPr/>
          <a:lstStyle/>
          <a:p>
            <a:pPr lvl="0"/>
            <a:r>
              <a:rPr dirty="0"/>
              <a:t>The e-commerce website aims for a seamless shopping experience.</a:t>
            </a:r>
          </a:p>
          <a:p>
            <a:pPr lvl="0"/>
            <a:r>
              <a:rPr dirty="0"/>
              <a:t>Admins need efficient product inventory management.</a:t>
            </a:r>
          </a:p>
          <a:p>
            <a:pPr lvl="0"/>
            <a:r>
              <a:rPr dirty="0"/>
              <a:t>Estimate the effort for each user story for sprint planning.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Recommended Estimation Methods</a:t>
            </a:r>
          </a:p>
        </p:txBody>
      </p:sp>
      <p:sp>
        <p:nvSpPr>
          <p:cNvPr id="3" name="Content Placeholder 2"/>
          <p:cNvSpPr>
            <a:spLocks noGrp="1"/>
          </p:cNvSpPr>
          <p:nvPr>
            <p:ph idx="1"/>
          </p:nvPr>
        </p:nvSpPr>
        <p:spPr/>
        <p:txBody>
          <a:bodyPr/>
          <a:lstStyle/>
          <a:p>
            <a:pPr lvl="0"/>
            <a:r>
              <a:rPr dirty="0"/>
              <a:t>Planning Poker</a:t>
            </a:r>
          </a:p>
          <a:p>
            <a:pPr lvl="0"/>
            <a:r>
              <a:rPr dirty="0"/>
              <a:t>T-Shirt Sizing</a:t>
            </a:r>
          </a:p>
          <a:p>
            <a:pPr lvl="0"/>
            <a:r>
              <a:rPr dirty="0"/>
              <a:t>Fibonacci Sequence</a:t>
            </a:r>
          </a:p>
          <a:p>
            <a:pPr lvl="0"/>
            <a:r>
              <a:rPr dirty="0"/>
              <a:t>Dot Voting</a:t>
            </a:r>
          </a:p>
          <a:p>
            <a:pPr lvl="0"/>
            <a:r>
              <a:rPr dirty="0"/>
              <a:t>Bucket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Discussion and Validation</a:t>
            </a:r>
          </a:p>
        </p:txBody>
      </p:sp>
      <p:sp>
        <p:nvSpPr>
          <p:cNvPr id="3" name="Content Placeholder 2"/>
          <p:cNvSpPr>
            <a:spLocks noGrp="1"/>
          </p:cNvSpPr>
          <p:nvPr>
            <p:ph idx="1"/>
          </p:nvPr>
        </p:nvSpPr>
        <p:spPr/>
        <p:txBody>
          <a:bodyPr/>
          <a:lstStyle/>
          <a:p>
            <a:pPr lvl="0"/>
            <a:r>
              <a:rPr dirty="0"/>
              <a:t>Discuss estimations as a team.</a:t>
            </a:r>
          </a:p>
          <a:p>
            <a:pPr lvl="0"/>
            <a:r>
              <a:rPr dirty="0"/>
              <a:t>Validate rationale and reach a consensus on story points.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Review and Reflection</a:t>
            </a:r>
          </a:p>
        </p:txBody>
      </p:sp>
      <p:sp>
        <p:nvSpPr>
          <p:cNvPr id="3" name="Content Placeholder 2"/>
          <p:cNvSpPr>
            <a:spLocks noGrp="1"/>
          </p:cNvSpPr>
          <p:nvPr>
            <p:ph idx="1"/>
          </p:nvPr>
        </p:nvSpPr>
        <p:spPr/>
        <p:txBody>
          <a:bodyPr/>
          <a:lstStyle/>
          <a:p>
            <a:pPr lvl="0"/>
            <a:r>
              <a:rPr dirty="0"/>
              <a:t>Reflect on the estimation process.</a:t>
            </a:r>
          </a:p>
          <a:p>
            <a:pPr lvl="0"/>
            <a:r>
              <a:rPr dirty="0"/>
              <a:t>Discuss challenges faced and solutions.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Benefits of the Exercise</a:t>
            </a:r>
          </a:p>
        </p:txBody>
      </p:sp>
      <p:sp>
        <p:nvSpPr>
          <p:cNvPr id="3" name="Content Placeholder 2"/>
          <p:cNvSpPr>
            <a:spLocks noGrp="1"/>
          </p:cNvSpPr>
          <p:nvPr>
            <p:ph idx="1"/>
          </p:nvPr>
        </p:nvSpPr>
        <p:spPr/>
        <p:txBody>
          <a:bodyPr/>
          <a:lstStyle/>
          <a:p>
            <a:pPr lvl="0"/>
            <a:r>
              <a:rPr dirty="0"/>
              <a:t>Gain hands-on experience in estimating user stories.</a:t>
            </a:r>
          </a:p>
          <a:p>
            <a:pPr lvl="0"/>
            <a:r>
              <a:rPr dirty="0"/>
              <a:t>Promote collaboration within the Scrum Team.</a:t>
            </a:r>
          </a:p>
          <a:p>
            <a:pPr lvl="0"/>
            <a:r>
              <a:rPr dirty="0"/>
              <a:t>Enhance shared understanding of effort estimations.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4.1 Importance of Agile Estimation</a:t>
            </a:r>
          </a:p>
        </p:txBody>
      </p:sp>
      <p:sp>
        <p:nvSpPr>
          <p:cNvPr id="3" name="Content Placeholder 2"/>
          <p:cNvSpPr>
            <a:spLocks noGrp="1"/>
          </p:cNvSpPr>
          <p:nvPr>
            <p:ph idx="1"/>
          </p:nvPr>
        </p:nvSpPr>
        <p:spPr/>
        <p:txBody>
          <a:bodyPr/>
          <a:lstStyle/>
          <a:p>
            <a:pPr lvl="0"/>
            <a:r>
              <a:rPr dirty="0"/>
              <a:t>Agile estimation is crucial for informed decisions.</a:t>
            </a:r>
          </a:p>
          <a:p>
            <a:pPr lvl="0"/>
            <a:r>
              <a:rPr dirty="0"/>
              <a:t>It helps prioritize work effectively.</a:t>
            </a:r>
          </a:p>
          <a:p>
            <a:pPr lvl="0"/>
            <a:r>
              <a:rPr dirty="0"/>
              <a:t>Enables resource allocation based on estimates.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4.2 Relative Estimation</a:t>
            </a:r>
          </a:p>
        </p:txBody>
      </p:sp>
      <p:sp>
        <p:nvSpPr>
          <p:cNvPr id="3" name="Content Placeholder 2"/>
          <p:cNvSpPr>
            <a:spLocks noGrp="1"/>
          </p:cNvSpPr>
          <p:nvPr>
            <p:ph idx="1"/>
          </p:nvPr>
        </p:nvSpPr>
        <p:spPr/>
        <p:txBody>
          <a:bodyPr/>
          <a:lstStyle/>
          <a:p>
            <a:pPr lvl="0"/>
            <a:r>
              <a:rPr dirty="0"/>
              <a:t>Relative estimation is a common Agile technique.</a:t>
            </a:r>
          </a:p>
          <a:p>
            <a:pPr lvl="0"/>
            <a:r>
              <a:rPr dirty="0"/>
              <a:t>It simplifies prioritization and planning.</a:t>
            </a:r>
          </a:p>
          <a:p>
            <a:pPr lvl="0"/>
            <a:r>
              <a:rPr dirty="0"/>
              <a:t>Facilitates quick comparisons of user stories.</a:t>
            </a:r>
          </a:p>
          <a:p>
            <a:pPr lvl="0"/>
            <a:r>
              <a:rPr dirty="0"/>
              <a:t>Reduces the need for precise time estimation.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4.3 Planning Poker</a:t>
            </a:r>
          </a:p>
        </p:txBody>
      </p:sp>
      <p:sp>
        <p:nvSpPr>
          <p:cNvPr id="3" name="Content Placeholder 2"/>
          <p:cNvSpPr>
            <a:spLocks noGrp="1"/>
          </p:cNvSpPr>
          <p:nvPr>
            <p:ph idx="1"/>
          </p:nvPr>
        </p:nvSpPr>
        <p:spPr/>
        <p:txBody>
          <a:bodyPr/>
          <a:lstStyle/>
          <a:p>
            <a:pPr lvl="0"/>
            <a:r>
              <a:rPr dirty="0"/>
              <a:t>Planning Poker is a collaborative estimation technique.</a:t>
            </a:r>
          </a:p>
          <a:p>
            <a:pPr lvl="0"/>
            <a:r>
              <a:rPr dirty="0"/>
              <a:t>Team members use cards with story point values.</a:t>
            </a:r>
          </a:p>
          <a:p>
            <a:pPr lvl="0"/>
            <a:r>
              <a:rPr dirty="0"/>
              <a:t>Discussion and consensus-building during estimation.</a:t>
            </a:r>
          </a:p>
          <a:p>
            <a:pPr lvl="0"/>
            <a:r>
              <a:rPr dirty="0"/>
              <a:t>Reduces bias in estimation.</a:t>
            </a:r>
          </a:p>
          <a:p>
            <a:pPr lvl="0"/>
            <a:r>
              <a:rPr dirty="0"/>
              <a:t>Encourages team collaboration.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4.4 Wideband Delphi</a:t>
            </a:r>
          </a:p>
        </p:txBody>
      </p:sp>
      <p:sp>
        <p:nvSpPr>
          <p:cNvPr id="3" name="Content Placeholder 2"/>
          <p:cNvSpPr>
            <a:spLocks noGrp="1"/>
          </p:cNvSpPr>
          <p:nvPr>
            <p:ph idx="1"/>
          </p:nvPr>
        </p:nvSpPr>
        <p:spPr/>
        <p:txBody>
          <a:bodyPr/>
          <a:lstStyle/>
          <a:p>
            <a:pPr lvl="0"/>
            <a:r>
              <a:rPr dirty="0"/>
              <a:t>Wideband Delphi is another estimation technique.</a:t>
            </a:r>
          </a:p>
          <a:p>
            <a:pPr lvl="0"/>
            <a:r>
              <a:rPr dirty="0"/>
              <a:t>It gathers expert opinions anonymously.</a:t>
            </a:r>
          </a:p>
          <a:p>
            <a:pPr lvl="0"/>
            <a:r>
              <a:rPr dirty="0"/>
              <a:t>Involves an iterative process to converge on estimates.</a:t>
            </a:r>
          </a:p>
          <a:p>
            <a:pPr lvl="0"/>
            <a:r>
              <a:rPr dirty="0"/>
              <a:t>Reduces biases and extremes in estimation.</a:t>
            </a:r>
          </a:p>
          <a:p>
            <a:pPr lvl="0"/>
            <a:r>
              <a:rPr dirty="0"/>
              <a:t>Benefits from the input of experts for accuracy.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4.5 Affinity Estimation</a:t>
            </a:r>
          </a:p>
        </p:txBody>
      </p:sp>
      <p:sp>
        <p:nvSpPr>
          <p:cNvPr id="3" name="Content Placeholder 2"/>
          <p:cNvSpPr>
            <a:spLocks noGrp="1"/>
          </p:cNvSpPr>
          <p:nvPr>
            <p:ph idx="1"/>
          </p:nvPr>
        </p:nvSpPr>
        <p:spPr/>
        <p:txBody>
          <a:bodyPr/>
          <a:lstStyle/>
          <a:p>
            <a:pPr lvl="0"/>
            <a:r>
              <a:rPr dirty="0"/>
              <a:t>Affinity Estimation simplifies estimation.</a:t>
            </a:r>
          </a:p>
          <a:p>
            <a:pPr lvl="0"/>
            <a:r>
              <a:rPr dirty="0"/>
              <a:t>It involves grouping user stories of similar complexity.</a:t>
            </a:r>
          </a:p>
          <a:p>
            <a:pPr lvl="0"/>
            <a:r>
              <a:rPr dirty="0"/>
              <a:t>Streamlines estimation for large backlogs.</a:t>
            </a:r>
          </a:p>
          <a:p>
            <a:pPr lvl="0"/>
            <a:r>
              <a:rPr dirty="0"/>
              <a:t>Reduces the need for detailed analysis.</a:t>
            </a:r>
          </a:p>
          <a:p>
            <a:pPr lvl="0"/>
            <a:r>
              <a:rPr dirty="0"/>
              <a:t>Efficient for backlog grooming.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Estimating User Stories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Objective</a:t>
            </a:r>
          </a:p>
        </p:txBody>
      </p:sp>
      <p:sp>
        <p:nvSpPr>
          <p:cNvPr id="3" name="Content Placeholder 2"/>
          <p:cNvSpPr>
            <a:spLocks noGrp="1"/>
          </p:cNvSpPr>
          <p:nvPr>
            <p:ph idx="1"/>
          </p:nvPr>
        </p:nvSpPr>
        <p:spPr/>
        <p:txBody>
          <a:bodyPr/>
          <a:lstStyle/>
          <a:p>
            <a:pPr lvl="0"/>
            <a:r>
              <a:rPr dirty="0"/>
              <a:t>Practice estimating user stories.</a:t>
            </a:r>
          </a:p>
          <a:p>
            <a:pPr lvl="0"/>
            <a:r>
              <a:rPr dirty="0"/>
              <a:t>Use relative sizing and story points for estimation.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Scenario Setup</a:t>
            </a:r>
          </a:p>
        </p:txBody>
      </p:sp>
      <p:sp>
        <p:nvSpPr>
          <p:cNvPr id="3" name="Content Placeholder 2"/>
          <p:cNvSpPr>
            <a:spLocks noGrp="1"/>
          </p:cNvSpPr>
          <p:nvPr>
            <p:ph idx="1"/>
          </p:nvPr>
        </p:nvSpPr>
        <p:spPr/>
        <p:txBody>
          <a:bodyPr/>
          <a:lstStyle/>
          <a:p>
            <a:pPr lvl="0"/>
            <a:r>
              <a:rPr dirty="0"/>
              <a:t>Part of a Scrum Team.</a:t>
            </a:r>
          </a:p>
          <a:p>
            <a:pPr lvl="0"/>
            <a:r>
              <a:rPr dirty="0"/>
              <a:t>Working on an e-commerce website project.</a:t>
            </a:r>
          </a:p>
          <a:p>
            <a:pPr lvl="0"/>
            <a:r>
              <a:rPr dirty="0"/>
              <a:t>The Product Owner provided user stories for the next sprint.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795</Words>
  <Application>Microsoft Office PowerPoint</Application>
  <PresentationFormat>On-screen Show (16:9)</PresentationFormat>
  <Paragraphs>88</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DevOpsJunkies</vt:lpstr>
      <vt:lpstr>Section 4: Agile Estimation Techniques</vt:lpstr>
      <vt:lpstr>4.1 Importance of Agile Estimation</vt:lpstr>
      <vt:lpstr>4.2 Relative Estimation</vt:lpstr>
      <vt:lpstr>4.3 Planning Poker</vt:lpstr>
      <vt:lpstr>4.4 Wideband Delphi</vt:lpstr>
      <vt:lpstr>4.5 Affinity Estimation</vt:lpstr>
      <vt:lpstr>Exercise: Estimating User Stories</vt:lpstr>
      <vt:lpstr>Objective</vt:lpstr>
      <vt:lpstr>Scenario Setup</vt:lpstr>
      <vt:lpstr>User Stories</vt:lpstr>
      <vt:lpstr>Detailed Scenario</vt:lpstr>
      <vt:lpstr>Recommended Estimation Methods</vt:lpstr>
      <vt:lpstr>Discussion and Validation</vt:lpstr>
      <vt:lpstr>Review and Reflection</vt:lpstr>
      <vt:lpstr>Benefits of the Exercise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4: Agile Estimation Techniques</dc:title>
  <dc:creator>Antoine Victor</dc:creator>
  <cp:keywords/>
  <cp:lastModifiedBy>Antoine Victor</cp:lastModifiedBy>
  <cp:revision>2</cp:revision>
  <dcterms:created xsi:type="dcterms:W3CDTF">2023-09-05T02:40:43Z</dcterms:created>
  <dcterms:modified xsi:type="dcterms:W3CDTF">2023-09-05T02:46:00Z</dcterms:modified>
</cp:coreProperties>
</file>