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7" autoAdjust="0"/>
    <p:restoredTop sz="86405" autoAdjust="0"/>
  </p:normalViewPr>
  <p:slideViewPr>
    <p:cSldViewPr snapToGrid="0" snapToObjects="1">
      <p:cViewPr varScale="1">
        <p:scale>
          <a:sx n="94" d="100"/>
          <a:sy n="94" d="100"/>
        </p:scale>
        <p:origin x="269" y="53"/>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F4E7A-6E69-4BE2-B5E6-F9A909BB7803}"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8C7922-1D06-4366-A4E5-B073070FC7BE}" type="slidenum">
              <a:rPr lang="en-US" smtClean="0"/>
              <a:t>‹#›</a:t>
            </a:fld>
            <a:endParaRPr lang="en-US"/>
          </a:p>
        </p:txBody>
      </p:sp>
    </p:spTree>
    <p:extLst>
      <p:ext uri="{BB962C8B-B14F-4D97-AF65-F5344CB8AC3E}">
        <p14:creationId xmlns:p14="http://schemas.microsoft.com/office/powerpoint/2010/main" val="913648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will delve into the iterative and incremental planning approach within Agile methodologies. This approach emphasizes flexibility, adaptability, and the delivery of value through smaller, manageable increments. By the end of this section, you will understand the key concepts behind iterative and incremental planning and how they contribute to project success.</a:t>
            </a:r>
          </a:p>
        </p:txBody>
      </p:sp>
      <p:sp>
        <p:nvSpPr>
          <p:cNvPr id="4" name="Slide Number Placeholder 3"/>
          <p:cNvSpPr>
            <a:spLocks noGrp="1"/>
          </p:cNvSpPr>
          <p:nvPr>
            <p:ph type="sldNum" sz="quarter" idx="5"/>
          </p:nvPr>
        </p:nvSpPr>
        <p:spPr/>
        <p:txBody>
          <a:bodyPr/>
          <a:lstStyle/>
          <a:p>
            <a:fld id="{CB8C7922-1D06-4366-A4E5-B073070FC7BE}" type="slidenum">
              <a:rPr lang="en-US" smtClean="0"/>
              <a:t>3</a:t>
            </a:fld>
            <a:endParaRPr lang="en-US"/>
          </a:p>
        </p:txBody>
      </p:sp>
    </p:spTree>
    <p:extLst>
      <p:ext uri="{BB962C8B-B14F-4D97-AF65-F5344CB8AC3E}">
        <p14:creationId xmlns:p14="http://schemas.microsoft.com/office/powerpoint/2010/main" val="4203418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241EB5C9-1307-BA42-ABA2-0BC069CD8E7F}" type="datetimeFigureOut">
              <a:rPr lang="en-US" smtClean="0"/>
              <a:t>9/4/2023</a:t>
            </a:fld>
            <a:endParaRPr lang="en-US"/>
          </a:p>
        </p:txBody>
      </p:sp>
      <p:sp>
        <p:nvSpPr>
          <p:cNvPr id="5" name="Footer Placeholder 4"/>
          <p:cNvSpPr>
            <a:spLocks noGrp="1"/>
          </p:cNvSpPr>
          <p:nvPr>
            <p:ph type="ftr" sz="quarter" idx="11"/>
          </p:nvPr>
        </p:nvSpPr>
        <p:spPr>
          <a:xfrm>
            <a:off x="1407318" y="4057651"/>
            <a:ext cx="3843665" cy="273844"/>
          </a:xfrm>
        </p:spPr>
        <p:txBody>
          <a:bodyPr/>
          <a:lstStyle/>
          <a:p>
            <a:endParaRPr lang="en-US"/>
          </a:p>
        </p:txBody>
      </p:sp>
      <p:sp>
        <p:nvSpPr>
          <p:cNvPr id="6" name="Slide Number Placeholder 5"/>
          <p:cNvSpPr>
            <a:spLocks noGrp="1"/>
          </p:cNvSpPr>
          <p:nvPr>
            <p:ph type="sldNum" sz="quarter" idx="12"/>
          </p:nvPr>
        </p:nvSpPr>
        <p:spPr>
          <a:xfrm>
            <a:off x="7422684" y="4057650"/>
            <a:ext cx="578317" cy="273844"/>
          </a:xfr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24540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8812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85886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658406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09428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41EB5C9-1307-BA42-ABA2-0BC069CD8E7F}" type="datetimeFigureOut">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35357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41EB5C9-1307-BA42-ABA2-0BC069CD8E7F}" type="datetimeFigureOut">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85258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1410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0328918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67F5-B08A-56C9-1176-61DC570BEA0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C661314-2259-4514-1881-2523C37FA66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39B07-FED9-ECB2-1163-351A976C8B31}"/>
              </a:ext>
            </a:extLst>
          </p:cNvPr>
          <p:cNvSpPr>
            <a:spLocks noGrp="1"/>
          </p:cNvSpPr>
          <p:nvPr>
            <p:ph type="dt" sz="half" idx="10"/>
          </p:nvPr>
        </p:nvSpPr>
        <p:spPr/>
        <p:txBody>
          <a:bodyPr/>
          <a:lstStyle/>
          <a:p>
            <a:fld id="{241EB5C9-1307-BA42-ABA2-0BC069CD8E7F}" type="datetimeFigureOut">
              <a:rPr lang="en-US" smtClean="0"/>
              <a:t>9/4/2023</a:t>
            </a:fld>
            <a:endParaRPr lang="en-US"/>
          </a:p>
        </p:txBody>
      </p:sp>
      <p:sp>
        <p:nvSpPr>
          <p:cNvPr id="5" name="Footer Placeholder 4">
            <a:extLst>
              <a:ext uri="{FF2B5EF4-FFF2-40B4-BE49-F238E27FC236}">
                <a16:creationId xmlns:a16="http://schemas.microsoft.com/office/drawing/2014/main" id="{DB617B20-BC9A-1C30-AB0A-49382BFB3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86499-92B9-7641-DBAD-A996BA645549}"/>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5909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230211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687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23384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962529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208830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11976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63703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5797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241EB5C9-1307-BA42-ABA2-0BC069CD8E7F}" type="datetimeFigureOut">
              <a:rPr lang="en-US" smtClean="0"/>
              <a:t>9/4/2023</a:t>
            </a:fld>
            <a:endParaRPr lang="en-US"/>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C5EF2332-01BF-834F-8236-50238282D533}" type="slidenum">
              <a:rPr lang="en-US" smtClean="0"/>
              <a:t>‹#›</a:t>
            </a:fld>
            <a:endParaRPr lang="en-US"/>
          </a:p>
        </p:txBody>
      </p:sp>
      <p:pic>
        <p:nvPicPr>
          <p:cNvPr id="48" name="Picture 2">
            <a:extLst>
              <a:ext uri="{FF2B5EF4-FFF2-40B4-BE49-F238E27FC236}">
                <a16:creationId xmlns:a16="http://schemas.microsoft.com/office/drawing/2014/main" id="{679CB441-1B13-6575-96CF-E34E768A79D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85187" y="4842444"/>
            <a:ext cx="2198222" cy="289948"/>
          </a:xfrm>
          <a:prstGeom prst="rect">
            <a:avLst/>
          </a:prstGeom>
          <a:noFill/>
          <a:effectLst>
            <a:glow rad="25400">
              <a:schemeClr val="tx2">
                <a:lumMod val="75000"/>
                <a:alpha val="78000"/>
              </a:schemeClr>
            </a:glow>
            <a:outerShdw blurRad="50800" dist="38100" dir="2700000" algn="tl" rotWithShape="0">
              <a:schemeClr val="tx2">
                <a:lumMod val="90000"/>
                <a:alpha val="54000"/>
              </a:schemeClr>
            </a:outerShdw>
          </a:effectLst>
          <a:extLst>
            <a:ext uri="{909E8E84-426E-40DD-AFC4-6F175D3DCCD1}">
              <a14:hiddenFill xmlns:a14="http://schemas.microsoft.com/office/drawing/2010/main">
                <a:solidFill>
                  <a:srgbClr val="FFFFFF"/>
                </a:solidFill>
              </a14:hiddenFill>
            </a:ext>
          </a:extLst>
        </p:spPr>
      </p:pic>
      <p:pic>
        <p:nvPicPr>
          <p:cNvPr id="49" name="Picture 2">
            <a:extLst>
              <a:ext uri="{FF2B5EF4-FFF2-40B4-BE49-F238E27FC236}">
                <a16:creationId xmlns:a16="http://schemas.microsoft.com/office/drawing/2014/main" id="{F1B4B91B-2C6F-9DDD-9173-2B31968A06C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859804" y="4888160"/>
            <a:ext cx="402346" cy="19772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E2B4E557-F1DC-0CF0-1471-4F44FEB37E41}"/>
              </a:ext>
            </a:extLst>
          </p:cNvPr>
          <p:cNvSpPr txBox="1"/>
          <p:nvPr/>
        </p:nvSpPr>
        <p:spPr>
          <a:xfrm>
            <a:off x="829866" y="4764859"/>
            <a:ext cx="3656770" cy="553998"/>
          </a:xfrm>
          <a:prstGeom prst="rect">
            <a:avLst/>
          </a:prstGeom>
          <a:noFill/>
          <a:effectLst>
            <a:glow rad="127000">
              <a:schemeClr val="accent2">
                <a:satMod val="175000"/>
                <a:alpha val="40000"/>
              </a:schemeClr>
            </a:glow>
            <a:outerShdw blurRad="25400" dist="38100" dir="2700000" algn="tl" rotWithShape="0">
              <a:schemeClr val="tx2">
                <a:lumMod val="75000"/>
                <a:alpha val="40000"/>
              </a:schemeClr>
            </a:outerShdw>
          </a:effectLst>
        </p:spPr>
        <p:txBody>
          <a:bodyPr wrap="square">
            <a:spAutoFit/>
          </a:bodyPr>
          <a:lstStyle/>
          <a:p>
            <a:pPr rtl="0">
              <a:spcBef>
                <a:spcPts val="0"/>
              </a:spcBef>
              <a:spcAft>
                <a:spcPts val="0"/>
              </a:spcAft>
            </a:pPr>
            <a:r>
              <a:rPr lang="en-US" sz="1500" b="0" i="0" u="none" strike="noStrike" dirty="0">
                <a:solidFill>
                  <a:schemeClr val="bg2"/>
                </a:solidFill>
                <a:effectLst/>
                <a:latin typeface="Arial" panose="020B0604020202020204" pitchFamily="34" charset="0"/>
              </a:rPr>
              <a:t>© ProDataMan 2023. All Rights Reserved</a:t>
            </a:r>
            <a:endParaRPr lang="en-US" sz="1500" b="0" dirty="0">
              <a:solidFill>
                <a:schemeClr val="bg2"/>
              </a:solidFill>
              <a:effectLst/>
            </a:endParaRPr>
          </a:p>
        </p:txBody>
      </p:sp>
    </p:spTree>
    <p:extLst>
      <p:ext uri="{BB962C8B-B14F-4D97-AF65-F5344CB8AC3E}">
        <p14:creationId xmlns:p14="http://schemas.microsoft.com/office/powerpoint/2010/main" val="15906831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rPr lang="en-US" b="1"/>
              <a:t>Section 1</a:t>
            </a:r>
            <a:endParaRPr dirty="0"/>
          </a:p>
        </p:txBody>
      </p:sp>
      <p:sp>
        <p:nvSpPr>
          <p:cNvPr id="4" name="Subtitle 3">
            <a:extLst>
              <a:ext uri="{FF2B5EF4-FFF2-40B4-BE49-F238E27FC236}">
                <a16:creationId xmlns:a16="http://schemas.microsoft.com/office/drawing/2014/main" id="{0D74F875-B914-A03E-E0D0-21E88116E4C2}"/>
              </a:ext>
            </a:extLst>
          </p:cNvPr>
          <p:cNvSpPr>
            <a:spLocks noGrp="1"/>
          </p:cNvSpPr>
          <p:nvPr>
            <p:ph type="subTitle" idx="1"/>
          </p:nvPr>
        </p:nvSpPr>
        <p:spPr/>
        <p:txBody>
          <a:bodyPr/>
          <a:lstStyle/>
          <a:p>
            <a:pPr marL="0" lvl="0" indent="0">
              <a:spcBef>
                <a:spcPts val="3000"/>
              </a:spcBef>
              <a:buNone/>
            </a:pPr>
            <a:endParaRPr 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Risk Reduction</a:t>
            </a:r>
          </a:p>
        </p:txBody>
      </p:sp>
      <p:sp>
        <p:nvSpPr>
          <p:cNvPr id="3" name="Content Placeholder 2"/>
          <p:cNvSpPr>
            <a:spLocks noGrp="1"/>
          </p:cNvSpPr>
          <p:nvPr>
            <p:ph idx="1"/>
          </p:nvPr>
        </p:nvSpPr>
        <p:spPr/>
        <p:txBody>
          <a:bodyPr/>
          <a:lstStyle/>
          <a:p>
            <a:pPr marL="0" lvl="0" indent="0">
              <a:buNone/>
            </a:pPr>
            <a:r>
              <a:rPr dirty="0"/>
              <a:t>Key advantages of iterative and incremental planning: - Mitigation of project risks - Improved stakeholder communication - Opportunity for mid-course corrections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dirty="0"/>
              <a:t>1.3 Implementing Iterative and Incremental Planning</a:t>
            </a:r>
          </a:p>
        </p:txBody>
      </p:sp>
      <p:sp>
        <p:nvSpPr>
          <p:cNvPr id="3" name="Text Placeholder 2">
            <a:extLst>
              <a:ext uri="{FF2B5EF4-FFF2-40B4-BE49-F238E27FC236}">
                <a16:creationId xmlns:a16="http://schemas.microsoft.com/office/drawing/2014/main" id="{19660690-DF9E-B61E-BB8A-871F2871C69B}"/>
              </a:ext>
            </a:extLst>
          </p:cNvPr>
          <p:cNvSpPr>
            <a:spLocks noGrp="1"/>
          </p:cNvSpPr>
          <p:nvPr>
            <p:ph type="body" idx="1"/>
          </p:nvPr>
        </p:nvSpPr>
        <p:spPr/>
        <p:txBody>
          <a:bodyPr/>
          <a:lstStyle/>
          <a:p>
            <a:r>
              <a:rPr lang="en-US" dirty="0"/>
              <a:t>Iterative and Incremental Planning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Establishing the Iteration Cycle</a:t>
            </a:r>
          </a:p>
        </p:txBody>
      </p:sp>
      <p:sp>
        <p:nvSpPr>
          <p:cNvPr id="3" name="Content Placeholder 2"/>
          <p:cNvSpPr>
            <a:spLocks noGrp="1"/>
          </p:cNvSpPr>
          <p:nvPr>
            <p:ph idx="1"/>
          </p:nvPr>
        </p:nvSpPr>
        <p:spPr/>
        <p:txBody>
          <a:bodyPr/>
          <a:lstStyle/>
          <a:p>
            <a:pPr marL="0" lvl="0" indent="0">
              <a:buNone/>
            </a:pPr>
            <a:r>
              <a:rPr dirty="0"/>
              <a:t>Practical steps to implement iterative and incremental planning: - Defining the iteration cycle duration - Selecting a cross-functional team - Prioritizing backlog items for the iteration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Prioritizing Backlog Items</a:t>
            </a:r>
          </a:p>
        </p:txBody>
      </p:sp>
      <p:sp>
        <p:nvSpPr>
          <p:cNvPr id="3" name="Content Placeholder 2"/>
          <p:cNvSpPr>
            <a:spLocks noGrp="1"/>
          </p:cNvSpPr>
          <p:nvPr>
            <p:ph idx="1"/>
          </p:nvPr>
        </p:nvSpPr>
        <p:spPr/>
        <p:txBody>
          <a:bodyPr/>
          <a:lstStyle/>
          <a:p>
            <a:pPr marL="0" lvl="0" indent="0">
              <a:buNone/>
            </a:pPr>
            <a:r>
              <a:rPr dirty="0"/>
              <a:t>Practical steps to implement iterative and incremental planning: - Prioritizing backlog items based on value - Involving stakeholders in the prioritization process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Continuous Feedback</a:t>
            </a:r>
          </a:p>
        </p:txBody>
      </p:sp>
      <p:sp>
        <p:nvSpPr>
          <p:cNvPr id="3" name="Content Placeholder 2"/>
          <p:cNvSpPr>
            <a:spLocks noGrp="1"/>
          </p:cNvSpPr>
          <p:nvPr>
            <p:ph idx="1"/>
          </p:nvPr>
        </p:nvSpPr>
        <p:spPr/>
        <p:txBody>
          <a:bodyPr/>
          <a:lstStyle/>
          <a:p>
            <a:pPr marL="0" lvl="0" indent="0">
              <a:buNone/>
            </a:pPr>
            <a:r>
              <a:rPr dirty="0"/>
              <a:t>Practical steps to implement iterative and incremental planning: - Frequent review meetings - Gathering feedback from stakeholders - Adapting plans based on feedback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Adapting Based on Feedback</a:t>
            </a:r>
          </a:p>
        </p:txBody>
      </p:sp>
      <p:sp>
        <p:nvSpPr>
          <p:cNvPr id="3" name="Content Placeholder 2"/>
          <p:cNvSpPr>
            <a:spLocks noGrp="1"/>
          </p:cNvSpPr>
          <p:nvPr>
            <p:ph idx="1"/>
          </p:nvPr>
        </p:nvSpPr>
        <p:spPr/>
        <p:txBody>
          <a:bodyPr/>
          <a:lstStyle/>
          <a:p>
            <a:pPr marL="0" lvl="0" indent="0">
              <a:buNone/>
            </a:pPr>
            <a:r>
              <a:rPr dirty="0"/>
              <a:t>Practical steps to implement iterative and incremental planning: - Adjusting priorities as needed - Making course corrections - Ensuring alignment with project goals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dirty="0"/>
              <a:t>1.4 Case Study: Applying Iterative and Incremental Planning</a:t>
            </a:r>
          </a:p>
        </p:txBody>
      </p:sp>
      <p:sp>
        <p:nvSpPr>
          <p:cNvPr id="3" name="Text Placeholder 2">
            <a:extLst>
              <a:ext uri="{FF2B5EF4-FFF2-40B4-BE49-F238E27FC236}">
                <a16:creationId xmlns:a16="http://schemas.microsoft.com/office/drawing/2014/main" id="{9D1A7997-25B1-5E6E-B1BB-A63185061100}"/>
              </a:ext>
            </a:extLst>
          </p:cNvPr>
          <p:cNvSpPr>
            <a:spLocks noGrp="1"/>
          </p:cNvSpPr>
          <p:nvPr>
            <p:ph type="body" idx="1"/>
          </p:nvPr>
        </p:nvSpPr>
        <p:spPr/>
        <p:txBody>
          <a:bodyPr/>
          <a:lstStyle/>
          <a:p>
            <a:r>
              <a:rPr lang="en-US" dirty="0"/>
              <a:t>Iterative and Incremental Planning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Exercise: Iterative and Incremental Planning</a:t>
            </a:r>
          </a:p>
        </p:txBody>
      </p:sp>
      <p:sp>
        <p:nvSpPr>
          <p:cNvPr id="3" name="Content Placeholder 2"/>
          <p:cNvSpPr>
            <a:spLocks noGrp="1"/>
          </p:cNvSpPr>
          <p:nvPr>
            <p:ph idx="1"/>
          </p:nvPr>
        </p:nvSpPr>
        <p:spPr/>
        <p:txBody>
          <a:bodyPr/>
          <a:lstStyle/>
          <a:p>
            <a:pPr marL="0" lvl="0" indent="0">
              <a:buNone/>
            </a:pPr>
            <a:r>
              <a:rPr dirty="0"/>
              <a:t>Apply what you’ve learned by participating in an interactive exercise. Work through a scenario that involves planning an Agile project using the iterative and incremental approach.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Iterative and Incremental Planning</a:t>
            </a:r>
          </a:p>
        </p:txBody>
      </p:sp>
      <p:sp>
        <p:nvSpPr>
          <p:cNvPr id="3" name="Content Placeholder 2"/>
          <p:cNvSpPr>
            <a:spLocks noGrp="1"/>
          </p:cNvSpPr>
          <p:nvPr>
            <p:ph type="body" idx="1"/>
          </p:nvPr>
        </p:nvSpPr>
        <p:spPr/>
        <p:txBody>
          <a:bodyPr/>
          <a:lstStyle/>
          <a:p>
            <a:pPr marL="0" lvl="0" indent="0">
              <a:spcBef>
                <a:spcPts val="3000"/>
              </a:spcBef>
              <a:buNone/>
            </a:pPr>
            <a:r>
              <a:rPr b="1" dirty="0"/>
              <a:t>Agile Planning Fundamentals Workshop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Agenda</a:t>
            </a:r>
          </a:p>
        </p:txBody>
      </p:sp>
      <p:sp>
        <p:nvSpPr>
          <p:cNvPr id="3" name="Content Placeholder 2"/>
          <p:cNvSpPr>
            <a:spLocks noGrp="1"/>
          </p:cNvSpPr>
          <p:nvPr>
            <p:ph idx="1"/>
          </p:nvPr>
        </p:nvSpPr>
        <p:spPr/>
        <p:txBody>
          <a:bodyPr/>
          <a:lstStyle/>
          <a:p>
            <a:pPr lvl="0"/>
            <a:r>
              <a:rPr dirty="0"/>
              <a:t>1.1 Iterative and Incremental Planning Explained</a:t>
            </a:r>
          </a:p>
          <a:p>
            <a:pPr lvl="0"/>
            <a:r>
              <a:rPr dirty="0"/>
              <a:t>1.2 Benefits of Iterative and Incremental Planning</a:t>
            </a:r>
          </a:p>
          <a:p>
            <a:pPr lvl="0"/>
            <a:r>
              <a:rPr dirty="0"/>
              <a:t>1.3 Implementing Iterative and Incremental Planning</a:t>
            </a:r>
          </a:p>
          <a:p>
            <a:pPr lvl="0"/>
            <a:r>
              <a:rPr dirty="0"/>
              <a:t>1.4 Case Study: Applying Iterative and Incremental Planning</a:t>
            </a:r>
          </a:p>
          <a:p>
            <a:pPr lvl="0"/>
            <a:r>
              <a:rPr dirty="0"/>
              <a:t>Exercise: Iterative and Incremental Planning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dirty="0"/>
              <a:t>1.1 Iterative and Incremental Planning Explained</a:t>
            </a:r>
          </a:p>
        </p:txBody>
      </p:sp>
      <p:sp>
        <p:nvSpPr>
          <p:cNvPr id="3" name="Text Placeholder 2">
            <a:extLst>
              <a:ext uri="{FF2B5EF4-FFF2-40B4-BE49-F238E27FC236}">
                <a16:creationId xmlns:a16="http://schemas.microsoft.com/office/drawing/2014/main" id="{9087E88B-8CA5-B007-0EAA-FA42187D2450}"/>
              </a:ext>
            </a:extLst>
          </p:cNvPr>
          <p:cNvSpPr>
            <a:spLocks noGrp="1"/>
          </p:cNvSpPr>
          <p:nvPr>
            <p:ph type="body" idx="1"/>
          </p:nvPr>
        </p:nvSpPr>
        <p:spPr/>
        <p:txBody>
          <a:bodyPr/>
          <a:lstStyle/>
          <a:p>
            <a:r>
              <a:rPr lang="en-US" dirty="0"/>
              <a:t>Iterative and Incremental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Understanding Iterative Planning</a:t>
            </a:r>
          </a:p>
        </p:txBody>
      </p:sp>
      <p:sp>
        <p:nvSpPr>
          <p:cNvPr id="3" name="Content Placeholder 2"/>
          <p:cNvSpPr>
            <a:spLocks noGrp="1"/>
          </p:cNvSpPr>
          <p:nvPr>
            <p:ph idx="1"/>
          </p:nvPr>
        </p:nvSpPr>
        <p:spPr/>
        <p:txBody>
          <a:bodyPr/>
          <a:lstStyle/>
          <a:p>
            <a:pPr marL="0" lvl="0" indent="0">
              <a:buNone/>
            </a:pPr>
            <a:r>
              <a:rPr dirty="0"/>
              <a:t>Key points of Iterative Planning: - Continuous refinement of work - Feedback-driven development - Flexibility to adapt to change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Embracing Incremental Planning</a:t>
            </a:r>
          </a:p>
        </p:txBody>
      </p:sp>
      <p:sp>
        <p:nvSpPr>
          <p:cNvPr id="3" name="Content Placeholder 2"/>
          <p:cNvSpPr>
            <a:spLocks noGrp="1"/>
          </p:cNvSpPr>
          <p:nvPr>
            <p:ph idx="1"/>
          </p:nvPr>
        </p:nvSpPr>
        <p:spPr/>
        <p:txBody>
          <a:bodyPr/>
          <a:lstStyle/>
          <a:p>
            <a:pPr marL="0" lvl="0" indent="0">
              <a:buNone/>
            </a:pPr>
            <a:r>
              <a:rPr dirty="0"/>
              <a:t>Key points of Incremental Planning: - Building the project in small increments - Frequent releases of working software - Client involvement in each increment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dirty="0"/>
              <a:t>1.2 Benefits of Iterative and Incremental Planning</a:t>
            </a:r>
          </a:p>
        </p:txBody>
      </p:sp>
      <p:sp>
        <p:nvSpPr>
          <p:cNvPr id="3" name="Text Placeholder 2">
            <a:extLst>
              <a:ext uri="{FF2B5EF4-FFF2-40B4-BE49-F238E27FC236}">
                <a16:creationId xmlns:a16="http://schemas.microsoft.com/office/drawing/2014/main" id="{DD20909C-7067-CE9F-9C2B-6125E5743B39}"/>
              </a:ext>
            </a:extLst>
          </p:cNvPr>
          <p:cNvSpPr>
            <a:spLocks noGrp="1"/>
          </p:cNvSpPr>
          <p:nvPr>
            <p:ph type="body" idx="1"/>
          </p:nvPr>
        </p:nvSpPr>
        <p:spPr/>
        <p:txBody>
          <a:bodyPr/>
          <a:lstStyle/>
          <a:p>
            <a:r>
              <a:rPr lang="en-US" dirty="0"/>
              <a:t>Iterative and Incremental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Swift Responses</a:t>
            </a:r>
          </a:p>
        </p:txBody>
      </p:sp>
      <p:sp>
        <p:nvSpPr>
          <p:cNvPr id="3" name="Content Placeholder 2"/>
          <p:cNvSpPr>
            <a:spLocks noGrp="1"/>
          </p:cNvSpPr>
          <p:nvPr>
            <p:ph idx="1"/>
          </p:nvPr>
        </p:nvSpPr>
        <p:spPr/>
        <p:txBody>
          <a:bodyPr/>
          <a:lstStyle/>
          <a:p>
            <a:pPr marL="0" lvl="0" indent="0">
              <a:buNone/>
            </a:pPr>
            <a:r>
              <a:rPr dirty="0"/>
              <a:t>Key advantages of iterative and incremental planning: - Quick adaptation to changing requirements - Early identification and resolution of issues - Enhanced client satisfaction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Working Increments</a:t>
            </a:r>
          </a:p>
        </p:txBody>
      </p:sp>
      <p:sp>
        <p:nvSpPr>
          <p:cNvPr id="3" name="Content Placeholder 2"/>
          <p:cNvSpPr>
            <a:spLocks noGrp="1"/>
          </p:cNvSpPr>
          <p:nvPr>
            <p:ph idx="1"/>
          </p:nvPr>
        </p:nvSpPr>
        <p:spPr/>
        <p:txBody>
          <a:bodyPr/>
          <a:lstStyle/>
          <a:p>
            <a:pPr marL="0" lvl="0" indent="0">
              <a:buNone/>
            </a:pPr>
            <a:r>
              <a:rPr dirty="0"/>
              <a:t>Key advantages of iterative and incremental planning: - Frequent delivery of functional features - Reduced time-to-market - Better project visibility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OpsJunki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DevOpsJunkies" id="{15325AF5-36A5-4242-B446-4A675644A7D4}" vid="{6DDD68C6-B961-4CC8-81CF-B511CACF4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55</TotalTime>
  <Words>422</Words>
  <Application>Microsoft Office PowerPoint</Application>
  <PresentationFormat>On-screen Show (16:9)</PresentationFormat>
  <Paragraphs>39</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Tw Cen MT</vt:lpstr>
      <vt:lpstr>DevOpsJunkies</vt:lpstr>
      <vt:lpstr>Section 1</vt:lpstr>
      <vt:lpstr>Iterative and Incremental Planning</vt:lpstr>
      <vt:lpstr>Agenda</vt:lpstr>
      <vt:lpstr>1.1 Iterative and Incremental Planning Explained</vt:lpstr>
      <vt:lpstr>Understanding Iterative Planning</vt:lpstr>
      <vt:lpstr>Embracing Incremental Planning</vt:lpstr>
      <vt:lpstr>1.2 Benefits of Iterative and Incremental Planning</vt:lpstr>
      <vt:lpstr>Swift Responses</vt:lpstr>
      <vt:lpstr>Working Increments</vt:lpstr>
      <vt:lpstr>Risk Reduction</vt:lpstr>
      <vt:lpstr>1.3 Implementing Iterative and Incremental Planning</vt:lpstr>
      <vt:lpstr>Establishing the Iteration Cycle</vt:lpstr>
      <vt:lpstr>Prioritizing Backlog Items</vt:lpstr>
      <vt:lpstr>Continuous Feedback</vt:lpstr>
      <vt:lpstr>Adapting Based on Feedback</vt:lpstr>
      <vt:lpstr>1.4 Case Study: Applying Iterative and Incremental Planning</vt:lpstr>
      <vt:lpstr>Exercise: Iterative and Incremental Planning</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Planning Fundamentals Workshop</dc:title>
  <dc:creator>Antoine Victor</dc:creator>
  <cp:keywords/>
  <cp:lastModifiedBy>Antoine Victor</cp:lastModifiedBy>
  <cp:revision>2</cp:revision>
  <dcterms:created xsi:type="dcterms:W3CDTF">2023-09-05T01:48:02Z</dcterms:created>
  <dcterms:modified xsi:type="dcterms:W3CDTF">2023-09-05T02:50:14Z</dcterms:modified>
</cp:coreProperties>
</file>