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3" d="100"/>
          <a:sy n="103" d="100"/>
        </p:scale>
        <p:origin x="874" y="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B051C-420C-46B6-87CD-E0558BC26E1B}"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B214C-35A4-4923-89BF-7B18BCCC98F3}" type="slidenum">
              <a:rPr lang="en-US" smtClean="0"/>
              <a:t>‹#›</a:t>
            </a:fld>
            <a:endParaRPr lang="en-US"/>
          </a:p>
        </p:txBody>
      </p:sp>
    </p:spTree>
    <p:extLst>
      <p:ext uri="{BB962C8B-B14F-4D97-AF65-F5344CB8AC3E}">
        <p14:creationId xmlns:p14="http://schemas.microsoft.com/office/powerpoint/2010/main" val="52224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we will delve into the concepts of capacity planning and velocity in Agile project management. Capacity planning involves determining the team’s available resources and the amount of work they can handle in a given time frame. Velocity measures the team’s historical productivity and guides the planning process for future iterations.</a:t>
            </a:r>
          </a:p>
          <a:p>
            <a:endParaRPr lang="en-US" dirty="0"/>
          </a:p>
        </p:txBody>
      </p:sp>
      <p:sp>
        <p:nvSpPr>
          <p:cNvPr id="4" name="Slide Number Placeholder 3"/>
          <p:cNvSpPr>
            <a:spLocks noGrp="1"/>
          </p:cNvSpPr>
          <p:nvPr>
            <p:ph type="sldNum" sz="quarter" idx="5"/>
          </p:nvPr>
        </p:nvSpPr>
        <p:spPr/>
        <p:txBody>
          <a:bodyPr/>
          <a:lstStyle/>
          <a:p>
            <a:fld id="{82CB214C-35A4-4923-89BF-7B18BCCC98F3}" type="slidenum">
              <a:rPr lang="en-US" smtClean="0"/>
              <a:t>2</a:t>
            </a:fld>
            <a:endParaRPr lang="en-US"/>
          </a:p>
        </p:txBody>
      </p:sp>
    </p:spTree>
    <p:extLst>
      <p:ext uri="{BB962C8B-B14F-4D97-AF65-F5344CB8AC3E}">
        <p14:creationId xmlns:p14="http://schemas.microsoft.com/office/powerpoint/2010/main" val="350210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a:xfrm>
            <a:off x="1407318" y="4057651"/>
            <a:ext cx="3843665" cy="273844"/>
          </a:xfrm>
        </p:spPr>
        <p:txBody>
          <a:bodyPr/>
          <a:lstStyle/>
          <a:p>
            <a:endParaRPr lang="en-US"/>
          </a:p>
        </p:txBody>
      </p:sp>
      <p:sp>
        <p:nvSpPr>
          <p:cNvPr id="6" name="Slide Number Placeholder 5"/>
          <p:cNvSpPr>
            <a:spLocks noGrp="1"/>
          </p:cNvSpPr>
          <p:nvPr>
            <p:ph type="sldNum" sz="quarter" idx="12"/>
          </p:nvPr>
        </p:nvSpPr>
        <p:spPr>
          <a:xfrm>
            <a:off x="7422684" y="4057650"/>
            <a:ext cx="578317" cy="273844"/>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5677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5031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30707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4822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5676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86667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3848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98858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19099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2040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617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1076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9923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0983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7076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444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4785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5341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41EB5C9-1307-BA42-ABA2-0BC069CD8E7F}" type="datetimeFigureOut">
              <a:rPr lang="en-US" smtClean="0"/>
              <a:t>9/4/2023</a:t>
            </a:fld>
            <a:endParaRPr lang="en-US"/>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C5EF2332-01BF-834F-8236-50238282D533}" type="slidenum">
              <a:rPr lang="en-US" smtClean="0"/>
              <a:t>‹#›</a:t>
            </a:fld>
            <a:endParaRPr lang="en-US"/>
          </a:p>
        </p:txBody>
      </p:sp>
      <p:pic>
        <p:nvPicPr>
          <p:cNvPr id="48" name="Picture 2">
            <a:extLst>
              <a:ext uri="{FF2B5EF4-FFF2-40B4-BE49-F238E27FC236}">
                <a16:creationId xmlns:a16="http://schemas.microsoft.com/office/drawing/2014/main" id="{679CB441-1B13-6575-96CF-E34E768A79D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85187" y="4842444"/>
            <a:ext cx="2198222" cy="289948"/>
          </a:xfrm>
          <a:prstGeom prst="rect">
            <a:avLst/>
          </a:prstGeom>
          <a:noFill/>
          <a:effectLst>
            <a:glow rad="25400">
              <a:schemeClr val="tx2">
                <a:lumMod val="75000"/>
                <a:alpha val="78000"/>
              </a:schemeClr>
            </a:glow>
            <a:outerShdw blurRad="50800" dist="38100" dir="2700000" algn="tl"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59804" y="4888160"/>
            <a:ext cx="402346" cy="19772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829866" y="4764859"/>
            <a:ext cx="3957896" cy="323165"/>
          </a:xfrm>
          <a:prstGeom prst="rect">
            <a:avLst/>
          </a:prstGeom>
          <a:noFill/>
          <a:effectLst>
            <a:glow rad="127000">
              <a:schemeClr val="accent2">
                <a:satMod val="175000"/>
                <a:alpha val="40000"/>
              </a:schemeClr>
            </a:glow>
            <a:outerShdw blurRad="25400" dist="38100" dir="2700000" algn="tl" rotWithShape="0">
              <a:schemeClr val="tx2">
                <a:lumMod val="75000"/>
                <a:alpha val="40000"/>
              </a:schemeClr>
            </a:outerShdw>
          </a:effectLst>
        </p:spPr>
        <p:txBody>
          <a:bodyPr wrap="square">
            <a:spAutoFit/>
          </a:bodyPr>
          <a:lstStyle/>
          <a:p>
            <a:pPr rtl="0">
              <a:spcBef>
                <a:spcPts val="0"/>
              </a:spcBef>
              <a:spcAft>
                <a:spcPts val="0"/>
              </a:spcAft>
            </a:pPr>
            <a:r>
              <a:rPr lang="en-US" sz="1500" b="0" i="0" u="none" strike="noStrike" dirty="0">
                <a:solidFill>
                  <a:schemeClr val="bg2"/>
                </a:solidFill>
                <a:effectLst/>
                <a:latin typeface="Arial" panose="020B0604020202020204" pitchFamily="34" charset="0"/>
              </a:rPr>
              <a:t>© ProDataMan 2023. All Rights Reserved</a:t>
            </a:r>
            <a:endParaRPr lang="en-US" sz="1500" b="0" dirty="0">
              <a:solidFill>
                <a:schemeClr val="bg2"/>
              </a:solidFill>
              <a:effectLst/>
            </a:endParaRPr>
          </a:p>
        </p:txBody>
      </p:sp>
    </p:spTree>
    <p:extLst>
      <p:ext uri="{BB962C8B-B14F-4D97-AF65-F5344CB8AC3E}">
        <p14:creationId xmlns:p14="http://schemas.microsoft.com/office/powerpoint/2010/main" val="2534621098"/>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Capacity Planning and Velocity</a:t>
            </a:r>
          </a:p>
        </p:txBody>
      </p:sp>
      <p:sp>
        <p:nvSpPr>
          <p:cNvPr id="3" name="Content Placeholder 2"/>
          <p:cNvSpPr>
            <a:spLocks noGrp="1"/>
          </p:cNvSpPr>
          <p:nvPr>
            <p:ph type="subTitle" idx="1"/>
          </p:nvPr>
        </p:nvSpPr>
        <p:spPr/>
        <p:txBody>
          <a:bodyPr/>
          <a:lstStyle/>
          <a:p>
            <a:pPr marL="0" lvl="0" indent="0">
              <a:spcBef>
                <a:spcPts val="3000"/>
              </a:spcBef>
              <a:buNone/>
            </a:pPr>
            <a:r>
              <a:rPr b="1"/>
              <a:t>Agile Planning Fundamentals Workshop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Adjusting Iteration Length</a:t>
            </a:r>
          </a:p>
        </p:txBody>
      </p:sp>
      <p:sp>
        <p:nvSpPr>
          <p:cNvPr id="3" name="Content Placeholder 2"/>
          <p:cNvSpPr>
            <a:spLocks noGrp="1"/>
          </p:cNvSpPr>
          <p:nvPr>
            <p:ph idx="1"/>
          </p:nvPr>
        </p:nvSpPr>
        <p:spPr/>
        <p:txBody>
          <a:bodyPr/>
          <a:lstStyle/>
          <a:p>
            <a:pPr lvl="0"/>
            <a:r>
              <a:t>Velocity can guide decisions on iteration length</a:t>
            </a:r>
          </a:p>
          <a:p>
            <a:pPr lvl="0"/>
            <a:r>
              <a:t>Balancing workload and predictability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3: Calculating Velocity</a:t>
            </a:r>
          </a:p>
        </p:txBody>
      </p:sp>
      <p:sp>
        <p:nvSpPr>
          <p:cNvPr id="3" name="Content Placeholder 2"/>
          <p:cNvSpPr>
            <a:spLocks noGrp="1"/>
          </p:cNvSpPr>
          <p:nvPr>
            <p:ph idx="1"/>
          </p:nvPr>
        </p:nvSpPr>
        <p:spPr/>
        <p:txBody>
          <a:bodyPr/>
          <a:lstStyle/>
          <a:p>
            <a:pPr marL="0" lvl="0" indent="0">
              <a:buNone/>
            </a:pPr>
            <a:r>
              <a:rPr b="1"/>
              <a:t>Exercise: Calculating Velocity</a:t>
            </a:r>
          </a:p>
          <a:p>
            <a:pPr marL="0" lvl="0" indent="0">
              <a:buNone/>
            </a:pPr>
            <a:r>
              <a:t>Engage in a hands-on exercise to calculate the velocity of a fictional Agile team based on completed user stories. Apply the velocity metric to plan the scope of the next iteration, ensuring a balanced workload for the team.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Objective</a:t>
            </a:r>
          </a:p>
        </p:txBody>
      </p:sp>
      <p:sp>
        <p:nvSpPr>
          <p:cNvPr id="3" name="Content Placeholder 2"/>
          <p:cNvSpPr>
            <a:spLocks noGrp="1"/>
          </p:cNvSpPr>
          <p:nvPr>
            <p:ph idx="1"/>
          </p:nvPr>
        </p:nvSpPr>
        <p:spPr/>
        <p:txBody>
          <a:bodyPr/>
          <a:lstStyle/>
          <a:p>
            <a:pPr marL="0" lvl="0" indent="0">
              <a:buNone/>
            </a:pPr>
            <a:r>
              <a:t>In this exercise, you will calculate the velocity of the Scrum Team based on completed user stories. Velocity is a key metric in Agile project management that measures the team’s productivity.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Scenario Setup</a:t>
            </a:r>
          </a:p>
        </p:txBody>
      </p:sp>
      <p:sp>
        <p:nvSpPr>
          <p:cNvPr id="3" name="Content Placeholder 2"/>
          <p:cNvSpPr>
            <a:spLocks noGrp="1"/>
          </p:cNvSpPr>
          <p:nvPr>
            <p:ph idx="1"/>
          </p:nvPr>
        </p:nvSpPr>
        <p:spPr/>
        <p:txBody>
          <a:bodyPr/>
          <a:lstStyle/>
          <a:p>
            <a:pPr marL="0" lvl="0" indent="0">
              <a:buNone/>
            </a:pPr>
            <a:r>
              <a:t>You are a member of the Scrum Team working on the e-commerce website project. The team has completed several user stories in previous sprints.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User Story 1: Implement Social Media Authentication</a:t>
            </a:r>
          </a:p>
        </p:txBody>
      </p:sp>
      <p:sp>
        <p:nvSpPr>
          <p:cNvPr id="3" name="Content Placeholder 2"/>
          <p:cNvSpPr>
            <a:spLocks noGrp="1"/>
          </p:cNvSpPr>
          <p:nvPr>
            <p:ph idx="1"/>
          </p:nvPr>
        </p:nvSpPr>
        <p:spPr/>
        <p:txBody>
          <a:bodyPr/>
          <a:lstStyle/>
          <a:p>
            <a:pPr marL="0" lvl="0" indent="0">
              <a:buNone/>
            </a:pPr>
            <a: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User Story 2: Product Recommendations Based on Previous Purchases</a:t>
            </a:r>
          </a:p>
        </p:txBody>
      </p:sp>
      <p:sp>
        <p:nvSpPr>
          <p:cNvPr id="3" name="Content Placeholder 2"/>
          <p:cNvSpPr>
            <a:spLocks noGrp="1"/>
          </p:cNvSpPr>
          <p:nvPr>
            <p:ph idx="1"/>
          </p:nvPr>
        </p:nvSpPr>
        <p:spPr/>
        <p:txBody>
          <a:bodyPr/>
          <a:lstStyle/>
          <a:p>
            <a:pPr marL="0" lvl="0" indent="0">
              <a:buNone/>
            </a:pP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User Story 3: Display Similar Customer Purchases</a:t>
            </a:r>
          </a:p>
        </p:txBody>
      </p:sp>
      <p:sp>
        <p:nvSpPr>
          <p:cNvPr id="3" name="Content Placeholder 2"/>
          <p:cNvSpPr>
            <a:spLocks noGrp="1"/>
          </p:cNvSpPr>
          <p:nvPr>
            <p:ph idx="1"/>
          </p:nvPr>
        </p:nvSpPr>
        <p:spPr/>
        <p:txBody>
          <a:bodyPr/>
          <a:lstStyle/>
          <a:p>
            <a:pPr marL="0" lvl="0" indent="0">
              <a:buNone/>
            </a:pPr>
            <a: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Instructions</a:t>
            </a:r>
          </a:p>
        </p:txBody>
      </p:sp>
      <p:sp>
        <p:nvSpPr>
          <p:cNvPr id="3" name="Content Placeholder 2"/>
          <p:cNvSpPr>
            <a:spLocks noGrp="1"/>
          </p:cNvSpPr>
          <p:nvPr>
            <p:ph idx="1"/>
          </p:nvPr>
        </p:nvSpPr>
        <p:spPr/>
        <p:txBody>
          <a:bodyPr/>
          <a:lstStyle/>
          <a:p>
            <a:pPr marL="342900" lvl="0" indent="-342900">
              <a:buAutoNum type="arabicPeriod"/>
            </a:pPr>
            <a:r>
              <a:rPr b="1"/>
              <a:t>Review Completed User Stories:</a:t>
            </a:r>
            <a:r>
              <a:t> Begin by reviewing the user stories that the Scrum Team has successfully completed in the past sprints. These stories should be fully implemented and meet the definition of done.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Instructions (Continued)</a:t>
            </a:r>
          </a:p>
        </p:txBody>
      </p:sp>
      <p:sp>
        <p:nvSpPr>
          <p:cNvPr id="3" name="Content Placeholder 2"/>
          <p:cNvSpPr>
            <a:spLocks noGrp="1"/>
          </p:cNvSpPr>
          <p:nvPr>
            <p:ph idx="1"/>
          </p:nvPr>
        </p:nvSpPr>
        <p:spPr/>
        <p:txBody>
          <a:bodyPr/>
          <a:lstStyle/>
          <a:p>
            <a:pPr marL="342900" lvl="0" indent="-342900">
              <a:buAutoNum type="arabicPeriod" startAt="2"/>
            </a:pPr>
            <a:r>
              <a:rPr b="1"/>
              <a:t>Select a Sprint for Calculation:</a:t>
            </a:r>
            <a:r>
              <a:t> Choose a specific sprint for which you want to calculate velocity. This sprint should have a set of completed user stories.</a:t>
            </a:r>
          </a:p>
          <a:p>
            <a:pPr marL="342900" lvl="0" indent="-342900">
              <a:buAutoNum type="arabicPeriod" startAt="2"/>
            </a:pPr>
            <a:r>
              <a:rPr b="1"/>
              <a:t>Identify Completed User Stories:</a:t>
            </a:r>
            <a:r>
              <a:t> List the user stories that were completed during the selected sprint. Make sure you have a clear record of these stories, including their respective story points or size estimates.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Instructions (Continued)</a:t>
            </a:r>
          </a:p>
        </p:txBody>
      </p:sp>
      <p:sp>
        <p:nvSpPr>
          <p:cNvPr id="3" name="Content Placeholder 2"/>
          <p:cNvSpPr>
            <a:spLocks noGrp="1"/>
          </p:cNvSpPr>
          <p:nvPr>
            <p:ph idx="1"/>
          </p:nvPr>
        </p:nvSpPr>
        <p:spPr/>
        <p:txBody>
          <a:bodyPr/>
          <a:lstStyle/>
          <a:p>
            <a:pPr marL="342900" lvl="0" indent="-342900">
              <a:buAutoNum type="arabicPeriod" startAt="4"/>
            </a:pPr>
            <a:r>
              <a:rPr b="1"/>
              <a:t>Sum Story Points:</a:t>
            </a:r>
            <a:r>
              <a:t> Add up the story points of all completed user stories in the selected sprint. This total represents the amount of work the team successfully delivered during that sprint.</a:t>
            </a:r>
          </a:p>
          <a:p>
            <a:pPr marL="342900" lvl="0" indent="-342900">
              <a:buAutoNum type="arabicPeriod" startAt="4"/>
            </a:pPr>
            <a:r>
              <a:rPr b="1"/>
              <a:t>Calculate Velocity:</a:t>
            </a:r>
            <a:r>
              <a:t> Once you have the sum of story points for completed user stories, you can calculate the velocity. Velocity is typically measured in story points per sprint. To calculate it, divide the sum of story points by the number of sprints you are considering (in this case, the selected sprint).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Section 3: Capacity Planning and Velocity</a:t>
            </a:r>
          </a:p>
        </p:txBody>
      </p:sp>
      <p:sp>
        <p:nvSpPr>
          <p:cNvPr id="4" name="Text Placeholder 3">
            <a:extLst>
              <a:ext uri="{FF2B5EF4-FFF2-40B4-BE49-F238E27FC236}">
                <a16:creationId xmlns:a16="http://schemas.microsoft.com/office/drawing/2014/main" id="{6ACAD94E-396D-2C9C-6096-010E62334F54}"/>
              </a:ext>
            </a:extLst>
          </p:cNvPr>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Instructions (Continued)</a:t>
            </a:r>
          </a:p>
        </p:txBody>
      </p:sp>
      <p:sp>
        <p:nvSpPr>
          <p:cNvPr id="3" name="Content Placeholder 2"/>
          <p:cNvSpPr>
            <a:spLocks noGrp="1"/>
          </p:cNvSpPr>
          <p:nvPr>
            <p:ph idx="1"/>
          </p:nvPr>
        </p:nvSpPr>
        <p:spPr/>
        <p:txBody>
          <a:bodyPr/>
          <a:lstStyle/>
          <a:p>
            <a:pPr marL="0" lvl="0" indent="0">
              <a:buNone/>
            </a:pPr>
            <a:r>
              <a:t>Example: If the sum of story points for completed user stories in Sprint 5 is 30 and you’re calculating velocity for Sprint 5, the velocity would be 30 story points per sprint.</a:t>
            </a:r>
          </a:p>
          <a:p>
            <a:pPr marL="342900" lvl="0" indent="-342900">
              <a:buAutoNum type="arabicPeriod" startAt="6"/>
            </a:pPr>
            <a:r>
              <a:rPr b="1"/>
              <a:t>Document the Velocity:</a:t>
            </a:r>
            <a:r>
              <a:t> Record the calculated velocity for the selected sprint. This will serve as a reference for future sprint planning and capacity assessment.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Deliverable</a:t>
            </a:r>
          </a:p>
        </p:txBody>
      </p:sp>
      <p:sp>
        <p:nvSpPr>
          <p:cNvPr id="3" name="Content Placeholder 2"/>
          <p:cNvSpPr>
            <a:spLocks noGrp="1"/>
          </p:cNvSpPr>
          <p:nvPr>
            <p:ph idx="1"/>
          </p:nvPr>
        </p:nvSpPr>
        <p:spPr/>
        <p:txBody>
          <a:bodyPr/>
          <a:lstStyle/>
          <a:p>
            <a:pPr marL="0" lvl="0" indent="0">
              <a:buNone/>
            </a:pPr>
            <a:r>
              <a:t>Share the calculated velocity, including the sprint for which it was calculated and the methodology used. This information will be valuable for future sprint planning and capacity assessment.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3.1 Understanding Capacity Planning</a:t>
            </a:r>
          </a:p>
        </p:txBody>
      </p:sp>
      <p:sp>
        <p:nvSpPr>
          <p:cNvPr id="3" name="Text Placeholder 2">
            <a:extLst>
              <a:ext uri="{FF2B5EF4-FFF2-40B4-BE49-F238E27FC236}">
                <a16:creationId xmlns:a16="http://schemas.microsoft.com/office/drawing/2014/main" id="{EDC00BDD-D6DE-ED0A-39D1-128F595E93CF}"/>
              </a:ext>
            </a:extLst>
          </p:cNvPr>
          <p:cNvSpPr>
            <a:spLocks noGrp="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Importance of Capacity Planning</a:t>
            </a:r>
          </a:p>
        </p:txBody>
      </p:sp>
      <p:sp>
        <p:nvSpPr>
          <p:cNvPr id="3" name="Content Placeholder 2"/>
          <p:cNvSpPr>
            <a:spLocks noGrp="1"/>
          </p:cNvSpPr>
          <p:nvPr>
            <p:ph idx="1"/>
          </p:nvPr>
        </p:nvSpPr>
        <p:spPr/>
        <p:txBody>
          <a:bodyPr/>
          <a:lstStyle/>
          <a:p>
            <a:pPr lvl="0"/>
            <a:r>
              <a:t>Avoid overloading the team</a:t>
            </a:r>
          </a:p>
          <a:p>
            <a:pPr lvl="0"/>
            <a:r>
              <a:t>Ensure a realistic workload</a:t>
            </a:r>
          </a:p>
          <a:p>
            <a:pPr lvl="0"/>
            <a:r>
              <a:t>Improve predictability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3.2 Calculating Velocity</a:t>
            </a:r>
          </a:p>
        </p:txBody>
      </p:sp>
      <p:sp>
        <p:nvSpPr>
          <p:cNvPr id="3" name="Text Placeholder 2">
            <a:extLst>
              <a:ext uri="{FF2B5EF4-FFF2-40B4-BE49-F238E27FC236}">
                <a16:creationId xmlns:a16="http://schemas.microsoft.com/office/drawing/2014/main" id="{B7553954-F227-6861-57E4-0EF3A92FE158}"/>
              </a:ext>
            </a:extLst>
          </p:cNvPr>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Velocity?</a:t>
            </a:r>
          </a:p>
        </p:txBody>
      </p:sp>
      <p:sp>
        <p:nvSpPr>
          <p:cNvPr id="3" name="Content Placeholder 2"/>
          <p:cNvSpPr>
            <a:spLocks noGrp="1"/>
          </p:cNvSpPr>
          <p:nvPr>
            <p:ph idx="1"/>
          </p:nvPr>
        </p:nvSpPr>
        <p:spPr/>
        <p:txBody>
          <a:bodyPr/>
          <a:lstStyle/>
          <a:p>
            <a:pPr lvl="0"/>
            <a:r>
              <a:t>Key metric in Agile</a:t>
            </a:r>
          </a:p>
          <a:p>
            <a:pPr lvl="0"/>
            <a:r>
              <a:t>Measures team’s productivity</a:t>
            </a:r>
          </a:p>
          <a:p>
            <a:pPr lvl="0"/>
            <a:r>
              <a:t>Helps in planning future iterations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Calculating Velocity</a:t>
            </a:r>
          </a:p>
        </p:txBody>
      </p:sp>
      <p:sp>
        <p:nvSpPr>
          <p:cNvPr id="3" name="Content Placeholder 2"/>
          <p:cNvSpPr>
            <a:spLocks noGrp="1"/>
          </p:cNvSpPr>
          <p:nvPr>
            <p:ph idx="1"/>
          </p:nvPr>
        </p:nvSpPr>
        <p:spPr/>
        <p:txBody>
          <a:bodyPr/>
          <a:lstStyle/>
          <a:p>
            <a:pPr lvl="0"/>
            <a:r>
              <a:t>Based on completed user stories</a:t>
            </a:r>
          </a:p>
          <a:p>
            <a:pPr lvl="0"/>
            <a:r>
              <a:t>Provides insights into team’s historical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3.3 Using Velocity for Planning</a:t>
            </a:r>
          </a:p>
        </p:txBody>
      </p:sp>
      <p:sp>
        <p:nvSpPr>
          <p:cNvPr id="3" name="Text Placeholder 2">
            <a:extLst>
              <a:ext uri="{FF2B5EF4-FFF2-40B4-BE49-F238E27FC236}">
                <a16:creationId xmlns:a16="http://schemas.microsoft.com/office/drawing/2014/main" id="{D90B1229-BCE7-F226-652F-28624C32C587}"/>
              </a:ext>
            </a:extLst>
          </p:cNvPr>
          <p:cNvSpPr>
            <a:spLocks noGrp="1"/>
          </p:cNvSpPr>
          <p:nvPr>
            <p:ph type="body"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 Work</a:t>
            </a:r>
          </a:p>
        </p:txBody>
      </p:sp>
      <p:sp>
        <p:nvSpPr>
          <p:cNvPr id="3" name="Content Placeholder 2"/>
          <p:cNvSpPr>
            <a:spLocks noGrp="1"/>
          </p:cNvSpPr>
          <p:nvPr>
            <p:ph idx="1"/>
          </p:nvPr>
        </p:nvSpPr>
        <p:spPr/>
        <p:txBody>
          <a:bodyPr/>
          <a:lstStyle/>
          <a:p>
            <a:pPr lvl="0"/>
            <a:r>
              <a:t>Velocity aids in estimating how much work can be done in a sprint</a:t>
            </a:r>
          </a:p>
          <a:p>
            <a:pPr lvl="0"/>
            <a:r>
              <a:t>Crucial for sprint planning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63DD919-1115-4AA6-8E00-E0EA70D8243F}" vid="{27F46E66-7C25-4E72-9480-4997DAC2A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DevOpsJunkies</Template>
  <TotalTime>0</TotalTime>
  <Words>606</Words>
  <Application>Microsoft Office PowerPoint</Application>
  <PresentationFormat>On-screen Show (16:9)</PresentationFormat>
  <Paragraphs>51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Tw Cen MT</vt:lpstr>
      <vt:lpstr>DevOpsJunkies</vt:lpstr>
      <vt:lpstr>Capacity Planning and Velocity</vt:lpstr>
      <vt:lpstr>Section 3: Capacity Planning and Velocity</vt:lpstr>
      <vt:lpstr>3.1 Understanding Capacity Planning</vt:lpstr>
      <vt:lpstr>The Importance of Capacity Planning</vt:lpstr>
      <vt:lpstr>3.2 Calculating Velocity</vt:lpstr>
      <vt:lpstr>What is Velocity?</vt:lpstr>
      <vt:lpstr>Calculating Velocity</vt:lpstr>
      <vt:lpstr>3.3 Using Velocity for Planning</vt:lpstr>
      <vt:lpstr>Estimating Work</vt:lpstr>
      <vt:lpstr>Adjusting Iteration Length</vt:lpstr>
      <vt:lpstr>Exercise 3: Calculating Velocity</vt:lpstr>
      <vt:lpstr>Objective</vt:lpstr>
      <vt:lpstr>Scenario Setup</vt:lpstr>
      <vt:lpstr>User Story 1: Implement Social Media Authentication</vt:lpstr>
      <vt:lpstr>User Story 2: Product Recommendations Based on Previous Purchases</vt:lpstr>
      <vt:lpstr>User Story 3: Display Similar Customer Purchases</vt:lpstr>
      <vt:lpstr>Instructions</vt:lpstr>
      <vt:lpstr>Instructions (Continued)</vt:lpstr>
      <vt:lpstr>Instructions (Continued)</vt:lpstr>
      <vt:lpstr>Instructions (Continued)</vt:lpstr>
      <vt:lpstr>Deliverable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 Planning and Velocity</dc:title>
  <dc:creator/>
  <cp:keywords/>
  <cp:lastModifiedBy>Antoine Victor</cp:lastModifiedBy>
  <cp:revision>1</cp:revision>
  <dcterms:created xsi:type="dcterms:W3CDTF">2023-09-05T02:53:59Z</dcterms:created>
  <dcterms:modified xsi:type="dcterms:W3CDTF">2023-09-05T02:57:08Z</dcterms:modified>
</cp:coreProperties>
</file>