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4995"/>
    <p:restoredTop sz="94660"/>
  </p:normalViewPr>
  <p:slideViewPr>
    <p:cSldViewPr snapToGrid="0">
      <p:cViewPr varScale="1">
        <p:scale>
          <a:sx d="100" n="83"/>
          <a:sy d="100" n="83"/>
        </p:scale>
        <p:origin x="686" y="4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data informed decision-making framework we are employing for this book has six steps. Please note, there are different frameworks that exist in the world for making a decision, but for a strong decision-making framework to be deployed and used correctly, these six steps need to be incorporated in some way, shape, or form. The six steps are: ask, acquire, analyze, apply, announce, and assess.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going to modify these from Kevin’s work a bit and name them: ask, acquire, analyze, integrate, decide, and iterate. The reason for the shift is to clarify more, directed at each purpose and understanding.</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 you notice something about this framework? It is infinite in its design. This is part of the design of data informed decision-making. As we roll through the process of working towards insight and a data informed decision, we must know that nothing is guaranteed with decision-making. This is part of the beauty of a strong data informed decision-making framework: we have the ability to iterate and learn from the past decisions. We never want to sit back and rest on our laurels with our decisions. We want to use our framework and our data literacy skills to improve upon our decisions and help them become even better. Statistics is a field of probabilities and sometimes probabilities do not go the way we want. That is ok, we learn from our decisions, the process, and more.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help us understand the framework more, let us jump in and understand each step in more detail. Herein we will dive into the different angles of data literacy and how these angles help empower data informed decision-making.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Analyze, Integrate, Decide, Iterate, DATA INFORMED DECISION-MAKING, Acquire, Ask.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868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4031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185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89409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82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856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61827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546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67F5-B08A-56C9-1176-61DC570BEA0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C661314-2259-4514-1881-2523C37FA66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9B07-FED9-ECB2-1163-351A976C8B31}"/>
              </a:ext>
            </a:extLst>
          </p:cNvPr>
          <p:cNvSpPr>
            <a:spLocks noGrp="1"/>
          </p:cNvSpPr>
          <p:nvPr>
            <p:ph type="dt" sz="half" idx="10"/>
          </p:nvPr>
        </p:nvSpPr>
        <p:spPr/>
        <p:txBody>
          <a:bodyPr/>
          <a:lstStyle/>
          <a:p>
            <a:fld id="{9BC7CD83-044C-4383-8026-56559C8873BB}" type="datetimeFigureOut">
              <a:rPr lang="en-US" smtClean="0"/>
              <a:t>11/13/2023</a:t>
            </a:fld>
            <a:endParaRPr lang="en-US"/>
          </a:p>
        </p:txBody>
      </p:sp>
      <p:sp>
        <p:nvSpPr>
          <p:cNvPr id="5" name="Footer Placeholder 4">
            <a:extLst>
              <a:ext uri="{FF2B5EF4-FFF2-40B4-BE49-F238E27FC236}">
                <a16:creationId xmlns:a16="http://schemas.microsoft.com/office/drawing/2014/main" id="{DB617B20-BC9A-1C30-AB0A-49382BFB3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86499-92B9-7641-DBAD-A996BA645549}"/>
              </a:ext>
            </a:extLst>
          </p:cNvPr>
          <p:cNvSpPr>
            <a:spLocks noGrp="1"/>
          </p:cNvSpPr>
          <p:nvPr>
            <p:ph type="sldNum" sz="quarter" idx="12"/>
          </p:nvPr>
        </p:nvSpPr>
        <p:spPr/>
        <p:txBody>
          <a:bodyPr/>
          <a:lstStyle/>
          <a:p>
            <a:fld id="{5556DA49-5764-4512-A2E6-1798C21B2F7C}" type="slidenum">
              <a:rPr lang="en-US" smtClean="0"/>
              <a:t>‹#›</a:t>
            </a:fld>
            <a:endParaRPr lang="en-US"/>
          </a:p>
        </p:txBody>
      </p:sp>
    </p:spTree>
    <p:extLst>
      <p:ext uri="{BB962C8B-B14F-4D97-AF65-F5344CB8AC3E}">
        <p14:creationId xmlns:p14="http://schemas.microsoft.com/office/powerpoint/2010/main" val="299993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24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2320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86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5628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719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671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25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8006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21" Target="../media/image3.png" Type="http://schemas.openxmlformats.org/officeDocument/2006/relationships/image"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media/image2.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theme/theme1.xml" Type="http://schemas.openxmlformats.org/officeDocument/2006/relationships/them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media/image4.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11/13/2023</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pic>
        <p:nvPicPr>
          <p:cNvPr id="48" name="Picture 2">
            <a:extLst>
              <a:ext uri="{FF2B5EF4-FFF2-40B4-BE49-F238E27FC236}">
                <a16:creationId xmlns:a16="http://schemas.microsoft.com/office/drawing/2014/main" id="{679CB441-1B13-6575-96CF-E34E768A79D4}"/>
              </a:ext>
            </a:extLst>
          </p:cNvPr>
          <p:cNvPicPr>
            <a:picLocks noChangeArrowheads="1"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446916" y="6456592"/>
            <a:ext cx="2930962" cy="386597"/>
          </a:xfrm>
          <a:prstGeom prst="rect">
            <a:avLst/>
          </a:prstGeom>
          <a:noFill/>
          <a:effectLst>
            <a:glow rad="25400">
              <a:schemeClr val="tx2">
                <a:lumMod val="75000"/>
                <a:alpha val="78000"/>
              </a:schemeClr>
            </a:glow>
            <a:outerShdw algn="tl" blurRad="50800" dir="2700000" dist="38100" rotWithShape="0">
              <a:schemeClr val="tx2">
                <a:lumMod val="90000"/>
                <a:alpha val="54000"/>
              </a:schemeClr>
            </a:outerShdw>
          </a:effectLst>
          <a:extLst>
            <a:ext uri="{909E8E84-426E-40DD-AFC4-6F175D3DCCD1}">
              <a14:hiddenFill xmlns:a14="http://schemas.microsoft.com/office/drawing/2010/main">
                <a:solidFill>
                  <a:srgbClr val="FFFFFF"/>
                </a:solidFill>
              </a14:hiddenFill>
            </a:ext>
          </a:extLst>
        </p:spPr>
      </p:pic>
      <p:pic>
        <p:nvPicPr>
          <p:cNvPr id="49" name="Picture 2">
            <a:extLst>
              <a:ext uri="{FF2B5EF4-FFF2-40B4-BE49-F238E27FC236}">
                <a16:creationId xmlns:a16="http://schemas.microsoft.com/office/drawing/2014/main" id="{F1B4B91B-2C6F-9DDD-9173-2B31968A06C7}"/>
              </a:ext>
            </a:extLst>
          </p:cNvPr>
          <p:cNvPicPr>
            <a:picLocks noChangeArrowheads="1"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0479739" y="6517547"/>
            <a:ext cx="536461" cy="263632"/>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2B4E557-F1DC-0CF0-1471-4F44FEB37E41}"/>
              </a:ext>
            </a:extLst>
          </p:cNvPr>
          <p:cNvSpPr txBox="1"/>
          <p:nvPr/>
        </p:nvSpPr>
        <p:spPr>
          <a:xfrm>
            <a:off x="1106488" y="6353145"/>
            <a:ext cx="4875693" cy="400110"/>
          </a:xfrm>
          <a:prstGeom prst="rect">
            <a:avLst/>
          </a:prstGeom>
          <a:noFill/>
          <a:effectLst>
            <a:glow rad="127000">
              <a:schemeClr val="accent2">
                <a:satMod val="175000"/>
                <a:alpha val="40000"/>
              </a:schemeClr>
            </a:glow>
            <a:outerShdw algn="tl" blurRad="25400" dir="2700000" dist="38100" rotWithShape="0">
              <a:schemeClr val="tx2">
                <a:lumMod val="75000"/>
                <a:alpha val="40000"/>
              </a:schemeClr>
            </a:outerShdw>
          </a:effectLst>
        </p:spPr>
        <p:txBody>
          <a:bodyPr wrap="square">
            <a:spAutoFit/>
          </a:bodyPr>
          <a:lstStyle/>
          <a:p>
            <a:pPr rtl="0">
              <a:spcBef>
                <a:spcPts val="0"/>
              </a:spcBef>
              <a:spcAft>
                <a:spcPts val="0"/>
              </a:spcAft>
            </a:pPr>
            <a:r>
              <a:rPr b="0" dirty="0" i="0" lang="en-US" strike="noStrike" sz="2000" u="none">
                <a:solidFill>
                  <a:schemeClr val="bg2"/>
                </a:solidFill>
                <a:effectLst/>
                <a:latin charset="0" panose="020B0604020202020204" pitchFamily="34" typeface="Arial"/>
              </a:rPr>
              <a:t>© ProDataMan 2023. All Rights Reserved</a:t>
            </a:r>
            <a:endParaRPr b="0" dirty="0" lang="en-US" sz="2000">
              <a:solidFill>
                <a:schemeClr val="bg2"/>
              </a:solidFill>
              <a:effectLst/>
            </a:endParaRPr>
          </a:p>
        </p:txBody>
      </p:sp>
    </p:spTree>
    <p:extLst>
      <p:ext uri="{BB962C8B-B14F-4D97-AF65-F5344CB8AC3E}">
        <p14:creationId xmlns:p14="http://schemas.microsoft.com/office/powerpoint/2010/main" val="2407346765"/>
      </p:ext>
    </p:extLst>
  </p:cSld>
  <p:clrMap accent1="accent1" accent2="accent2" accent3="accent3" accent4="accent4" accent5="accent5" accent6="accent6" bg1="dk1" bg2="dk2" folHlink="folHlink" hlink="hlink" tx1="lt1" tx2="lt2"/>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09 Data informed decision-making 157</a:t>
            </a:r>
          </a:p>
          <a:p>
            <a:pPr lvl="0"/>
            <a:r>
              <a:rPr/>
              <a:t>Steps of the data informed decision-making framework 158</a:t>
            </a:r>
          </a:p>
          <a:p>
            <a:pPr lvl="0"/>
            <a:r>
              <a:rPr/>
              <a:t>Step 1: Ask 160</a:t>
            </a:r>
          </a:p>
          <a:p>
            <a:pPr lvl="0"/>
            <a:r>
              <a:rPr/>
              <a:t>Step 2: Acquire 162</a:t>
            </a:r>
          </a:p>
          <a:p>
            <a:pPr lvl="0"/>
            <a:r>
              <a:rPr/>
              <a:t>Step 3: Analyze 164</a:t>
            </a:r>
          </a:p>
          <a:p>
            <a:pPr lvl="0"/>
            <a:r>
              <a:rPr/>
              <a:t>Step 4: Integrate 167</a:t>
            </a:r>
          </a:p>
          <a:p>
            <a:pPr lvl="0"/>
            <a:r>
              <a:rPr/>
              <a:t>Step 5: Decide 171</a:t>
            </a:r>
          </a:p>
          <a:p>
            <a:pPr lvl="0"/>
            <a:r>
              <a:rPr/>
              <a:t>Step 6: Iterate 173</a:t>
            </a:r>
          </a:p>
          <a:p>
            <a:pPr lvl="0"/>
            <a:r>
              <a:rPr/>
              <a:t>Chapter summary and example 175</a:t>
            </a:r>
          </a:p>
          <a:p>
            <a:pPr lvl="0"/>
            <a:r>
              <a:rPr/>
              <a:t>Notes 177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1: Introduction to Data Informed Decision-Making Framework</a:t>
            </a:r>
          </a:p>
        </p:txBody>
      </p:sp>
      <p:sp>
        <p:nvSpPr>
          <p:cNvPr id="3" name="Content Placeholder 2"/>
          <p:cNvSpPr>
            <a:spLocks noGrp="1"/>
          </p:cNvSpPr>
          <p:nvPr>
            <p:ph idx="1"/>
          </p:nvPr>
        </p:nvSpPr>
        <p:spPr/>
        <p:txBody>
          <a:bodyPr/>
          <a:lstStyle/>
          <a:p>
            <a:pPr lvl="0"/>
            <a:r>
              <a:rPr/>
              <a:t>Six essential steps.</a:t>
            </a:r>
          </a:p>
          <a:p>
            <a:pPr lvl="0"/>
            <a:r>
              <a:rPr/>
              <a:t>Different frameworks exist.</a:t>
            </a:r>
          </a:p>
          <a:p>
            <a:pPr lvl="0"/>
            <a:r>
              <a:rPr/>
              <a:t>Incorporate these steps.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2: Modification of the Framework</a:t>
            </a:r>
          </a:p>
        </p:txBody>
      </p:sp>
      <p:sp>
        <p:nvSpPr>
          <p:cNvPr id="3" name="Content Placeholder 2"/>
          <p:cNvSpPr>
            <a:spLocks noGrp="1"/>
          </p:cNvSpPr>
          <p:nvPr>
            <p:ph idx="1"/>
          </p:nvPr>
        </p:nvSpPr>
        <p:spPr/>
        <p:txBody>
          <a:bodyPr/>
          <a:lstStyle/>
          <a:p>
            <a:pPr lvl="0"/>
            <a:r>
              <a:rPr/>
              <a:t>Modified for clarity.</a:t>
            </a:r>
          </a:p>
          <a:p>
            <a:pPr lvl="0"/>
            <a:r>
              <a:rPr/>
              <a:t>Renamed steps.</a:t>
            </a:r>
          </a:p>
          <a:p>
            <a:pPr lvl="0"/>
            <a:r>
              <a:rPr/>
              <a:t>Enhance understanding.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3: Infinite Design and Learning</a:t>
            </a:r>
          </a:p>
        </p:txBody>
      </p:sp>
      <p:sp>
        <p:nvSpPr>
          <p:cNvPr id="3" name="Content Placeholder 2"/>
          <p:cNvSpPr>
            <a:spLocks noGrp="1"/>
          </p:cNvSpPr>
          <p:nvPr>
            <p:ph idx="1"/>
          </p:nvPr>
        </p:nvSpPr>
        <p:spPr/>
        <p:txBody>
          <a:bodyPr/>
          <a:lstStyle/>
          <a:p>
            <a:pPr lvl="0"/>
            <a:r>
              <a:rPr/>
              <a:t>Framework’s infinite design.</a:t>
            </a:r>
          </a:p>
          <a:p>
            <a:pPr lvl="0"/>
            <a:r>
              <a:rPr/>
              <a:t>Continuous learning.</a:t>
            </a:r>
          </a:p>
          <a:p>
            <a:pPr lvl="0"/>
            <a:r>
              <a:rPr/>
              <a:t>Decision-making not guaranteed.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4: Iterative Process</a:t>
            </a:r>
          </a:p>
        </p:txBody>
      </p:sp>
      <p:sp>
        <p:nvSpPr>
          <p:cNvPr id="3" name="Content Placeholder 2"/>
          <p:cNvSpPr>
            <a:spLocks noGrp="1"/>
          </p:cNvSpPr>
          <p:nvPr>
            <p:ph idx="1"/>
          </p:nvPr>
        </p:nvSpPr>
        <p:spPr/>
        <p:txBody>
          <a:bodyPr/>
          <a:lstStyle/>
          <a:p>
            <a:pPr lvl="0"/>
            <a:r>
              <a:rPr/>
              <a:t>Ability to iterate and learn.</a:t>
            </a:r>
          </a:p>
          <a:p>
            <a:pPr lvl="0"/>
            <a:r>
              <a:rPr/>
              <a:t>Improve decisions.</a:t>
            </a:r>
          </a:p>
          <a:p>
            <a:pPr lvl="0"/>
            <a:r>
              <a:rPr/>
              <a:t>Statistics is a field of probabilities.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5: Understanding Each Step</a:t>
            </a:r>
          </a:p>
        </p:txBody>
      </p:sp>
      <p:sp>
        <p:nvSpPr>
          <p:cNvPr id="3" name="Content Placeholder 2"/>
          <p:cNvSpPr>
            <a:spLocks noGrp="1"/>
          </p:cNvSpPr>
          <p:nvPr>
            <p:ph idx="1"/>
          </p:nvPr>
        </p:nvSpPr>
        <p:spPr/>
        <p:txBody>
          <a:bodyPr/>
          <a:lstStyle/>
          <a:p>
            <a:pPr lvl="0"/>
            <a:r>
              <a:rPr/>
              <a:t>Dive into each step.</a:t>
            </a:r>
          </a:p>
          <a:p>
            <a:pPr lvl="0"/>
            <a:r>
              <a:rPr/>
              <a:t>Explore data literacy.</a:t>
            </a:r>
          </a:p>
          <a:p>
            <a:pPr lvl="0"/>
            <a:r>
              <a:rPr/>
              <a:t>Empower decision-making.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Slide 6: Conclusion</a:t>
            </a:r>
          </a:p>
        </p:txBody>
      </p:sp>
      <p:sp>
        <p:nvSpPr>
          <p:cNvPr id="3" name="Content Placeholder 2"/>
          <p:cNvSpPr>
            <a:spLocks noGrp="1"/>
          </p:cNvSpPr>
          <p:nvPr>
            <p:ph idx="1"/>
          </p:nvPr>
        </p:nvSpPr>
        <p:spPr/>
        <p:txBody>
          <a:bodyPr/>
          <a:lstStyle/>
          <a:p>
            <a:pPr lvl="0"/>
            <a:r>
              <a:rPr/>
              <a:t>Combine insights.</a:t>
            </a:r>
          </a:p>
          <a:p>
            <a:pPr lvl="0"/>
            <a:r>
              <a:rPr/>
              <a:t>Summarize key points.</a:t>
            </a:r>
          </a:p>
          <a:p>
            <a:pPr lvl="0"/>
            <a:r>
              <a:rPr/>
              <a:t>Highlight importance.</a:t>
            </a:r>
          </a:p>
          <a:p>
            <a:pPr lvl="0" indent="0" marL="0">
              <a:buNone/>
            </a:pPr>
            <a:r>
              <a:rPr/>
              <a:t>:::notes</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OpsJunki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DevOpsJunkies" id="{15325AF5-36A5-4242-B446-4A675644A7D4}" vid="{6DDD68C6-B961-4CC8-81CF-B511CACF4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12</TotalTime>
  <Words>12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Tw Cen MT</vt:lpstr>
      <vt:lpstr>Wingdings</vt:lpstr>
      <vt:lpstr>DevOpsJunkies</vt:lpstr>
      <vt:lpstr>Agile Planning Fundamentals Workshop</vt:lpstr>
      <vt:lpstr>Section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2024-05-13T23:41:24Z</dcterms:created>
  <dcterms:modified xsi:type="dcterms:W3CDTF">2024-05-13T23:41:24Z</dcterms:modified>
</cp:coreProperties>
</file>

<file path=docProps/custom.xml><?xml version="1.0" encoding="utf-8"?>
<Properties xmlns="http://schemas.openxmlformats.org/officeDocument/2006/custom-properties" xmlns:vt="http://schemas.openxmlformats.org/officeDocument/2006/docPropsVTypes"/>
</file>