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9" Type="http://schemas.openxmlformats.org/officeDocument/2006/relationships/tableStyles" Target="tableStyles.xml" /><Relationship Id="rId1" Type="http://schemas.openxmlformats.org/officeDocument/2006/relationships/slideMaster" Target="slideMasters/slideMaster1.xml" /><Relationship Id="rId18" Type="http://schemas.openxmlformats.org/officeDocument/2006/relationships/theme" Target="theme/theme1.xml" /><Relationship Id="rId17" Type="http://schemas.openxmlformats.org/officeDocument/2006/relationships/viewProps" Target="viewProps.xml" /><Relationship Id="rId1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informed decision-making framework consists of six steps: ask, acquire, analyze, integrate, decide, and iterate. Different frameworks exist, but these steps are essential for strong decision-making. This framework allows for continuous improvement and learning as decisions are made.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Iteration is crucial for refining decisions and improving outcomes over time. Learning from past decisions enables continuous improvement and enhances the effectiveness of decision-making. The iterative process ensures that decisions evolve based on feedback and new information.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chapter summary highlights key concepts discussed in the chapter, emphasizing the importance of the data informed decision-making framework. An example illustrates how the framework can be applied in a real-world scenario, providing practical insights for implementation. Understanding the framework empowers individuals and organizations to make informed decisions effectively.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Examples of effective questions for the “Ask” step. Tips for sourcing relevant data in the “Acquire” step. Explanation of common data analysis techniques for the “Analyze” step. Strategies for integrating insights effectively in the “Integrate” step. Guidance on evaluating options in the “Decide” step. Highlight the importance of reflection and learning in the “Iterate” step. Additional notes or references can be added here.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modified steps aim to enhance clarity and purpose in each stage of the decision-making process. The framework serves as a guide for effective decision-making, ensuring that data-driven insights are incorporated at every step. Continuous improvement and adaptation are facilitated through the framework’s design.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infinite design of the framework facilitates ongoing learning and adaptation as decisions are made. Empowers individuals to iterate and improve based on past experiences and outcomes. Decision-making is not guaranteed, but the framework enables continuous improvement through reflection and learning.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Each step plays a crucial role in empowering data informed decision-making. Data literacy skills are essential for effectively navigating through the decision-making process. Understanding the framework helps individuals make informed decisions by following a structured approach.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relevant questions is fundamental to initiating the decision-making journey. Effective questioning ensures clarity and alignment with desired outcomes. The “Ask” step sets the foundation for the entire decision-making process by defining the problem or objective.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Acquiring relevant data is essential for informed decision-making. This step involves gathering data from diverse sources to inform the analysis process. Data acquisition lays the foundation for subsequent steps in the decision-making framework.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analysis techniques are crucial for extracting insights from the acquired data. Analytical skills enable individuals to interpret data accurately and derive meaningful conclusions. Analysis helps uncover patterns and trends that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Integration involves synthesizing insights from data analysis to form a comprehensive understanding. This step ensures that data-driven insights are effectively incorporated into the decision-making process. Integrating insights from various sources enhances the robustness of decision-making.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Decision-making involves evaluating options based on integrated insights and considering various factors, risks, and benefits. It is essential to weigh these factors to make informed choices that align with organizational objectives. The “Decide” step determines the best course of action based on the analysis and integration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09 Data informed decision-making 157</a:t>
            </a:r>
          </a:p>
          <a:p>
            <a:pPr lvl="0"/>
            <a:r>
              <a:rPr/>
              <a:t>Steps of the data informed decision-making framework 158</a:t>
            </a:r>
          </a:p>
          <a:p>
            <a:pPr lvl="0"/>
            <a:r>
              <a:rPr/>
              <a:t>Step 1: Ask 160</a:t>
            </a:r>
          </a:p>
          <a:p>
            <a:pPr lvl="0"/>
            <a:r>
              <a:rPr/>
              <a:t>Step 2: Acquire 162</a:t>
            </a:r>
          </a:p>
          <a:p>
            <a:pPr lvl="0"/>
            <a:r>
              <a:rPr/>
              <a:t>Step 3: Analyze 164</a:t>
            </a:r>
          </a:p>
          <a:p>
            <a:pPr lvl="0"/>
            <a:r>
              <a:rPr/>
              <a:t>Step 4: Integrate 167</a:t>
            </a:r>
          </a:p>
          <a:p>
            <a:pPr lvl="0"/>
            <a:r>
              <a:rPr/>
              <a:t>Step 5: Decide 171</a:t>
            </a:r>
          </a:p>
          <a:p>
            <a:pPr lvl="0"/>
            <a:r>
              <a:rPr/>
              <a:t>Step 6: Iterate 173</a:t>
            </a:r>
          </a:p>
          <a:p>
            <a:pPr lvl="0"/>
            <a:r>
              <a:rPr/>
              <a:t>Chapter summary and example 175</a:t>
            </a:r>
          </a:p>
          <a:p>
            <a:pPr lvl="0"/>
            <a:r>
              <a:rPr/>
              <a:t>Notes 177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9: Decide</a:t>
            </a:r>
          </a:p>
        </p:txBody>
      </p:sp>
      <p:sp>
        <p:nvSpPr>
          <p:cNvPr id="3" name="Content Placeholder 2"/>
          <p:cNvSpPr>
            <a:spLocks noGrp="1"/>
          </p:cNvSpPr>
          <p:nvPr>
            <p:ph idx="1"/>
          </p:nvPr>
        </p:nvSpPr>
        <p:spPr/>
        <p:txBody>
          <a:bodyPr/>
          <a:lstStyle/>
          <a:p>
            <a:pPr lvl="0"/>
            <a:r>
              <a:rPr/>
              <a:t>Based on integrated insights.</a:t>
            </a:r>
          </a:p>
          <a:p>
            <a:pPr lvl="0"/>
            <a:r>
              <a:rPr/>
              <a:t>Weigh factors, risks, and benefits.</a:t>
            </a:r>
          </a:p>
          <a:p>
            <a:pPr lvl="0"/>
            <a:r>
              <a:rPr/>
              <a:t>Determines the best course of action.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10: Iterate</a:t>
            </a:r>
          </a:p>
        </p:txBody>
      </p:sp>
      <p:sp>
        <p:nvSpPr>
          <p:cNvPr id="3" name="Content Placeholder 2"/>
          <p:cNvSpPr>
            <a:spLocks noGrp="1"/>
          </p:cNvSpPr>
          <p:nvPr>
            <p:ph idx="1"/>
          </p:nvPr>
        </p:nvSpPr>
        <p:spPr/>
        <p:txBody>
          <a:bodyPr/>
          <a:lstStyle/>
          <a:p>
            <a:pPr lvl="0"/>
            <a:r>
              <a:rPr/>
              <a:t>Crucial for refining decisions.</a:t>
            </a:r>
          </a:p>
          <a:p>
            <a:pPr lvl="0"/>
            <a:r>
              <a:rPr/>
              <a:t>Learning from past decisions.</a:t>
            </a:r>
          </a:p>
          <a:p>
            <a:pPr lvl="0"/>
            <a:r>
              <a:rPr/>
              <a:t>Enhances the effectiveness of decision-making.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11: Chapter Summary and Example</a:t>
            </a:r>
          </a:p>
        </p:txBody>
      </p:sp>
      <p:sp>
        <p:nvSpPr>
          <p:cNvPr id="3" name="Content Placeholder 2"/>
          <p:cNvSpPr>
            <a:spLocks noGrp="1"/>
          </p:cNvSpPr>
          <p:nvPr>
            <p:ph idx="1"/>
          </p:nvPr>
        </p:nvSpPr>
        <p:spPr/>
        <p:txBody>
          <a:bodyPr/>
          <a:lstStyle/>
          <a:p>
            <a:pPr lvl="0"/>
            <a:r>
              <a:rPr/>
              <a:t>Highlights key concepts.</a:t>
            </a:r>
          </a:p>
          <a:p>
            <a:pPr lvl="0"/>
            <a:r>
              <a:rPr/>
              <a:t>Illustrates application in real-world scenario.</a:t>
            </a:r>
          </a:p>
          <a:p>
            <a:pPr lvl="0"/>
            <a:r>
              <a:rPr/>
              <a:t>Empowers individuals and organizations.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12: Notes</a:t>
            </a:r>
          </a:p>
        </p:txBody>
      </p:sp>
      <p:sp>
        <p:nvSpPr>
          <p:cNvPr id="3" name="Content Placeholder 2"/>
          <p:cNvSpPr>
            <a:spLocks noGrp="1"/>
          </p:cNvSpPr>
          <p:nvPr>
            <p:ph idx="1"/>
          </p:nvPr>
        </p:nvSpPr>
        <p:spPr/>
        <p:txBody>
          <a:bodyPr/>
          <a:lstStyle/>
          <a:p>
            <a:pPr lvl="0"/>
            <a:r>
              <a:rPr/>
              <a:t>Additional details and 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1: Steps of the Data Informed Decision-Making Framework</a:t>
            </a:r>
          </a:p>
        </p:txBody>
      </p:sp>
      <p:sp>
        <p:nvSpPr>
          <p:cNvPr id="3" name="Content Placeholder 2"/>
          <p:cNvSpPr>
            <a:spLocks noGrp="1"/>
          </p:cNvSpPr>
          <p:nvPr>
            <p:ph idx="1"/>
          </p:nvPr>
        </p:nvSpPr>
        <p:spPr/>
        <p:txBody>
          <a:bodyPr/>
          <a:lstStyle/>
          <a:p>
            <a:pPr lvl="0"/>
            <a:r>
              <a:rPr/>
              <a:t>Six essential steps for decision-making.</a:t>
            </a:r>
          </a:p>
          <a:p>
            <a:pPr lvl="0"/>
            <a:r>
              <a:rPr/>
              <a:t>Incorporate these steps in any decision-making framework.</a:t>
            </a:r>
          </a:p>
          <a:p>
            <a:pPr lvl="0"/>
            <a:r>
              <a:rPr/>
              <a:t>Ensure continuous improvement and learning.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2: Framework Overview</a:t>
            </a:r>
          </a:p>
        </p:txBody>
      </p:sp>
      <p:sp>
        <p:nvSpPr>
          <p:cNvPr id="3" name="Content Placeholder 2"/>
          <p:cNvSpPr>
            <a:spLocks noGrp="1"/>
          </p:cNvSpPr>
          <p:nvPr>
            <p:ph idx="1"/>
          </p:nvPr>
        </p:nvSpPr>
        <p:spPr/>
        <p:txBody>
          <a:bodyPr/>
          <a:lstStyle/>
          <a:p>
            <a:pPr lvl="0"/>
            <a:r>
              <a:rPr/>
              <a:t>Modified steps for clarity.</a:t>
            </a:r>
          </a:p>
          <a:p>
            <a:pPr lvl="0"/>
            <a:r>
              <a:rPr/>
              <a:t>Enhance purpose and understanding.</a:t>
            </a:r>
          </a:p>
          <a:p>
            <a:pPr lvl="0"/>
            <a:r>
              <a:rPr/>
              <a:t>Ensure data-driven insights at every step.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3: Infinite Design</a:t>
            </a:r>
          </a:p>
        </p:txBody>
      </p:sp>
      <p:sp>
        <p:nvSpPr>
          <p:cNvPr id="3" name="Content Placeholder 2"/>
          <p:cNvSpPr>
            <a:spLocks noGrp="1"/>
          </p:cNvSpPr>
          <p:nvPr>
            <p:ph idx="1"/>
          </p:nvPr>
        </p:nvSpPr>
        <p:spPr/>
        <p:txBody>
          <a:bodyPr/>
          <a:lstStyle/>
          <a:p>
            <a:pPr lvl="0"/>
            <a:r>
              <a:rPr/>
              <a:t>Facilitates ongoing learning and adaptation.</a:t>
            </a:r>
          </a:p>
          <a:p>
            <a:pPr lvl="0"/>
            <a:r>
              <a:rPr/>
              <a:t>Empowers individuals to iterate and improve.</a:t>
            </a:r>
          </a:p>
          <a:p>
            <a:pPr lvl="0"/>
            <a:r>
              <a:rPr/>
              <a:t>Decision-making is not guaranteed, but enables continuous improvement.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4: Understanding the Framework</a:t>
            </a:r>
          </a:p>
        </p:txBody>
      </p:sp>
      <p:sp>
        <p:nvSpPr>
          <p:cNvPr id="3" name="Content Placeholder 2"/>
          <p:cNvSpPr>
            <a:spLocks noGrp="1"/>
          </p:cNvSpPr>
          <p:nvPr>
            <p:ph idx="1"/>
          </p:nvPr>
        </p:nvSpPr>
        <p:spPr/>
        <p:txBody>
          <a:bodyPr/>
          <a:lstStyle/>
          <a:p>
            <a:pPr lvl="0"/>
            <a:r>
              <a:rPr/>
              <a:t>Each step plays a crucial role.</a:t>
            </a:r>
          </a:p>
          <a:p>
            <a:pPr lvl="0"/>
            <a:r>
              <a:rPr/>
              <a:t>Data literacy skills are essential.</a:t>
            </a:r>
          </a:p>
          <a:p>
            <a:pPr lvl="0"/>
            <a:r>
              <a:rPr/>
              <a:t>Helps in making informed decisions.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5: Ask</a:t>
            </a:r>
          </a:p>
        </p:txBody>
      </p:sp>
      <p:sp>
        <p:nvSpPr>
          <p:cNvPr id="3" name="Content Placeholder 2"/>
          <p:cNvSpPr>
            <a:spLocks noGrp="1"/>
          </p:cNvSpPr>
          <p:nvPr>
            <p:ph idx="1"/>
          </p:nvPr>
        </p:nvSpPr>
        <p:spPr/>
        <p:txBody>
          <a:bodyPr/>
          <a:lstStyle/>
          <a:p>
            <a:pPr lvl="0"/>
            <a:r>
              <a:rPr/>
              <a:t>Fundamental to initiating the decision-making journey.</a:t>
            </a:r>
          </a:p>
          <a:p>
            <a:pPr lvl="0"/>
            <a:r>
              <a:rPr/>
              <a:t>Ensures clarity and alignment with desired outcomes.</a:t>
            </a:r>
          </a:p>
          <a:p>
            <a:pPr lvl="0"/>
            <a:r>
              <a:rPr/>
              <a:t>Sets the foundation for the entire process.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6: Acquire</a:t>
            </a:r>
          </a:p>
        </p:txBody>
      </p:sp>
      <p:sp>
        <p:nvSpPr>
          <p:cNvPr id="3" name="Content Placeholder 2"/>
          <p:cNvSpPr>
            <a:spLocks noGrp="1"/>
          </p:cNvSpPr>
          <p:nvPr>
            <p:ph idx="1"/>
          </p:nvPr>
        </p:nvSpPr>
        <p:spPr/>
        <p:txBody>
          <a:bodyPr/>
          <a:lstStyle/>
          <a:p>
            <a:pPr lvl="0"/>
            <a:r>
              <a:rPr/>
              <a:t>Essential for informed decision-making.</a:t>
            </a:r>
          </a:p>
          <a:p>
            <a:pPr lvl="0"/>
            <a:r>
              <a:rPr/>
              <a:t>Involves gathering data from diverse sources.</a:t>
            </a:r>
          </a:p>
          <a:p>
            <a:pPr lvl="0"/>
            <a:r>
              <a:rPr/>
              <a:t>Lays the foundation for subsequent steps.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7: Analyze</a:t>
            </a:r>
          </a:p>
        </p:txBody>
      </p:sp>
      <p:sp>
        <p:nvSpPr>
          <p:cNvPr id="3" name="Content Placeholder 2"/>
          <p:cNvSpPr>
            <a:spLocks noGrp="1"/>
          </p:cNvSpPr>
          <p:nvPr>
            <p:ph idx="1"/>
          </p:nvPr>
        </p:nvSpPr>
        <p:spPr/>
        <p:txBody>
          <a:bodyPr/>
          <a:lstStyle/>
          <a:p>
            <a:pPr lvl="0"/>
            <a:r>
              <a:rPr/>
              <a:t>Crucial for extracting insights from data.</a:t>
            </a:r>
          </a:p>
          <a:p>
            <a:pPr lvl="0"/>
            <a:r>
              <a:rPr/>
              <a:t>Enables accurate interpretation.</a:t>
            </a:r>
          </a:p>
          <a:p>
            <a:pPr lvl="0"/>
            <a:r>
              <a:rPr/>
              <a:t>Uncover patterns and trends.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8: Integrate</a:t>
            </a:r>
          </a:p>
        </p:txBody>
      </p:sp>
      <p:sp>
        <p:nvSpPr>
          <p:cNvPr id="3" name="Content Placeholder 2"/>
          <p:cNvSpPr>
            <a:spLocks noGrp="1"/>
          </p:cNvSpPr>
          <p:nvPr>
            <p:ph idx="1"/>
          </p:nvPr>
        </p:nvSpPr>
        <p:spPr/>
        <p:txBody>
          <a:bodyPr/>
          <a:lstStyle/>
          <a:p>
            <a:pPr lvl="0"/>
            <a:r>
              <a:rPr/>
              <a:t>Synthesizes insights for comprehensive understanding.</a:t>
            </a:r>
          </a:p>
          <a:p>
            <a:pPr lvl="0"/>
            <a:r>
              <a:rPr/>
              <a:t>Ensures effective incorporation of data-driven insights.</a:t>
            </a:r>
          </a:p>
          <a:p>
            <a:pPr lvl="0"/>
            <a:r>
              <a:rPr/>
              <a:t>Enhances the robustness of decision-making.</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2024-05-13T23:25:25Z</dcterms:created>
  <dcterms:modified xsi:type="dcterms:W3CDTF">2024-05-13T23:25:25Z</dcterms:modified>
</cp:coreProperties>
</file>

<file path=docProps/custom.xml><?xml version="1.0" encoding="utf-8"?>
<Properties xmlns="http://schemas.openxmlformats.org/officeDocument/2006/custom-properties" xmlns:vt="http://schemas.openxmlformats.org/officeDocument/2006/docPropsVTypes"/>
</file>