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4995"/>
    <p:restoredTop sz="94660"/>
  </p:normalViewPr>
  <p:slideViewPr>
    <p:cSldViewPr snapToGrid="0">
      <p:cViewPr varScale="1">
        <p:scale>
          <a:sx d="100" n="83"/>
          <a:sy d="100" n="83"/>
        </p:scale>
        <p:origin x="686" y="4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informed decision-making framework we are employing for this book has six steps. Different frameworks exist, but for a strong decision-making framework to be deployed and used correctly, these six steps need to be incorporated in some way, shape, or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steps are modified from Kevin’s work for clarity and purpose. Renamed as ask, acquire, analyze, integrate, decide, and iterate. The modification aims to clarify each step’s purpose and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framework’s design is infinite, facilitating continuous learning and adaptation. Decision-making is not guaranteed, but the framework enables continuous improvement through reflection and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have the ability to iterate and learn from past decisions. The goal is to improve upon our decisions and make them even better. Statistics is a field of probabilities, and we learn from our decisions and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dive into each step in more detail and explore different angles of data literacy. We’ll understand how these angles empower data informed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conclude the chapter, we’ll combine insights into a full picture of decision-making. We’ll summarize the chapter’s key points and concepts, emphasizing the importance of data informed decision-making in enhancing decision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8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3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18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1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27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69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67F5-B08A-56C9-1176-61DC570B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61314-2259-4514-1881-2523C37FA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9B07-FED9-ECB2-1163-351A976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7CD83-044C-4383-8026-56559C8873BB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B20-BC9A-1C30-AB0A-49382BF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6499-92B9-7641-DBAD-A996BA64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DA49-5764-4512-A2E6-1798C21B2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8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1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5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80063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slideLayouts/slideLayout18.xml" Type="http://schemas.openxmlformats.org/officeDocument/2006/relationships/slideLayout" /><Relationship Id="rId3" Target="../slideLayouts/slideLayout3.xml" Type="http://schemas.openxmlformats.org/officeDocument/2006/relationships/slideLayout" /><Relationship Id="rId21" Target="../media/image3.png" Type="http://schemas.openxmlformats.org/officeDocument/2006/relationships/image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20" Target="../media/image2.pn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Relationship Id="rId22" Target="../media/image4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7" name="Picture 2"/>
          <p:cNvPicPr>
            <a:picLocks noChangeArrowheads="1" noChangeAspect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b="b" l="0" r="r" t="0"/>
                <a:pathLst>
                  <a:path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b="b" l="0" r="r" t="0"/>
                <a:pathLst>
                  <a:path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b="b" l="0" r="r" t="0"/>
                <a:pathLst>
                  <a:path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cap="flat" w="1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b="b" l="0" r="r" t="0"/>
                <a:pathLst>
                  <a:path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b="b" l="0" r="r" t="0"/>
                <a:pathLst>
                  <a:path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b="b" l="0" r="r" t="0"/>
                <a:pathLst>
                  <a:path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b="b" l="0" r="r" t="0"/>
                <a:pathLst>
                  <a:path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b="b" l="0" r="r" t="0"/>
                <a:pathLst>
                  <a:path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b="b" l="0" r="r" t="0"/>
                <a:pathLst>
                  <a:path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b="b" l="0" r="r" t="0"/>
                <a:pathLst>
                  <a:path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b="b" l="0" r="r" t="0"/>
                <a:pathLst>
                  <a:path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b="b" l="0" r="r" t="0"/>
                <a:pathLst>
                  <a:path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b="b" l="0" r="r" t="0"/>
                <a:pathLst>
                  <a:path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b="b" l="0" r="r" t="0"/>
                <a:pathLst>
                  <a:path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b="b" l="0" r="r" t="0"/>
                <a:pathLst>
                  <a:path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b="b" l="0" r="r" t="0"/>
                <a:pathLst>
                  <a:path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b="b" l="0" r="r" t="0"/>
                <a:pathLst>
                  <a:path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b="b" l="0" r="r" t="0"/>
                <a:pathLst>
                  <a:path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b="b" l="0" r="r" t="0"/>
                <a:pathLst>
                  <a:path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pPr/>
              <a:t>11/13/2023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679CB441-1B13-6575-96CF-E34E768A79D4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916" y="6456592"/>
            <a:ext cx="2930962" cy="386597"/>
          </a:xfrm>
          <a:prstGeom prst="rect">
            <a:avLst/>
          </a:prstGeom>
          <a:noFill/>
          <a:effectLst>
            <a:glow rad="25400">
              <a:schemeClr val="tx2">
                <a:lumMod val="75000"/>
                <a:alpha val="78000"/>
              </a:schemeClr>
            </a:glow>
            <a:outerShdw algn="tl" blurRad="50800" dir="2700000" dist="38100" rotWithShape="0">
              <a:schemeClr val="tx2">
                <a:lumMod val="90000"/>
                <a:alpha val="54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F1B4B91B-2C6F-9DDD-9173-2B31968A06C7}"/>
              </a:ext>
            </a:extLst>
          </p:cNvPr>
          <p:cNvPicPr>
            <a:picLocks noChangeArrowheads="1"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739" y="6517547"/>
            <a:ext cx="536461" cy="26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2B4E557-F1DC-0CF0-1471-4F44FEB37E41}"/>
              </a:ext>
            </a:extLst>
          </p:cNvPr>
          <p:cNvSpPr txBox="1"/>
          <p:nvPr/>
        </p:nvSpPr>
        <p:spPr>
          <a:xfrm>
            <a:off x="1106488" y="6353145"/>
            <a:ext cx="4875693" cy="400110"/>
          </a:xfrm>
          <a:prstGeom prst="rect">
            <a:avLst/>
          </a:prstGeom>
          <a:noFill/>
          <a:effectLst>
            <a:glow rad="127000">
              <a:schemeClr val="accent2">
                <a:satMod val="175000"/>
                <a:alpha val="40000"/>
              </a:schemeClr>
            </a:glow>
            <a:outerShdw algn="tl" blurRad="25400" dir="2700000" dist="38100" rotWithShape="0">
              <a:schemeClr val="tx2">
                <a:lumMod val="75000"/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b="0" dirty="0" i="0" lang="en-US" strike="noStrike" sz="2000" u="none">
                <a:solidFill>
                  <a:schemeClr val="bg2"/>
                </a:solidFill>
                <a:effectLst/>
                <a:latin charset="0" panose="020B0604020202020204" pitchFamily="34" typeface="Arial"/>
              </a:rPr>
              <a:t>© ProDataMan 2023. All Rights Reserved</a:t>
            </a:r>
            <a:endParaRPr b="0" dirty="0" lang="en-US" sz="2000">
              <a:solidFill>
                <a:schemeClr val="bg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07346765"/>
      </p:ext>
    </p:extLst>
  </p:cSld>
  <p:clrMap accent1="accent1" accent2="accent2" accent3="accent3" accent4="accent4" accent5="accent5" accent6="accent6" bg1="dk1" bg2="dk2" folHlink="folHlink" hlink="hlink" tx1="lt1" tx2="lt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09 Data informed decision-making 157</a:t>
            </a:r>
          </a:p>
          <a:p>
            <a:pPr lvl="0"/>
            <a:r>
              <a:rPr/>
              <a:t>Steps of the data informed decision-making framework 158</a:t>
            </a:r>
          </a:p>
          <a:p>
            <a:pPr lvl="0"/>
            <a:r>
              <a:rPr/>
              <a:t>Step 1: Ask 160</a:t>
            </a:r>
          </a:p>
          <a:p>
            <a:pPr lvl="0"/>
            <a:r>
              <a:rPr/>
              <a:t>Step 2: Acquire 162</a:t>
            </a:r>
          </a:p>
          <a:p>
            <a:pPr lvl="0"/>
            <a:r>
              <a:rPr/>
              <a:t>Step 3: Analyze 164</a:t>
            </a:r>
          </a:p>
          <a:p>
            <a:pPr lvl="0"/>
            <a:r>
              <a:rPr/>
              <a:t>Step 4: Integrate 167</a:t>
            </a:r>
          </a:p>
          <a:p>
            <a:pPr lvl="0"/>
            <a:r>
              <a:rPr/>
              <a:t>Step 5: Decide 171</a:t>
            </a:r>
          </a:p>
          <a:p>
            <a:pPr lvl="0"/>
            <a:r>
              <a:rPr/>
              <a:t>Step 6: Iterate 173</a:t>
            </a:r>
          </a:p>
          <a:p>
            <a:pPr lvl="0"/>
            <a:r>
              <a:rPr/>
              <a:t>Chapter summary and example 175</a:t>
            </a:r>
          </a:p>
          <a:p>
            <a:pPr lvl="0"/>
            <a:r>
              <a:rPr/>
              <a:t>Notes 177 ## Slide 1: Introduction to Data Informed Decision-Making Framework</a:t>
            </a:r>
          </a:p>
          <a:p>
            <a:pPr lvl="0"/>
            <a:r>
              <a:rPr/>
              <a:t>Six essential steps.</a:t>
            </a:r>
          </a:p>
          <a:p>
            <a:pPr lvl="0"/>
            <a:r>
              <a:rPr/>
              <a:t>Different frameworks exist.</a:t>
            </a:r>
          </a:p>
          <a:p>
            <a:pPr lvl="0"/>
            <a:r>
              <a:rPr/>
              <a:t>Incorporate these steps.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Modification of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Modified for clarity.</a:t>
            </a:r>
          </a:p>
          <a:p>
            <a:pPr lvl="0"/>
            <a:r>
              <a:rPr/>
              <a:t>Renamed steps.</a:t>
            </a:r>
          </a:p>
          <a:p>
            <a:pPr lvl="0"/>
            <a:r>
              <a:rPr/>
              <a:t>Enhance understanding.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Infinite Design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Framework’s infinite design.</a:t>
            </a:r>
          </a:p>
          <a:p>
            <a:pPr lvl="0"/>
            <a:r>
              <a:rPr/>
              <a:t>Continuous learning.</a:t>
            </a:r>
          </a:p>
          <a:p>
            <a:pPr lvl="0"/>
            <a:r>
              <a:rPr/>
              <a:t>Decision-making not guaranteed.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Iterative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iterate and learn.</a:t>
            </a:r>
          </a:p>
          <a:p>
            <a:pPr lvl="0"/>
            <a:r>
              <a:rPr/>
              <a:t>Improve decisions.</a:t>
            </a:r>
          </a:p>
          <a:p>
            <a:pPr lvl="0"/>
            <a:r>
              <a:rPr/>
              <a:t>Statistics is a field of probabilities.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Understanding Each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Dive into each step.</a:t>
            </a:r>
          </a:p>
          <a:p>
            <a:pPr lvl="0"/>
            <a:r>
              <a:rPr/>
              <a:t>Explore data literacy.</a:t>
            </a:r>
          </a:p>
          <a:p>
            <a:pPr lvl="0"/>
            <a:r>
              <a:rPr/>
              <a:t>Empower decision-making.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Combine insights.</a:t>
            </a:r>
          </a:p>
          <a:p>
            <a:pPr lvl="0"/>
            <a:r>
              <a:rPr/>
              <a:t>Summarize key points.</a:t>
            </a:r>
          </a:p>
          <a:p>
            <a:pPr lvl="0"/>
            <a:r>
              <a:rPr/>
              <a:t>Highlight importance.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OpsJunkie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vOpsJunkies" id="{15325AF5-36A5-4242-B446-4A675644A7D4}" vid="{6DDD68C6-B961-4CC8-81CF-B511CACF4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Tw Cen MT</vt:lpstr>
      <vt:lpstr>Wingdings</vt:lpstr>
      <vt:lpstr>DevOpsJunkies</vt:lpstr>
      <vt:lpstr>Agile Planning Fundamentals Workshop</vt:lpstr>
      <vt:lpstr>Section 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2024-05-13T23:37:18Z</dcterms:created>
  <dcterms:modified xsi:type="dcterms:W3CDTF">2024-05-13T23:37:18Z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