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ppt/notesSlides/notesSlide304.xml" ContentType="application/vnd.openxmlformats-officedocument.presentationml.notesSlide+xml"/>
  <Override PartName="/ppt/notesSlides/notesSlide305.xml" ContentType="application/vnd.openxmlformats-officedocument.presentationml.notesSlide+xml"/>
  <Override PartName="/ppt/notesSlides/notesSlide306.xml" ContentType="application/vnd.openxmlformats-officedocument.presentationml.notesSlide+xml"/>
  <Override PartName="/ppt/notesSlides/notesSlide307.xml" ContentType="application/vnd.openxmlformats-officedocument.presentationml.notesSlide+xml"/>
  <Override PartName="/ppt/notesSlides/notesSlide308.xml" ContentType="application/vnd.openxmlformats-officedocument.presentationml.notesSlide+xml"/>
  <Override PartName="/ppt/notesSlides/notesSlide309.xml" ContentType="application/vnd.openxmlformats-officedocument.presentationml.notesSlide+xml"/>
  <Override PartName="/ppt/notesSlides/notesSlide310.xml" ContentType="application/vnd.openxmlformats-officedocument.presentationml.notesSlide+xml"/>
  <Override PartName="/ppt/notesSlides/notesSlide311.xml" ContentType="application/vnd.openxmlformats-officedocument.presentationml.notesSlide+xml"/>
  <Override PartName="/ppt/notesSlides/notesSlide312.xml" ContentType="application/vnd.openxmlformats-officedocument.presentationml.notesSlide+xml"/>
  <Override PartName="/ppt/notesSlides/notesSlide313.xml" ContentType="application/vnd.openxmlformats-officedocument.presentationml.notesSlide+xml"/>
  <Override PartName="/ppt/notesSlides/notesSlide314.xml" ContentType="application/vnd.openxmlformats-officedocument.presentationml.notesSlide+xml"/>
  <Override PartName="/ppt/notesSlides/notesSlide315.xml" ContentType="application/vnd.openxmlformats-officedocument.presentationml.notesSlide+xml"/>
  <Override PartName="/ppt/notesSlides/notesSlide316.xml" ContentType="application/vnd.openxmlformats-officedocument.presentationml.notesSlide+xml"/>
  <Override PartName="/ppt/notesSlides/notesSlide317.xml" ContentType="application/vnd.openxmlformats-officedocument.presentationml.notesSlide+xml"/>
  <Override PartName="/ppt/notesSlides/notesSlide318.xml" ContentType="application/vnd.openxmlformats-officedocument.presentationml.notesSlide+xml"/>
  <Override PartName="/ppt/notesSlides/notesSlide319.xml" ContentType="application/vnd.openxmlformats-officedocument.presentationml.notesSlide+xml"/>
  <Override PartName="/ppt/notesSlides/notesSlide320.xml" ContentType="application/vnd.openxmlformats-officedocument.presentationml.notesSlide+xml"/>
  <Override PartName="/ppt/notesSlides/notesSlide321.xml" ContentType="application/vnd.openxmlformats-officedocument.presentationml.notesSlide+xml"/>
  <Override PartName="/ppt/notesSlides/notesSlide322.xml" ContentType="application/vnd.openxmlformats-officedocument.presentationml.notesSlide+xml"/>
  <Override PartName="/ppt/notesSlides/notesSlide323.xml" ContentType="application/vnd.openxmlformats-officedocument.presentationml.notesSlide+xml"/>
  <Override PartName="/ppt/notesSlides/notesSlide324.xml" ContentType="application/vnd.openxmlformats-officedocument.presentationml.notesSlide+xml"/>
  <Override PartName="/ppt/notesSlides/notesSlide325.xml" ContentType="application/vnd.openxmlformats-officedocument.presentationml.notesSlide+xml"/>
  <Override PartName="/ppt/notesSlides/notesSlide326.xml" ContentType="application/vnd.openxmlformats-officedocument.presentationml.notesSlide+xml"/>
  <Override PartName="/ppt/notesSlides/notesSlide327.xml" ContentType="application/vnd.openxmlformats-officedocument.presentationml.notesSlide+xml"/>
  <Override PartName="/ppt/notesSlides/notesSlide328.xml" ContentType="application/vnd.openxmlformats-officedocument.presentationml.notesSlide+xml"/>
  <Override PartName="/ppt/notesSlides/notesSlide329.xml" ContentType="application/vnd.openxmlformats-officedocument.presentationml.notesSlide+xml"/>
  <Override PartName="/ppt/notesSlides/notesSlide330.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1"/>
  </p:sldMasterIdLst>
  <p:notesMasterIdLst>
    <p:notesMasterId r:id="rId3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 id="592" r:id="rId338"/>
    <p:sldId id="593" r:id="rId3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4995"/>
    <p:restoredTop sz="94660"/>
  </p:normalViewPr>
  <p:slideViewPr>
    <p:cSldViewPr snapToGrid="0">
      <p:cViewPr varScale="1">
        <p:scale>
          <a:sx d="100" n="83"/>
          <a:sy d="100" n="83"/>
        </p:scale>
        <p:origin x="686" y="48"/>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slide" Target="slides/slide220.xml" /><Relationship Id="rId222" Type="http://schemas.openxmlformats.org/officeDocument/2006/relationships/slide" Target="slides/slide221.xml" /><Relationship Id="rId223" Type="http://schemas.openxmlformats.org/officeDocument/2006/relationships/slide" Target="slides/slide222.xml" /><Relationship Id="rId224" Type="http://schemas.openxmlformats.org/officeDocument/2006/relationships/slide" Target="slides/slide223.xml" /><Relationship Id="rId225" Type="http://schemas.openxmlformats.org/officeDocument/2006/relationships/slide" Target="slides/slide224.xml" /><Relationship Id="rId226" Type="http://schemas.openxmlformats.org/officeDocument/2006/relationships/slide" Target="slides/slide225.xml" /><Relationship Id="rId227" Type="http://schemas.openxmlformats.org/officeDocument/2006/relationships/slide" Target="slides/slide226.xml" /><Relationship Id="rId228" Type="http://schemas.openxmlformats.org/officeDocument/2006/relationships/slide" Target="slides/slide227.xml" /><Relationship Id="rId229" Type="http://schemas.openxmlformats.org/officeDocument/2006/relationships/slide" Target="slides/slide228.xml" /><Relationship Id="rId230" Type="http://schemas.openxmlformats.org/officeDocument/2006/relationships/slide" Target="slides/slide229.xml" /><Relationship Id="rId231" Type="http://schemas.openxmlformats.org/officeDocument/2006/relationships/slide" Target="slides/slide230.xml" /><Relationship Id="rId232" Type="http://schemas.openxmlformats.org/officeDocument/2006/relationships/slide" Target="slides/slide231.xml" /><Relationship Id="rId233" Type="http://schemas.openxmlformats.org/officeDocument/2006/relationships/slide" Target="slides/slide232.xml" /><Relationship Id="rId234" Type="http://schemas.openxmlformats.org/officeDocument/2006/relationships/slide" Target="slides/slide233.xml" /><Relationship Id="rId235" Type="http://schemas.openxmlformats.org/officeDocument/2006/relationships/slide" Target="slides/slide234.xml" /><Relationship Id="rId236" Type="http://schemas.openxmlformats.org/officeDocument/2006/relationships/slide" Target="slides/slide235.xml" /><Relationship Id="rId237" Type="http://schemas.openxmlformats.org/officeDocument/2006/relationships/slide" Target="slides/slide236.xml" /><Relationship Id="rId238" Type="http://schemas.openxmlformats.org/officeDocument/2006/relationships/slide" Target="slides/slide237.xml" /><Relationship Id="rId239" Type="http://schemas.openxmlformats.org/officeDocument/2006/relationships/slide" Target="slides/slide238.xml" /><Relationship Id="rId240" Type="http://schemas.openxmlformats.org/officeDocument/2006/relationships/slide" Target="slides/slide239.xml" /><Relationship Id="rId241" Type="http://schemas.openxmlformats.org/officeDocument/2006/relationships/slide" Target="slides/slide240.xml" /><Relationship Id="rId242" Type="http://schemas.openxmlformats.org/officeDocument/2006/relationships/slide" Target="slides/slide241.xml" /><Relationship Id="rId243" Type="http://schemas.openxmlformats.org/officeDocument/2006/relationships/slide" Target="slides/slide242.xml" /><Relationship Id="rId244" Type="http://schemas.openxmlformats.org/officeDocument/2006/relationships/slide" Target="slides/slide243.xml" /><Relationship Id="rId245" Type="http://schemas.openxmlformats.org/officeDocument/2006/relationships/slide" Target="slides/slide244.xml" /><Relationship Id="rId246" Type="http://schemas.openxmlformats.org/officeDocument/2006/relationships/slide" Target="slides/slide245.xml" /><Relationship Id="rId247" Type="http://schemas.openxmlformats.org/officeDocument/2006/relationships/slide" Target="slides/slide246.xml" /><Relationship Id="rId248" Type="http://schemas.openxmlformats.org/officeDocument/2006/relationships/slide" Target="slides/slide247.xml" /><Relationship Id="rId249" Type="http://schemas.openxmlformats.org/officeDocument/2006/relationships/slide" Target="slides/slide248.xml" /><Relationship Id="rId250" Type="http://schemas.openxmlformats.org/officeDocument/2006/relationships/slide" Target="slides/slide249.xml" /><Relationship Id="rId251" Type="http://schemas.openxmlformats.org/officeDocument/2006/relationships/slide" Target="slides/slide250.xml" /><Relationship Id="rId252" Type="http://schemas.openxmlformats.org/officeDocument/2006/relationships/slide" Target="slides/slide251.xml" /><Relationship Id="rId253" Type="http://schemas.openxmlformats.org/officeDocument/2006/relationships/slide" Target="slides/slide252.xml" /><Relationship Id="rId254" Type="http://schemas.openxmlformats.org/officeDocument/2006/relationships/slide" Target="slides/slide253.xml" /><Relationship Id="rId255" Type="http://schemas.openxmlformats.org/officeDocument/2006/relationships/slide" Target="slides/slide254.xml" /><Relationship Id="rId256" Type="http://schemas.openxmlformats.org/officeDocument/2006/relationships/slide" Target="slides/slide255.xml" /><Relationship Id="rId257" Type="http://schemas.openxmlformats.org/officeDocument/2006/relationships/slide" Target="slides/slide256.xml" /><Relationship Id="rId258" Type="http://schemas.openxmlformats.org/officeDocument/2006/relationships/slide" Target="slides/slide257.xml" /><Relationship Id="rId259" Type="http://schemas.openxmlformats.org/officeDocument/2006/relationships/slide" Target="slides/slide258.xml" /><Relationship Id="rId260" Type="http://schemas.openxmlformats.org/officeDocument/2006/relationships/slide" Target="slides/slide259.xml" /><Relationship Id="rId261" Type="http://schemas.openxmlformats.org/officeDocument/2006/relationships/slide" Target="slides/slide260.xml" /><Relationship Id="rId262" Type="http://schemas.openxmlformats.org/officeDocument/2006/relationships/slide" Target="slides/slide261.xml" /><Relationship Id="rId263" Type="http://schemas.openxmlformats.org/officeDocument/2006/relationships/slide" Target="slides/slide262.xml" /><Relationship Id="rId264" Type="http://schemas.openxmlformats.org/officeDocument/2006/relationships/slide" Target="slides/slide263.xml" /><Relationship Id="rId265" Type="http://schemas.openxmlformats.org/officeDocument/2006/relationships/slide" Target="slides/slide264.xml" /><Relationship Id="rId266" Type="http://schemas.openxmlformats.org/officeDocument/2006/relationships/slide" Target="slides/slide265.xml" /><Relationship Id="rId267" Type="http://schemas.openxmlformats.org/officeDocument/2006/relationships/slide" Target="slides/slide266.xml" /><Relationship Id="rId268" Type="http://schemas.openxmlformats.org/officeDocument/2006/relationships/slide" Target="slides/slide267.xml" /><Relationship Id="rId269" Type="http://schemas.openxmlformats.org/officeDocument/2006/relationships/slide" Target="slides/slide268.xml" /><Relationship Id="rId270" Type="http://schemas.openxmlformats.org/officeDocument/2006/relationships/slide" Target="slides/slide269.xml" /><Relationship Id="rId271" Type="http://schemas.openxmlformats.org/officeDocument/2006/relationships/slide" Target="slides/slide270.xml" /><Relationship Id="rId272" Type="http://schemas.openxmlformats.org/officeDocument/2006/relationships/slide" Target="slides/slide271.xml" /><Relationship Id="rId273" Type="http://schemas.openxmlformats.org/officeDocument/2006/relationships/slide" Target="slides/slide272.xml" /><Relationship Id="rId274" Type="http://schemas.openxmlformats.org/officeDocument/2006/relationships/slide" Target="slides/slide273.xml" /><Relationship Id="rId275" Type="http://schemas.openxmlformats.org/officeDocument/2006/relationships/slide" Target="slides/slide274.xml" /><Relationship Id="rId276" Type="http://schemas.openxmlformats.org/officeDocument/2006/relationships/slide" Target="slides/slide275.xml" /><Relationship Id="rId277" Type="http://schemas.openxmlformats.org/officeDocument/2006/relationships/slide" Target="slides/slide276.xml" /><Relationship Id="rId278" Type="http://schemas.openxmlformats.org/officeDocument/2006/relationships/slide" Target="slides/slide277.xml" /><Relationship Id="rId279" Type="http://schemas.openxmlformats.org/officeDocument/2006/relationships/slide" Target="slides/slide278.xml" /><Relationship Id="rId280" Type="http://schemas.openxmlformats.org/officeDocument/2006/relationships/slide" Target="slides/slide279.xml" /><Relationship Id="rId281" Type="http://schemas.openxmlformats.org/officeDocument/2006/relationships/slide" Target="slides/slide280.xml" /><Relationship Id="rId282" Type="http://schemas.openxmlformats.org/officeDocument/2006/relationships/slide" Target="slides/slide281.xml" /><Relationship Id="rId283" Type="http://schemas.openxmlformats.org/officeDocument/2006/relationships/slide" Target="slides/slide282.xml" /><Relationship Id="rId284" Type="http://schemas.openxmlformats.org/officeDocument/2006/relationships/slide" Target="slides/slide283.xml" /><Relationship Id="rId285" Type="http://schemas.openxmlformats.org/officeDocument/2006/relationships/slide" Target="slides/slide284.xml" /><Relationship Id="rId286" Type="http://schemas.openxmlformats.org/officeDocument/2006/relationships/slide" Target="slides/slide285.xml" /><Relationship Id="rId287" Type="http://schemas.openxmlformats.org/officeDocument/2006/relationships/slide" Target="slides/slide286.xml" /><Relationship Id="rId288" Type="http://schemas.openxmlformats.org/officeDocument/2006/relationships/slide" Target="slides/slide287.xml" /><Relationship Id="rId289" Type="http://schemas.openxmlformats.org/officeDocument/2006/relationships/slide" Target="slides/slide288.xml" /><Relationship Id="rId290" Type="http://schemas.openxmlformats.org/officeDocument/2006/relationships/slide" Target="slides/slide289.xml" /><Relationship Id="rId291" Type="http://schemas.openxmlformats.org/officeDocument/2006/relationships/slide" Target="slides/slide290.xml" /><Relationship Id="rId292" Type="http://schemas.openxmlformats.org/officeDocument/2006/relationships/slide" Target="slides/slide291.xml" /><Relationship Id="rId293" Type="http://schemas.openxmlformats.org/officeDocument/2006/relationships/slide" Target="slides/slide292.xml" /><Relationship Id="rId294" Type="http://schemas.openxmlformats.org/officeDocument/2006/relationships/slide" Target="slides/slide293.xml" /><Relationship Id="rId295" Type="http://schemas.openxmlformats.org/officeDocument/2006/relationships/slide" Target="slides/slide294.xml" /><Relationship Id="rId296" Type="http://schemas.openxmlformats.org/officeDocument/2006/relationships/slide" Target="slides/slide295.xml" /><Relationship Id="rId297" Type="http://schemas.openxmlformats.org/officeDocument/2006/relationships/slide" Target="slides/slide296.xml" /><Relationship Id="rId298" Type="http://schemas.openxmlformats.org/officeDocument/2006/relationships/slide" Target="slides/slide297.xml" /><Relationship Id="rId299" Type="http://schemas.openxmlformats.org/officeDocument/2006/relationships/slide" Target="slides/slide298.xml" /><Relationship Id="rId300" Type="http://schemas.openxmlformats.org/officeDocument/2006/relationships/slide" Target="slides/slide299.xml" /><Relationship Id="rId301" Type="http://schemas.openxmlformats.org/officeDocument/2006/relationships/slide" Target="slides/slide300.xml" /><Relationship Id="rId302" Type="http://schemas.openxmlformats.org/officeDocument/2006/relationships/slide" Target="slides/slide301.xml" /><Relationship Id="rId303" Type="http://schemas.openxmlformats.org/officeDocument/2006/relationships/slide" Target="slides/slide302.xml" /><Relationship Id="rId304" Type="http://schemas.openxmlformats.org/officeDocument/2006/relationships/slide" Target="slides/slide303.xml" /><Relationship Id="rId305" Type="http://schemas.openxmlformats.org/officeDocument/2006/relationships/slide" Target="slides/slide304.xml" /><Relationship Id="rId306" Type="http://schemas.openxmlformats.org/officeDocument/2006/relationships/slide" Target="slides/slide305.xml" /><Relationship Id="rId307" Type="http://schemas.openxmlformats.org/officeDocument/2006/relationships/slide" Target="slides/slide306.xml" /><Relationship Id="rId308" Type="http://schemas.openxmlformats.org/officeDocument/2006/relationships/slide" Target="slides/slide307.xml" /><Relationship Id="rId309" Type="http://schemas.openxmlformats.org/officeDocument/2006/relationships/slide" Target="slides/slide308.xml" /><Relationship Id="rId310" Type="http://schemas.openxmlformats.org/officeDocument/2006/relationships/slide" Target="slides/slide309.xml" /><Relationship Id="rId311" Type="http://schemas.openxmlformats.org/officeDocument/2006/relationships/slide" Target="slides/slide310.xml" /><Relationship Id="rId312" Type="http://schemas.openxmlformats.org/officeDocument/2006/relationships/slide" Target="slides/slide311.xml" /><Relationship Id="rId313" Type="http://schemas.openxmlformats.org/officeDocument/2006/relationships/slide" Target="slides/slide312.xml" /><Relationship Id="rId314" Type="http://schemas.openxmlformats.org/officeDocument/2006/relationships/slide" Target="slides/slide313.xml" /><Relationship Id="rId315" Type="http://schemas.openxmlformats.org/officeDocument/2006/relationships/slide" Target="slides/slide314.xml" /><Relationship Id="rId316" Type="http://schemas.openxmlformats.org/officeDocument/2006/relationships/slide" Target="slides/slide315.xml" /><Relationship Id="rId317" Type="http://schemas.openxmlformats.org/officeDocument/2006/relationships/slide" Target="slides/slide316.xml" /><Relationship Id="rId318" Type="http://schemas.openxmlformats.org/officeDocument/2006/relationships/slide" Target="slides/slide317.xml" /><Relationship Id="rId319" Type="http://schemas.openxmlformats.org/officeDocument/2006/relationships/slide" Target="slides/slide318.xml" /><Relationship Id="rId320" Type="http://schemas.openxmlformats.org/officeDocument/2006/relationships/slide" Target="slides/slide319.xml" /><Relationship Id="rId321" Type="http://schemas.openxmlformats.org/officeDocument/2006/relationships/slide" Target="slides/slide320.xml" /><Relationship Id="rId322" Type="http://schemas.openxmlformats.org/officeDocument/2006/relationships/slide" Target="slides/slide321.xml" /><Relationship Id="rId323" Type="http://schemas.openxmlformats.org/officeDocument/2006/relationships/slide" Target="slides/slide322.xml" /><Relationship Id="rId324" Type="http://schemas.openxmlformats.org/officeDocument/2006/relationships/slide" Target="slides/slide323.xml" /><Relationship Id="rId325" Type="http://schemas.openxmlformats.org/officeDocument/2006/relationships/slide" Target="slides/slide324.xml" /><Relationship Id="rId326" Type="http://schemas.openxmlformats.org/officeDocument/2006/relationships/slide" Target="slides/slide325.xml" /><Relationship Id="rId327" Type="http://schemas.openxmlformats.org/officeDocument/2006/relationships/slide" Target="slides/slide326.xml" /><Relationship Id="rId328" Type="http://schemas.openxmlformats.org/officeDocument/2006/relationships/slide" Target="slides/slide327.xml" /><Relationship Id="rId329" Type="http://schemas.openxmlformats.org/officeDocument/2006/relationships/slide" Target="slides/slide328.xml" /><Relationship Id="rId330" Type="http://schemas.openxmlformats.org/officeDocument/2006/relationships/slide" Target="slides/slide329.xml" /><Relationship Id="rId331" Type="http://schemas.openxmlformats.org/officeDocument/2006/relationships/slide" Target="slides/slide330.xml" /><Relationship Id="rId332" Type="http://schemas.openxmlformats.org/officeDocument/2006/relationships/slide" Target="slides/slide331.xml" /><Relationship Id="rId333" Type="http://schemas.openxmlformats.org/officeDocument/2006/relationships/slide" Target="slides/slide332.xml" /><Relationship Id="rId334" Type="http://schemas.openxmlformats.org/officeDocument/2006/relationships/slide" Target="slides/slide333.xml" /><Relationship Id="rId335" Type="http://schemas.openxmlformats.org/officeDocument/2006/relationships/slide" Target="slides/slide334.xml" /><Relationship Id="rId336" Type="http://schemas.openxmlformats.org/officeDocument/2006/relationships/slide" Target="slides/slide335.xml" /><Relationship Id="rId337" Type="http://schemas.openxmlformats.org/officeDocument/2006/relationships/slide" Target="slides/slide336.xml" /><Relationship Id="rId338" Type="http://schemas.openxmlformats.org/officeDocument/2006/relationships/slide" Target="slides/slide337.xml" /><Relationship Id="rId339" Type="http://schemas.openxmlformats.org/officeDocument/2006/relationships/slide" Target="slides/slide338.xml" /><Relationship Id="rId340" Type="http://schemas.openxmlformats.org/officeDocument/2006/relationships/notesMaster" Target="notesMasters/notesMaster1.xml" /><Relationship Id="rId344" Type="http://schemas.openxmlformats.org/officeDocument/2006/relationships/tableStyles" Target="tableStyles.xml" /><Relationship Id="rId1" Type="http://schemas.openxmlformats.org/officeDocument/2006/relationships/slideMaster" Target="slideMasters/slideMaster1.xml" /><Relationship Id="rId343" Type="http://schemas.openxmlformats.org/officeDocument/2006/relationships/theme" Target="theme/theme1.xml" /><Relationship Id="rId342" Type="http://schemas.openxmlformats.org/officeDocument/2006/relationships/viewProps" Target="viewProps.xml" /><Relationship Id="rId341"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00.xml.rels><?xml version="1.0" encoding="UTF-8"?><Relationships xmlns="http://schemas.openxmlformats.org/package/2006/relationships"><Relationship Id="rId2" Type="http://schemas.openxmlformats.org/officeDocument/2006/relationships/slide" Target="../slides/slide106.xml" /><Relationship Id="rId1" Type="http://schemas.openxmlformats.org/officeDocument/2006/relationships/notesMaster" Target="../notesMasters/notesMaster1.xml" /></Relationships>
</file>

<file path=ppt/notesSlides/_rels/notesSlide101.xml.rels><?xml version="1.0" encoding="UTF-8"?><Relationships xmlns="http://schemas.openxmlformats.org/package/2006/relationships"><Relationship Id="rId2" Type="http://schemas.openxmlformats.org/officeDocument/2006/relationships/slide" Target="../slides/slide107.xml" /><Relationship Id="rId1" Type="http://schemas.openxmlformats.org/officeDocument/2006/relationships/notesMaster" Target="../notesMasters/notesMaster1.xml" /></Relationships>
</file>

<file path=ppt/notesSlides/_rels/notesSlide102.xml.rels><?xml version="1.0" encoding="UTF-8"?><Relationships xmlns="http://schemas.openxmlformats.org/package/2006/relationships"><Relationship Id="rId2" Type="http://schemas.openxmlformats.org/officeDocument/2006/relationships/slide" Target="../slides/slide108.xml" /><Relationship Id="rId1" Type="http://schemas.openxmlformats.org/officeDocument/2006/relationships/notesMaster" Target="../notesMasters/notesMaster1.xml" /></Relationships>
</file>

<file path=ppt/notesSlides/_rels/notesSlide103.xml.rels><?xml version="1.0" encoding="UTF-8"?><Relationships xmlns="http://schemas.openxmlformats.org/package/2006/relationships"><Relationship Id="rId2" Type="http://schemas.openxmlformats.org/officeDocument/2006/relationships/slide" Target="../slides/slide109.xml" /><Relationship Id="rId1" Type="http://schemas.openxmlformats.org/officeDocument/2006/relationships/notesMaster" Target="../notesMasters/notesMaster1.xml" /></Relationships>
</file>

<file path=ppt/notesSlides/_rels/notesSlide104.xml.rels><?xml version="1.0" encoding="UTF-8"?><Relationships xmlns="http://schemas.openxmlformats.org/package/2006/relationships"><Relationship Id="rId2" Type="http://schemas.openxmlformats.org/officeDocument/2006/relationships/slide" Target="../slides/slide110.xml" /><Relationship Id="rId1" Type="http://schemas.openxmlformats.org/officeDocument/2006/relationships/notesMaster" Target="../notesMasters/notesMaster1.xml" /></Relationships>
</file>

<file path=ppt/notesSlides/_rels/notesSlide105.xml.rels><?xml version="1.0" encoding="UTF-8"?><Relationships xmlns="http://schemas.openxmlformats.org/package/2006/relationships"><Relationship Id="rId2" Type="http://schemas.openxmlformats.org/officeDocument/2006/relationships/slide" Target="../slides/slide111.xml" /><Relationship Id="rId1" Type="http://schemas.openxmlformats.org/officeDocument/2006/relationships/notesMaster" Target="../notesMasters/notesMaster1.xml" /></Relationships>
</file>

<file path=ppt/notesSlides/_rels/notesSlide106.xml.rels><?xml version="1.0" encoding="UTF-8"?><Relationships xmlns="http://schemas.openxmlformats.org/package/2006/relationships"><Relationship Id="rId2" Type="http://schemas.openxmlformats.org/officeDocument/2006/relationships/slide" Target="../slides/slide112.xml" /><Relationship Id="rId1" Type="http://schemas.openxmlformats.org/officeDocument/2006/relationships/notesMaster" Target="../notesMasters/notesMaster1.xml" /></Relationships>
</file>

<file path=ppt/notesSlides/_rels/notesSlide107.xml.rels><?xml version="1.0" encoding="UTF-8"?><Relationships xmlns="http://schemas.openxmlformats.org/package/2006/relationships"><Relationship Id="rId2" Type="http://schemas.openxmlformats.org/officeDocument/2006/relationships/slide" Target="../slides/slide113.xml" /><Relationship Id="rId1" Type="http://schemas.openxmlformats.org/officeDocument/2006/relationships/notesMaster" Target="../notesMasters/notesMaster1.xml" /></Relationships>
</file>

<file path=ppt/notesSlides/_rels/notesSlide108.xml.rels><?xml version="1.0" encoding="UTF-8"?><Relationships xmlns="http://schemas.openxmlformats.org/package/2006/relationships"><Relationship Id="rId2" Type="http://schemas.openxmlformats.org/officeDocument/2006/relationships/slide" Target="../slides/slide114.xml" /><Relationship Id="rId1" Type="http://schemas.openxmlformats.org/officeDocument/2006/relationships/notesMaster" Target="../notesMasters/notesMaster1.xml" /></Relationships>
</file>

<file path=ppt/notesSlides/_rels/notesSlide109.xml.rels><?xml version="1.0" encoding="UTF-8"?><Relationships xmlns="http://schemas.openxmlformats.org/package/2006/relationships"><Relationship Id="rId2" Type="http://schemas.openxmlformats.org/officeDocument/2006/relationships/slide" Target="../slides/slide115.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0.xml.rels><?xml version="1.0" encoding="UTF-8"?><Relationships xmlns="http://schemas.openxmlformats.org/package/2006/relationships"><Relationship Id="rId2" Type="http://schemas.openxmlformats.org/officeDocument/2006/relationships/slide" Target="../slides/slide116.xml" /><Relationship Id="rId1" Type="http://schemas.openxmlformats.org/officeDocument/2006/relationships/notesMaster" Target="../notesMasters/notesMaster1.xml" /></Relationships>
</file>

<file path=ppt/notesSlides/_rels/notesSlide111.xml.rels><?xml version="1.0" encoding="UTF-8"?><Relationships xmlns="http://schemas.openxmlformats.org/package/2006/relationships"><Relationship Id="rId2" Type="http://schemas.openxmlformats.org/officeDocument/2006/relationships/slide" Target="../slides/slide117.xml" /><Relationship Id="rId1" Type="http://schemas.openxmlformats.org/officeDocument/2006/relationships/notesMaster" Target="../notesMasters/notesMaster1.xml" /></Relationships>
</file>

<file path=ppt/notesSlides/_rels/notesSlide112.xml.rels><?xml version="1.0" encoding="UTF-8"?><Relationships xmlns="http://schemas.openxmlformats.org/package/2006/relationships"><Relationship Id="rId2" Type="http://schemas.openxmlformats.org/officeDocument/2006/relationships/slide" Target="../slides/slide119.xml" /><Relationship Id="rId1" Type="http://schemas.openxmlformats.org/officeDocument/2006/relationships/notesMaster" Target="../notesMasters/notesMaster1.xml" /></Relationships>
</file>

<file path=ppt/notesSlides/_rels/notesSlide113.xml.rels><?xml version="1.0" encoding="UTF-8"?><Relationships xmlns="http://schemas.openxmlformats.org/package/2006/relationships"><Relationship Id="rId2" Type="http://schemas.openxmlformats.org/officeDocument/2006/relationships/slide" Target="../slides/slide120.xml" /><Relationship Id="rId1" Type="http://schemas.openxmlformats.org/officeDocument/2006/relationships/notesMaster" Target="../notesMasters/notesMaster1.xml" /></Relationships>
</file>

<file path=ppt/notesSlides/_rels/notesSlide114.xml.rels><?xml version="1.0" encoding="UTF-8"?><Relationships xmlns="http://schemas.openxmlformats.org/package/2006/relationships"><Relationship Id="rId2" Type="http://schemas.openxmlformats.org/officeDocument/2006/relationships/slide" Target="../slides/slide121.xml" /><Relationship Id="rId1" Type="http://schemas.openxmlformats.org/officeDocument/2006/relationships/notesMaster" Target="../notesMasters/notesMaster1.xml" /></Relationships>
</file>

<file path=ppt/notesSlides/_rels/notesSlide115.xml.rels><?xml version="1.0" encoding="UTF-8"?><Relationships xmlns="http://schemas.openxmlformats.org/package/2006/relationships"><Relationship Id="rId2" Type="http://schemas.openxmlformats.org/officeDocument/2006/relationships/slide" Target="../slides/slide122.xml" /><Relationship Id="rId1" Type="http://schemas.openxmlformats.org/officeDocument/2006/relationships/notesMaster" Target="../notesMasters/notesMaster1.xml" /></Relationships>
</file>

<file path=ppt/notesSlides/_rels/notesSlide116.xml.rels><?xml version="1.0" encoding="UTF-8"?><Relationships xmlns="http://schemas.openxmlformats.org/package/2006/relationships"><Relationship Id="rId2" Type="http://schemas.openxmlformats.org/officeDocument/2006/relationships/slide" Target="../slides/slide123.xml" /><Relationship Id="rId1" Type="http://schemas.openxmlformats.org/officeDocument/2006/relationships/notesMaster" Target="../notesMasters/notesMaster1.xml" /></Relationships>
</file>

<file path=ppt/notesSlides/_rels/notesSlide117.xml.rels><?xml version="1.0" encoding="UTF-8"?><Relationships xmlns="http://schemas.openxmlformats.org/package/2006/relationships"><Relationship Id="rId2" Type="http://schemas.openxmlformats.org/officeDocument/2006/relationships/slide" Target="../slides/slide124.xml" /><Relationship Id="rId1" Type="http://schemas.openxmlformats.org/officeDocument/2006/relationships/notesMaster" Target="../notesMasters/notesMaster1.xml" /></Relationships>
</file>

<file path=ppt/notesSlides/_rels/notesSlide118.xml.rels><?xml version="1.0" encoding="UTF-8"?><Relationships xmlns="http://schemas.openxmlformats.org/package/2006/relationships"><Relationship Id="rId2" Type="http://schemas.openxmlformats.org/officeDocument/2006/relationships/slide" Target="../slides/slide125.xml" /><Relationship Id="rId1" Type="http://schemas.openxmlformats.org/officeDocument/2006/relationships/notesMaster" Target="../notesMasters/notesMaster1.xml" /></Relationships>
</file>

<file path=ppt/notesSlides/_rels/notesSlide119.xml.rels><?xml version="1.0" encoding="UTF-8"?><Relationships xmlns="http://schemas.openxmlformats.org/package/2006/relationships"><Relationship Id="rId2" Type="http://schemas.openxmlformats.org/officeDocument/2006/relationships/slide" Target="../slides/slide126.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0.xml.rels><?xml version="1.0" encoding="UTF-8"?><Relationships xmlns="http://schemas.openxmlformats.org/package/2006/relationships"><Relationship Id="rId2" Type="http://schemas.openxmlformats.org/officeDocument/2006/relationships/slide" Target="../slides/slide127.xml" /><Relationship Id="rId1" Type="http://schemas.openxmlformats.org/officeDocument/2006/relationships/notesMaster" Target="../notesMasters/notesMaster1.xml" /></Relationships>
</file>

<file path=ppt/notesSlides/_rels/notesSlide121.xml.rels><?xml version="1.0" encoding="UTF-8"?><Relationships xmlns="http://schemas.openxmlformats.org/package/2006/relationships"><Relationship Id="rId2" Type="http://schemas.openxmlformats.org/officeDocument/2006/relationships/slide" Target="../slides/slide128.xml" /><Relationship Id="rId1" Type="http://schemas.openxmlformats.org/officeDocument/2006/relationships/notesMaster" Target="../notesMasters/notesMaster1.xml" /></Relationships>
</file>

<file path=ppt/notesSlides/_rels/notesSlide122.xml.rels><?xml version="1.0" encoding="UTF-8"?><Relationships xmlns="http://schemas.openxmlformats.org/package/2006/relationships"><Relationship Id="rId2" Type="http://schemas.openxmlformats.org/officeDocument/2006/relationships/slide" Target="../slides/slide129.xml" /><Relationship Id="rId1" Type="http://schemas.openxmlformats.org/officeDocument/2006/relationships/notesMaster" Target="../notesMasters/notesMaster1.xml" /></Relationships>
</file>

<file path=ppt/notesSlides/_rels/notesSlide123.xml.rels><?xml version="1.0" encoding="UTF-8"?><Relationships xmlns="http://schemas.openxmlformats.org/package/2006/relationships"><Relationship Id="rId2" Type="http://schemas.openxmlformats.org/officeDocument/2006/relationships/slide" Target="../slides/slide130.xml" /><Relationship Id="rId1" Type="http://schemas.openxmlformats.org/officeDocument/2006/relationships/notesMaster" Target="../notesMasters/notesMaster1.xml" /></Relationships>
</file>

<file path=ppt/notesSlides/_rels/notesSlide124.xml.rels><?xml version="1.0" encoding="UTF-8"?><Relationships xmlns="http://schemas.openxmlformats.org/package/2006/relationships"><Relationship Id="rId2" Type="http://schemas.openxmlformats.org/officeDocument/2006/relationships/slide" Target="../slides/slide131.xml" /><Relationship Id="rId1" Type="http://schemas.openxmlformats.org/officeDocument/2006/relationships/notesMaster" Target="../notesMasters/notesMaster1.xml" /></Relationships>
</file>

<file path=ppt/notesSlides/_rels/notesSlide125.xml.rels><?xml version="1.0" encoding="UTF-8"?><Relationships xmlns="http://schemas.openxmlformats.org/package/2006/relationships"><Relationship Id="rId2" Type="http://schemas.openxmlformats.org/officeDocument/2006/relationships/slide" Target="../slides/slide132.xml" /><Relationship Id="rId1" Type="http://schemas.openxmlformats.org/officeDocument/2006/relationships/notesMaster" Target="../notesMasters/notesMaster1.xml" /></Relationships>
</file>

<file path=ppt/notesSlides/_rels/notesSlide126.xml.rels><?xml version="1.0" encoding="UTF-8"?><Relationships xmlns="http://schemas.openxmlformats.org/package/2006/relationships"><Relationship Id="rId2" Type="http://schemas.openxmlformats.org/officeDocument/2006/relationships/slide" Target="../slides/slide133.xml" /><Relationship Id="rId1" Type="http://schemas.openxmlformats.org/officeDocument/2006/relationships/notesMaster" Target="../notesMasters/notesMaster1.xml" /></Relationships>
</file>

<file path=ppt/notesSlides/_rels/notesSlide127.xml.rels><?xml version="1.0" encoding="UTF-8"?><Relationships xmlns="http://schemas.openxmlformats.org/package/2006/relationships"><Relationship Id="rId2" Type="http://schemas.openxmlformats.org/officeDocument/2006/relationships/slide" Target="../slides/slide134.xml" /><Relationship Id="rId1" Type="http://schemas.openxmlformats.org/officeDocument/2006/relationships/notesMaster" Target="../notesMasters/notesMaster1.xml" /></Relationships>
</file>

<file path=ppt/notesSlides/_rels/notesSlide128.xml.rels><?xml version="1.0" encoding="UTF-8"?><Relationships xmlns="http://schemas.openxmlformats.org/package/2006/relationships"><Relationship Id="rId2" Type="http://schemas.openxmlformats.org/officeDocument/2006/relationships/slide" Target="../slides/slide136.xml" /><Relationship Id="rId1" Type="http://schemas.openxmlformats.org/officeDocument/2006/relationships/notesMaster" Target="../notesMasters/notesMaster1.xml" /></Relationships>
</file>

<file path=ppt/notesSlides/_rels/notesSlide129.xml.rels><?xml version="1.0" encoding="UTF-8"?><Relationships xmlns="http://schemas.openxmlformats.org/package/2006/relationships"><Relationship Id="rId2" Type="http://schemas.openxmlformats.org/officeDocument/2006/relationships/slide" Target="../slides/slide137.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0.xml.rels><?xml version="1.0" encoding="UTF-8"?><Relationships xmlns="http://schemas.openxmlformats.org/package/2006/relationships"><Relationship Id="rId2" Type="http://schemas.openxmlformats.org/officeDocument/2006/relationships/slide" Target="../slides/slide138.xml" /><Relationship Id="rId1" Type="http://schemas.openxmlformats.org/officeDocument/2006/relationships/notesMaster" Target="../notesMasters/notesMaster1.xml" /></Relationships>
</file>

<file path=ppt/notesSlides/_rels/notesSlide131.xml.rels><?xml version="1.0" encoding="UTF-8"?><Relationships xmlns="http://schemas.openxmlformats.org/package/2006/relationships"><Relationship Id="rId2" Type="http://schemas.openxmlformats.org/officeDocument/2006/relationships/slide" Target="../slides/slide139.xml" /><Relationship Id="rId1" Type="http://schemas.openxmlformats.org/officeDocument/2006/relationships/notesMaster" Target="../notesMasters/notesMaster1.xml" /></Relationships>
</file>

<file path=ppt/notesSlides/_rels/notesSlide132.xml.rels><?xml version="1.0" encoding="UTF-8"?><Relationships xmlns="http://schemas.openxmlformats.org/package/2006/relationships"><Relationship Id="rId2" Type="http://schemas.openxmlformats.org/officeDocument/2006/relationships/slide" Target="../slides/slide140.xml" /><Relationship Id="rId1" Type="http://schemas.openxmlformats.org/officeDocument/2006/relationships/notesMaster" Target="../notesMasters/notesMaster1.xml" /></Relationships>
</file>

<file path=ppt/notesSlides/_rels/notesSlide133.xml.rels><?xml version="1.0" encoding="UTF-8"?><Relationships xmlns="http://schemas.openxmlformats.org/package/2006/relationships"><Relationship Id="rId2" Type="http://schemas.openxmlformats.org/officeDocument/2006/relationships/slide" Target="../slides/slide141.xml" /><Relationship Id="rId1" Type="http://schemas.openxmlformats.org/officeDocument/2006/relationships/notesMaster" Target="../notesMasters/notesMaster1.xml" /></Relationships>
</file>

<file path=ppt/notesSlides/_rels/notesSlide134.xml.rels><?xml version="1.0" encoding="UTF-8"?><Relationships xmlns="http://schemas.openxmlformats.org/package/2006/relationships"><Relationship Id="rId2" Type="http://schemas.openxmlformats.org/officeDocument/2006/relationships/slide" Target="../slides/slide142.xml" /><Relationship Id="rId1" Type="http://schemas.openxmlformats.org/officeDocument/2006/relationships/notesMaster" Target="../notesMasters/notesMaster1.xml" /></Relationships>
</file>

<file path=ppt/notesSlides/_rels/notesSlide135.xml.rels><?xml version="1.0" encoding="UTF-8"?><Relationships xmlns="http://schemas.openxmlformats.org/package/2006/relationships"><Relationship Id="rId2" Type="http://schemas.openxmlformats.org/officeDocument/2006/relationships/slide" Target="../slides/slide143.xml" /><Relationship Id="rId1" Type="http://schemas.openxmlformats.org/officeDocument/2006/relationships/notesMaster" Target="../notesMasters/notesMaster1.xml" /></Relationships>
</file>

<file path=ppt/notesSlides/_rels/notesSlide136.xml.rels><?xml version="1.0" encoding="UTF-8"?><Relationships xmlns="http://schemas.openxmlformats.org/package/2006/relationships"><Relationship Id="rId2" Type="http://schemas.openxmlformats.org/officeDocument/2006/relationships/slide" Target="../slides/slide144.xml" /><Relationship Id="rId1" Type="http://schemas.openxmlformats.org/officeDocument/2006/relationships/notesMaster" Target="../notesMasters/notesMaster1.xml" /></Relationships>
</file>

<file path=ppt/notesSlides/_rels/notesSlide137.xml.rels><?xml version="1.0" encoding="UTF-8"?><Relationships xmlns="http://schemas.openxmlformats.org/package/2006/relationships"><Relationship Id="rId2" Type="http://schemas.openxmlformats.org/officeDocument/2006/relationships/slide" Target="../slides/slide145.xml" /><Relationship Id="rId1" Type="http://schemas.openxmlformats.org/officeDocument/2006/relationships/notesMaster" Target="../notesMasters/notesMaster1.xml" /></Relationships>
</file>

<file path=ppt/notesSlides/_rels/notesSlide138.xml.rels><?xml version="1.0" encoding="UTF-8"?><Relationships xmlns="http://schemas.openxmlformats.org/package/2006/relationships"><Relationship Id="rId2" Type="http://schemas.openxmlformats.org/officeDocument/2006/relationships/slide" Target="../slides/slide146.xml" /><Relationship Id="rId1" Type="http://schemas.openxmlformats.org/officeDocument/2006/relationships/notesMaster" Target="../notesMasters/notesMaster1.xml" /></Relationships>
</file>

<file path=ppt/notesSlides/_rels/notesSlide139.xml.rels><?xml version="1.0" encoding="UTF-8"?><Relationships xmlns="http://schemas.openxmlformats.org/package/2006/relationships"><Relationship Id="rId2" Type="http://schemas.openxmlformats.org/officeDocument/2006/relationships/slide" Target="../slides/slide147.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0.xml.rels><?xml version="1.0" encoding="UTF-8"?><Relationships xmlns="http://schemas.openxmlformats.org/package/2006/relationships"><Relationship Id="rId2" Type="http://schemas.openxmlformats.org/officeDocument/2006/relationships/slide" Target="../slides/slide148.xml" /><Relationship Id="rId1" Type="http://schemas.openxmlformats.org/officeDocument/2006/relationships/notesMaster" Target="../notesMasters/notesMaster1.xml" /></Relationships>
</file>

<file path=ppt/notesSlides/_rels/notesSlide141.xml.rels><?xml version="1.0" encoding="UTF-8"?><Relationships xmlns="http://schemas.openxmlformats.org/package/2006/relationships"><Relationship Id="rId2" Type="http://schemas.openxmlformats.org/officeDocument/2006/relationships/slide" Target="../slides/slide149.xml" /><Relationship Id="rId1" Type="http://schemas.openxmlformats.org/officeDocument/2006/relationships/notesMaster" Target="../notesMasters/notesMaster1.xml" /></Relationships>
</file>

<file path=ppt/notesSlides/_rels/notesSlide142.xml.rels><?xml version="1.0" encoding="UTF-8"?><Relationships xmlns="http://schemas.openxmlformats.org/package/2006/relationships"><Relationship Id="rId2" Type="http://schemas.openxmlformats.org/officeDocument/2006/relationships/slide" Target="../slides/slide150.xml" /><Relationship Id="rId1" Type="http://schemas.openxmlformats.org/officeDocument/2006/relationships/notesMaster" Target="../notesMasters/notesMaster1.xml" /></Relationships>
</file>

<file path=ppt/notesSlides/_rels/notesSlide143.xml.rels><?xml version="1.0" encoding="UTF-8"?><Relationships xmlns="http://schemas.openxmlformats.org/package/2006/relationships"><Relationship Id="rId2" Type="http://schemas.openxmlformats.org/officeDocument/2006/relationships/slide" Target="../slides/slide151.xml" /><Relationship Id="rId1" Type="http://schemas.openxmlformats.org/officeDocument/2006/relationships/notesMaster" Target="../notesMasters/notesMaster1.xml" /></Relationships>
</file>

<file path=ppt/notesSlides/_rels/notesSlide144.xml.rels><?xml version="1.0" encoding="UTF-8"?><Relationships xmlns="http://schemas.openxmlformats.org/package/2006/relationships"><Relationship Id="rId2" Type="http://schemas.openxmlformats.org/officeDocument/2006/relationships/slide" Target="../slides/slide152.xml" /><Relationship Id="rId1" Type="http://schemas.openxmlformats.org/officeDocument/2006/relationships/notesMaster" Target="../notesMasters/notesMaster1.xml" /></Relationships>
</file>

<file path=ppt/notesSlides/_rels/notesSlide145.xml.rels><?xml version="1.0" encoding="UTF-8"?><Relationships xmlns="http://schemas.openxmlformats.org/package/2006/relationships"><Relationship Id="rId2" Type="http://schemas.openxmlformats.org/officeDocument/2006/relationships/slide" Target="../slides/slide153.xml" /><Relationship Id="rId1" Type="http://schemas.openxmlformats.org/officeDocument/2006/relationships/notesMaster" Target="../notesMasters/notesMaster1.xml" /></Relationships>
</file>

<file path=ppt/notesSlides/_rels/notesSlide146.xml.rels><?xml version="1.0" encoding="UTF-8"?><Relationships xmlns="http://schemas.openxmlformats.org/package/2006/relationships"><Relationship Id="rId2" Type="http://schemas.openxmlformats.org/officeDocument/2006/relationships/slide" Target="../slides/slide154.xml" /><Relationship Id="rId1" Type="http://schemas.openxmlformats.org/officeDocument/2006/relationships/notesMaster" Target="../notesMasters/notesMaster1.xml" /></Relationships>
</file>

<file path=ppt/notesSlides/_rels/notesSlide147.xml.rels><?xml version="1.0" encoding="UTF-8"?><Relationships xmlns="http://schemas.openxmlformats.org/package/2006/relationships"><Relationship Id="rId2" Type="http://schemas.openxmlformats.org/officeDocument/2006/relationships/slide" Target="../slides/slide155.xml" /><Relationship Id="rId1" Type="http://schemas.openxmlformats.org/officeDocument/2006/relationships/notesMaster" Target="../notesMasters/notesMaster1.xml" /></Relationships>
</file>

<file path=ppt/notesSlides/_rels/notesSlide148.xml.rels><?xml version="1.0" encoding="UTF-8"?><Relationships xmlns="http://schemas.openxmlformats.org/package/2006/relationships"><Relationship Id="rId2" Type="http://schemas.openxmlformats.org/officeDocument/2006/relationships/slide" Target="../slides/slide156.xml" /><Relationship Id="rId1" Type="http://schemas.openxmlformats.org/officeDocument/2006/relationships/notesMaster" Target="../notesMasters/notesMaster1.xml" /></Relationships>
</file>

<file path=ppt/notesSlides/_rels/notesSlide149.xml.rels><?xml version="1.0" encoding="UTF-8"?><Relationships xmlns="http://schemas.openxmlformats.org/package/2006/relationships"><Relationship Id="rId2" Type="http://schemas.openxmlformats.org/officeDocument/2006/relationships/slide" Target="../slides/slide157.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0.xml.rels><?xml version="1.0" encoding="UTF-8"?><Relationships xmlns="http://schemas.openxmlformats.org/package/2006/relationships"><Relationship Id="rId2" Type="http://schemas.openxmlformats.org/officeDocument/2006/relationships/slide" Target="../slides/slide158.xml" /><Relationship Id="rId1" Type="http://schemas.openxmlformats.org/officeDocument/2006/relationships/notesMaster" Target="../notesMasters/notesMaster1.xml" /></Relationships>
</file>

<file path=ppt/notesSlides/_rels/notesSlide151.xml.rels><?xml version="1.0" encoding="UTF-8"?><Relationships xmlns="http://schemas.openxmlformats.org/package/2006/relationships"><Relationship Id="rId2" Type="http://schemas.openxmlformats.org/officeDocument/2006/relationships/slide" Target="../slides/slide159.xml" /><Relationship Id="rId1" Type="http://schemas.openxmlformats.org/officeDocument/2006/relationships/notesMaster" Target="../notesMasters/notesMaster1.xml" /></Relationships>
</file>

<file path=ppt/notesSlides/_rels/notesSlide152.xml.rels><?xml version="1.0" encoding="UTF-8"?><Relationships xmlns="http://schemas.openxmlformats.org/package/2006/relationships"><Relationship Id="rId2" Type="http://schemas.openxmlformats.org/officeDocument/2006/relationships/slide" Target="../slides/slide160.xml" /><Relationship Id="rId1" Type="http://schemas.openxmlformats.org/officeDocument/2006/relationships/notesMaster" Target="../notesMasters/notesMaster1.xml" /></Relationships>
</file>

<file path=ppt/notesSlides/_rels/notesSlide153.xml.rels><?xml version="1.0" encoding="UTF-8"?><Relationships xmlns="http://schemas.openxmlformats.org/package/2006/relationships"><Relationship Id="rId2" Type="http://schemas.openxmlformats.org/officeDocument/2006/relationships/slide" Target="../slides/slide161.xml" /><Relationship Id="rId1" Type="http://schemas.openxmlformats.org/officeDocument/2006/relationships/notesMaster" Target="../notesMasters/notesMaster1.xml" /></Relationships>
</file>

<file path=ppt/notesSlides/_rels/notesSlide154.xml.rels><?xml version="1.0" encoding="UTF-8"?><Relationships xmlns="http://schemas.openxmlformats.org/package/2006/relationships"><Relationship Id="rId2" Type="http://schemas.openxmlformats.org/officeDocument/2006/relationships/slide" Target="../slides/slide162.xml" /><Relationship Id="rId1" Type="http://schemas.openxmlformats.org/officeDocument/2006/relationships/notesMaster" Target="../notesMasters/notesMaster1.xml" /></Relationships>
</file>

<file path=ppt/notesSlides/_rels/notesSlide155.xml.rels><?xml version="1.0" encoding="UTF-8"?><Relationships xmlns="http://schemas.openxmlformats.org/package/2006/relationships"><Relationship Id="rId2" Type="http://schemas.openxmlformats.org/officeDocument/2006/relationships/slide" Target="../slides/slide163.xml" /><Relationship Id="rId1" Type="http://schemas.openxmlformats.org/officeDocument/2006/relationships/notesMaster" Target="../notesMasters/notesMaster1.xml" /></Relationships>
</file>

<file path=ppt/notesSlides/_rels/notesSlide156.xml.rels><?xml version="1.0" encoding="UTF-8"?><Relationships xmlns="http://schemas.openxmlformats.org/package/2006/relationships"><Relationship Id="rId2" Type="http://schemas.openxmlformats.org/officeDocument/2006/relationships/slide" Target="../slides/slide164.xml" /><Relationship Id="rId1" Type="http://schemas.openxmlformats.org/officeDocument/2006/relationships/notesMaster" Target="../notesMasters/notesMaster1.xml" /></Relationships>
</file>

<file path=ppt/notesSlides/_rels/notesSlide157.xml.rels><?xml version="1.0" encoding="UTF-8"?><Relationships xmlns="http://schemas.openxmlformats.org/package/2006/relationships"><Relationship Id="rId2" Type="http://schemas.openxmlformats.org/officeDocument/2006/relationships/slide" Target="../slides/slide165.xml" /><Relationship Id="rId1" Type="http://schemas.openxmlformats.org/officeDocument/2006/relationships/notesMaster" Target="../notesMasters/notesMaster1.xml" /></Relationships>
</file>

<file path=ppt/notesSlides/_rels/notesSlide158.xml.rels><?xml version="1.0" encoding="UTF-8"?><Relationships xmlns="http://schemas.openxmlformats.org/package/2006/relationships"><Relationship Id="rId2" Type="http://schemas.openxmlformats.org/officeDocument/2006/relationships/slide" Target="../slides/slide166.xml" /><Relationship Id="rId1" Type="http://schemas.openxmlformats.org/officeDocument/2006/relationships/notesMaster" Target="../notesMasters/notesMaster1.xml" /></Relationships>
</file>

<file path=ppt/notesSlides/_rels/notesSlide159.xml.rels><?xml version="1.0" encoding="UTF-8"?><Relationships xmlns="http://schemas.openxmlformats.org/package/2006/relationships"><Relationship Id="rId2" Type="http://schemas.openxmlformats.org/officeDocument/2006/relationships/slide" Target="../slides/slide16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0.xml.rels><?xml version="1.0" encoding="UTF-8"?><Relationships xmlns="http://schemas.openxmlformats.org/package/2006/relationships"><Relationship Id="rId2" Type="http://schemas.openxmlformats.org/officeDocument/2006/relationships/slide" Target="../slides/slide168.xml" /><Relationship Id="rId1" Type="http://schemas.openxmlformats.org/officeDocument/2006/relationships/notesMaster" Target="../notesMasters/notesMaster1.xml" /></Relationships>
</file>

<file path=ppt/notesSlides/_rels/notesSlide161.xml.rels><?xml version="1.0" encoding="UTF-8"?><Relationships xmlns="http://schemas.openxmlformats.org/package/2006/relationships"><Relationship Id="rId2" Type="http://schemas.openxmlformats.org/officeDocument/2006/relationships/slide" Target="../slides/slide169.xml" /><Relationship Id="rId1" Type="http://schemas.openxmlformats.org/officeDocument/2006/relationships/notesMaster" Target="../notesMasters/notesMaster1.xml" /></Relationships>
</file>

<file path=ppt/notesSlides/_rels/notesSlide162.xml.rels><?xml version="1.0" encoding="UTF-8"?><Relationships xmlns="http://schemas.openxmlformats.org/package/2006/relationships"><Relationship Id="rId2" Type="http://schemas.openxmlformats.org/officeDocument/2006/relationships/slide" Target="../slides/slide170.xml" /><Relationship Id="rId1" Type="http://schemas.openxmlformats.org/officeDocument/2006/relationships/notesMaster" Target="../notesMasters/notesMaster1.xml" /></Relationships>
</file>

<file path=ppt/notesSlides/_rels/notesSlide163.xml.rels><?xml version="1.0" encoding="UTF-8"?><Relationships xmlns="http://schemas.openxmlformats.org/package/2006/relationships"><Relationship Id="rId2" Type="http://schemas.openxmlformats.org/officeDocument/2006/relationships/slide" Target="../slides/slide171.xml" /><Relationship Id="rId1" Type="http://schemas.openxmlformats.org/officeDocument/2006/relationships/notesMaster" Target="../notesMasters/notesMaster1.xml" /></Relationships>
</file>

<file path=ppt/notesSlides/_rels/notesSlide164.xml.rels><?xml version="1.0" encoding="UTF-8"?><Relationships xmlns="http://schemas.openxmlformats.org/package/2006/relationships"><Relationship Id="rId2" Type="http://schemas.openxmlformats.org/officeDocument/2006/relationships/slide" Target="../slides/slide172.xml" /><Relationship Id="rId1" Type="http://schemas.openxmlformats.org/officeDocument/2006/relationships/notesMaster" Target="../notesMasters/notesMaster1.xml" /></Relationships>
</file>

<file path=ppt/notesSlides/_rels/notesSlide165.xml.rels><?xml version="1.0" encoding="UTF-8"?><Relationships xmlns="http://schemas.openxmlformats.org/package/2006/relationships"><Relationship Id="rId2" Type="http://schemas.openxmlformats.org/officeDocument/2006/relationships/slide" Target="../slides/slide173.xml" /><Relationship Id="rId1" Type="http://schemas.openxmlformats.org/officeDocument/2006/relationships/notesMaster" Target="../notesMasters/notesMaster1.xml" /></Relationships>
</file>

<file path=ppt/notesSlides/_rels/notesSlide166.xml.rels><?xml version="1.0" encoding="UTF-8"?><Relationships xmlns="http://schemas.openxmlformats.org/package/2006/relationships"><Relationship Id="rId2" Type="http://schemas.openxmlformats.org/officeDocument/2006/relationships/slide" Target="../slides/slide174.xml" /><Relationship Id="rId1" Type="http://schemas.openxmlformats.org/officeDocument/2006/relationships/notesMaster" Target="../notesMasters/notesMaster1.xml" /></Relationships>
</file>

<file path=ppt/notesSlides/_rels/notesSlide167.xml.rels><?xml version="1.0" encoding="UTF-8"?><Relationships xmlns="http://schemas.openxmlformats.org/package/2006/relationships"><Relationship Id="rId2" Type="http://schemas.openxmlformats.org/officeDocument/2006/relationships/slide" Target="../slides/slide175.xml" /><Relationship Id="rId1" Type="http://schemas.openxmlformats.org/officeDocument/2006/relationships/notesMaster" Target="../notesMasters/notesMaster1.xml" /></Relationships>
</file>

<file path=ppt/notesSlides/_rels/notesSlide168.xml.rels><?xml version="1.0" encoding="UTF-8"?><Relationships xmlns="http://schemas.openxmlformats.org/package/2006/relationships"><Relationship Id="rId2" Type="http://schemas.openxmlformats.org/officeDocument/2006/relationships/slide" Target="../slides/slide176.xml" /><Relationship Id="rId1" Type="http://schemas.openxmlformats.org/officeDocument/2006/relationships/notesMaster" Target="../notesMasters/notesMaster1.xml" /></Relationships>
</file>

<file path=ppt/notesSlides/_rels/notesSlide169.xml.rels><?xml version="1.0" encoding="UTF-8"?><Relationships xmlns="http://schemas.openxmlformats.org/package/2006/relationships"><Relationship Id="rId2" Type="http://schemas.openxmlformats.org/officeDocument/2006/relationships/slide" Target="../slides/slide17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0.xml.rels><?xml version="1.0" encoding="UTF-8"?><Relationships xmlns="http://schemas.openxmlformats.org/package/2006/relationships"><Relationship Id="rId2" Type="http://schemas.openxmlformats.org/officeDocument/2006/relationships/slide" Target="../slides/slide178.xml" /><Relationship Id="rId1" Type="http://schemas.openxmlformats.org/officeDocument/2006/relationships/notesMaster" Target="../notesMasters/notesMaster1.xml" /></Relationships>
</file>

<file path=ppt/notesSlides/_rels/notesSlide171.xml.rels><?xml version="1.0" encoding="UTF-8"?><Relationships xmlns="http://schemas.openxmlformats.org/package/2006/relationships"><Relationship Id="rId2" Type="http://schemas.openxmlformats.org/officeDocument/2006/relationships/slide" Target="../slides/slide179.xml" /><Relationship Id="rId1" Type="http://schemas.openxmlformats.org/officeDocument/2006/relationships/notesMaster" Target="../notesMasters/notesMaster1.xml" /></Relationships>
</file>

<file path=ppt/notesSlides/_rels/notesSlide172.xml.rels><?xml version="1.0" encoding="UTF-8"?><Relationships xmlns="http://schemas.openxmlformats.org/package/2006/relationships"><Relationship Id="rId2" Type="http://schemas.openxmlformats.org/officeDocument/2006/relationships/slide" Target="../slides/slide180.xml" /><Relationship Id="rId1" Type="http://schemas.openxmlformats.org/officeDocument/2006/relationships/notesMaster" Target="../notesMasters/notesMaster1.xml" /></Relationships>
</file>

<file path=ppt/notesSlides/_rels/notesSlide173.xml.rels><?xml version="1.0" encoding="UTF-8"?><Relationships xmlns="http://schemas.openxmlformats.org/package/2006/relationships"><Relationship Id="rId2" Type="http://schemas.openxmlformats.org/officeDocument/2006/relationships/slide" Target="../slides/slide181.xml" /><Relationship Id="rId1" Type="http://schemas.openxmlformats.org/officeDocument/2006/relationships/notesMaster" Target="../notesMasters/notesMaster1.xml" /></Relationships>
</file>

<file path=ppt/notesSlides/_rels/notesSlide174.xml.rels><?xml version="1.0" encoding="UTF-8"?><Relationships xmlns="http://schemas.openxmlformats.org/package/2006/relationships"><Relationship Id="rId2" Type="http://schemas.openxmlformats.org/officeDocument/2006/relationships/slide" Target="../slides/slide182.xml" /><Relationship Id="rId1" Type="http://schemas.openxmlformats.org/officeDocument/2006/relationships/notesMaster" Target="../notesMasters/notesMaster1.xml" /></Relationships>
</file>

<file path=ppt/notesSlides/_rels/notesSlide175.xml.rels><?xml version="1.0" encoding="UTF-8"?><Relationships xmlns="http://schemas.openxmlformats.org/package/2006/relationships"><Relationship Id="rId2" Type="http://schemas.openxmlformats.org/officeDocument/2006/relationships/slide" Target="../slides/slide183.xml" /><Relationship Id="rId1" Type="http://schemas.openxmlformats.org/officeDocument/2006/relationships/notesMaster" Target="../notesMasters/notesMaster1.xml" /></Relationships>
</file>

<file path=ppt/notesSlides/_rels/notesSlide176.xml.rels><?xml version="1.0" encoding="UTF-8"?><Relationships xmlns="http://schemas.openxmlformats.org/package/2006/relationships"><Relationship Id="rId2" Type="http://schemas.openxmlformats.org/officeDocument/2006/relationships/slide" Target="../slides/slide184.xml" /><Relationship Id="rId1" Type="http://schemas.openxmlformats.org/officeDocument/2006/relationships/notesMaster" Target="../notesMasters/notesMaster1.xml" /></Relationships>
</file>

<file path=ppt/notesSlides/_rels/notesSlide177.xml.rels><?xml version="1.0" encoding="UTF-8"?><Relationships xmlns="http://schemas.openxmlformats.org/package/2006/relationships"><Relationship Id="rId2" Type="http://schemas.openxmlformats.org/officeDocument/2006/relationships/slide" Target="../slides/slide185.xml" /><Relationship Id="rId1" Type="http://schemas.openxmlformats.org/officeDocument/2006/relationships/notesMaster" Target="../notesMasters/notesMaster1.xml" /></Relationships>
</file>

<file path=ppt/notesSlides/_rels/notesSlide178.xml.rels><?xml version="1.0" encoding="UTF-8"?><Relationships xmlns="http://schemas.openxmlformats.org/package/2006/relationships"><Relationship Id="rId2" Type="http://schemas.openxmlformats.org/officeDocument/2006/relationships/slide" Target="../slides/slide186.xml" /><Relationship Id="rId1" Type="http://schemas.openxmlformats.org/officeDocument/2006/relationships/notesMaster" Target="../notesMasters/notesMaster1.xml" /></Relationships>
</file>

<file path=ppt/notesSlides/_rels/notesSlide179.xml.rels><?xml version="1.0" encoding="UTF-8"?><Relationships xmlns="http://schemas.openxmlformats.org/package/2006/relationships"><Relationship Id="rId2" Type="http://schemas.openxmlformats.org/officeDocument/2006/relationships/slide" Target="../slides/slide187.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0.xml.rels><?xml version="1.0" encoding="UTF-8"?><Relationships xmlns="http://schemas.openxmlformats.org/package/2006/relationships"><Relationship Id="rId2" Type="http://schemas.openxmlformats.org/officeDocument/2006/relationships/slide" Target="../slides/slide188.xml" /><Relationship Id="rId1" Type="http://schemas.openxmlformats.org/officeDocument/2006/relationships/notesMaster" Target="../notesMasters/notesMaster1.xml" /></Relationships>
</file>

<file path=ppt/notesSlides/_rels/notesSlide181.xml.rels><?xml version="1.0" encoding="UTF-8"?><Relationships xmlns="http://schemas.openxmlformats.org/package/2006/relationships"><Relationship Id="rId2" Type="http://schemas.openxmlformats.org/officeDocument/2006/relationships/slide" Target="../slides/slide189.xml" /><Relationship Id="rId1" Type="http://schemas.openxmlformats.org/officeDocument/2006/relationships/notesMaster" Target="../notesMasters/notesMaster1.xml" /></Relationships>
</file>

<file path=ppt/notesSlides/_rels/notesSlide182.xml.rels><?xml version="1.0" encoding="UTF-8"?><Relationships xmlns="http://schemas.openxmlformats.org/package/2006/relationships"><Relationship Id="rId2" Type="http://schemas.openxmlformats.org/officeDocument/2006/relationships/slide" Target="../slides/slide190.xml" /><Relationship Id="rId1" Type="http://schemas.openxmlformats.org/officeDocument/2006/relationships/notesMaster" Target="../notesMasters/notesMaster1.xml" /></Relationships>
</file>

<file path=ppt/notesSlides/_rels/notesSlide183.xml.rels><?xml version="1.0" encoding="UTF-8"?><Relationships xmlns="http://schemas.openxmlformats.org/package/2006/relationships"><Relationship Id="rId2" Type="http://schemas.openxmlformats.org/officeDocument/2006/relationships/slide" Target="../slides/slide191.xml" /><Relationship Id="rId1" Type="http://schemas.openxmlformats.org/officeDocument/2006/relationships/notesMaster" Target="../notesMasters/notesMaster1.xml" /></Relationships>
</file>

<file path=ppt/notesSlides/_rels/notesSlide184.xml.rels><?xml version="1.0" encoding="UTF-8"?><Relationships xmlns="http://schemas.openxmlformats.org/package/2006/relationships"><Relationship Id="rId2" Type="http://schemas.openxmlformats.org/officeDocument/2006/relationships/slide" Target="../slides/slide192.xml" /><Relationship Id="rId1" Type="http://schemas.openxmlformats.org/officeDocument/2006/relationships/notesMaster" Target="../notesMasters/notesMaster1.xml" /></Relationships>
</file>

<file path=ppt/notesSlides/_rels/notesSlide185.xml.rels><?xml version="1.0" encoding="UTF-8"?><Relationships xmlns="http://schemas.openxmlformats.org/package/2006/relationships"><Relationship Id="rId2" Type="http://schemas.openxmlformats.org/officeDocument/2006/relationships/slide" Target="../slides/slide193.xml" /><Relationship Id="rId1" Type="http://schemas.openxmlformats.org/officeDocument/2006/relationships/notesMaster" Target="../notesMasters/notesMaster1.xml" /></Relationships>
</file>

<file path=ppt/notesSlides/_rels/notesSlide186.xml.rels><?xml version="1.0" encoding="UTF-8"?><Relationships xmlns="http://schemas.openxmlformats.org/package/2006/relationships"><Relationship Id="rId2" Type="http://schemas.openxmlformats.org/officeDocument/2006/relationships/slide" Target="../slides/slide194.xml" /><Relationship Id="rId1" Type="http://schemas.openxmlformats.org/officeDocument/2006/relationships/notesMaster" Target="../notesMasters/notesMaster1.xml" /></Relationships>
</file>

<file path=ppt/notesSlides/_rels/notesSlide187.xml.rels><?xml version="1.0" encoding="UTF-8"?><Relationships xmlns="http://schemas.openxmlformats.org/package/2006/relationships"><Relationship Id="rId2" Type="http://schemas.openxmlformats.org/officeDocument/2006/relationships/slide" Target="../slides/slide195.xml" /><Relationship Id="rId1" Type="http://schemas.openxmlformats.org/officeDocument/2006/relationships/notesMaster" Target="../notesMasters/notesMaster1.xml" /></Relationships>
</file>

<file path=ppt/notesSlides/_rels/notesSlide188.xml.rels><?xml version="1.0" encoding="UTF-8"?><Relationships xmlns="http://schemas.openxmlformats.org/package/2006/relationships"><Relationship Id="rId2" Type="http://schemas.openxmlformats.org/officeDocument/2006/relationships/slide" Target="../slides/slide196.xml" /><Relationship Id="rId1" Type="http://schemas.openxmlformats.org/officeDocument/2006/relationships/notesMaster" Target="../notesMasters/notesMaster1.xml" /></Relationships>
</file>

<file path=ppt/notesSlides/_rels/notesSlide189.xml.rels><?xml version="1.0" encoding="UTF-8"?><Relationships xmlns="http://schemas.openxmlformats.org/package/2006/relationships"><Relationship Id="rId2" Type="http://schemas.openxmlformats.org/officeDocument/2006/relationships/slide" Target="../slides/slide197.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0.xml.rels><?xml version="1.0" encoding="UTF-8"?><Relationships xmlns="http://schemas.openxmlformats.org/package/2006/relationships"><Relationship Id="rId2" Type="http://schemas.openxmlformats.org/officeDocument/2006/relationships/slide" Target="../slides/slide198.xml" /><Relationship Id="rId1" Type="http://schemas.openxmlformats.org/officeDocument/2006/relationships/notesMaster" Target="../notesMasters/notesMaster1.xml" /></Relationships>
</file>

<file path=ppt/notesSlides/_rels/notesSlide191.xml.rels><?xml version="1.0" encoding="UTF-8"?><Relationships xmlns="http://schemas.openxmlformats.org/package/2006/relationships"><Relationship Id="rId2" Type="http://schemas.openxmlformats.org/officeDocument/2006/relationships/slide" Target="../slides/slide199.xml" /><Relationship Id="rId1" Type="http://schemas.openxmlformats.org/officeDocument/2006/relationships/notesMaster" Target="../notesMasters/notesMaster1.xml" /></Relationships>
</file>

<file path=ppt/notesSlides/_rels/notesSlide192.xml.rels><?xml version="1.0" encoding="UTF-8"?><Relationships xmlns="http://schemas.openxmlformats.org/package/2006/relationships"><Relationship Id="rId2" Type="http://schemas.openxmlformats.org/officeDocument/2006/relationships/slide" Target="../slides/slide200.xml" /><Relationship Id="rId1" Type="http://schemas.openxmlformats.org/officeDocument/2006/relationships/notesMaster" Target="../notesMasters/notesMaster1.xml" /></Relationships>
</file>

<file path=ppt/notesSlides/_rels/notesSlide193.xml.rels><?xml version="1.0" encoding="UTF-8"?><Relationships xmlns="http://schemas.openxmlformats.org/package/2006/relationships"><Relationship Id="rId2" Type="http://schemas.openxmlformats.org/officeDocument/2006/relationships/slide" Target="../slides/slide201.xml" /><Relationship Id="rId1" Type="http://schemas.openxmlformats.org/officeDocument/2006/relationships/notesMaster" Target="../notesMasters/notesMaster1.xml" /></Relationships>
</file>

<file path=ppt/notesSlides/_rels/notesSlide194.xml.rels><?xml version="1.0" encoding="UTF-8"?><Relationships xmlns="http://schemas.openxmlformats.org/package/2006/relationships"><Relationship Id="rId2" Type="http://schemas.openxmlformats.org/officeDocument/2006/relationships/slide" Target="../slides/slide202.xml" /><Relationship Id="rId1" Type="http://schemas.openxmlformats.org/officeDocument/2006/relationships/notesMaster" Target="../notesMasters/notesMaster1.xml" /></Relationships>
</file>

<file path=ppt/notesSlides/_rels/notesSlide195.xml.rels><?xml version="1.0" encoding="UTF-8"?><Relationships xmlns="http://schemas.openxmlformats.org/package/2006/relationships"><Relationship Id="rId2" Type="http://schemas.openxmlformats.org/officeDocument/2006/relationships/slide" Target="../slides/slide203.xml" /><Relationship Id="rId1" Type="http://schemas.openxmlformats.org/officeDocument/2006/relationships/notesMaster" Target="../notesMasters/notesMaster1.xml" /></Relationships>
</file>

<file path=ppt/notesSlides/_rels/notesSlide196.xml.rels><?xml version="1.0" encoding="UTF-8"?><Relationships xmlns="http://schemas.openxmlformats.org/package/2006/relationships"><Relationship Id="rId2" Type="http://schemas.openxmlformats.org/officeDocument/2006/relationships/slide" Target="../slides/slide204.xml" /><Relationship Id="rId1" Type="http://schemas.openxmlformats.org/officeDocument/2006/relationships/notesMaster" Target="../notesMasters/notesMaster1.xml" /></Relationships>
</file>

<file path=ppt/notesSlides/_rels/notesSlide197.xml.rels><?xml version="1.0" encoding="UTF-8"?><Relationships xmlns="http://schemas.openxmlformats.org/package/2006/relationships"><Relationship Id="rId2" Type="http://schemas.openxmlformats.org/officeDocument/2006/relationships/slide" Target="../slides/slide205.xml" /><Relationship Id="rId1" Type="http://schemas.openxmlformats.org/officeDocument/2006/relationships/notesMaster" Target="../notesMasters/notesMaster1.xml" /></Relationships>
</file>

<file path=ppt/notesSlides/_rels/notesSlide198.xml.rels><?xml version="1.0" encoding="UTF-8"?><Relationships xmlns="http://schemas.openxmlformats.org/package/2006/relationships"><Relationship Id="rId2" Type="http://schemas.openxmlformats.org/officeDocument/2006/relationships/slide" Target="../slides/slide206.xml" /><Relationship Id="rId1" Type="http://schemas.openxmlformats.org/officeDocument/2006/relationships/notesMaster" Target="../notesMasters/notesMaster1.xml" /></Relationships>
</file>

<file path=ppt/notesSlides/_rels/notesSlide199.xml.rels><?xml version="1.0" encoding="UTF-8"?><Relationships xmlns="http://schemas.openxmlformats.org/package/2006/relationships"><Relationship Id="rId2" Type="http://schemas.openxmlformats.org/officeDocument/2006/relationships/slide" Target="../slides/slide207.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00.xml.rels><?xml version="1.0" encoding="UTF-8"?><Relationships xmlns="http://schemas.openxmlformats.org/package/2006/relationships"><Relationship Id="rId2" Type="http://schemas.openxmlformats.org/officeDocument/2006/relationships/slide" Target="../slides/slide208.xml" /><Relationship Id="rId1" Type="http://schemas.openxmlformats.org/officeDocument/2006/relationships/notesMaster" Target="../notesMasters/notesMaster1.xml" /></Relationships>
</file>

<file path=ppt/notesSlides/_rels/notesSlide201.xml.rels><?xml version="1.0" encoding="UTF-8"?><Relationships xmlns="http://schemas.openxmlformats.org/package/2006/relationships"><Relationship Id="rId2" Type="http://schemas.openxmlformats.org/officeDocument/2006/relationships/slide" Target="../slides/slide209.xml" /><Relationship Id="rId1" Type="http://schemas.openxmlformats.org/officeDocument/2006/relationships/notesMaster" Target="../notesMasters/notesMaster1.xml" /></Relationships>
</file>

<file path=ppt/notesSlides/_rels/notesSlide202.xml.rels><?xml version="1.0" encoding="UTF-8"?><Relationships xmlns="http://schemas.openxmlformats.org/package/2006/relationships"><Relationship Id="rId2" Type="http://schemas.openxmlformats.org/officeDocument/2006/relationships/slide" Target="../slides/slide210.xml" /><Relationship Id="rId1" Type="http://schemas.openxmlformats.org/officeDocument/2006/relationships/notesMaster" Target="../notesMasters/notesMaster1.xml" /></Relationships>
</file>

<file path=ppt/notesSlides/_rels/notesSlide203.xml.rels><?xml version="1.0" encoding="UTF-8"?><Relationships xmlns="http://schemas.openxmlformats.org/package/2006/relationships"><Relationship Id="rId2" Type="http://schemas.openxmlformats.org/officeDocument/2006/relationships/slide" Target="../slides/slide211.xml" /><Relationship Id="rId1" Type="http://schemas.openxmlformats.org/officeDocument/2006/relationships/notesMaster" Target="../notesMasters/notesMaster1.xml" /></Relationships>
</file>

<file path=ppt/notesSlides/_rels/notesSlide204.xml.rels><?xml version="1.0" encoding="UTF-8"?><Relationships xmlns="http://schemas.openxmlformats.org/package/2006/relationships"><Relationship Id="rId2" Type="http://schemas.openxmlformats.org/officeDocument/2006/relationships/slide" Target="../slides/slide212.xml" /><Relationship Id="rId1" Type="http://schemas.openxmlformats.org/officeDocument/2006/relationships/notesMaster" Target="../notesMasters/notesMaster1.xml" /></Relationships>
</file>

<file path=ppt/notesSlides/_rels/notesSlide205.xml.rels><?xml version="1.0" encoding="UTF-8"?><Relationships xmlns="http://schemas.openxmlformats.org/package/2006/relationships"><Relationship Id="rId2" Type="http://schemas.openxmlformats.org/officeDocument/2006/relationships/slide" Target="../slides/slide213.xml" /><Relationship Id="rId1" Type="http://schemas.openxmlformats.org/officeDocument/2006/relationships/notesMaster" Target="../notesMasters/notesMaster1.xml" /></Relationships>
</file>

<file path=ppt/notesSlides/_rels/notesSlide206.xml.rels><?xml version="1.0" encoding="UTF-8"?><Relationships xmlns="http://schemas.openxmlformats.org/package/2006/relationships"><Relationship Id="rId2" Type="http://schemas.openxmlformats.org/officeDocument/2006/relationships/slide" Target="../slides/slide214.xml" /><Relationship Id="rId1" Type="http://schemas.openxmlformats.org/officeDocument/2006/relationships/notesMaster" Target="../notesMasters/notesMaster1.xml" /></Relationships>
</file>

<file path=ppt/notesSlides/_rels/notesSlide207.xml.rels><?xml version="1.0" encoding="UTF-8"?><Relationships xmlns="http://schemas.openxmlformats.org/package/2006/relationships"><Relationship Id="rId2" Type="http://schemas.openxmlformats.org/officeDocument/2006/relationships/slide" Target="../slides/slide215.xml" /><Relationship Id="rId1" Type="http://schemas.openxmlformats.org/officeDocument/2006/relationships/notesMaster" Target="../notesMasters/notesMaster1.xml" /></Relationships>
</file>

<file path=ppt/notesSlides/_rels/notesSlide208.xml.rels><?xml version="1.0" encoding="UTF-8"?><Relationships xmlns="http://schemas.openxmlformats.org/package/2006/relationships"><Relationship Id="rId2" Type="http://schemas.openxmlformats.org/officeDocument/2006/relationships/slide" Target="../slides/slide216.xml" /><Relationship Id="rId1" Type="http://schemas.openxmlformats.org/officeDocument/2006/relationships/notesMaster" Target="../notesMasters/notesMaster1.xml" /></Relationships>
</file>

<file path=ppt/notesSlides/_rels/notesSlide209.xml.rels><?xml version="1.0" encoding="UTF-8"?><Relationships xmlns="http://schemas.openxmlformats.org/package/2006/relationships"><Relationship Id="rId2" Type="http://schemas.openxmlformats.org/officeDocument/2006/relationships/slide" Target="../slides/slide217.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0.xml.rels><?xml version="1.0" encoding="UTF-8"?><Relationships xmlns="http://schemas.openxmlformats.org/package/2006/relationships"><Relationship Id="rId2" Type="http://schemas.openxmlformats.org/officeDocument/2006/relationships/slide" Target="../slides/slide218.xml" /><Relationship Id="rId1" Type="http://schemas.openxmlformats.org/officeDocument/2006/relationships/notesMaster" Target="../notesMasters/notesMaster1.xml" /></Relationships>
</file>

<file path=ppt/notesSlides/_rels/notesSlide211.xml.rels><?xml version="1.0" encoding="UTF-8"?><Relationships xmlns="http://schemas.openxmlformats.org/package/2006/relationships"><Relationship Id="rId2" Type="http://schemas.openxmlformats.org/officeDocument/2006/relationships/slide" Target="../slides/slide219.xml" /><Relationship Id="rId1" Type="http://schemas.openxmlformats.org/officeDocument/2006/relationships/notesMaster" Target="../notesMasters/notesMaster1.xml" /></Relationships>
</file>

<file path=ppt/notesSlides/_rels/notesSlide212.xml.rels><?xml version="1.0" encoding="UTF-8"?><Relationships xmlns="http://schemas.openxmlformats.org/package/2006/relationships"><Relationship Id="rId2" Type="http://schemas.openxmlformats.org/officeDocument/2006/relationships/slide" Target="../slides/slide220.xml" /><Relationship Id="rId1" Type="http://schemas.openxmlformats.org/officeDocument/2006/relationships/notesMaster" Target="../notesMasters/notesMaster1.xml" /></Relationships>
</file>

<file path=ppt/notesSlides/_rels/notesSlide213.xml.rels><?xml version="1.0" encoding="UTF-8"?><Relationships xmlns="http://schemas.openxmlformats.org/package/2006/relationships"><Relationship Id="rId2" Type="http://schemas.openxmlformats.org/officeDocument/2006/relationships/slide" Target="../slides/slide221.xml" /><Relationship Id="rId1" Type="http://schemas.openxmlformats.org/officeDocument/2006/relationships/notesMaster" Target="../notesMasters/notesMaster1.xml" /></Relationships>
</file>

<file path=ppt/notesSlides/_rels/notesSlide214.xml.rels><?xml version="1.0" encoding="UTF-8"?><Relationships xmlns="http://schemas.openxmlformats.org/package/2006/relationships"><Relationship Id="rId2" Type="http://schemas.openxmlformats.org/officeDocument/2006/relationships/slide" Target="../slides/slide222.xml" /><Relationship Id="rId1" Type="http://schemas.openxmlformats.org/officeDocument/2006/relationships/notesMaster" Target="../notesMasters/notesMaster1.xml" /></Relationships>
</file>

<file path=ppt/notesSlides/_rels/notesSlide215.xml.rels><?xml version="1.0" encoding="UTF-8"?><Relationships xmlns="http://schemas.openxmlformats.org/package/2006/relationships"><Relationship Id="rId2" Type="http://schemas.openxmlformats.org/officeDocument/2006/relationships/slide" Target="../slides/slide223.xml" /><Relationship Id="rId1" Type="http://schemas.openxmlformats.org/officeDocument/2006/relationships/notesMaster" Target="../notesMasters/notesMaster1.xml" /></Relationships>
</file>

<file path=ppt/notesSlides/_rels/notesSlide216.xml.rels><?xml version="1.0" encoding="UTF-8"?><Relationships xmlns="http://schemas.openxmlformats.org/package/2006/relationships"><Relationship Id="rId2" Type="http://schemas.openxmlformats.org/officeDocument/2006/relationships/slide" Target="../slides/slide224.xml" /><Relationship Id="rId1" Type="http://schemas.openxmlformats.org/officeDocument/2006/relationships/notesMaster" Target="../notesMasters/notesMaster1.xml" /></Relationships>
</file>

<file path=ppt/notesSlides/_rels/notesSlide217.xml.rels><?xml version="1.0" encoding="UTF-8"?><Relationships xmlns="http://schemas.openxmlformats.org/package/2006/relationships"><Relationship Id="rId2" Type="http://schemas.openxmlformats.org/officeDocument/2006/relationships/slide" Target="../slides/slide225.xml" /><Relationship Id="rId1" Type="http://schemas.openxmlformats.org/officeDocument/2006/relationships/notesMaster" Target="../notesMasters/notesMaster1.xml" /></Relationships>
</file>

<file path=ppt/notesSlides/_rels/notesSlide218.xml.rels><?xml version="1.0" encoding="UTF-8"?><Relationships xmlns="http://schemas.openxmlformats.org/package/2006/relationships"><Relationship Id="rId2" Type="http://schemas.openxmlformats.org/officeDocument/2006/relationships/slide" Target="../slides/slide226.xml" /><Relationship Id="rId1" Type="http://schemas.openxmlformats.org/officeDocument/2006/relationships/notesMaster" Target="../notesMasters/notesMaster1.xml" /></Relationships>
</file>

<file path=ppt/notesSlides/_rels/notesSlide219.xml.rels><?xml version="1.0" encoding="UTF-8"?><Relationships xmlns="http://schemas.openxmlformats.org/package/2006/relationships"><Relationship Id="rId2" Type="http://schemas.openxmlformats.org/officeDocument/2006/relationships/slide" Target="../slides/slide227.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0.xml.rels><?xml version="1.0" encoding="UTF-8"?><Relationships xmlns="http://schemas.openxmlformats.org/package/2006/relationships"><Relationship Id="rId2" Type="http://schemas.openxmlformats.org/officeDocument/2006/relationships/slide" Target="../slides/slide228.xml" /><Relationship Id="rId1" Type="http://schemas.openxmlformats.org/officeDocument/2006/relationships/notesMaster" Target="../notesMasters/notesMaster1.xml" /></Relationships>
</file>

<file path=ppt/notesSlides/_rels/notesSlide221.xml.rels><?xml version="1.0" encoding="UTF-8"?><Relationships xmlns="http://schemas.openxmlformats.org/package/2006/relationships"><Relationship Id="rId2" Type="http://schemas.openxmlformats.org/officeDocument/2006/relationships/slide" Target="../slides/slide229.xml" /><Relationship Id="rId1" Type="http://schemas.openxmlformats.org/officeDocument/2006/relationships/notesMaster" Target="../notesMasters/notesMaster1.xml" /></Relationships>
</file>

<file path=ppt/notesSlides/_rels/notesSlide222.xml.rels><?xml version="1.0" encoding="UTF-8"?><Relationships xmlns="http://schemas.openxmlformats.org/package/2006/relationships"><Relationship Id="rId2" Type="http://schemas.openxmlformats.org/officeDocument/2006/relationships/slide" Target="../slides/slide230.xml" /><Relationship Id="rId1" Type="http://schemas.openxmlformats.org/officeDocument/2006/relationships/notesMaster" Target="../notesMasters/notesMaster1.xml" /></Relationships>
</file>

<file path=ppt/notesSlides/_rels/notesSlide223.xml.rels><?xml version="1.0" encoding="UTF-8"?><Relationships xmlns="http://schemas.openxmlformats.org/package/2006/relationships"><Relationship Id="rId2" Type="http://schemas.openxmlformats.org/officeDocument/2006/relationships/slide" Target="../slides/slide231.xml" /><Relationship Id="rId1" Type="http://schemas.openxmlformats.org/officeDocument/2006/relationships/notesMaster" Target="../notesMasters/notesMaster1.xml" /></Relationships>
</file>

<file path=ppt/notesSlides/_rels/notesSlide224.xml.rels><?xml version="1.0" encoding="UTF-8"?><Relationships xmlns="http://schemas.openxmlformats.org/package/2006/relationships"><Relationship Id="rId2" Type="http://schemas.openxmlformats.org/officeDocument/2006/relationships/slide" Target="../slides/slide232.xml" /><Relationship Id="rId1" Type="http://schemas.openxmlformats.org/officeDocument/2006/relationships/notesMaster" Target="../notesMasters/notesMaster1.xml" /></Relationships>
</file>

<file path=ppt/notesSlides/_rels/notesSlide225.xml.rels><?xml version="1.0" encoding="UTF-8"?><Relationships xmlns="http://schemas.openxmlformats.org/package/2006/relationships"><Relationship Id="rId2" Type="http://schemas.openxmlformats.org/officeDocument/2006/relationships/slide" Target="../slides/slide233.xml" /><Relationship Id="rId1" Type="http://schemas.openxmlformats.org/officeDocument/2006/relationships/notesMaster" Target="../notesMasters/notesMaster1.xml" /></Relationships>
</file>

<file path=ppt/notesSlides/_rels/notesSlide226.xml.rels><?xml version="1.0" encoding="UTF-8"?><Relationships xmlns="http://schemas.openxmlformats.org/package/2006/relationships"><Relationship Id="rId2" Type="http://schemas.openxmlformats.org/officeDocument/2006/relationships/slide" Target="../slides/slide234.xml" /><Relationship Id="rId1" Type="http://schemas.openxmlformats.org/officeDocument/2006/relationships/notesMaster" Target="../notesMasters/notesMaster1.xml" /></Relationships>
</file>

<file path=ppt/notesSlides/_rels/notesSlide227.xml.rels><?xml version="1.0" encoding="UTF-8"?><Relationships xmlns="http://schemas.openxmlformats.org/package/2006/relationships"><Relationship Id="rId2" Type="http://schemas.openxmlformats.org/officeDocument/2006/relationships/slide" Target="../slides/slide235.xml" /><Relationship Id="rId1" Type="http://schemas.openxmlformats.org/officeDocument/2006/relationships/notesMaster" Target="../notesMasters/notesMaster1.xml" /></Relationships>
</file>

<file path=ppt/notesSlides/_rels/notesSlide228.xml.rels><?xml version="1.0" encoding="UTF-8"?><Relationships xmlns="http://schemas.openxmlformats.org/package/2006/relationships"><Relationship Id="rId2" Type="http://schemas.openxmlformats.org/officeDocument/2006/relationships/slide" Target="../slides/slide236.xml" /><Relationship Id="rId1" Type="http://schemas.openxmlformats.org/officeDocument/2006/relationships/notesMaster" Target="../notesMasters/notesMaster1.xml" /></Relationships>
</file>

<file path=ppt/notesSlides/_rels/notesSlide229.xml.rels><?xml version="1.0" encoding="UTF-8"?><Relationships xmlns="http://schemas.openxmlformats.org/package/2006/relationships"><Relationship Id="rId2" Type="http://schemas.openxmlformats.org/officeDocument/2006/relationships/slide" Target="../slides/slide237.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0.xml.rels><?xml version="1.0" encoding="UTF-8"?><Relationships xmlns="http://schemas.openxmlformats.org/package/2006/relationships"><Relationship Id="rId2" Type="http://schemas.openxmlformats.org/officeDocument/2006/relationships/slide" Target="../slides/slide238.xml" /><Relationship Id="rId1" Type="http://schemas.openxmlformats.org/officeDocument/2006/relationships/notesMaster" Target="../notesMasters/notesMaster1.xml" /></Relationships>
</file>

<file path=ppt/notesSlides/_rels/notesSlide231.xml.rels><?xml version="1.0" encoding="UTF-8"?><Relationships xmlns="http://schemas.openxmlformats.org/package/2006/relationships"><Relationship Id="rId2" Type="http://schemas.openxmlformats.org/officeDocument/2006/relationships/slide" Target="../slides/slide239.xml" /><Relationship Id="rId1" Type="http://schemas.openxmlformats.org/officeDocument/2006/relationships/notesMaster" Target="../notesMasters/notesMaster1.xml" /></Relationships>
</file>

<file path=ppt/notesSlides/_rels/notesSlide232.xml.rels><?xml version="1.0" encoding="UTF-8"?><Relationships xmlns="http://schemas.openxmlformats.org/package/2006/relationships"><Relationship Id="rId2" Type="http://schemas.openxmlformats.org/officeDocument/2006/relationships/slide" Target="../slides/slide240.xml" /><Relationship Id="rId1" Type="http://schemas.openxmlformats.org/officeDocument/2006/relationships/notesMaster" Target="../notesMasters/notesMaster1.xml" /></Relationships>
</file>

<file path=ppt/notesSlides/_rels/notesSlide233.xml.rels><?xml version="1.0" encoding="UTF-8"?><Relationships xmlns="http://schemas.openxmlformats.org/package/2006/relationships"><Relationship Id="rId2" Type="http://schemas.openxmlformats.org/officeDocument/2006/relationships/slide" Target="../slides/slide241.xml" /><Relationship Id="rId1" Type="http://schemas.openxmlformats.org/officeDocument/2006/relationships/notesMaster" Target="../notesMasters/notesMaster1.xml" /></Relationships>
</file>

<file path=ppt/notesSlides/_rels/notesSlide234.xml.rels><?xml version="1.0" encoding="UTF-8"?><Relationships xmlns="http://schemas.openxmlformats.org/package/2006/relationships"><Relationship Id="rId2" Type="http://schemas.openxmlformats.org/officeDocument/2006/relationships/slide" Target="../slides/slide242.xml" /><Relationship Id="rId1" Type="http://schemas.openxmlformats.org/officeDocument/2006/relationships/notesMaster" Target="../notesMasters/notesMaster1.xml" /></Relationships>
</file>

<file path=ppt/notesSlides/_rels/notesSlide235.xml.rels><?xml version="1.0" encoding="UTF-8"?><Relationships xmlns="http://schemas.openxmlformats.org/package/2006/relationships"><Relationship Id="rId2" Type="http://schemas.openxmlformats.org/officeDocument/2006/relationships/slide" Target="../slides/slide243.xml" /><Relationship Id="rId1" Type="http://schemas.openxmlformats.org/officeDocument/2006/relationships/notesMaster" Target="../notesMasters/notesMaster1.xml" /></Relationships>
</file>

<file path=ppt/notesSlides/_rels/notesSlide236.xml.rels><?xml version="1.0" encoding="UTF-8"?><Relationships xmlns="http://schemas.openxmlformats.org/package/2006/relationships"><Relationship Id="rId2" Type="http://schemas.openxmlformats.org/officeDocument/2006/relationships/slide" Target="../slides/slide244.xml" /><Relationship Id="rId1" Type="http://schemas.openxmlformats.org/officeDocument/2006/relationships/notesMaster" Target="../notesMasters/notesMaster1.xml" /></Relationships>
</file>

<file path=ppt/notesSlides/_rels/notesSlide237.xml.rels><?xml version="1.0" encoding="UTF-8"?><Relationships xmlns="http://schemas.openxmlformats.org/package/2006/relationships"><Relationship Id="rId2" Type="http://schemas.openxmlformats.org/officeDocument/2006/relationships/slide" Target="../slides/slide245.xml" /><Relationship Id="rId1" Type="http://schemas.openxmlformats.org/officeDocument/2006/relationships/notesMaster" Target="../notesMasters/notesMaster1.xml" /></Relationships>
</file>

<file path=ppt/notesSlides/_rels/notesSlide238.xml.rels><?xml version="1.0" encoding="UTF-8"?><Relationships xmlns="http://schemas.openxmlformats.org/package/2006/relationships"><Relationship Id="rId2" Type="http://schemas.openxmlformats.org/officeDocument/2006/relationships/slide" Target="../slides/slide246.xml" /><Relationship Id="rId1" Type="http://schemas.openxmlformats.org/officeDocument/2006/relationships/notesMaster" Target="../notesMasters/notesMaster1.xml" /></Relationships>
</file>

<file path=ppt/notesSlides/_rels/notesSlide239.xml.rels><?xml version="1.0" encoding="UTF-8"?><Relationships xmlns="http://schemas.openxmlformats.org/package/2006/relationships"><Relationship Id="rId2" Type="http://schemas.openxmlformats.org/officeDocument/2006/relationships/slide" Target="../slides/slide247.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0.xml.rels><?xml version="1.0" encoding="UTF-8"?><Relationships xmlns="http://schemas.openxmlformats.org/package/2006/relationships"><Relationship Id="rId2" Type="http://schemas.openxmlformats.org/officeDocument/2006/relationships/slide" Target="../slides/slide248.xml" /><Relationship Id="rId1" Type="http://schemas.openxmlformats.org/officeDocument/2006/relationships/notesMaster" Target="../notesMasters/notesMaster1.xml" /></Relationships>
</file>

<file path=ppt/notesSlides/_rels/notesSlide241.xml.rels><?xml version="1.0" encoding="UTF-8"?><Relationships xmlns="http://schemas.openxmlformats.org/package/2006/relationships"><Relationship Id="rId2" Type="http://schemas.openxmlformats.org/officeDocument/2006/relationships/slide" Target="../slides/slide249.xml" /><Relationship Id="rId1" Type="http://schemas.openxmlformats.org/officeDocument/2006/relationships/notesMaster" Target="../notesMasters/notesMaster1.xml" /></Relationships>
</file>

<file path=ppt/notesSlides/_rels/notesSlide242.xml.rels><?xml version="1.0" encoding="UTF-8"?><Relationships xmlns="http://schemas.openxmlformats.org/package/2006/relationships"><Relationship Id="rId2" Type="http://schemas.openxmlformats.org/officeDocument/2006/relationships/slide" Target="../slides/slide250.xml" /><Relationship Id="rId1" Type="http://schemas.openxmlformats.org/officeDocument/2006/relationships/notesMaster" Target="../notesMasters/notesMaster1.xml" /></Relationships>
</file>

<file path=ppt/notesSlides/_rels/notesSlide243.xml.rels><?xml version="1.0" encoding="UTF-8"?><Relationships xmlns="http://schemas.openxmlformats.org/package/2006/relationships"><Relationship Id="rId2" Type="http://schemas.openxmlformats.org/officeDocument/2006/relationships/slide" Target="../slides/slide251.xml" /><Relationship Id="rId1" Type="http://schemas.openxmlformats.org/officeDocument/2006/relationships/notesMaster" Target="../notesMasters/notesMaster1.xml" /></Relationships>
</file>

<file path=ppt/notesSlides/_rels/notesSlide244.xml.rels><?xml version="1.0" encoding="UTF-8"?><Relationships xmlns="http://schemas.openxmlformats.org/package/2006/relationships"><Relationship Id="rId2" Type="http://schemas.openxmlformats.org/officeDocument/2006/relationships/slide" Target="../slides/slide252.xml" /><Relationship Id="rId1" Type="http://schemas.openxmlformats.org/officeDocument/2006/relationships/notesMaster" Target="../notesMasters/notesMaster1.xml" /></Relationships>
</file>

<file path=ppt/notesSlides/_rels/notesSlide245.xml.rels><?xml version="1.0" encoding="UTF-8"?><Relationships xmlns="http://schemas.openxmlformats.org/package/2006/relationships"><Relationship Id="rId2" Type="http://schemas.openxmlformats.org/officeDocument/2006/relationships/slide" Target="../slides/slide253.xml" /><Relationship Id="rId1" Type="http://schemas.openxmlformats.org/officeDocument/2006/relationships/notesMaster" Target="../notesMasters/notesMaster1.xml" /></Relationships>
</file>

<file path=ppt/notesSlides/_rels/notesSlide246.xml.rels><?xml version="1.0" encoding="UTF-8"?><Relationships xmlns="http://schemas.openxmlformats.org/package/2006/relationships"><Relationship Id="rId2" Type="http://schemas.openxmlformats.org/officeDocument/2006/relationships/slide" Target="../slides/slide254.xml" /><Relationship Id="rId1" Type="http://schemas.openxmlformats.org/officeDocument/2006/relationships/notesMaster" Target="../notesMasters/notesMaster1.xml" /></Relationships>
</file>

<file path=ppt/notesSlides/_rels/notesSlide247.xml.rels><?xml version="1.0" encoding="UTF-8"?><Relationships xmlns="http://schemas.openxmlformats.org/package/2006/relationships"><Relationship Id="rId2" Type="http://schemas.openxmlformats.org/officeDocument/2006/relationships/slide" Target="../slides/slide255.xml" /><Relationship Id="rId1" Type="http://schemas.openxmlformats.org/officeDocument/2006/relationships/notesMaster" Target="../notesMasters/notesMaster1.xml" /></Relationships>
</file>

<file path=ppt/notesSlides/_rels/notesSlide248.xml.rels><?xml version="1.0" encoding="UTF-8"?><Relationships xmlns="http://schemas.openxmlformats.org/package/2006/relationships"><Relationship Id="rId2" Type="http://schemas.openxmlformats.org/officeDocument/2006/relationships/slide" Target="../slides/slide256.xml" /><Relationship Id="rId1" Type="http://schemas.openxmlformats.org/officeDocument/2006/relationships/notesMaster" Target="../notesMasters/notesMaster1.xml" /></Relationships>
</file>

<file path=ppt/notesSlides/_rels/notesSlide249.xml.rels><?xml version="1.0" encoding="UTF-8"?><Relationships xmlns="http://schemas.openxmlformats.org/package/2006/relationships"><Relationship Id="rId2" Type="http://schemas.openxmlformats.org/officeDocument/2006/relationships/slide" Target="../slides/slide257.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0.xml.rels><?xml version="1.0" encoding="UTF-8"?><Relationships xmlns="http://schemas.openxmlformats.org/package/2006/relationships"><Relationship Id="rId2" Type="http://schemas.openxmlformats.org/officeDocument/2006/relationships/slide" Target="../slides/slide258.xml" /><Relationship Id="rId1" Type="http://schemas.openxmlformats.org/officeDocument/2006/relationships/notesMaster" Target="../notesMasters/notesMaster1.xml" /></Relationships>
</file>

<file path=ppt/notesSlides/_rels/notesSlide251.xml.rels><?xml version="1.0" encoding="UTF-8"?><Relationships xmlns="http://schemas.openxmlformats.org/package/2006/relationships"><Relationship Id="rId2" Type="http://schemas.openxmlformats.org/officeDocument/2006/relationships/slide" Target="../slides/slide259.xml" /><Relationship Id="rId1" Type="http://schemas.openxmlformats.org/officeDocument/2006/relationships/notesMaster" Target="../notesMasters/notesMaster1.xml" /></Relationships>
</file>

<file path=ppt/notesSlides/_rels/notesSlide252.xml.rels><?xml version="1.0" encoding="UTF-8"?><Relationships xmlns="http://schemas.openxmlformats.org/package/2006/relationships"><Relationship Id="rId2" Type="http://schemas.openxmlformats.org/officeDocument/2006/relationships/slide" Target="../slides/slide260.xml" /><Relationship Id="rId1" Type="http://schemas.openxmlformats.org/officeDocument/2006/relationships/notesMaster" Target="../notesMasters/notesMaster1.xml" /></Relationships>
</file>

<file path=ppt/notesSlides/_rels/notesSlide253.xml.rels><?xml version="1.0" encoding="UTF-8"?><Relationships xmlns="http://schemas.openxmlformats.org/package/2006/relationships"><Relationship Id="rId2" Type="http://schemas.openxmlformats.org/officeDocument/2006/relationships/slide" Target="../slides/slide261.xml" /><Relationship Id="rId1" Type="http://schemas.openxmlformats.org/officeDocument/2006/relationships/notesMaster" Target="../notesMasters/notesMaster1.xml" /></Relationships>
</file>

<file path=ppt/notesSlides/_rels/notesSlide254.xml.rels><?xml version="1.0" encoding="UTF-8"?><Relationships xmlns="http://schemas.openxmlformats.org/package/2006/relationships"><Relationship Id="rId2" Type="http://schemas.openxmlformats.org/officeDocument/2006/relationships/slide" Target="../slides/slide262.xml" /><Relationship Id="rId1" Type="http://schemas.openxmlformats.org/officeDocument/2006/relationships/notesMaster" Target="../notesMasters/notesMaster1.xml" /></Relationships>
</file>

<file path=ppt/notesSlides/_rels/notesSlide255.xml.rels><?xml version="1.0" encoding="UTF-8"?><Relationships xmlns="http://schemas.openxmlformats.org/package/2006/relationships"><Relationship Id="rId2" Type="http://schemas.openxmlformats.org/officeDocument/2006/relationships/slide" Target="../slides/slide263.xml" /><Relationship Id="rId1" Type="http://schemas.openxmlformats.org/officeDocument/2006/relationships/notesMaster" Target="../notesMasters/notesMaster1.xml" /></Relationships>
</file>

<file path=ppt/notesSlides/_rels/notesSlide256.xml.rels><?xml version="1.0" encoding="UTF-8"?><Relationships xmlns="http://schemas.openxmlformats.org/package/2006/relationships"><Relationship Id="rId2" Type="http://schemas.openxmlformats.org/officeDocument/2006/relationships/slide" Target="../slides/slide264.xml" /><Relationship Id="rId1" Type="http://schemas.openxmlformats.org/officeDocument/2006/relationships/notesMaster" Target="../notesMasters/notesMaster1.xml" /></Relationships>
</file>

<file path=ppt/notesSlides/_rels/notesSlide257.xml.rels><?xml version="1.0" encoding="UTF-8"?><Relationships xmlns="http://schemas.openxmlformats.org/package/2006/relationships"><Relationship Id="rId2" Type="http://schemas.openxmlformats.org/officeDocument/2006/relationships/slide" Target="../slides/slide265.xml" /><Relationship Id="rId1" Type="http://schemas.openxmlformats.org/officeDocument/2006/relationships/notesMaster" Target="../notesMasters/notesMaster1.xml" /></Relationships>
</file>

<file path=ppt/notesSlides/_rels/notesSlide258.xml.rels><?xml version="1.0" encoding="UTF-8"?><Relationships xmlns="http://schemas.openxmlformats.org/package/2006/relationships"><Relationship Id="rId2" Type="http://schemas.openxmlformats.org/officeDocument/2006/relationships/slide" Target="../slides/slide266.xml" /><Relationship Id="rId1" Type="http://schemas.openxmlformats.org/officeDocument/2006/relationships/notesMaster" Target="../notesMasters/notesMaster1.xml" /></Relationships>
</file>

<file path=ppt/notesSlides/_rels/notesSlide259.xml.rels><?xml version="1.0" encoding="UTF-8"?><Relationships xmlns="http://schemas.openxmlformats.org/package/2006/relationships"><Relationship Id="rId2" Type="http://schemas.openxmlformats.org/officeDocument/2006/relationships/slide" Target="../slides/slide267.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0.xml.rels><?xml version="1.0" encoding="UTF-8"?><Relationships xmlns="http://schemas.openxmlformats.org/package/2006/relationships"><Relationship Id="rId2" Type="http://schemas.openxmlformats.org/officeDocument/2006/relationships/slide" Target="../slides/slide268.xml" /><Relationship Id="rId1" Type="http://schemas.openxmlformats.org/officeDocument/2006/relationships/notesMaster" Target="../notesMasters/notesMaster1.xml" /></Relationships>
</file>

<file path=ppt/notesSlides/_rels/notesSlide261.xml.rels><?xml version="1.0" encoding="UTF-8"?><Relationships xmlns="http://schemas.openxmlformats.org/package/2006/relationships"><Relationship Id="rId2" Type="http://schemas.openxmlformats.org/officeDocument/2006/relationships/slide" Target="../slides/slide269.xml" /><Relationship Id="rId1" Type="http://schemas.openxmlformats.org/officeDocument/2006/relationships/notesMaster" Target="../notesMasters/notesMaster1.xml" /></Relationships>
</file>

<file path=ppt/notesSlides/_rels/notesSlide262.xml.rels><?xml version="1.0" encoding="UTF-8"?><Relationships xmlns="http://schemas.openxmlformats.org/package/2006/relationships"><Relationship Id="rId2" Type="http://schemas.openxmlformats.org/officeDocument/2006/relationships/slide" Target="../slides/slide270.xml" /><Relationship Id="rId1" Type="http://schemas.openxmlformats.org/officeDocument/2006/relationships/notesMaster" Target="../notesMasters/notesMaster1.xml" /></Relationships>
</file>

<file path=ppt/notesSlides/_rels/notesSlide263.xml.rels><?xml version="1.0" encoding="UTF-8"?><Relationships xmlns="http://schemas.openxmlformats.org/package/2006/relationships"><Relationship Id="rId2" Type="http://schemas.openxmlformats.org/officeDocument/2006/relationships/slide" Target="../slides/slide271.xml" /><Relationship Id="rId1" Type="http://schemas.openxmlformats.org/officeDocument/2006/relationships/notesMaster" Target="../notesMasters/notesMaster1.xml" /></Relationships>
</file>

<file path=ppt/notesSlides/_rels/notesSlide264.xml.rels><?xml version="1.0" encoding="UTF-8"?><Relationships xmlns="http://schemas.openxmlformats.org/package/2006/relationships"><Relationship Id="rId2" Type="http://schemas.openxmlformats.org/officeDocument/2006/relationships/slide" Target="../slides/slide272.xml" /><Relationship Id="rId1" Type="http://schemas.openxmlformats.org/officeDocument/2006/relationships/notesMaster" Target="../notesMasters/notesMaster1.xml" /></Relationships>
</file>

<file path=ppt/notesSlides/_rels/notesSlide265.xml.rels><?xml version="1.0" encoding="UTF-8"?><Relationships xmlns="http://schemas.openxmlformats.org/package/2006/relationships"><Relationship Id="rId2" Type="http://schemas.openxmlformats.org/officeDocument/2006/relationships/slide" Target="../slides/slide273.xml" /><Relationship Id="rId1" Type="http://schemas.openxmlformats.org/officeDocument/2006/relationships/notesMaster" Target="../notesMasters/notesMaster1.xml" /></Relationships>
</file>

<file path=ppt/notesSlides/_rels/notesSlide266.xml.rels><?xml version="1.0" encoding="UTF-8"?><Relationships xmlns="http://schemas.openxmlformats.org/package/2006/relationships"><Relationship Id="rId2" Type="http://schemas.openxmlformats.org/officeDocument/2006/relationships/slide" Target="../slides/slide274.xml" /><Relationship Id="rId1" Type="http://schemas.openxmlformats.org/officeDocument/2006/relationships/notesMaster" Target="../notesMasters/notesMaster1.xml" /></Relationships>
</file>

<file path=ppt/notesSlides/_rels/notesSlide267.xml.rels><?xml version="1.0" encoding="UTF-8"?><Relationships xmlns="http://schemas.openxmlformats.org/package/2006/relationships"><Relationship Id="rId2" Type="http://schemas.openxmlformats.org/officeDocument/2006/relationships/slide" Target="../slides/slide275.xml" /><Relationship Id="rId1" Type="http://schemas.openxmlformats.org/officeDocument/2006/relationships/notesMaster" Target="../notesMasters/notesMaster1.xml" /></Relationships>
</file>

<file path=ppt/notesSlides/_rels/notesSlide268.xml.rels><?xml version="1.0" encoding="UTF-8"?><Relationships xmlns="http://schemas.openxmlformats.org/package/2006/relationships"><Relationship Id="rId2" Type="http://schemas.openxmlformats.org/officeDocument/2006/relationships/slide" Target="../slides/slide276.xml" /><Relationship Id="rId1" Type="http://schemas.openxmlformats.org/officeDocument/2006/relationships/notesMaster" Target="../notesMasters/notesMaster1.xml" /></Relationships>
</file>

<file path=ppt/notesSlides/_rels/notesSlide269.xml.rels><?xml version="1.0" encoding="UTF-8"?><Relationships xmlns="http://schemas.openxmlformats.org/package/2006/relationships"><Relationship Id="rId2" Type="http://schemas.openxmlformats.org/officeDocument/2006/relationships/slide" Target="../slides/slide277.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0.xml.rels><?xml version="1.0" encoding="UTF-8"?><Relationships xmlns="http://schemas.openxmlformats.org/package/2006/relationships"><Relationship Id="rId2" Type="http://schemas.openxmlformats.org/officeDocument/2006/relationships/slide" Target="../slides/slide278.xml" /><Relationship Id="rId1" Type="http://schemas.openxmlformats.org/officeDocument/2006/relationships/notesMaster" Target="../notesMasters/notesMaster1.xml" /></Relationships>
</file>

<file path=ppt/notesSlides/_rels/notesSlide271.xml.rels><?xml version="1.0" encoding="UTF-8"?><Relationships xmlns="http://schemas.openxmlformats.org/package/2006/relationships"><Relationship Id="rId2" Type="http://schemas.openxmlformats.org/officeDocument/2006/relationships/slide" Target="../slides/slide279.xml" /><Relationship Id="rId1" Type="http://schemas.openxmlformats.org/officeDocument/2006/relationships/notesMaster" Target="../notesMasters/notesMaster1.xml" /></Relationships>
</file>

<file path=ppt/notesSlides/_rels/notesSlide272.xml.rels><?xml version="1.0" encoding="UTF-8"?><Relationships xmlns="http://schemas.openxmlformats.org/package/2006/relationships"><Relationship Id="rId2" Type="http://schemas.openxmlformats.org/officeDocument/2006/relationships/slide" Target="../slides/slide280.xml" /><Relationship Id="rId1" Type="http://schemas.openxmlformats.org/officeDocument/2006/relationships/notesMaster" Target="../notesMasters/notesMaster1.xml" /></Relationships>
</file>

<file path=ppt/notesSlides/_rels/notesSlide273.xml.rels><?xml version="1.0" encoding="UTF-8"?><Relationships xmlns="http://schemas.openxmlformats.org/package/2006/relationships"><Relationship Id="rId2" Type="http://schemas.openxmlformats.org/officeDocument/2006/relationships/slide" Target="../slides/slide281.xml" /><Relationship Id="rId1" Type="http://schemas.openxmlformats.org/officeDocument/2006/relationships/notesMaster" Target="../notesMasters/notesMaster1.xml" /></Relationships>
</file>

<file path=ppt/notesSlides/_rels/notesSlide274.xml.rels><?xml version="1.0" encoding="UTF-8"?><Relationships xmlns="http://schemas.openxmlformats.org/package/2006/relationships"><Relationship Id="rId2" Type="http://schemas.openxmlformats.org/officeDocument/2006/relationships/slide" Target="../slides/slide282.xml" /><Relationship Id="rId1" Type="http://schemas.openxmlformats.org/officeDocument/2006/relationships/notesMaster" Target="../notesMasters/notesMaster1.xml" /></Relationships>
</file>

<file path=ppt/notesSlides/_rels/notesSlide275.xml.rels><?xml version="1.0" encoding="UTF-8"?><Relationships xmlns="http://schemas.openxmlformats.org/package/2006/relationships"><Relationship Id="rId2" Type="http://schemas.openxmlformats.org/officeDocument/2006/relationships/slide" Target="../slides/slide283.xml" /><Relationship Id="rId1" Type="http://schemas.openxmlformats.org/officeDocument/2006/relationships/notesMaster" Target="../notesMasters/notesMaster1.xml" /></Relationships>
</file>

<file path=ppt/notesSlides/_rels/notesSlide276.xml.rels><?xml version="1.0" encoding="UTF-8"?><Relationships xmlns="http://schemas.openxmlformats.org/package/2006/relationships"><Relationship Id="rId2" Type="http://schemas.openxmlformats.org/officeDocument/2006/relationships/slide" Target="../slides/slide284.xml" /><Relationship Id="rId1" Type="http://schemas.openxmlformats.org/officeDocument/2006/relationships/notesMaster" Target="../notesMasters/notesMaster1.xml" /></Relationships>
</file>

<file path=ppt/notesSlides/_rels/notesSlide277.xml.rels><?xml version="1.0" encoding="UTF-8"?><Relationships xmlns="http://schemas.openxmlformats.org/package/2006/relationships"><Relationship Id="rId2" Type="http://schemas.openxmlformats.org/officeDocument/2006/relationships/slide" Target="../slides/slide285.xml" /><Relationship Id="rId1" Type="http://schemas.openxmlformats.org/officeDocument/2006/relationships/notesMaster" Target="../notesMasters/notesMaster1.xml" /></Relationships>
</file>

<file path=ppt/notesSlides/_rels/notesSlide278.xml.rels><?xml version="1.0" encoding="UTF-8"?><Relationships xmlns="http://schemas.openxmlformats.org/package/2006/relationships"><Relationship Id="rId2" Type="http://schemas.openxmlformats.org/officeDocument/2006/relationships/slide" Target="../slides/slide286.xml" /><Relationship Id="rId1" Type="http://schemas.openxmlformats.org/officeDocument/2006/relationships/notesMaster" Target="../notesMasters/notesMaster1.xml" /></Relationships>
</file>

<file path=ppt/notesSlides/_rels/notesSlide279.xml.rels><?xml version="1.0" encoding="UTF-8"?><Relationships xmlns="http://schemas.openxmlformats.org/package/2006/relationships"><Relationship Id="rId2" Type="http://schemas.openxmlformats.org/officeDocument/2006/relationships/slide" Target="../slides/slide287.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80.xml.rels><?xml version="1.0" encoding="UTF-8"?><Relationships xmlns="http://schemas.openxmlformats.org/package/2006/relationships"><Relationship Id="rId2" Type="http://schemas.openxmlformats.org/officeDocument/2006/relationships/slide" Target="../slides/slide288.xml" /><Relationship Id="rId1" Type="http://schemas.openxmlformats.org/officeDocument/2006/relationships/notesMaster" Target="../notesMasters/notesMaster1.xml" /></Relationships>
</file>

<file path=ppt/notesSlides/_rels/notesSlide281.xml.rels><?xml version="1.0" encoding="UTF-8"?><Relationships xmlns="http://schemas.openxmlformats.org/package/2006/relationships"><Relationship Id="rId2" Type="http://schemas.openxmlformats.org/officeDocument/2006/relationships/slide" Target="../slides/slide289.xml" /><Relationship Id="rId1" Type="http://schemas.openxmlformats.org/officeDocument/2006/relationships/notesMaster" Target="../notesMasters/notesMaster1.xml" /></Relationships>
</file>

<file path=ppt/notesSlides/_rels/notesSlide282.xml.rels><?xml version="1.0" encoding="UTF-8"?><Relationships xmlns="http://schemas.openxmlformats.org/package/2006/relationships"><Relationship Id="rId2" Type="http://schemas.openxmlformats.org/officeDocument/2006/relationships/slide" Target="../slides/slide290.xml" /><Relationship Id="rId1" Type="http://schemas.openxmlformats.org/officeDocument/2006/relationships/notesMaster" Target="../notesMasters/notesMaster1.xml" /></Relationships>
</file>

<file path=ppt/notesSlides/_rels/notesSlide283.xml.rels><?xml version="1.0" encoding="UTF-8"?><Relationships xmlns="http://schemas.openxmlformats.org/package/2006/relationships"><Relationship Id="rId2" Type="http://schemas.openxmlformats.org/officeDocument/2006/relationships/slide" Target="../slides/slide291.xml" /><Relationship Id="rId1" Type="http://schemas.openxmlformats.org/officeDocument/2006/relationships/notesMaster" Target="../notesMasters/notesMaster1.xml" /></Relationships>
</file>

<file path=ppt/notesSlides/_rels/notesSlide284.xml.rels><?xml version="1.0" encoding="UTF-8"?><Relationships xmlns="http://schemas.openxmlformats.org/package/2006/relationships"><Relationship Id="rId2" Type="http://schemas.openxmlformats.org/officeDocument/2006/relationships/slide" Target="../slides/slide292.xml" /><Relationship Id="rId1" Type="http://schemas.openxmlformats.org/officeDocument/2006/relationships/notesMaster" Target="../notesMasters/notesMaster1.xml" /></Relationships>
</file>

<file path=ppt/notesSlides/_rels/notesSlide285.xml.rels><?xml version="1.0" encoding="UTF-8"?><Relationships xmlns="http://schemas.openxmlformats.org/package/2006/relationships"><Relationship Id="rId2" Type="http://schemas.openxmlformats.org/officeDocument/2006/relationships/slide" Target="../slides/slide293.xml" /><Relationship Id="rId1" Type="http://schemas.openxmlformats.org/officeDocument/2006/relationships/notesMaster" Target="../notesMasters/notesMaster1.xml" /></Relationships>
</file>

<file path=ppt/notesSlides/_rels/notesSlide286.xml.rels><?xml version="1.0" encoding="UTF-8"?><Relationships xmlns="http://schemas.openxmlformats.org/package/2006/relationships"><Relationship Id="rId2" Type="http://schemas.openxmlformats.org/officeDocument/2006/relationships/slide" Target="../slides/slide294.xml" /><Relationship Id="rId1" Type="http://schemas.openxmlformats.org/officeDocument/2006/relationships/notesMaster" Target="../notesMasters/notesMaster1.xml" /></Relationships>
</file>

<file path=ppt/notesSlides/_rels/notesSlide287.xml.rels><?xml version="1.0" encoding="UTF-8"?><Relationships xmlns="http://schemas.openxmlformats.org/package/2006/relationships"><Relationship Id="rId2" Type="http://schemas.openxmlformats.org/officeDocument/2006/relationships/slide" Target="../slides/slide295.xml" /><Relationship Id="rId1" Type="http://schemas.openxmlformats.org/officeDocument/2006/relationships/notesMaster" Target="../notesMasters/notesMaster1.xml" /></Relationships>
</file>

<file path=ppt/notesSlides/_rels/notesSlide288.xml.rels><?xml version="1.0" encoding="UTF-8"?><Relationships xmlns="http://schemas.openxmlformats.org/package/2006/relationships"><Relationship Id="rId2" Type="http://schemas.openxmlformats.org/officeDocument/2006/relationships/slide" Target="../slides/slide296.xml" /><Relationship Id="rId1" Type="http://schemas.openxmlformats.org/officeDocument/2006/relationships/notesMaster" Target="../notesMasters/notesMaster1.xml" /></Relationships>
</file>

<file path=ppt/notesSlides/_rels/notesSlide289.xml.rels><?xml version="1.0" encoding="UTF-8"?><Relationships xmlns="http://schemas.openxmlformats.org/package/2006/relationships"><Relationship Id="rId2" Type="http://schemas.openxmlformats.org/officeDocument/2006/relationships/slide" Target="../slides/slide297.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90.xml.rels><?xml version="1.0" encoding="UTF-8"?><Relationships xmlns="http://schemas.openxmlformats.org/package/2006/relationships"><Relationship Id="rId2" Type="http://schemas.openxmlformats.org/officeDocument/2006/relationships/slide" Target="../slides/slide298.xml" /><Relationship Id="rId1" Type="http://schemas.openxmlformats.org/officeDocument/2006/relationships/notesMaster" Target="../notesMasters/notesMaster1.xml" /></Relationships>
</file>

<file path=ppt/notesSlides/_rels/notesSlide291.xml.rels><?xml version="1.0" encoding="UTF-8"?><Relationships xmlns="http://schemas.openxmlformats.org/package/2006/relationships"><Relationship Id="rId2" Type="http://schemas.openxmlformats.org/officeDocument/2006/relationships/slide" Target="../slides/slide299.xml" /><Relationship Id="rId1" Type="http://schemas.openxmlformats.org/officeDocument/2006/relationships/notesMaster" Target="../notesMasters/notesMaster1.xml" /></Relationships>
</file>

<file path=ppt/notesSlides/_rels/notesSlide292.xml.rels><?xml version="1.0" encoding="UTF-8"?><Relationships xmlns="http://schemas.openxmlformats.org/package/2006/relationships"><Relationship Id="rId2" Type="http://schemas.openxmlformats.org/officeDocument/2006/relationships/slide" Target="../slides/slide300.xml" /><Relationship Id="rId1" Type="http://schemas.openxmlformats.org/officeDocument/2006/relationships/notesMaster" Target="../notesMasters/notesMaster1.xml" /></Relationships>
</file>

<file path=ppt/notesSlides/_rels/notesSlide293.xml.rels><?xml version="1.0" encoding="UTF-8"?><Relationships xmlns="http://schemas.openxmlformats.org/package/2006/relationships"><Relationship Id="rId2" Type="http://schemas.openxmlformats.org/officeDocument/2006/relationships/slide" Target="../slides/slide301.xml" /><Relationship Id="rId1" Type="http://schemas.openxmlformats.org/officeDocument/2006/relationships/notesMaster" Target="../notesMasters/notesMaster1.xml" /></Relationships>
</file>

<file path=ppt/notesSlides/_rels/notesSlide294.xml.rels><?xml version="1.0" encoding="UTF-8"?><Relationships xmlns="http://schemas.openxmlformats.org/package/2006/relationships"><Relationship Id="rId2" Type="http://schemas.openxmlformats.org/officeDocument/2006/relationships/slide" Target="../slides/slide302.xml" /><Relationship Id="rId1" Type="http://schemas.openxmlformats.org/officeDocument/2006/relationships/notesMaster" Target="../notesMasters/notesMaster1.xml" /></Relationships>
</file>

<file path=ppt/notesSlides/_rels/notesSlide295.xml.rels><?xml version="1.0" encoding="UTF-8"?><Relationships xmlns="http://schemas.openxmlformats.org/package/2006/relationships"><Relationship Id="rId2" Type="http://schemas.openxmlformats.org/officeDocument/2006/relationships/slide" Target="../slides/slide303.xml" /><Relationship Id="rId1" Type="http://schemas.openxmlformats.org/officeDocument/2006/relationships/notesMaster" Target="../notesMasters/notesMaster1.xml" /></Relationships>
</file>

<file path=ppt/notesSlides/_rels/notesSlide296.xml.rels><?xml version="1.0" encoding="UTF-8"?><Relationships xmlns="http://schemas.openxmlformats.org/package/2006/relationships"><Relationship Id="rId2" Type="http://schemas.openxmlformats.org/officeDocument/2006/relationships/slide" Target="../slides/slide304.xml" /><Relationship Id="rId1" Type="http://schemas.openxmlformats.org/officeDocument/2006/relationships/notesMaster" Target="../notesMasters/notesMaster1.xml" /></Relationships>
</file>

<file path=ppt/notesSlides/_rels/notesSlide297.xml.rels><?xml version="1.0" encoding="UTF-8"?><Relationships xmlns="http://schemas.openxmlformats.org/package/2006/relationships"><Relationship Id="rId2" Type="http://schemas.openxmlformats.org/officeDocument/2006/relationships/slide" Target="../slides/slide305.xml" /><Relationship Id="rId1" Type="http://schemas.openxmlformats.org/officeDocument/2006/relationships/notesMaster" Target="../notesMasters/notesMaster1.xml" /></Relationships>
</file>

<file path=ppt/notesSlides/_rels/notesSlide298.xml.rels><?xml version="1.0" encoding="UTF-8"?><Relationships xmlns="http://schemas.openxmlformats.org/package/2006/relationships"><Relationship Id="rId2" Type="http://schemas.openxmlformats.org/officeDocument/2006/relationships/slide" Target="../slides/slide306.xml" /><Relationship Id="rId1" Type="http://schemas.openxmlformats.org/officeDocument/2006/relationships/notesMaster" Target="../notesMasters/notesMaster1.xml" /></Relationships>
</file>

<file path=ppt/notesSlides/_rels/notesSlide299.xml.rels><?xml version="1.0" encoding="UTF-8"?><Relationships xmlns="http://schemas.openxmlformats.org/package/2006/relationships"><Relationship Id="rId2" Type="http://schemas.openxmlformats.org/officeDocument/2006/relationships/slide" Target="../slides/slide307.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00.xml.rels><?xml version="1.0" encoding="UTF-8"?><Relationships xmlns="http://schemas.openxmlformats.org/package/2006/relationships"><Relationship Id="rId2" Type="http://schemas.openxmlformats.org/officeDocument/2006/relationships/slide" Target="../slides/slide308.xml" /><Relationship Id="rId1" Type="http://schemas.openxmlformats.org/officeDocument/2006/relationships/notesMaster" Target="../notesMasters/notesMaster1.xml" /></Relationships>
</file>

<file path=ppt/notesSlides/_rels/notesSlide301.xml.rels><?xml version="1.0" encoding="UTF-8"?><Relationships xmlns="http://schemas.openxmlformats.org/package/2006/relationships"><Relationship Id="rId2" Type="http://schemas.openxmlformats.org/officeDocument/2006/relationships/slide" Target="../slides/slide309.xml" /><Relationship Id="rId1" Type="http://schemas.openxmlformats.org/officeDocument/2006/relationships/notesMaster" Target="../notesMasters/notesMaster1.xml" /></Relationships>
</file>

<file path=ppt/notesSlides/_rels/notesSlide302.xml.rels><?xml version="1.0" encoding="UTF-8"?><Relationships xmlns="http://schemas.openxmlformats.org/package/2006/relationships"><Relationship Id="rId2" Type="http://schemas.openxmlformats.org/officeDocument/2006/relationships/slide" Target="../slides/slide310.xml" /><Relationship Id="rId1" Type="http://schemas.openxmlformats.org/officeDocument/2006/relationships/notesMaster" Target="../notesMasters/notesMaster1.xml" /></Relationships>
</file>

<file path=ppt/notesSlides/_rels/notesSlide303.xml.rels><?xml version="1.0" encoding="UTF-8"?><Relationships xmlns="http://schemas.openxmlformats.org/package/2006/relationships"><Relationship Id="rId2" Type="http://schemas.openxmlformats.org/officeDocument/2006/relationships/slide" Target="../slides/slide311.xml" /><Relationship Id="rId1" Type="http://schemas.openxmlformats.org/officeDocument/2006/relationships/notesMaster" Target="../notesMasters/notesMaster1.xml" /></Relationships>
</file>

<file path=ppt/notesSlides/_rels/notesSlide304.xml.rels><?xml version="1.0" encoding="UTF-8"?><Relationships xmlns="http://schemas.openxmlformats.org/package/2006/relationships"><Relationship Id="rId2" Type="http://schemas.openxmlformats.org/officeDocument/2006/relationships/slide" Target="../slides/slide312.xml" /><Relationship Id="rId1" Type="http://schemas.openxmlformats.org/officeDocument/2006/relationships/notesMaster" Target="../notesMasters/notesMaster1.xml" /></Relationships>
</file>

<file path=ppt/notesSlides/_rels/notesSlide305.xml.rels><?xml version="1.0" encoding="UTF-8"?><Relationships xmlns="http://schemas.openxmlformats.org/package/2006/relationships"><Relationship Id="rId2" Type="http://schemas.openxmlformats.org/officeDocument/2006/relationships/slide" Target="../slides/slide313.xml" /><Relationship Id="rId1" Type="http://schemas.openxmlformats.org/officeDocument/2006/relationships/notesMaster" Target="../notesMasters/notesMaster1.xml" /></Relationships>
</file>

<file path=ppt/notesSlides/_rels/notesSlide306.xml.rels><?xml version="1.0" encoding="UTF-8"?><Relationships xmlns="http://schemas.openxmlformats.org/package/2006/relationships"><Relationship Id="rId2" Type="http://schemas.openxmlformats.org/officeDocument/2006/relationships/slide" Target="../slides/slide314.xml" /><Relationship Id="rId1" Type="http://schemas.openxmlformats.org/officeDocument/2006/relationships/notesMaster" Target="../notesMasters/notesMaster1.xml" /></Relationships>
</file>

<file path=ppt/notesSlides/_rels/notesSlide307.xml.rels><?xml version="1.0" encoding="UTF-8"?><Relationships xmlns="http://schemas.openxmlformats.org/package/2006/relationships"><Relationship Id="rId2" Type="http://schemas.openxmlformats.org/officeDocument/2006/relationships/slide" Target="../slides/slide315.xml" /><Relationship Id="rId1" Type="http://schemas.openxmlformats.org/officeDocument/2006/relationships/notesMaster" Target="../notesMasters/notesMaster1.xml" /></Relationships>
</file>

<file path=ppt/notesSlides/_rels/notesSlide308.xml.rels><?xml version="1.0" encoding="UTF-8"?><Relationships xmlns="http://schemas.openxmlformats.org/package/2006/relationships"><Relationship Id="rId2" Type="http://schemas.openxmlformats.org/officeDocument/2006/relationships/slide" Target="../slides/slide316.xml" /><Relationship Id="rId1" Type="http://schemas.openxmlformats.org/officeDocument/2006/relationships/notesMaster" Target="../notesMasters/notesMaster1.xml" /></Relationships>
</file>

<file path=ppt/notesSlides/_rels/notesSlide309.xml.rels><?xml version="1.0" encoding="UTF-8"?><Relationships xmlns="http://schemas.openxmlformats.org/package/2006/relationships"><Relationship Id="rId2" Type="http://schemas.openxmlformats.org/officeDocument/2006/relationships/slide" Target="../slides/slide317.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10.xml.rels><?xml version="1.0" encoding="UTF-8"?><Relationships xmlns="http://schemas.openxmlformats.org/package/2006/relationships"><Relationship Id="rId2" Type="http://schemas.openxmlformats.org/officeDocument/2006/relationships/slide" Target="../slides/slide318.xml" /><Relationship Id="rId1" Type="http://schemas.openxmlformats.org/officeDocument/2006/relationships/notesMaster" Target="../notesMasters/notesMaster1.xml" /></Relationships>
</file>

<file path=ppt/notesSlides/_rels/notesSlide311.xml.rels><?xml version="1.0" encoding="UTF-8"?><Relationships xmlns="http://schemas.openxmlformats.org/package/2006/relationships"><Relationship Id="rId2" Type="http://schemas.openxmlformats.org/officeDocument/2006/relationships/slide" Target="../slides/slide319.xml" /><Relationship Id="rId1" Type="http://schemas.openxmlformats.org/officeDocument/2006/relationships/notesMaster" Target="../notesMasters/notesMaster1.xml" /></Relationships>
</file>

<file path=ppt/notesSlides/_rels/notesSlide312.xml.rels><?xml version="1.0" encoding="UTF-8"?><Relationships xmlns="http://schemas.openxmlformats.org/package/2006/relationships"><Relationship Id="rId2" Type="http://schemas.openxmlformats.org/officeDocument/2006/relationships/slide" Target="../slides/slide320.xml" /><Relationship Id="rId1" Type="http://schemas.openxmlformats.org/officeDocument/2006/relationships/notesMaster" Target="../notesMasters/notesMaster1.xml" /></Relationships>
</file>

<file path=ppt/notesSlides/_rels/notesSlide313.xml.rels><?xml version="1.0" encoding="UTF-8"?><Relationships xmlns="http://schemas.openxmlformats.org/package/2006/relationships"><Relationship Id="rId2" Type="http://schemas.openxmlformats.org/officeDocument/2006/relationships/slide" Target="../slides/slide321.xml" /><Relationship Id="rId1" Type="http://schemas.openxmlformats.org/officeDocument/2006/relationships/notesMaster" Target="../notesMasters/notesMaster1.xml" /></Relationships>
</file>

<file path=ppt/notesSlides/_rels/notesSlide314.xml.rels><?xml version="1.0" encoding="UTF-8"?><Relationships xmlns="http://schemas.openxmlformats.org/package/2006/relationships"><Relationship Id="rId2" Type="http://schemas.openxmlformats.org/officeDocument/2006/relationships/slide" Target="../slides/slide322.xml" /><Relationship Id="rId1" Type="http://schemas.openxmlformats.org/officeDocument/2006/relationships/notesMaster" Target="../notesMasters/notesMaster1.xml" /></Relationships>
</file>

<file path=ppt/notesSlides/_rels/notesSlide315.xml.rels><?xml version="1.0" encoding="UTF-8"?><Relationships xmlns="http://schemas.openxmlformats.org/package/2006/relationships"><Relationship Id="rId2" Type="http://schemas.openxmlformats.org/officeDocument/2006/relationships/slide" Target="../slides/slide323.xml" /><Relationship Id="rId1" Type="http://schemas.openxmlformats.org/officeDocument/2006/relationships/notesMaster" Target="../notesMasters/notesMaster1.xml" /></Relationships>
</file>

<file path=ppt/notesSlides/_rels/notesSlide316.xml.rels><?xml version="1.0" encoding="UTF-8"?><Relationships xmlns="http://schemas.openxmlformats.org/package/2006/relationships"><Relationship Id="rId2" Type="http://schemas.openxmlformats.org/officeDocument/2006/relationships/slide" Target="../slides/slide324.xml" /><Relationship Id="rId1" Type="http://schemas.openxmlformats.org/officeDocument/2006/relationships/notesMaster" Target="../notesMasters/notesMaster1.xml" /></Relationships>
</file>

<file path=ppt/notesSlides/_rels/notesSlide317.xml.rels><?xml version="1.0" encoding="UTF-8"?><Relationships xmlns="http://schemas.openxmlformats.org/package/2006/relationships"><Relationship Id="rId2" Type="http://schemas.openxmlformats.org/officeDocument/2006/relationships/slide" Target="../slides/slide325.xml" /><Relationship Id="rId1" Type="http://schemas.openxmlformats.org/officeDocument/2006/relationships/notesMaster" Target="../notesMasters/notesMaster1.xml" /></Relationships>
</file>

<file path=ppt/notesSlides/_rels/notesSlide318.xml.rels><?xml version="1.0" encoding="UTF-8"?><Relationships xmlns="http://schemas.openxmlformats.org/package/2006/relationships"><Relationship Id="rId2" Type="http://schemas.openxmlformats.org/officeDocument/2006/relationships/slide" Target="../slides/slide326.xml" /><Relationship Id="rId1" Type="http://schemas.openxmlformats.org/officeDocument/2006/relationships/notesMaster" Target="../notesMasters/notesMaster1.xml" /></Relationships>
</file>

<file path=ppt/notesSlides/_rels/notesSlide319.xml.rels><?xml version="1.0" encoding="UTF-8"?><Relationships xmlns="http://schemas.openxmlformats.org/package/2006/relationships"><Relationship Id="rId2" Type="http://schemas.openxmlformats.org/officeDocument/2006/relationships/slide" Target="../slides/slide327.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20.xml.rels><?xml version="1.0" encoding="UTF-8"?><Relationships xmlns="http://schemas.openxmlformats.org/package/2006/relationships"><Relationship Id="rId2" Type="http://schemas.openxmlformats.org/officeDocument/2006/relationships/slide" Target="../slides/slide328.xml" /><Relationship Id="rId1" Type="http://schemas.openxmlformats.org/officeDocument/2006/relationships/notesMaster" Target="../notesMasters/notesMaster1.xml" /></Relationships>
</file>

<file path=ppt/notesSlides/_rels/notesSlide321.xml.rels><?xml version="1.0" encoding="UTF-8"?><Relationships xmlns="http://schemas.openxmlformats.org/package/2006/relationships"><Relationship Id="rId2" Type="http://schemas.openxmlformats.org/officeDocument/2006/relationships/slide" Target="../slides/slide329.xml" /><Relationship Id="rId1" Type="http://schemas.openxmlformats.org/officeDocument/2006/relationships/notesMaster" Target="../notesMasters/notesMaster1.xml" /></Relationships>
</file>

<file path=ppt/notesSlides/_rels/notesSlide322.xml.rels><?xml version="1.0" encoding="UTF-8"?><Relationships xmlns="http://schemas.openxmlformats.org/package/2006/relationships"><Relationship Id="rId2" Type="http://schemas.openxmlformats.org/officeDocument/2006/relationships/slide" Target="../slides/slide330.xml" /><Relationship Id="rId1" Type="http://schemas.openxmlformats.org/officeDocument/2006/relationships/notesMaster" Target="../notesMasters/notesMaster1.xml" /></Relationships>
</file>

<file path=ppt/notesSlides/_rels/notesSlide323.xml.rels><?xml version="1.0" encoding="UTF-8"?><Relationships xmlns="http://schemas.openxmlformats.org/package/2006/relationships"><Relationship Id="rId2" Type="http://schemas.openxmlformats.org/officeDocument/2006/relationships/slide" Target="../slides/slide331.xml" /><Relationship Id="rId1" Type="http://schemas.openxmlformats.org/officeDocument/2006/relationships/notesMaster" Target="../notesMasters/notesMaster1.xml" /></Relationships>
</file>

<file path=ppt/notesSlides/_rels/notesSlide324.xml.rels><?xml version="1.0" encoding="UTF-8"?><Relationships xmlns="http://schemas.openxmlformats.org/package/2006/relationships"><Relationship Id="rId2" Type="http://schemas.openxmlformats.org/officeDocument/2006/relationships/slide" Target="../slides/slide332.xml" /><Relationship Id="rId1" Type="http://schemas.openxmlformats.org/officeDocument/2006/relationships/notesMaster" Target="../notesMasters/notesMaster1.xml" /></Relationships>
</file>

<file path=ppt/notesSlides/_rels/notesSlide325.xml.rels><?xml version="1.0" encoding="UTF-8"?><Relationships xmlns="http://schemas.openxmlformats.org/package/2006/relationships"><Relationship Id="rId2" Type="http://schemas.openxmlformats.org/officeDocument/2006/relationships/slide" Target="../slides/slide333.xml" /><Relationship Id="rId1" Type="http://schemas.openxmlformats.org/officeDocument/2006/relationships/notesMaster" Target="../notesMasters/notesMaster1.xml" /></Relationships>
</file>

<file path=ppt/notesSlides/_rels/notesSlide326.xml.rels><?xml version="1.0" encoding="UTF-8"?><Relationships xmlns="http://schemas.openxmlformats.org/package/2006/relationships"><Relationship Id="rId2" Type="http://schemas.openxmlformats.org/officeDocument/2006/relationships/slide" Target="../slides/slide334.xml" /><Relationship Id="rId1" Type="http://schemas.openxmlformats.org/officeDocument/2006/relationships/notesMaster" Target="../notesMasters/notesMaster1.xml" /></Relationships>
</file>

<file path=ppt/notesSlides/_rels/notesSlide327.xml.rels><?xml version="1.0" encoding="UTF-8"?><Relationships xmlns="http://schemas.openxmlformats.org/package/2006/relationships"><Relationship Id="rId2" Type="http://schemas.openxmlformats.org/officeDocument/2006/relationships/slide" Target="../slides/slide335.xml" /><Relationship Id="rId1" Type="http://schemas.openxmlformats.org/officeDocument/2006/relationships/notesMaster" Target="../notesMasters/notesMaster1.xml" /></Relationships>
</file>

<file path=ppt/notesSlides/_rels/notesSlide328.xml.rels><?xml version="1.0" encoding="UTF-8"?><Relationships xmlns="http://schemas.openxmlformats.org/package/2006/relationships"><Relationship Id="rId2" Type="http://schemas.openxmlformats.org/officeDocument/2006/relationships/slide" Target="../slides/slide336.xml" /><Relationship Id="rId1" Type="http://schemas.openxmlformats.org/officeDocument/2006/relationships/notesMaster" Target="../notesMasters/notesMaster1.xml" /></Relationships>
</file>

<file path=ppt/notesSlides/_rels/notesSlide329.xml.rels><?xml version="1.0" encoding="UTF-8"?><Relationships xmlns="http://schemas.openxmlformats.org/package/2006/relationships"><Relationship Id="rId2" Type="http://schemas.openxmlformats.org/officeDocument/2006/relationships/slide" Target="../slides/slide337.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30.xml.rels><?xml version="1.0" encoding="UTF-8"?><Relationships xmlns="http://schemas.openxmlformats.org/package/2006/relationships"><Relationship Id="rId2" Type="http://schemas.openxmlformats.org/officeDocument/2006/relationships/slide" Target="../slides/slide338.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1.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2.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3.xml.rels><?xml version="1.0" encoding="UTF-8"?><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4.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5.xml.rels><?xml version="1.0" encoding="UTF-8"?><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66.xml.rels><?xml version="1.0" encoding="UTF-8"?><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67.xml.rels><?xml version="1.0" encoding="UTF-8"?><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68.xml.rels><?xml version="1.0" encoding="UTF-8"?><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69.xml.rels><?xml version="1.0" encoding="UTF-8"?><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1.xml.rels><?xml version="1.0" encoding="UTF-8"?><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2.xml.rels><?xml version="1.0" encoding="UTF-8"?><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3.xml.rels><?xml version="1.0" encoding="UTF-8"?><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74.xml.rels><?xml version="1.0" encoding="UTF-8"?><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75.xml.rels><?xml version="1.0" encoding="UTF-8"?><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76.xml.rels><?xml version="1.0" encoding="UTF-8"?><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77.xml.rels><?xml version="1.0" encoding="UTF-8"?><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78.xml.rels><?xml version="1.0" encoding="UTF-8"?><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79.xml.rels><?xml version="1.0" encoding="UTF-8"?><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0.xml.rels><?xml version="1.0" encoding="UTF-8"?><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81.xml.rels><?xml version="1.0" encoding="UTF-8"?><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82.xml.rels><?xml version="1.0" encoding="UTF-8"?><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83.xml.rels><?xml version="1.0" encoding="UTF-8"?><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84.xml.rels><?xml version="1.0" encoding="UTF-8"?><Relationships xmlns="http://schemas.openxmlformats.org/package/2006/relationships"><Relationship Id="rId2" Type="http://schemas.openxmlformats.org/officeDocument/2006/relationships/slide" Target="../slides/slide90.xml" /><Relationship Id="rId1" Type="http://schemas.openxmlformats.org/officeDocument/2006/relationships/notesMaster" Target="../notesMasters/notesMaster1.xml" /></Relationships>
</file>

<file path=ppt/notesSlides/_rels/notesSlide85.xml.rels><?xml version="1.0" encoding="UTF-8"?><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_rels/notesSlide86.xml.rels><?xml version="1.0" encoding="UTF-8"?><Relationships xmlns="http://schemas.openxmlformats.org/package/2006/relationships"><Relationship Id="rId2" Type="http://schemas.openxmlformats.org/officeDocument/2006/relationships/slide" Target="../slides/slide92.xml" /><Relationship Id="rId1" Type="http://schemas.openxmlformats.org/officeDocument/2006/relationships/notesMaster" Target="../notesMasters/notesMaster1.xml" /></Relationships>
</file>

<file path=ppt/notesSlides/_rels/notesSlide87.xml.rels><?xml version="1.0" encoding="UTF-8"?><Relationships xmlns="http://schemas.openxmlformats.org/package/2006/relationships"><Relationship Id="rId2" Type="http://schemas.openxmlformats.org/officeDocument/2006/relationships/slide" Target="../slides/slide93.xml" /><Relationship Id="rId1" Type="http://schemas.openxmlformats.org/officeDocument/2006/relationships/notesMaster" Target="../notesMasters/notesMaster1.xml" /></Relationships>
</file>

<file path=ppt/notesSlides/_rels/notesSlide88.xml.rels><?xml version="1.0" encoding="UTF-8"?><Relationships xmlns="http://schemas.openxmlformats.org/package/2006/relationships"><Relationship Id="rId2" Type="http://schemas.openxmlformats.org/officeDocument/2006/relationships/slide" Target="../slides/slide94.xml" /><Relationship Id="rId1" Type="http://schemas.openxmlformats.org/officeDocument/2006/relationships/notesMaster" Target="../notesMasters/notesMaster1.xml" /></Relationships>
</file>

<file path=ppt/notesSlides/_rels/notesSlide89.xml.rels><?xml version="1.0" encoding="UTF-8"?><Relationships xmlns="http://schemas.openxmlformats.org/package/2006/relationships"><Relationship Id="rId2" Type="http://schemas.openxmlformats.org/officeDocument/2006/relationships/slide" Target="../slides/slide95.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0.xml.rels><?xml version="1.0" encoding="UTF-8"?><Relationships xmlns="http://schemas.openxmlformats.org/package/2006/relationships"><Relationship Id="rId2" Type="http://schemas.openxmlformats.org/officeDocument/2006/relationships/slide" Target="../slides/slide96.xml" /><Relationship Id="rId1" Type="http://schemas.openxmlformats.org/officeDocument/2006/relationships/notesMaster" Target="../notesMasters/notesMaster1.xml" /></Relationships>
</file>

<file path=ppt/notesSlides/_rels/notesSlide91.xml.rels><?xml version="1.0" encoding="UTF-8"?><Relationships xmlns="http://schemas.openxmlformats.org/package/2006/relationships"><Relationship Id="rId2" Type="http://schemas.openxmlformats.org/officeDocument/2006/relationships/slide" Target="../slides/slide97.xml" /><Relationship Id="rId1" Type="http://schemas.openxmlformats.org/officeDocument/2006/relationships/notesMaster" Target="../notesMasters/notesMaster1.xml" /></Relationships>
</file>

<file path=ppt/notesSlides/_rels/notesSlide92.xml.rels><?xml version="1.0" encoding="UTF-8"?><Relationships xmlns="http://schemas.openxmlformats.org/package/2006/relationships"><Relationship Id="rId2" Type="http://schemas.openxmlformats.org/officeDocument/2006/relationships/slide" Target="../slides/slide98.xml" /><Relationship Id="rId1" Type="http://schemas.openxmlformats.org/officeDocument/2006/relationships/notesMaster" Target="../notesMasters/notesMaster1.xml" /></Relationships>
</file>

<file path=ppt/notesSlides/_rels/notesSlide93.xml.rels><?xml version="1.0" encoding="UTF-8"?><Relationships xmlns="http://schemas.openxmlformats.org/package/2006/relationships"><Relationship Id="rId2" Type="http://schemas.openxmlformats.org/officeDocument/2006/relationships/slide" Target="../slides/slide99.xml" /><Relationship Id="rId1" Type="http://schemas.openxmlformats.org/officeDocument/2006/relationships/notesMaster" Target="../notesMasters/notesMaster1.xml" /></Relationships>
</file>

<file path=ppt/notesSlides/_rels/notesSlide94.xml.rels><?xml version="1.0" encoding="UTF-8"?><Relationships xmlns="http://schemas.openxmlformats.org/package/2006/relationships"><Relationship Id="rId2" Type="http://schemas.openxmlformats.org/officeDocument/2006/relationships/slide" Target="../slides/slide100.xml" /><Relationship Id="rId1" Type="http://schemas.openxmlformats.org/officeDocument/2006/relationships/notesMaster" Target="../notesMasters/notesMaster1.xml" /></Relationships>
</file>

<file path=ppt/notesSlides/_rels/notesSlide95.xml.rels><?xml version="1.0" encoding="UTF-8"?><Relationships xmlns="http://schemas.openxmlformats.org/package/2006/relationships"><Relationship Id="rId2" Type="http://schemas.openxmlformats.org/officeDocument/2006/relationships/slide" Target="../slides/slide101.xml" /><Relationship Id="rId1" Type="http://schemas.openxmlformats.org/officeDocument/2006/relationships/notesMaster" Target="../notesMasters/notesMaster1.xml" /></Relationships>
</file>

<file path=ppt/notesSlides/_rels/notesSlide96.xml.rels><?xml version="1.0" encoding="UTF-8"?><Relationships xmlns="http://schemas.openxmlformats.org/package/2006/relationships"><Relationship Id="rId2" Type="http://schemas.openxmlformats.org/officeDocument/2006/relationships/slide" Target="../slides/slide102.xml" /><Relationship Id="rId1" Type="http://schemas.openxmlformats.org/officeDocument/2006/relationships/notesMaster" Target="../notesMasters/notesMaster1.xml" /></Relationships>
</file>

<file path=ppt/notesSlides/_rels/notesSlide97.xml.rels><?xml version="1.0" encoding="UTF-8"?><Relationships xmlns="http://schemas.openxmlformats.org/package/2006/relationships"><Relationship Id="rId2" Type="http://schemas.openxmlformats.org/officeDocument/2006/relationships/slide" Target="../slides/slide103.xml" /><Relationship Id="rId1" Type="http://schemas.openxmlformats.org/officeDocument/2006/relationships/notesMaster" Target="../notesMasters/notesMaster1.xml" /></Relationships>
</file>

<file path=ppt/notesSlides/_rels/notesSlide98.xml.rels><?xml version="1.0" encoding="UTF-8"?><Relationships xmlns="http://schemas.openxmlformats.org/package/2006/relationships"><Relationship Id="rId2" Type="http://schemas.openxmlformats.org/officeDocument/2006/relationships/slide" Target="../slides/slide104.xml" /><Relationship Id="rId1" Type="http://schemas.openxmlformats.org/officeDocument/2006/relationships/notesMaster" Target="../notesMasters/notesMaster1.xml" /></Relationships>
</file>

<file path=ppt/notesSlides/_rels/notesSlide99.xml.rels><?xml version="1.0" encoding="UTF-8"?><Relationships xmlns="http://schemas.openxmlformats.org/package/2006/relationships"><Relationship Id="rId2" Type="http://schemas.openxmlformats.org/officeDocument/2006/relationships/slide" Target="../slides/slide10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course covers essential topics in data literacy to equip learners with the necessary skills and knowledge for understanding and working with data effectively. This agenda outlines the chapters covered in the course, providing an overview of each topic and its relevance to understanding and working with data effectively.</a:t>
            </a:r>
          </a:p>
          <a:p>
            <a:pPr lvl="0" indent="0" marL="0">
              <a:buNone/>
            </a:pPr>
          </a:p>
          <a:p>
            <a:pPr lvl="0"/>
            <a:r>
              <a:rPr b="1"/>
              <a:t>The World Of Data:</a:t>
            </a:r>
            <a:r>
              <a:rPr/>
              <a:t> Introducing the significance of data in modern society and exploring the skills gap.</a:t>
            </a:r>
          </a:p>
          <a:p>
            <a:pPr lvl="0" indent="0" marL="0">
              <a:buNone/>
            </a:pPr>
          </a:p>
          <a:p>
            <a:pPr lvl="0"/>
            <a:r>
              <a:rPr b="1"/>
              <a:t>The Four Levels Of Analytics:</a:t>
            </a:r>
            <a:r>
              <a:rPr/>
              <a:t> Understanding the different levels of data analytics and their real-world applications.</a:t>
            </a:r>
          </a:p>
          <a:p>
            <a:pPr lvl="0" indent="0" marL="0">
              <a:buNone/>
            </a:pPr>
          </a:p>
          <a:p>
            <a:pPr lvl="0"/>
            <a:r>
              <a:rPr b="1"/>
              <a:t>Defining Data Literacy:</a:t>
            </a:r>
            <a:r>
              <a:rPr/>
              <a:t> Exploring the key characteristics of data literacy and its importance in today’s data-driven world.</a:t>
            </a:r>
          </a:p>
          <a:p>
            <a:pPr lvl="0" indent="0" marL="0">
              <a:buNone/>
            </a:pPr>
          </a:p>
          <a:p>
            <a:pPr lvl="0"/>
            <a:r>
              <a:rPr b="1"/>
              <a:t>The Data Literacy Umbrella:</a:t>
            </a:r>
            <a:r>
              <a:rPr/>
              <a:t> Discussing various aspects of data literacy, including its relationship with data science, visualization, and ethics.</a:t>
            </a:r>
          </a:p>
          <a:p>
            <a:pPr lvl="0" indent="0" marL="0">
              <a:buNone/>
            </a:pPr>
          </a:p>
          <a:p>
            <a:pPr lvl="0"/>
            <a:r>
              <a:rPr b="1"/>
              <a:t>Reading And Speaking The Language Of Data:</a:t>
            </a:r>
            <a:r>
              <a:rPr/>
              <a:t> Developing fluency in interpreting and communicating data effectively.</a:t>
            </a:r>
          </a:p>
          <a:p>
            <a:pPr lvl="0" indent="0" marL="0">
              <a:buNone/>
            </a:pPr>
          </a:p>
          <a:p>
            <a:pPr lvl="0"/>
            <a:r>
              <a:rPr b="1"/>
              <a:t>Combining Data Literacy And The Four Levels Of Analytics:</a:t>
            </a:r>
            <a:r>
              <a:rPr/>
              <a:t> Integrating data literacy skills with different levels of analytics to make informed decisions.</a:t>
            </a:r>
          </a:p>
          <a:p>
            <a:pPr lvl="0" indent="0" marL="0">
              <a:buNone/>
            </a:pPr>
          </a:p>
          <a:p>
            <a:pPr lvl="0"/>
            <a:r>
              <a:rPr b="1"/>
              <a:t>The Steps Of Data Literacy Learning:</a:t>
            </a:r>
            <a:r>
              <a:rPr/>
              <a:t> Understanding the framework and approach for learning data literacy.</a:t>
            </a:r>
          </a:p>
          <a:p>
            <a:pPr lvl="0" indent="0" marL="0">
              <a:buNone/>
            </a:pPr>
          </a:p>
          <a:p>
            <a:pPr lvl="0"/>
            <a:r>
              <a:rPr b="1"/>
              <a:t>The Three Cs Of Data Literacy:</a:t>
            </a:r>
            <a:r>
              <a:rPr/>
              <a:t> Exploring curiosity, creativity, and critical thinking in the context of data literacy.</a:t>
            </a:r>
          </a:p>
          <a:p>
            <a:pPr lvl="0" indent="0" marL="0">
              <a:buNone/>
            </a:pPr>
          </a:p>
          <a:p>
            <a:pPr lvl="0"/>
            <a:r>
              <a:rPr b="1"/>
              <a:t>Data Informed Decision-Making:</a:t>
            </a:r>
            <a:r>
              <a:rPr/>
              <a:t> Learning the framework for making decisions based on data analysis.</a:t>
            </a:r>
          </a:p>
          <a:p>
            <a:pPr lvl="0" indent="0" marL="0">
              <a:buNone/>
            </a:pPr>
          </a:p>
          <a:p>
            <a:pPr lvl="0"/>
            <a:r>
              <a:rPr b="1"/>
              <a:t>Data Literacy And Data And Analytical Strategy:</a:t>
            </a:r>
            <a:r>
              <a:rPr/>
              <a:t> Understanding the role of data literacy in organizational strategies and various analytics techniques.</a:t>
            </a:r>
          </a:p>
          <a:p>
            <a:pPr lvl="0" indent="0" marL="0">
              <a:buNone/>
            </a:pPr>
          </a:p>
          <a:p>
            <a:pPr lvl="0"/>
            <a:r>
              <a:rPr b="1"/>
              <a:t>Begin Your Data And Analytics Journey:</a:t>
            </a:r>
            <a:r>
              <a:rPr/>
              <a:t> Initiating the journey into the world of data and analytics.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Reduced competitiveness:</a:t>
            </a:r>
            <a:r>
              <a:rPr/>
              <a:t> Without a skilled workforce capable of harnessing the power of data, organizations may fall behind competitors who leverage data-driven insights to inform strategic initiatives, optimize processes, and deliver superior products and services.</a:t>
            </a:r>
          </a:p>
          <a:p>
            <a:pPr lvl="0" indent="0" marL="0">
              <a:buNone/>
            </a:pPr>
          </a:p>
          <a:p>
            <a:pPr lvl="0"/>
            <a:r>
              <a:rPr b="1"/>
              <a:t>Increased risk:</a:t>
            </a:r>
            <a:r>
              <a:rPr/>
              <a:t> Data-related challenges, such as inaccurate analysis, data breaches, and regulatory violations, pose significant risks to organizations, including financial losses, legal liabilities, and damage to brand reputation.</a:t>
            </a:r>
          </a:p>
          <a:p>
            <a:pPr lvl="0" indent="0" marL="0">
              <a:buNone/>
            </a:pPr>
          </a:p>
          <a:p>
            <a:pPr lvl="0"/>
            <a:r>
              <a:rPr b="1"/>
              <a:t>Talent acquisition challenges:</a:t>
            </a:r>
            <a:r>
              <a:rPr/>
              <a:t> As demand for data professionals continues to outstrip supply, organizations face stiff competition for talent, leading to talent shortages, increased recruitment costs, and difficulties in filling critical roles.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Promoting ethical data practices is crucial for building trust, maintaining credibility, and safeguarding the rights and interests of individuals. Data literacy plays a key role in fostering ethical decision-making and behavior. Here’s how: </a:t>
            </a:r>
            <a:r>
              <a:rPr b="1" i="1"/>
              <a:t>Encouraging Ethical Decision-Making in Data-Driven Contexts:</a:t>
            </a:r>
            <a:r>
              <a:rPr/>
              <a:t> Data literacy empowers individuals to make ethical decisions when collecting, analyzing, and interpreting data. It involves considering the potential impacts of data usage on individuals and society and prioritizing ethical considerations in data-driven decision-making processes. </a:t>
            </a:r>
            <a:r>
              <a:rPr b="1" i="1"/>
              <a:t>Providing Education on Ethical Guidelines and Best Practices:</a:t>
            </a:r>
            <a:r>
              <a:rPr/>
              <a:t> Data literacy initiatives should include education on ethical guidelines, principles, and best practices for data collection, handling, and usage. It involves raising awareness about ethical considerations, privacy rights, consent requirements, and the importance of transparency and accountability in data practices. </a:t>
            </a:r>
            <a:r>
              <a:rPr b="1" i="1"/>
              <a:t>Empowering Individuals to Raise Ethical Concerns and Dilemmas:</a:t>
            </a:r>
            <a:r>
              <a:rPr/>
              <a:t> Data literacy enables individuals to recognize and address ethical dilemmas and concerns arising from data usage. It involves creating a culture where employees feel empowered to speak up about ethical issues, report potential violations, and seek guidance on ethical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106</a:t>
            </a:fld>
            <a:endParaRPr lang="en-US"/>
          </a:p>
        </p:txBody>
      </p:sp>
    </p:spTree>
  </p:cSld>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focuses on developing skills related to reading and understanding data.</a:t>
            </a:r>
          </a:p>
          <a:p>
            <a:pPr lvl="0" indent="0" marL="0">
              <a:buNone/>
            </a:pPr>
          </a:p>
          <a:p>
            <a:pPr lvl="0"/>
            <a:r>
              <a:rPr/>
              <a:t>Reading Data: Learning techniques for interpreting and analyzing data effectively.</a:t>
            </a:r>
          </a:p>
          <a:p>
            <a:pPr lvl="0" indent="0" marL="0">
              <a:buNone/>
            </a:pPr>
          </a:p>
          <a:p>
            <a:pPr lvl="0"/>
            <a:r>
              <a:rPr/>
              <a:t>Data Fluency: Understanding the concept of data fluency and its importance in modern data-driven environments.</a:t>
            </a:r>
          </a:p>
          <a:p>
            <a:pPr lvl="0" indent="0" marL="0">
              <a:buNone/>
            </a:pPr>
          </a:p>
          <a:p>
            <a:pPr lvl="0"/>
            <a:r>
              <a:rPr/>
              <a:t>The Data Dictionary: Exploring the role of data dictionaries in understanding data structures and attributes.</a:t>
            </a:r>
          </a:p>
          <a:p>
            <a:pPr lvl="0" indent="0" marL="0">
              <a:buNone/>
            </a:pPr>
          </a:p>
          <a:p>
            <a:pPr lvl="0"/>
            <a:r>
              <a:rPr/>
              <a:t>Reading Data And Data Fluency Strategy: Developing strategies to enhance data fluency skills.</a:t>
            </a:r>
          </a:p>
          <a:p>
            <a:pPr lvl="0" indent="0" marL="0">
              <a:buNone/>
            </a:pPr>
          </a:p>
          <a:p>
            <a:pPr lvl="0"/>
            <a:r>
              <a:rPr/>
              <a:t>Organizational Example: Providing examples of how data literacy is applied within organizations.</a:t>
            </a:r>
          </a:p>
        </p:txBody>
      </p:sp>
      <p:sp>
        <p:nvSpPr>
          <p:cNvPr id="4" name="Slide Number Placeholder 3"/>
          <p:cNvSpPr>
            <a:spLocks noGrp="1"/>
          </p:cNvSpPr>
          <p:nvPr>
            <p:ph type="sldNum" sz="quarter" idx="10"/>
          </p:nvPr>
        </p:nvSpPr>
        <p:spPr/>
        <p:txBody>
          <a:bodyPr/>
          <a:lstStyle/>
          <a:p>
            <a:fld id="{18BDFEC3-8487-43E8-A154-7C12CBC1FFF2}" type="slidenum">
              <a:rPr lang="en-US"/>
              <a:t>107</a:t>
            </a:fld>
            <a:endParaRPr lang="en-US"/>
          </a:p>
        </p:txBody>
      </p:sp>
    </p:spTree>
  </p:cSld>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explore techniques for interpreting and analyzing data effectively. </a:t>
            </a:r>
            <a:r>
              <a:rPr b="1" i="1"/>
              <a:t>Techniques for interpreting and analyzing data effectively:</a:t>
            </a:r>
            <a:r>
              <a:rPr/>
              <a:t> Understanding various methods such as descriptive statistics, data visualization, and exploratory data analysis to gain insights from data. </a:t>
            </a:r>
            <a:r>
              <a:rPr b="1" i="1"/>
              <a:t>Understanding data formats and structures:</a:t>
            </a:r>
            <a:r>
              <a:rPr/>
              <a:t> Exploring different data formats such as CSV, JSON, XML, and databases, and understanding their structures to extract meaningful information. </a:t>
            </a:r>
            <a:r>
              <a:rPr b="1" i="1"/>
              <a:t>Identifying patterns and trends:</a:t>
            </a:r>
            <a:r>
              <a:rPr/>
              <a:t> Using statistical analysis and data visualization tools to identify patterns, trends, and anomalies within datasets. </a:t>
            </a:r>
            <a:r>
              <a:rPr b="1" i="1"/>
              <a:t>Extracting actionable insights:</a:t>
            </a:r>
            <a:r>
              <a:rPr/>
              <a:t> Transforming raw data into actionable insights by applying data analysis techniques and interpreting the results in the context of business objectives.</a:t>
            </a:r>
          </a:p>
        </p:txBody>
      </p:sp>
      <p:sp>
        <p:nvSpPr>
          <p:cNvPr id="4" name="Slide Number Placeholder 3"/>
          <p:cNvSpPr>
            <a:spLocks noGrp="1"/>
          </p:cNvSpPr>
          <p:nvPr>
            <p:ph type="sldNum" sz="quarter" idx="10"/>
          </p:nvPr>
        </p:nvSpPr>
        <p:spPr/>
        <p:txBody>
          <a:bodyPr/>
          <a:lstStyle/>
          <a:p>
            <a:fld id="{18BDFEC3-8487-43E8-A154-7C12CBC1FFF2}" type="slidenum">
              <a:rPr lang="en-US"/>
              <a:t>108</a:t>
            </a:fld>
            <a:endParaRPr lang="en-US"/>
          </a:p>
        </p:txBody>
      </p:sp>
    </p:spTree>
  </p:cSld>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Descriptive Statistics</a:t>
            </a:r>
            <a:r>
              <a:rPr/>
              <a:t>: Provide an overview of the basic statistical measures used to summarize data distributions. </a:t>
            </a:r>
            <a:r>
              <a:rPr b="1"/>
              <a:t>Inferential Statistics</a:t>
            </a:r>
            <a:r>
              <a:rPr/>
              <a:t>: Discuss how inferential statistics enable us to draw conclusions and make predictions about populations based on sample data. </a:t>
            </a:r>
            <a:r>
              <a:rPr b="1"/>
              <a:t>Data Visualization</a:t>
            </a:r>
            <a:r>
              <a:rPr/>
              <a:t>: Highlight the importance of visualizing data to identify trends, patterns, and outliers effectively. </a:t>
            </a:r>
            <a:r>
              <a:rPr b="1"/>
              <a:t>Exploratory Data Analysis (EDA)</a:t>
            </a:r>
            <a:r>
              <a:rPr/>
              <a:t>: Explain the role of EDA in understanding the structure and characteristics of data before formal modeling or hypothesis testing.</a:t>
            </a:r>
          </a:p>
        </p:txBody>
      </p:sp>
      <p:sp>
        <p:nvSpPr>
          <p:cNvPr id="4" name="Slide Number Placeholder 3"/>
          <p:cNvSpPr>
            <a:spLocks noGrp="1"/>
          </p:cNvSpPr>
          <p:nvPr>
            <p:ph type="sldNum" sz="quarter" idx="10"/>
          </p:nvPr>
        </p:nvSpPr>
        <p:spPr/>
        <p:txBody>
          <a:bodyPr/>
          <a:lstStyle/>
          <a:p>
            <a:fld id="{18BDFEC3-8487-43E8-A154-7C12CBC1FFF2}" type="slidenum">
              <a:rPr lang="en-US"/>
              <a:t>109</a:t>
            </a:fld>
            <a:endParaRPr lang="en-US"/>
          </a:p>
        </p:txBody>
      </p:sp>
    </p:spTree>
  </p:cSld>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Structured Data</a:t>
            </a:r>
            <a:r>
              <a:rPr/>
              <a:t>: Discuss the characteristics and organization of structured data, which is organized into a tabular format with predefined fields. </a:t>
            </a:r>
            <a:r>
              <a:rPr b="1"/>
              <a:t>Unstructured Data</a:t>
            </a:r>
            <a:r>
              <a:rPr/>
              <a:t>: Explain unstructured data, which does not have a predefined data model and includes text documents, images, videos, etc. </a:t>
            </a:r>
            <a:r>
              <a:rPr b="1"/>
              <a:t>Semi-structured Data</a:t>
            </a:r>
            <a:r>
              <a:rPr/>
              <a:t>: Explore semi-structured data, which has some organization but does not conform to a strict schema, often represented using markup languages like XML or JSON. </a:t>
            </a:r>
            <a:r>
              <a:rPr b="1"/>
              <a:t>Common Data Formats (e.g., CSV, JSON, XML)</a:t>
            </a:r>
            <a:r>
              <a:rPr/>
              <a:t>: Provide an overview of commonly used data formats and their characteristics, including CSV (Comma-Separated Values), JSON (JavaScript Object Notation), and XML (eXtensible Markup Language).</a:t>
            </a:r>
          </a:p>
        </p:txBody>
      </p:sp>
      <p:sp>
        <p:nvSpPr>
          <p:cNvPr id="4" name="Slide Number Placeholder 3"/>
          <p:cNvSpPr>
            <a:spLocks noGrp="1"/>
          </p:cNvSpPr>
          <p:nvPr>
            <p:ph type="sldNum" sz="quarter" idx="10"/>
          </p:nvPr>
        </p:nvSpPr>
        <p:spPr/>
        <p:txBody>
          <a:bodyPr/>
          <a:lstStyle/>
          <a:p>
            <a:fld id="{18BDFEC3-8487-43E8-A154-7C12CBC1FFF2}" type="slidenum">
              <a:rPr lang="en-US"/>
              <a:t>110</a:t>
            </a:fld>
            <a:endParaRPr lang="en-US"/>
          </a:p>
        </p:txBody>
      </p:sp>
    </p:spTree>
  </p:cSld>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Pattern Recognition Techniques</a:t>
            </a:r>
            <a:r>
              <a:rPr/>
              <a:t>: Introduce techniques for identifying patterns in data, including statistical methods, machine learning algorithms, and visual inspection. </a:t>
            </a:r>
            <a:r>
              <a:rPr b="1"/>
              <a:t>Trend Analysis Methods</a:t>
            </a:r>
            <a:r>
              <a:rPr/>
              <a:t>: Discuss methods for analyzing trends over time, such as moving averages, regression analysis, and time series decomposition. </a:t>
            </a:r>
            <a:r>
              <a:rPr b="1"/>
              <a:t>Correlation and Causation</a:t>
            </a:r>
            <a:r>
              <a:rPr/>
              <a:t>: Explain the difference between correlation and causation, emphasizing the importance of careful analysis and interpretation when identifying relationships between variables. </a:t>
            </a:r>
            <a:r>
              <a:rPr b="1"/>
              <a:t>Time Series Analysis</a:t>
            </a:r>
            <a:r>
              <a:rPr/>
              <a:t>: Explore time series analysis techniques for studying data collected at regular intervals over time, including trend analysis, seasonality detection, and forecasting.</a:t>
            </a:r>
          </a:p>
        </p:txBody>
      </p:sp>
      <p:sp>
        <p:nvSpPr>
          <p:cNvPr id="4" name="Slide Number Placeholder 3"/>
          <p:cNvSpPr>
            <a:spLocks noGrp="1"/>
          </p:cNvSpPr>
          <p:nvPr>
            <p:ph type="sldNum" sz="quarter" idx="10"/>
          </p:nvPr>
        </p:nvSpPr>
        <p:spPr/>
        <p:txBody>
          <a:bodyPr/>
          <a:lstStyle/>
          <a:p>
            <a:fld id="{18BDFEC3-8487-43E8-A154-7C12CBC1FFF2}" type="slidenum">
              <a:rPr lang="en-US"/>
              <a:t>111</a:t>
            </a:fld>
            <a:endParaRPr lang="en-US"/>
          </a:p>
        </p:txBody>
      </p:sp>
    </p:spTree>
  </p:cSld>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Data Mining</a:t>
            </a:r>
            <a:r>
              <a:rPr/>
              <a:t>: Introduce data mining techniques for discovering patterns, trends, and relationships in large datasets, including association rule mining, clustering, and classification. </a:t>
            </a:r>
            <a:r>
              <a:rPr b="1"/>
              <a:t>Predictive Analytics</a:t>
            </a:r>
            <a:r>
              <a:rPr/>
              <a:t>: Discuss predictive modeling techniques for forecasting future trends and outcomes based on historical data, such as regression analysis, time series forecasting, and machine learning algorithms. </a:t>
            </a:r>
            <a:r>
              <a:rPr b="1"/>
              <a:t>Prescriptive Analytics</a:t>
            </a:r>
            <a:r>
              <a:rPr/>
              <a:t>: Explain prescriptive analytics methods for recommending actions or decisions based on predictive models and optimization algorithms, helping organizations make informed choices to achieve desired outcomes. </a:t>
            </a:r>
            <a:r>
              <a:rPr b="1"/>
              <a:t>Decision Support Systems</a:t>
            </a:r>
            <a:r>
              <a:rPr/>
              <a:t>: Explore decision support systems (DSS) that leverage data analytics and visualization tools to assist decision-makers in evaluating alternatives, simulating scenarios, and identifying optimal solutions.</a:t>
            </a:r>
          </a:p>
        </p:txBody>
      </p:sp>
      <p:sp>
        <p:nvSpPr>
          <p:cNvPr id="4" name="Slide Number Placeholder 3"/>
          <p:cNvSpPr>
            <a:spLocks noGrp="1"/>
          </p:cNvSpPr>
          <p:nvPr>
            <p:ph type="sldNum" sz="quarter" idx="10"/>
          </p:nvPr>
        </p:nvSpPr>
        <p:spPr/>
        <p:txBody>
          <a:bodyPr/>
          <a:lstStyle/>
          <a:p>
            <a:fld id="{18BDFEC3-8487-43E8-A154-7C12CBC1FFF2}" type="slidenum">
              <a:rPr lang="en-US"/>
              <a:t>112</a:t>
            </a:fld>
            <a:endParaRPr lang="en-US"/>
          </a:p>
        </p:txBody>
      </p:sp>
    </p:spTree>
  </p:cSld>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delve into the concept of data fluency and its significance in today’s digital landscape. We’ll explore how to develop data fluency skills and examine its applications across different domains. </a:t>
            </a:r>
            <a:r>
              <a:rPr b="1" i="1"/>
              <a:t>Understanding Data Fluency</a:t>
            </a:r>
            <a:r>
              <a:rPr/>
              <a:t> [Add details] </a:t>
            </a:r>
            <a:r>
              <a:rPr b="1" i="1"/>
              <a:t>Importance of Data Fluency in the Digital Age</a:t>
            </a:r>
            <a:r>
              <a:rPr/>
              <a:t> [Add details] </a:t>
            </a:r>
            <a:r>
              <a:rPr b="1" i="1"/>
              <a:t>Developing Data Fluency Skills</a:t>
            </a:r>
            <a:r>
              <a:rPr/>
              <a:t> [Add details] </a:t>
            </a:r>
            <a:r>
              <a:rPr b="1" i="1"/>
              <a:t>Applications of Data Fluency in Various Fields</a:t>
            </a:r>
            <a:r>
              <a:rPr/>
              <a:t> [Add details]</a:t>
            </a:r>
          </a:p>
        </p:txBody>
      </p:sp>
      <p:sp>
        <p:nvSpPr>
          <p:cNvPr id="4" name="Slide Number Placeholder 3"/>
          <p:cNvSpPr>
            <a:spLocks noGrp="1"/>
          </p:cNvSpPr>
          <p:nvPr>
            <p:ph type="sldNum" sz="quarter" idx="10"/>
          </p:nvPr>
        </p:nvSpPr>
        <p:spPr/>
        <p:txBody>
          <a:bodyPr/>
          <a:lstStyle/>
          <a:p>
            <a:fld id="{18BDFEC3-8487-43E8-A154-7C12CBC1FFF2}" type="slidenum">
              <a:rPr lang="en-US"/>
              <a:t>113</a:t>
            </a:fld>
            <a:endParaRPr lang="en-US"/>
          </a:p>
        </p:txBody>
      </p:sp>
    </p:spTree>
  </p:cSld>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Definition of Data Fluency:</a:t>
            </a:r>
            <a:r>
              <a:rPr/>
              <a:t> Define data fluency as the ability to interpret, analyze, and communicate data effectively.</a:t>
            </a:r>
          </a:p>
          <a:p>
            <a:pPr lvl="0" indent="0" marL="0">
              <a:buNone/>
            </a:pPr>
          </a:p>
          <a:p>
            <a:pPr lvl="0" indent="0" marL="0">
              <a:buNone/>
            </a:pPr>
            <a:r>
              <a:rPr b="1"/>
              <a:t>Components of Data Fluency:</a:t>
            </a:r>
            <a:r>
              <a:rPr/>
              <a:t> Identify the key components of data fluency, such as statistical literacy, data visualization skills, and critical thinking abilities.</a:t>
            </a:r>
          </a:p>
          <a:p>
            <a:pPr lvl="0" indent="0" marL="0">
              <a:buNone/>
            </a:pPr>
          </a:p>
          <a:p>
            <a:pPr lvl="0" indent="0" marL="0">
              <a:buNone/>
            </a:pPr>
            <a:r>
              <a:rPr b="1"/>
              <a:t>Characteristics of Data-Fluent Individuals:</a:t>
            </a:r>
            <a:r>
              <a:rPr/>
              <a:t> Describe the traits and skills that characterize data-fluent individuals, including curiosity, analytical mindset, and communication skills.</a:t>
            </a:r>
          </a:p>
          <a:p>
            <a:pPr lvl="0" indent="0" marL="0">
              <a:buNone/>
            </a:pPr>
          </a:p>
          <a:p>
            <a:pPr lvl="0" indent="0" marL="0">
              <a:buNone/>
            </a:pPr>
            <a:r>
              <a:rPr b="1"/>
              <a:t>Importance of Data Fluency in Modern Workplaces:</a:t>
            </a:r>
            <a:r>
              <a:rPr/>
              <a:t> Highlight the significance of data fluency in today’s digital age, where data-driven decision-making is essential for organizational success.</a:t>
            </a:r>
          </a:p>
        </p:txBody>
      </p:sp>
      <p:sp>
        <p:nvSpPr>
          <p:cNvPr id="4" name="Slide Number Placeholder 3"/>
          <p:cNvSpPr>
            <a:spLocks noGrp="1"/>
          </p:cNvSpPr>
          <p:nvPr>
            <p:ph type="sldNum" sz="quarter" idx="10"/>
          </p:nvPr>
        </p:nvSpPr>
        <p:spPr/>
        <p:txBody>
          <a:bodyPr/>
          <a:lstStyle/>
          <a:p>
            <a:fld id="{18BDFEC3-8487-43E8-A154-7C12CBC1FFF2}" type="slidenum">
              <a:rPr lang="en-US"/>
              <a:t>114</a:t>
            </a:fld>
            <a:endParaRPr lang="en-US"/>
          </a:p>
        </p:txBody>
      </p:sp>
    </p:spTree>
  </p:cSld>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Role of Data Fluency in Decision-Making:</a:t>
            </a:r>
            <a:r>
              <a:rPr/>
              <a:t> Discuss how data fluency empowers individuals and organizations to make informed decisions based on data-driven insights.</a:t>
            </a:r>
          </a:p>
          <a:p>
            <a:pPr lvl="0" indent="0" marL="0">
              <a:buNone/>
            </a:pPr>
          </a:p>
          <a:p>
            <a:pPr lvl="0" indent="0" marL="0">
              <a:buNone/>
            </a:pPr>
            <a:r>
              <a:rPr b="1"/>
              <a:t>Competitive Advantage of Data-Fluent Organizations:</a:t>
            </a:r>
            <a:r>
              <a:rPr/>
              <a:t> Explore how organizations with a strong data fluency culture gain a competitive edge through better decision-making, innovation, and agility.</a:t>
            </a:r>
          </a:p>
          <a:p>
            <a:pPr lvl="0" indent="0" marL="0">
              <a:buNone/>
            </a:pPr>
          </a:p>
          <a:p>
            <a:pPr lvl="0" indent="0" marL="0">
              <a:buNone/>
            </a:pPr>
            <a:r>
              <a:rPr b="1"/>
              <a:t>Impact of Data Fluency on Innovation and Problem-Solving:</a:t>
            </a:r>
            <a:r>
              <a:rPr/>
              <a:t> Illustrate how data fluency fosters innovation and enables more effective problem-solving by leveraging data-driven approaches.</a:t>
            </a:r>
          </a:p>
          <a:p>
            <a:pPr lvl="0" indent="0" marL="0">
              <a:buNone/>
            </a:pPr>
          </a:p>
          <a:p>
            <a:pPr lvl="0" indent="0" marL="0">
              <a:buNone/>
            </a:pPr>
            <a:r>
              <a:rPr b="1"/>
              <a:t>Integration of Data Fluency into Organizational Culture:</a:t>
            </a:r>
            <a:r>
              <a:rPr/>
              <a:t> Emphasize the importance of embedding data fluency into the organizational culture to promote a data-driven mindset and facilitate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115</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factors contributing to the shortage of data-literate professionals</a:t>
            </a:r>
          </a:p>
          <a:p>
            <a:pPr lvl="0" indent="0" marL="0">
              <a:buNone/>
            </a:pPr>
          </a:p>
          <a:p>
            <a:pPr lvl="0"/>
            <a:r>
              <a:rPr b="1"/>
              <a:t>Technological advancements:</a:t>
            </a:r>
            <a:r>
              <a:rPr/>
              <a:t> Detail how emerging technologies such as artificial intelligence, machine learning, and big data analytics are reshaping industries and creating new skill demands.</a:t>
            </a:r>
          </a:p>
          <a:p>
            <a:pPr lvl="0" indent="0" marL="0">
              <a:buNone/>
            </a:pPr>
          </a:p>
          <a:p>
            <a:pPr lvl="0"/>
            <a:r>
              <a:rPr b="1"/>
              <a:t>Evolving job roles:</a:t>
            </a:r>
            <a:r>
              <a:rPr/>
              <a:t> Provide examples of how traditional job roles are evolving to incorporate data-related responsibilities, such as data analysts, data scientists, and data engineers.</a:t>
            </a:r>
          </a:p>
          <a:p>
            <a:pPr lvl="0" indent="0" marL="0">
              <a:buNone/>
            </a:pPr>
          </a:p>
          <a:p>
            <a:pPr lvl="0"/>
            <a:r>
              <a:rPr b="1"/>
              <a:t>Education systems:</a:t>
            </a:r>
            <a:r>
              <a:rPr/>
              <a:t> Discuss the need for educational reforms to integrate data literacy and analytical skills into curricula at all levels, from primary schools to universities.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Training and Educational Resources for Data Fluency:</a:t>
            </a:r>
            <a:r>
              <a:rPr/>
              <a:t> Discuss various training programs, courses, and resources available for individuals and organizations to develop data fluency skills.</a:t>
            </a:r>
          </a:p>
          <a:p>
            <a:pPr lvl="0" indent="0" marL="0">
              <a:buNone/>
            </a:pPr>
          </a:p>
          <a:p>
            <a:pPr lvl="0" indent="0" marL="0">
              <a:buNone/>
            </a:pPr>
            <a:r>
              <a:rPr b="1"/>
              <a:t>Practical Exercises and Real-World Applications:</a:t>
            </a:r>
            <a:r>
              <a:rPr/>
              <a:t> Highlight the importance of hands-on experience and practical applications in developing data fluency skills, such as working on real-world projects and case studies.</a:t>
            </a:r>
          </a:p>
          <a:p>
            <a:pPr lvl="0" indent="0" marL="0">
              <a:buNone/>
            </a:pPr>
          </a:p>
          <a:p>
            <a:pPr lvl="0" indent="0" marL="0">
              <a:buNone/>
            </a:pPr>
            <a:r>
              <a:rPr b="1"/>
              <a:t>Continuous Learning and Skill Development Strategies:</a:t>
            </a:r>
            <a:r>
              <a:rPr/>
              <a:t> Outline strategies for continuous learning and skill development in data fluency, including online courses, workshops, and mentorship programs.</a:t>
            </a:r>
          </a:p>
          <a:p>
            <a:pPr lvl="0" indent="0" marL="0">
              <a:buNone/>
            </a:pPr>
          </a:p>
          <a:p>
            <a:pPr lvl="0" indent="0" marL="0">
              <a:buNone/>
            </a:pPr>
            <a:r>
              <a:rPr b="1"/>
              <a:t>Overcoming Challenges in Developing Data Fluency:</a:t>
            </a:r>
            <a:r>
              <a:rPr/>
              <a:t> Address common challenges faced in developing data fluency skills, such as technical barriers, time constraints, and resistance to change, and provide strategies for overcoming them.</a:t>
            </a:r>
          </a:p>
        </p:txBody>
      </p:sp>
      <p:sp>
        <p:nvSpPr>
          <p:cNvPr id="4" name="Slide Number Placeholder 3"/>
          <p:cNvSpPr>
            <a:spLocks noGrp="1"/>
          </p:cNvSpPr>
          <p:nvPr>
            <p:ph type="sldNum" sz="quarter" idx="10"/>
          </p:nvPr>
        </p:nvSpPr>
        <p:spPr/>
        <p:txBody>
          <a:bodyPr/>
          <a:lstStyle/>
          <a:p>
            <a:fld id="{18BDFEC3-8487-43E8-A154-7C12CBC1FFF2}" type="slidenum">
              <a:rPr lang="en-US"/>
              <a:t>116</a:t>
            </a:fld>
            <a:endParaRPr lang="en-US"/>
          </a:p>
        </p:txBody>
      </p:sp>
    </p:spTree>
  </p:cSld>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Data Fluency in Business and Management:</a:t>
            </a:r>
            <a:r>
              <a:rPr/>
              <a:t> Explore how data fluency enables better decision-making, performance analysis, and strategic planning in business and management contexts.</a:t>
            </a:r>
          </a:p>
          <a:p>
            <a:pPr lvl="0" indent="0" marL="0">
              <a:buNone/>
            </a:pPr>
          </a:p>
          <a:p>
            <a:pPr lvl="0" indent="0" marL="0">
              <a:buNone/>
            </a:pPr>
            <a:r>
              <a:rPr b="1"/>
              <a:t>Data-Driven Decision-Making in Healthcare:</a:t>
            </a:r>
            <a:r>
              <a:rPr/>
              <a:t> Discuss the role of data fluency in healthcare settings, including patient care, medical research, and healthcare management.</a:t>
            </a:r>
          </a:p>
          <a:p>
            <a:pPr lvl="0" indent="0" marL="0">
              <a:buNone/>
            </a:pPr>
          </a:p>
          <a:p>
            <a:pPr lvl="0" indent="0" marL="0">
              <a:buNone/>
            </a:pPr>
            <a:r>
              <a:rPr b="1"/>
              <a:t>Data Analysis in Scientific Research:</a:t>
            </a:r>
            <a:r>
              <a:rPr/>
              <a:t> Illustrate how data fluency skills are essential for conducting data analysis, interpreting research findings, and advancing scientific knowledge across various disciplines.</a:t>
            </a:r>
          </a:p>
          <a:p>
            <a:pPr lvl="0" indent="0" marL="0">
              <a:buNone/>
            </a:pPr>
          </a:p>
          <a:p>
            <a:pPr lvl="0" indent="0" marL="0">
              <a:buNone/>
            </a:pPr>
            <a:r>
              <a:rPr b="1"/>
              <a:t>Data Literacy in Education and Academia:</a:t>
            </a:r>
            <a:r>
              <a:rPr/>
              <a:t> Highlight the importance of data fluency in education and academia for promoting evidence-based teaching and learning, conducting research, and fostering critical thinking skills.</a:t>
            </a:r>
          </a:p>
        </p:txBody>
      </p:sp>
      <p:sp>
        <p:nvSpPr>
          <p:cNvPr id="4" name="Slide Number Placeholder 3"/>
          <p:cNvSpPr>
            <a:spLocks noGrp="1"/>
          </p:cNvSpPr>
          <p:nvPr>
            <p:ph type="sldNum" sz="quarter" idx="10"/>
          </p:nvPr>
        </p:nvSpPr>
        <p:spPr/>
        <p:txBody>
          <a:bodyPr/>
          <a:lstStyle/>
          <a:p>
            <a:fld id="{18BDFEC3-8487-43E8-A154-7C12CBC1FFF2}" type="slidenum">
              <a:rPr lang="en-US"/>
              <a:t>117</a:t>
            </a:fld>
            <a:endParaRPr lang="en-US"/>
          </a:p>
        </p:txBody>
      </p:sp>
    </p:spTree>
  </p:cSld>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Definition and Purpose of a Data Dictionary:</a:t>
            </a:r>
            <a:r>
              <a:rPr/>
              <a:t> Define a data dictionary as a centralized repository of metadata that provides information about the structure, content, and meaning of data elements within a dataset or database.</a:t>
            </a:r>
          </a:p>
          <a:p>
            <a:pPr lvl="0" indent="0" marL="0">
              <a:buNone/>
            </a:pPr>
          </a:p>
          <a:p>
            <a:pPr lvl="0" indent="0" marL="0">
              <a:buNone/>
            </a:pPr>
            <a:r>
              <a:rPr b="1"/>
              <a:t>Components of a Data Dictionary:</a:t>
            </a:r>
            <a:r>
              <a:rPr/>
              <a:t> Discuss the typical components of a data dictionary, including data element names, descriptions, data types, allowable values, and relationships between data elements.</a:t>
            </a:r>
          </a:p>
          <a:p>
            <a:pPr lvl="0" indent="0" marL="0">
              <a:buNone/>
            </a:pPr>
          </a:p>
          <a:p>
            <a:pPr lvl="0" indent="0" marL="0">
              <a:buNone/>
            </a:pPr>
            <a:r>
              <a:rPr b="1"/>
              <a:t>Importance of Maintaining a Data Dictionary:</a:t>
            </a:r>
            <a:r>
              <a:rPr/>
              <a:t> Explain why maintaining a data dictionary is essential for ensuring data quality, consistency, and understanding across an organization, as well as facilitating data governance and decision-making.</a:t>
            </a:r>
          </a:p>
          <a:p>
            <a:pPr lvl="0" indent="0" marL="0">
              <a:buNone/>
            </a:pPr>
          </a:p>
          <a:p>
            <a:pPr lvl="0" indent="0" marL="0">
              <a:buNone/>
            </a:pPr>
            <a:r>
              <a:rPr b="1"/>
              <a:t>Examples of Data Dictionary Entries:</a:t>
            </a:r>
            <a:r>
              <a:rPr/>
              <a:t> Provide examples of data dictionary entries, such as field names, definitions, data types, and validation rules, to illustrate how information is documented and organized within a data dictionary.</a:t>
            </a:r>
          </a:p>
        </p:txBody>
      </p:sp>
      <p:sp>
        <p:nvSpPr>
          <p:cNvPr id="4" name="Slide Number Placeholder 3"/>
          <p:cNvSpPr>
            <a:spLocks noGrp="1"/>
          </p:cNvSpPr>
          <p:nvPr>
            <p:ph type="sldNum" sz="quarter" idx="10"/>
          </p:nvPr>
        </p:nvSpPr>
        <p:spPr/>
        <p:txBody>
          <a:bodyPr/>
          <a:lstStyle/>
          <a:p>
            <a:fld id="{18BDFEC3-8487-43E8-A154-7C12CBC1FFF2}" type="slidenum">
              <a:rPr lang="en-US"/>
              <a:t>119</a:t>
            </a:fld>
            <a:endParaRPr lang="en-US"/>
          </a:p>
        </p:txBody>
      </p:sp>
    </p:spTree>
  </p:cSld>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Process for Creating a Data Dictionary:</a:t>
            </a:r>
            <a:r>
              <a:rPr/>
              <a:t> Outline the steps involved in creating a data dictionary, including data discovery, documentation, validation, and publication, and emphasize the importance of collaboration between data stakeholders.</a:t>
            </a:r>
          </a:p>
          <a:p>
            <a:pPr lvl="0" indent="0" marL="0">
              <a:buNone/>
            </a:pPr>
          </a:p>
          <a:p>
            <a:pPr lvl="0" indent="0" marL="0">
              <a:buNone/>
            </a:pPr>
            <a:r>
              <a:rPr b="1"/>
              <a:t>Tools and Software for Managing Data Dictionaries:</a:t>
            </a:r>
            <a:r>
              <a:rPr/>
              <a:t> Introduce various tools and software applications available for creating, managing, and sharing data dictionaries, such as data cataloging platforms, database management systems, and metadata management tools.</a:t>
            </a:r>
          </a:p>
          <a:p>
            <a:pPr lvl="0" indent="0" marL="0">
              <a:buNone/>
            </a:pPr>
          </a:p>
          <a:p>
            <a:pPr lvl="0" indent="0" marL="0">
              <a:buNone/>
            </a:pPr>
            <a:r>
              <a:rPr b="1"/>
              <a:t>Best Practices for Maintaining Data Dictionary Accuracy and Relevance:</a:t>
            </a:r>
            <a:r>
              <a:rPr/>
              <a:t> Provide best practices for maintaining the accuracy, completeness, and relevance of data dictionary entries, such as regular updates, version control, and alignment with data governance policies and standards.</a:t>
            </a:r>
          </a:p>
          <a:p>
            <a:pPr lvl="0" indent="0" marL="0">
              <a:buNone/>
            </a:pPr>
          </a:p>
          <a:p>
            <a:pPr lvl="0" indent="0" marL="0">
              <a:buNone/>
            </a:pPr>
            <a:r>
              <a:rPr b="1"/>
              <a:t>Role of Data Stewards in Managing the Data Dictionary:</a:t>
            </a:r>
            <a:r>
              <a:rPr/>
              <a:t> Discuss the role of data stewards in overseeing the creation, maintenance, and governance of the data dictionary, including responsibilities such as data quality assurance, metadata management, and user support.</a:t>
            </a:r>
          </a:p>
        </p:txBody>
      </p:sp>
      <p:sp>
        <p:nvSpPr>
          <p:cNvPr id="4" name="Slide Number Placeholder 3"/>
          <p:cNvSpPr>
            <a:spLocks noGrp="1"/>
          </p:cNvSpPr>
          <p:nvPr>
            <p:ph type="sldNum" sz="quarter" idx="10"/>
          </p:nvPr>
        </p:nvSpPr>
        <p:spPr/>
        <p:txBody>
          <a:bodyPr/>
          <a:lstStyle/>
          <a:p>
            <a:fld id="{18BDFEC3-8487-43E8-A154-7C12CBC1FFF2}" type="slidenum">
              <a:rPr lang="en-US"/>
              <a:t>120</a:t>
            </a:fld>
            <a:endParaRPr lang="en-US"/>
          </a:p>
        </p:txBody>
      </p:sp>
    </p:spTree>
  </p:cSld>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Relationship Between the Data Dictionary and Data Governance:</a:t>
            </a:r>
            <a:r>
              <a:rPr/>
              <a:t> Explain how the data dictionary serves as a foundational component of data governance by providing a common language and reference for understanding and managing data assets.</a:t>
            </a:r>
          </a:p>
          <a:p>
            <a:pPr lvl="0" indent="0" marL="0">
              <a:buNone/>
            </a:pPr>
          </a:p>
          <a:p>
            <a:pPr lvl="0" indent="0" marL="0">
              <a:buNone/>
            </a:pPr>
            <a:r>
              <a:rPr b="1"/>
              <a:t>Incorporating Data Dictionary Standards and Guidelines into Data Governance Frameworks:</a:t>
            </a:r>
            <a:r>
              <a:rPr/>
              <a:t> Discuss the importance of aligning data dictionary standards, guidelines, and practices with broader data governance initiatives to ensure consistency, compliance, and transparency in data management processes.</a:t>
            </a:r>
          </a:p>
          <a:p>
            <a:pPr lvl="0" indent="0" marL="0">
              <a:buNone/>
            </a:pPr>
          </a:p>
          <a:p>
            <a:pPr lvl="0" indent="0" marL="0">
              <a:buNone/>
            </a:pPr>
            <a:r>
              <a:rPr b="1"/>
              <a:t>Using the Data Dictionary to Enforce Data Policies and Standards:</a:t>
            </a:r>
            <a:r>
              <a:rPr/>
              <a:t> Illustrate how the data dictionary can be used to enforce data policies, standards, and guidelines by documenting data definitions, classifications, and usage rules, and ensuring adherence to established norms and practices.</a:t>
            </a:r>
          </a:p>
          <a:p>
            <a:pPr lvl="0" indent="0" marL="0">
              <a:buNone/>
            </a:pPr>
          </a:p>
          <a:p>
            <a:pPr lvl="0" indent="0" marL="0">
              <a:buNone/>
            </a:pPr>
            <a:r>
              <a:rPr b="1"/>
              <a:t>Leveraging the Data Dictionary for Data Lineage and Impact Analysis:</a:t>
            </a:r>
            <a:r>
              <a:rPr/>
              <a:t> Highlight the role of the data dictionary in documenting data lineage, tracing data origins and transformations, and conducting impact analysis to understand the implications of changes to data structures or definitions on downstream processes and systems.</a:t>
            </a:r>
          </a:p>
        </p:txBody>
      </p:sp>
      <p:sp>
        <p:nvSpPr>
          <p:cNvPr id="4" name="Slide Number Placeholder 3"/>
          <p:cNvSpPr>
            <a:spLocks noGrp="1"/>
          </p:cNvSpPr>
          <p:nvPr>
            <p:ph type="sldNum" sz="quarter" idx="10"/>
          </p:nvPr>
        </p:nvSpPr>
        <p:spPr/>
        <p:txBody>
          <a:bodyPr/>
          <a:lstStyle/>
          <a:p>
            <a:fld id="{18BDFEC3-8487-43E8-A154-7C12CBC1FFF2}" type="slidenum">
              <a:rPr lang="en-US"/>
              <a:t>121</a:t>
            </a:fld>
            <a:endParaRPr lang="en-US"/>
          </a:p>
        </p:txBody>
      </p:sp>
    </p:spTree>
  </p:cSld>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strategies for reading data effectively and enhancing data fluency skills within organizations. </a:t>
            </a:r>
            <a:r>
              <a:rPr b="1" i="1"/>
              <a:t>Developing a Data Reading Strategy</a:t>
            </a:r>
            <a:r>
              <a:rPr/>
              <a:t> [Add details] </a:t>
            </a:r>
            <a:r>
              <a:rPr b="1" i="1"/>
              <a:t>Enhancing Data Fluency Skills</a:t>
            </a:r>
            <a:r>
              <a:rPr/>
              <a:t> [Add details] </a:t>
            </a:r>
            <a:r>
              <a:rPr b="1" i="1"/>
              <a:t>Implementing Data Fluency Programs</a:t>
            </a:r>
            <a:r>
              <a:rPr/>
              <a:t> [Add details] </a:t>
            </a:r>
            <a:r>
              <a:rPr b="1" i="1"/>
              <a:t>Measuring Data Fluency Success</a:t>
            </a:r>
            <a:r>
              <a:rPr/>
              <a:t> [Add details]</a:t>
            </a:r>
          </a:p>
        </p:txBody>
      </p:sp>
      <p:sp>
        <p:nvSpPr>
          <p:cNvPr id="4" name="Slide Number Placeholder 3"/>
          <p:cNvSpPr>
            <a:spLocks noGrp="1"/>
          </p:cNvSpPr>
          <p:nvPr>
            <p:ph type="sldNum" sz="quarter" idx="10"/>
          </p:nvPr>
        </p:nvSpPr>
        <p:spPr/>
        <p:txBody>
          <a:bodyPr/>
          <a:lstStyle/>
          <a:p>
            <a:fld id="{18BDFEC3-8487-43E8-A154-7C12CBC1FFF2}" type="slidenum">
              <a:rPr lang="en-US"/>
              <a:t>122</a:t>
            </a:fld>
            <a:endParaRPr lang="en-US"/>
          </a:p>
        </p:txBody>
      </p:sp>
    </p:spTree>
  </p:cSld>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Understanding the Purpose and Goals of Data Reading:</a:t>
            </a:r>
            <a:r>
              <a:rPr/>
              <a:t> Define the objectives of data reading, such as gaining insights, making informed decisions, and solving business problems, and clarify how data reading supports organizational goals and objectives.</a:t>
            </a:r>
          </a:p>
          <a:p>
            <a:pPr lvl="0" indent="0" marL="0">
              <a:buNone/>
            </a:pPr>
          </a:p>
          <a:p>
            <a:pPr lvl="0" indent="0" marL="0">
              <a:buNone/>
            </a:pPr>
            <a:r>
              <a:rPr b="1"/>
              <a:t>Identifying Relevant Data Sources and Datasets:</a:t>
            </a:r>
            <a:r>
              <a:rPr/>
              <a:t> Discuss the process of identifying and accessing relevant data sources and datasets, including internal databases, external repositories, and third-party data sources, to ensure data availability and quality for analysis.</a:t>
            </a:r>
          </a:p>
          <a:p>
            <a:pPr lvl="0" indent="0" marL="0">
              <a:buNone/>
            </a:pPr>
          </a:p>
          <a:p>
            <a:pPr lvl="0" indent="0" marL="0">
              <a:buNone/>
            </a:pPr>
            <a:r>
              <a:rPr b="1"/>
              <a:t>Establishing Criteria for Data Selection and Prioritization:</a:t>
            </a:r>
            <a:r>
              <a:rPr/>
              <a:t> Define criteria for selecting and prioritizing data based on relevance, reliability, completeness, and timeliness, considering factors such as business requirements, data quality, and analytical objectives.</a:t>
            </a:r>
          </a:p>
          <a:p>
            <a:pPr lvl="0" indent="0" marL="0">
              <a:buNone/>
            </a:pPr>
          </a:p>
          <a:p>
            <a:pPr lvl="0" indent="0" marL="0">
              <a:buNone/>
            </a:pPr>
            <a:r>
              <a:rPr b="1"/>
              <a:t>Creating a Framework for Data Analysis and Interpretation:</a:t>
            </a:r>
            <a:r>
              <a:rPr/>
              <a:t> Develop a structured approach or framework for analyzing and interpreting data, including techniques for data cleaning, preprocessing, analysis, visualization, and storytelling, to derive actionable insights and inform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123</a:t>
            </a:fld>
            <a:endParaRPr lang="en-US"/>
          </a:p>
        </p:txBody>
      </p:sp>
    </p:spTree>
  </p:cSld>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Identifying Data Fluency Competencies and Proficiency Levels:</a:t>
            </a:r>
            <a:r>
              <a:rPr/>
              <a:t> Define the key competencies and proficiency levels required for data fluency, including data literacy, data analysis, data visualization, and data storytelling skills, and describe how these skills contribute to organizational success.</a:t>
            </a:r>
          </a:p>
          <a:p>
            <a:pPr lvl="0" indent="0" marL="0">
              <a:buNone/>
            </a:pPr>
          </a:p>
          <a:p>
            <a:pPr lvl="0" indent="0" marL="0">
              <a:buNone/>
            </a:pPr>
            <a:r>
              <a:rPr b="1"/>
              <a:t>Assessing Current Data Fluency Skills within the Organization:</a:t>
            </a:r>
            <a:r>
              <a:rPr/>
              <a:t> Conduct a skills assessment or gap analysis to evaluate the current level of data fluency within the organization, identify areas for improvement, and tailor training and development initiatives accordingly.</a:t>
            </a:r>
          </a:p>
          <a:p>
            <a:pPr lvl="0" indent="0" marL="0">
              <a:buNone/>
            </a:pPr>
          </a:p>
          <a:p>
            <a:pPr lvl="0" indent="0" marL="0">
              <a:buNone/>
            </a:pPr>
            <a:r>
              <a:rPr b="1"/>
              <a:t>Providing Training and Resources to Improve Data Fluency:</a:t>
            </a:r>
            <a:r>
              <a:rPr/>
              <a:t> Offer training programs, workshops, online courses, and resources to enhance employees’ data fluency skills and knowledge, covering topics such as data analysis tools, statistical methods, data visualization techniques, and storytelling principles.</a:t>
            </a:r>
          </a:p>
          <a:p>
            <a:pPr lvl="0" indent="0" marL="0">
              <a:buNone/>
            </a:pPr>
          </a:p>
          <a:p>
            <a:pPr lvl="0" indent="0" marL="0">
              <a:buNone/>
            </a:pPr>
            <a:r>
              <a:rPr b="1"/>
              <a:t>Encouraging Continuous Learning and Skill Development:</a:t>
            </a:r>
            <a:r>
              <a:rPr/>
              <a:t> Foster a culture of continuous learning and skill development by promoting self-directed learning, peer-to-peer knowledge sharing, and participation in professional development activities related to data fluency and analytics.</a:t>
            </a:r>
          </a:p>
        </p:txBody>
      </p:sp>
      <p:sp>
        <p:nvSpPr>
          <p:cNvPr id="4" name="Slide Number Placeholder 3"/>
          <p:cNvSpPr>
            <a:spLocks noGrp="1"/>
          </p:cNvSpPr>
          <p:nvPr>
            <p:ph type="sldNum" sz="quarter" idx="10"/>
          </p:nvPr>
        </p:nvSpPr>
        <p:spPr/>
        <p:txBody>
          <a:bodyPr/>
          <a:lstStyle/>
          <a:p>
            <a:fld id="{18BDFEC3-8487-43E8-A154-7C12CBC1FFF2}" type="slidenum">
              <a:rPr lang="en-US"/>
              <a:t>124</a:t>
            </a:fld>
            <a:endParaRPr lang="en-US"/>
          </a:p>
        </p:txBody>
      </p:sp>
    </p:spTree>
  </p:cSld>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Designing and Implementing Data Fluency Initiatives:</a:t>
            </a:r>
            <a:r>
              <a:rPr/>
              <a:t> Develop a comprehensive strategy and roadmap for implementing data fluency initiatives within the organization, including objectives, timelines, resource allocation, and key performance indicators (KPIs) for success.</a:t>
            </a:r>
          </a:p>
          <a:p>
            <a:pPr lvl="0" indent="0" marL="0">
              <a:buNone/>
            </a:pPr>
          </a:p>
          <a:p>
            <a:pPr lvl="0" indent="0" marL="0">
              <a:buNone/>
            </a:pPr>
            <a:r>
              <a:rPr b="1"/>
              <a:t>Integrating Data Fluency into Employee Onboarding and Training:</a:t>
            </a:r>
            <a:r>
              <a:rPr/>
              <a:t> Incorporate data fluency training and education into employee onboarding programs, training curricula, and professional development initiatives to ensure that all employees have the opportunity to develop essential data skills.</a:t>
            </a:r>
          </a:p>
          <a:p>
            <a:pPr lvl="0" indent="0" marL="0">
              <a:buNone/>
            </a:pPr>
          </a:p>
          <a:p>
            <a:pPr lvl="0" indent="0" marL="0">
              <a:buNone/>
            </a:pPr>
            <a:r>
              <a:rPr b="1"/>
              <a:t>Establishing Data Fluency Champions and Advocates:</a:t>
            </a:r>
            <a:r>
              <a:rPr/>
              <a:t> Identify and empower data fluency champions and advocates within the organization who can promote the importance of data fluency, provide guidance and support to their peers, and drive cultural change towards a more data-driven mindset.</a:t>
            </a:r>
          </a:p>
          <a:p>
            <a:pPr lvl="0" indent="0" marL="0">
              <a:buNone/>
            </a:pPr>
          </a:p>
          <a:p>
            <a:pPr lvl="0" indent="0" marL="0">
              <a:buNone/>
            </a:pPr>
            <a:r>
              <a:rPr b="1"/>
              <a:t>Measuring the Effectiveness of Data Fluency Programs:</a:t>
            </a:r>
            <a:r>
              <a:rPr/>
              <a:t> Define metrics and measures to evaluate the effectiveness and impact of data fluency programs, such as skill assessments, training completion rates, employee feedback surveys, and business outcomes linked to improved data literacy and analytical capabilities.</a:t>
            </a:r>
          </a:p>
        </p:txBody>
      </p:sp>
      <p:sp>
        <p:nvSpPr>
          <p:cNvPr id="4" name="Slide Number Placeholder 3"/>
          <p:cNvSpPr>
            <a:spLocks noGrp="1"/>
          </p:cNvSpPr>
          <p:nvPr>
            <p:ph type="sldNum" sz="quarter" idx="10"/>
          </p:nvPr>
        </p:nvSpPr>
        <p:spPr/>
        <p:txBody>
          <a:bodyPr/>
          <a:lstStyle/>
          <a:p>
            <a:fld id="{18BDFEC3-8487-43E8-A154-7C12CBC1FFF2}" type="slidenum">
              <a:rPr lang="en-US"/>
              <a:t>125</a:t>
            </a:fld>
            <a:endParaRPr lang="en-US"/>
          </a:p>
        </p:txBody>
      </p:sp>
    </p:spTree>
  </p:cSld>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Defining Key Performance Indicators (KPIs) for Data Fluency:</a:t>
            </a:r>
            <a:r>
              <a:rPr/>
              <a:t> Identify and define KPIs that reflect the desired outcomes and objectives of data fluency initiatives, such as proficiency levels, skill development, data-driven decision-making, and business impact.</a:t>
            </a:r>
          </a:p>
          <a:p>
            <a:pPr lvl="0" indent="0" marL="0">
              <a:buNone/>
            </a:pPr>
          </a:p>
          <a:p>
            <a:pPr lvl="0" indent="0" marL="0">
              <a:buNone/>
            </a:pPr>
            <a:r>
              <a:rPr b="1"/>
              <a:t>Conducting Assessments to Measure Data Fluency Levels:</a:t>
            </a:r>
            <a:r>
              <a:rPr/>
              <a:t> Administer assessments, surveys, or skills tests to measure employees’ data fluency levels, identify strengths and weaknesses, and benchmark progress against established proficiency standards or benchmarks.</a:t>
            </a:r>
          </a:p>
          <a:p>
            <a:pPr lvl="0" indent="0" marL="0">
              <a:buNone/>
            </a:pPr>
          </a:p>
          <a:p>
            <a:pPr lvl="0" indent="0" marL="0">
              <a:buNone/>
            </a:pPr>
            <a:r>
              <a:rPr b="1"/>
              <a:t>Tracking Progress and Improvement Over Time:</a:t>
            </a:r>
            <a:r>
              <a:rPr/>
              <a:t> Establish mechanisms for tracking and monitoring progress in data fluency development over time, such as dashboards, reports, or scorecards that provide visibility into skill development, training completion rates, and performance trends.</a:t>
            </a:r>
          </a:p>
          <a:p>
            <a:pPr lvl="0" indent="0" marL="0">
              <a:buNone/>
            </a:pPr>
          </a:p>
          <a:p>
            <a:pPr lvl="0" indent="0" marL="0">
              <a:buNone/>
            </a:pPr>
            <a:r>
              <a:rPr b="1"/>
              <a:t>Iterating and Refining Data Fluency Initiatives Based on Feedback:</a:t>
            </a:r>
            <a:r>
              <a:rPr/>
              <a:t> Collect feedback from participants, stakeholders, and business leaders to identify areas for improvement, gather insights into the effectiveness of data fluency programs, and iterate and refine initiatives to better meet the evolving needs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126</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Automation and digitization:</a:t>
            </a:r>
            <a:r>
              <a:rPr/>
              <a:t> As organizations automate repetitive tasks and adopt digital technologies to streamline operations, employees must develop digital literacy and proficiency in using data-driven tools and platforms to navigate the digital workplace effectively.</a:t>
            </a:r>
          </a:p>
          <a:p>
            <a:pPr lvl="0" indent="0" marL="0">
              <a:buNone/>
            </a:pPr>
          </a:p>
          <a:p>
            <a:pPr lvl="0"/>
            <a:r>
              <a:rPr b="1"/>
              <a:t>Emerging technologies:</a:t>
            </a:r>
            <a:r>
              <a:rPr/>
              <a:t> The rapid evolution of technologies such as artificial intelligence, machine learning, and blockchain is reshaping industries and creating new job roles that require specialized skills in data analysis, programming, and algorithmic reasoning.</a:t>
            </a:r>
          </a:p>
          <a:p>
            <a:pPr lvl="0" indent="0" marL="0">
              <a:buNone/>
            </a:pPr>
          </a:p>
          <a:p>
            <a:pPr lvl="0"/>
            <a:r>
              <a:rPr b="1"/>
              <a:t>Globalization and remote work:</a:t>
            </a:r>
            <a:r>
              <a:rPr/>
              <a:t> With the proliferation of remote work arrangements and the globalization of businesses, employees need to cultivate virtual collaboration skills, cross-cultural competencies, and adaptability to thrive in diverse and distributed work environments.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Case Study: Implementation of Data Literacy Initiatives at XYZ Corporation:</a:t>
            </a:r>
            <a:r>
              <a:rPr/>
              <a:t> Explore how XYZ Corporation implemented data literacy initiatives, including the strategies, resources, and methodologies employed to promote data literacy among employees.</a:t>
            </a:r>
          </a:p>
          <a:p>
            <a:pPr lvl="0" indent="0" marL="0">
              <a:buNone/>
            </a:pPr>
          </a:p>
          <a:p>
            <a:pPr lvl="0" indent="0" marL="0">
              <a:buNone/>
            </a:pPr>
            <a:r>
              <a:rPr b="1"/>
              <a:t>Challenges Faced and Lessons Learned:</a:t>
            </a:r>
            <a:r>
              <a:rPr/>
              <a:t> Discuss the challenges encountered during the implementation process, such as resistance to change, skill gaps, and cultural barriers, and highlight the key lessons learned from overcoming these challenges.</a:t>
            </a:r>
          </a:p>
          <a:p>
            <a:pPr lvl="0" indent="0" marL="0">
              <a:buNone/>
            </a:pPr>
          </a:p>
          <a:p>
            <a:pPr lvl="0" indent="0" marL="0">
              <a:buNone/>
            </a:pPr>
            <a:r>
              <a:rPr b="1"/>
              <a:t>Impact on Organizational Culture and Decision-Making Processes:</a:t>
            </a:r>
            <a:r>
              <a:rPr/>
              <a:t> Examine the impact of data literacy initiatives on organizational culture, decision-making processes, and business outcomes, including improvements in data-driven decision-making, collaboration, and innovation.</a:t>
            </a:r>
          </a:p>
          <a:p>
            <a:pPr lvl="0" indent="0" marL="0">
              <a:buNone/>
            </a:pPr>
          </a:p>
          <a:p>
            <a:pPr lvl="0" indent="0" marL="0">
              <a:buNone/>
            </a:pPr>
            <a:r>
              <a:rPr b="1"/>
              <a:t>Best Practices for Promoting Data Literacy Within Organizations:</a:t>
            </a:r>
            <a:r>
              <a:rPr/>
              <a:t> Identify and share best practices and success factors for promoting data literacy within organizations, including leadership support, employee engagement, continuous learning, and alignment with business objectives.</a:t>
            </a:r>
          </a:p>
        </p:txBody>
      </p:sp>
      <p:sp>
        <p:nvSpPr>
          <p:cNvPr id="4" name="Slide Number Placeholder 3"/>
          <p:cNvSpPr>
            <a:spLocks noGrp="1"/>
          </p:cNvSpPr>
          <p:nvPr>
            <p:ph type="sldNum" sz="quarter" idx="10"/>
          </p:nvPr>
        </p:nvSpPr>
        <p:spPr/>
        <p:txBody>
          <a:bodyPr/>
          <a:lstStyle/>
          <a:p>
            <a:fld id="{18BDFEC3-8487-43E8-A154-7C12CBC1FFF2}" type="slidenum">
              <a:rPr lang="en-US"/>
              <a:t>127</a:t>
            </a:fld>
            <a:endParaRPr lang="en-US"/>
          </a:p>
        </p:txBody>
      </p:sp>
    </p:spTree>
  </p:cSld>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Apply descriptive analytics techniques to understand data patterns and trends.</a:t>
            </a:r>
          </a:p>
          <a:p>
            <a:pPr lvl="0" indent="0" marL="0">
              <a:buNone/>
            </a:pPr>
          </a:p>
          <a:p>
            <a:pPr lvl="0"/>
            <a:r>
              <a:rPr b="1"/>
              <a:t>Description:</a:t>
            </a:r>
            <a:r>
              <a:rPr/>
              <a:t> Guide participants through a workshop where they perform descriptive analytics on a given dataset.</a:t>
            </a:r>
          </a:p>
          <a:p>
            <a:pPr lvl="0" indent="0" marL="0">
              <a:buNone/>
            </a:pPr>
          </a:p>
          <a:p>
            <a:pPr lvl="0"/>
            <a:r>
              <a:rPr b="1"/>
              <a:t>Activities:</a:t>
            </a:r>
            <a:r>
              <a:rPr/>
              <a:t> Participants calculate summary statistics (mean, median, mode, range) for a dataset of customer transaction data. Participants visualize the data using charts (histograms, box plots, scatter plots) to identify outliers and distribution patterns.</a:t>
            </a:r>
          </a:p>
        </p:txBody>
      </p:sp>
      <p:sp>
        <p:nvSpPr>
          <p:cNvPr id="4" name="Slide Number Placeholder 3"/>
          <p:cNvSpPr>
            <a:spLocks noGrp="1"/>
          </p:cNvSpPr>
          <p:nvPr>
            <p:ph type="sldNum" sz="quarter" idx="10"/>
          </p:nvPr>
        </p:nvSpPr>
        <p:spPr/>
        <p:txBody>
          <a:bodyPr/>
          <a:lstStyle/>
          <a:p>
            <a:fld id="{18BDFEC3-8487-43E8-A154-7C12CBC1FFF2}" type="slidenum">
              <a:rPr lang="en-US"/>
              <a:t>128</a:t>
            </a:fld>
            <a:endParaRPr lang="en-US"/>
          </a:p>
        </p:txBody>
      </p:sp>
    </p:spTree>
  </p:cSld>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the previous exercise while reviewing the SalesData.csv you identified data the columns such as Date, Product, Revenue, Units Sold, and Region. These variables will be crucial for our analysis. We will use these inputs to calculate Mean, Median, Mode and Range values</a:t>
            </a:r>
          </a:p>
        </p:txBody>
      </p:sp>
      <p:sp>
        <p:nvSpPr>
          <p:cNvPr id="4" name="Slide Number Placeholder 3"/>
          <p:cNvSpPr>
            <a:spLocks noGrp="1"/>
          </p:cNvSpPr>
          <p:nvPr>
            <p:ph type="sldNum" sz="quarter" idx="10"/>
          </p:nvPr>
        </p:nvSpPr>
        <p:spPr/>
        <p:txBody>
          <a:bodyPr/>
          <a:lstStyle/>
          <a:p>
            <a:fld id="{18BDFEC3-8487-43E8-A154-7C12CBC1FFF2}" type="slidenum">
              <a:rPr lang="en-US"/>
              <a:t>129</a:t>
            </a:fld>
            <a:endParaRPr lang="en-US"/>
          </a:p>
        </p:txBody>
      </p:sp>
    </p:spTree>
  </p:cSld>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Open the SalesData.csv using your preferred spreadsheet software (e.g., Excel, Google Sheets). - </a:t>
            </a:r>
            <a:r>
              <a:rPr b="1"/>
              <a:t>Mean:</a:t>
            </a:r>
            <a:r>
              <a:rPr/>
              <a:t> Add up all the revenue values and divide by the total number of entries to find the average. Repeat the same process for units sold. - </a:t>
            </a:r>
            <a:r>
              <a:rPr b="1"/>
              <a:t>Median:</a:t>
            </a:r>
            <a:r>
              <a:rPr/>
              <a:t> Arrange the revenue and units sold values in ascending order and find the middle value. This will be the median. - </a:t>
            </a:r>
            <a:r>
              <a:rPr b="1"/>
              <a:t>Mode:</a:t>
            </a:r>
            <a:r>
              <a:rPr/>
              <a:t> Identify the value that appears most frequently in the dataset for both revenue and units sold. - </a:t>
            </a:r>
            <a:r>
              <a:rPr b="1"/>
              <a:t>Range:</a:t>
            </a:r>
            <a:r>
              <a:rPr/>
              <a:t> Subtract the minimum value from the maximum value to find the range for revenue and units sold.</a:t>
            </a:r>
          </a:p>
        </p:txBody>
      </p:sp>
      <p:sp>
        <p:nvSpPr>
          <p:cNvPr id="4" name="Slide Number Placeholder 3"/>
          <p:cNvSpPr>
            <a:spLocks noGrp="1"/>
          </p:cNvSpPr>
          <p:nvPr>
            <p:ph type="sldNum" sz="quarter" idx="10"/>
          </p:nvPr>
        </p:nvSpPr>
        <p:spPr/>
        <p:txBody>
          <a:bodyPr/>
          <a:lstStyle/>
          <a:p>
            <a:fld id="{18BDFEC3-8487-43E8-A154-7C12CBC1FFF2}" type="slidenum">
              <a:rPr lang="en-US"/>
              <a:t>130</a:t>
            </a:fld>
            <a:endParaRPr lang="en-US"/>
          </a:p>
        </p:txBody>
      </p:sp>
    </p:spTree>
  </p:cSld>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is essential for understanding patterns and trends within datasets. Let’s explore three types of charts: histograms, box plots, and scatter plots. These visualizations help us uncover insights that might not be apparent from raw data alone.</a:t>
            </a:r>
          </a:p>
        </p:txBody>
      </p:sp>
      <p:sp>
        <p:nvSpPr>
          <p:cNvPr id="4" name="Slide Number Placeholder 3"/>
          <p:cNvSpPr>
            <a:spLocks noGrp="1"/>
          </p:cNvSpPr>
          <p:nvPr>
            <p:ph type="sldNum" sz="quarter" idx="10"/>
          </p:nvPr>
        </p:nvSpPr>
        <p:spPr/>
        <p:txBody>
          <a:bodyPr/>
          <a:lstStyle/>
          <a:p>
            <a:fld id="{18BDFEC3-8487-43E8-A154-7C12CBC1FFF2}" type="slidenum">
              <a:rPr lang="en-US"/>
              <a:t>131</a:t>
            </a:fld>
            <a:endParaRPr lang="en-US"/>
          </a:p>
        </p:txBody>
      </p:sp>
    </p:spTree>
  </p:cSld>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a:t>Open your Data Visualization Tool: Launch your preferred data visualization tool, such as Excel or Python with Matplotlib.</a:t>
            </a:r>
          </a:p>
          <a:p>
            <a:pPr lvl="0" indent="0" marL="0">
              <a:buNone/>
            </a:pPr>
          </a:p>
          <a:p>
            <a:pPr lvl="0" indent="-457200" marL="457200">
              <a:buAutoNum type="arabicPeriod"/>
            </a:pPr>
            <a:r>
              <a:rPr/>
              <a:t>Import the Dataset: Import the provided dataset containing sales data.</a:t>
            </a:r>
          </a:p>
          <a:p>
            <a:pPr lvl="0" indent="0" marL="0">
              <a:buNone/>
            </a:pPr>
          </a:p>
          <a:p>
            <a:pPr lvl="0" indent="-457200" marL="457200">
              <a:buAutoNum type="arabicPeriod"/>
            </a:pPr>
            <a:r>
              <a:rPr/>
              <a:t>Select Variables: Choose the “Revenue” or “Units Sold” column as the variable you want to visualize.</a:t>
            </a:r>
          </a:p>
          <a:p>
            <a:pPr lvl="0" indent="0" marL="0">
              <a:buNone/>
            </a:pPr>
          </a:p>
          <a:p>
            <a:pPr lvl="0" indent="-457200" marL="457200">
              <a:buAutoNum type="arabicPeriod"/>
            </a:pPr>
            <a:r>
              <a:rPr/>
              <a:t>Create the Histogram:</a:t>
            </a:r>
          </a:p>
          <a:p>
            <a:pPr lvl="0" indent="0" marL="0">
              <a:buNone/>
            </a:pPr>
          </a:p>
          <a:p>
            <a:pPr lvl="0"/>
            <a:r>
              <a:rPr/>
              <a:t>In Excel:</a:t>
            </a:r>
          </a:p>
          <a:p>
            <a:pPr lvl="0" indent="0" marL="0">
              <a:buNone/>
            </a:pPr>
          </a:p>
          <a:p>
            <a:pPr lvl="0"/>
            <a:r>
              <a:rPr/>
              <a:t>Select the data range.</a:t>
            </a:r>
          </a:p>
          <a:p>
            <a:pPr lvl="0" indent="0" marL="0">
              <a:buNone/>
            </a:pPr>
          </a:p>
          <a:p>
            <a:pPr lvl="0"/>
            <a:r>
              <a:rPr/>
              <a:t>Go to the “Insert” tab and choose “Histogram” from the Charts group.</a:t>
            </a:r>
          </a:p>
          <a:p>
            <a:pPr lvl="0" indent="0" marL="0">
              <a:buNone/>
            </a:pPr>
          </a:p>
          <a:p>
            <a:pPr lvl="0"/>
            <a:r>
              <a:rPr/>
              <a:t>In Python with Matplotlib:</a:t>
            </a:r>
          </a:p>
          <a:p>
            <a:pPr lvl="0" indent="0" marL="0">
              <a:buNone/>
            </a:pPr>
          </a:p>
          <a:p>
            <a:pPr lvl="0"/>
            <a:r>
              <a:rPr/>
              <a:t>Use the hist() function, passing the selected data as an argument.</a:t>
            </a:r>
          </a:p>
          <a:p>
            <a:pPr lvl="0" indent="0" marL="0">
              <a:buNone/>
            </a:pPr>
          </a:p>
          <a:p>
            <a:pPr lvl="0" indent="-457200" marL="457200">
              <a:buAutoNum startAt="5" type="arabicPeriod"/>
            </a:pPr>
            <a:r>
              <a:rPr/>
              <a:t>Customize the Histogram:</a:t>
            </a:r>
          </a:p>
          <a:p>
            <a:pPr lvl="0" indent="0" marL="0">
              <a:buNone/>
            </a:pPr>
          </a:p>
          <a:p>
            <a:pPr lvl="0"/>
            <a:r>
              <a:rPr/>
              <a:t>Adjust the bin size or number of bins to visualize the data effectively.</a:t>
            </a:r>
          </a:p>
          <a:p>
            <a:pPr lvl="0" indent="0" marL="0">
              <a:buNone/>
            </a:pPr>
          </a:p>
          <a:p>
            <a:pPr lvl="0"/>
            <a:r>
              <a:rPr/>
              <a:t>Label the axes and title the chart for clarity.</a:t>
            </a:r>
          </a:p>
        </p:txBody>
      </p:sp>
      <p:sp>
        <p:nvSpPr>
          <p:cNvPr id="4" name="Slide Number Placeholder 3"/>
          <p:cNvSpPr>
            <a:spLocks noGrp="1"/>
          </p:cNvSpPr>
          <p:nvPr>
            <p:ph type="sldNum" sz="quarter" idx="10"/>
          </p:nvPr>
        </p:nvSpPr>
        <p:spPr/>
        <p:txBody>
          <a:bodyPr/>
          <a:lstStyle/>
          <a:p>
            <a:fld id="{18BDFEC3-8487-43E8-A154-7C12CBC1FFF2}" type="slidenum">
              <a:rPr lang="en-US"/>
              <a:t>132</a:t>
            </a:fld>
            <a:endParaRPr lang="en-US"/>
          </a:p>
        </p:txBody>
      </p:sp>
    </p:spTree>
  </p:cSld>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a:t>Open your Data Visualization Tool: Ensure your data visualization tool is still open.</a:t>
            </a:r>
          </a:p>
          <a:p>
            <a:pPr lvl="0" indent="0" marL="0">
              <a:buNone/>
            </a:pPr>
          </a:p>
          <a:p>
            <a:pPr lvl="0" indent="-457200" marL="457200">
              <a:buAutoNum type="arabicPeriod"/>
            </a:pPr>
            <a:r>
              <a:rPr/>
              <a:t>Select Variables: Choose both the “Revenue” and “Units Sold” columns as the variables you want to visualize.</a:t>
            </a:r>
          </a:p>
          <a:p>
            <a:pPr lvl="0" indent="0" marL="0">
              <a:buNone/>
            </a:pPr>
          </a:p>
          <a:p>
            <a:pPr lvl="0" indent="-457200" marL="457200">
              <a:buAutoNum type="arabicPeriod"/>
            </a:pPr>
            <a:r>
              <a:rPr/>
              <a:t>Create the Box Plot:</a:t>
            </a:r>
          </a:p>
          <a:p>
            <a:pPr lvl="0" indent="0" marL="0">
              <a:buNone/>
            </a:pPr>
          </a:p>
          <a:p>
            <a:pPr lvl="0"/>
            <a:r>
              <a:rPr/>
              <a:t>In Excel:</a:t>
            </a:r>
          </a:p>
          <a:p>
            <a:pPr lvl="0" indent="0" marL="0">
              <a:buNone/>
            </a:pPr>
          </a:p>
          <a:p>
            <a:pPr lvl="0"/>
            <a:r>
              <a:rPr/>
              <a:t>Select both columns.</a:t>
            </a:r>
          </a:p>
          <a:p>
            <a:pPr lvl="0" indent="0" marL="0">
              <a:buNone/>
            </a:pPr>
          </a:p>
          <a:p>
            <a:pPr lvl="0"/>
            <a:r>
              <a:rPr/>
              <a:t>Go to the “Insert” tab and choose “Box &amp; Whisker Plot” from the Charts group.</a:t>
            </a:r>
          </a:p>
          <a:p>
            <a:pPr lvl="0" indent="0" marL="0">
              <a:buNone/>
            </a:pPr>
          </a:p>
          <a:p>
            <a:pPr lvl="0"/>
            <a:r>
              <a:rPr/>
              <a:t>In Python with Matplotlib:</a:t>
            </a:r>
          </a:p>
          <a:p>
            <a:pPr lvl="0" indent="0" marL="0">
              <a:buNone/>
            </a:pPr>
          </a:p>
          <a:p>
            <a:pPr lvl="0"/>
            <a:r>
              <a:rPr/>
              <a:t>Use the boxplot() function, passing both columns as arguments.</a:t>
            </a:r>
          </a:p>
          <a:p>
            <a:pPr lvl="0" indent="0" marL="0">
              <a:buNone/>
            </a:pPr>
          </a:p>
          <a:p>
            <a:pPr lvl="0" indent="-457200" marL="457200">
              <a:buAutoNum startAt="4" type="arabicPeriod"/>
            </a:pPr>
            <a:r>
              <a:rPr/>
              <a:t>Customize the Box Plot:</a:t>
            </a:r>
          </a:p>
          <a:p>
            <a:pPr lvl="0" indent="0" marL="0">
              <a:buNone/>
            </a:pPr>
          </a:p>
          <a:p>
            <a:pPr lvl="0"/>
            <a:r>
              <a:rPr/>
              <a:t>Label the axes and title the chart.</a:t>
            </a:r>
          </a:p>
          <a:p>
            <a:pPr lvl="0" indent="0" marL="0">
              <a:buNone/>
            </a:pPr>
          </a:p>
          <a:p>
            <a:pPr lvl="0"/>
            <a:r>
              <a:rPr/>
              <a:t>Optionally, adjust the appearance of the box plot to enhance readability.</a:t>
            </a:r>
          </a:p>
        </p:txBody>
      </p:sp>
      <p:sp>
        <p:nvSpPr>
          <p:cNvPr id="4" name="Slide Number Placeholder 3"/>
          <p:cNvSpPr>
            <a:spLocks noGrp="1"/>
          </p:cNvSpPr>
          <p:nvPr>
            <p:ph type="sldNum" sz="quarter" idx="10"/>
          </p:nvPr>
        </p:nvSpPr>
        <p:spPr/>
        <p:txBody>
          <a:bodyPr/>
          <a:lstStyle/>
          <a:p>
            <a:fld id="{18BDFEC3-8487-43E8-A154-7C12CBC1FFF2}" type="slidenum">
              <a:rPr lang="en-US"/>
              <a:t>133</a:t>
            </a:fld>
            <a:endParaRPr lang="en-US"/>
          </a:p>
        </p:txBody>
      </p:sp>
    </p:spTree>
  </p:cSld>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a:t>Open your Data Visualization Tool: Ensure your data visualization tool is still open.</a:t>
            </a:r>
          </a:p>
          <a:p>
            <a:pPr lvl="0" indent="0" marL="0">
              <a:buNone/>
            </a:pPr>
          </a:p>
          <a:p>
            <a:pPr lvl="0" indent="-457200" marL="457200">
              <a:buAutoNum type="arabicPeriod"/>
            </a:pPr>
            <a:r>
              <a:rPr/>
              <a:t>Select Variables: Choose both the “Revenue” and “Units Sold” columns as the variables you want to visualize.</a:t>
            </a:r>
          </a:p>
          <a:p>
            <a:pPr lvl="0" indent="0" marL="0">
              <a:buNone/>
            </a:pPr>
          </a:p>
          <a:p>
            <a:pPr lvl="0" indent="-457200" marL="457200">
              <a:buAutoNum type="arabicPeriod"/>
            </a:pPr>
            <a:r>
              <a:rPr/>
              <a:t>Create the Scatter Plot:</a:t>
            </a:r>
          </a:p>
          <a:p>
            <a:pPr lvl="0" indent="0" marL="0">
              <a:buNone/>
            </a:pPr>
          </a:p>
          <a:p>
            <a:pPr lvl="0"/>
            <a:r>
              <a:rPr/>
              <a:t>In Excel:</a:t>
            </a:r>
          </a:p>
          <a:p>
            <a:pPr lvl="0" indent="0" marL="0">
              <a:buNone/>
            </a:pPr>
          </a:p>
          <a:p>
            <a:pPr lvl="0"/>
            <a:r>
              <a:rPr/>
              <a:t>Select both columns.</a:t>
            </a:r>
          </a:p>
          <a:p>
            <a:pPr lvl="0" indent="0" marL="0">
              <a:buNone/>
            </a:pPr>
          </a:p>
          <a:p>
            <a:pPr lvl="0"/>
            <a:r>
              <a:rPr/>
              <a:t>Go to the “Insert” tab and choose “Scatter” from the Charts group.</a:t>
            </a:r>
          </a:p>
          <a:p>
            <a:pPr lvl="0" indent="0" marL="0">
              <a:buNone/>
            </a:pPr>
          </a:p>
          <a:p>
            <a:pPr lvl="0"/>
            <a:r>
              <a:rPr/>
              <a:t>In Python with Matplotlib:</a:t>
            </a:r>
          </a:p>
          <a:p>
            <a:pPr lvl="0" indent="0" marL="0">
              <a:buNone/>
            </a:pPr>
          </a:p>
          <a:p>
            <a:pPr lvl="0"/>
            <a:r>
              <a:rPr/>
              <a:t>Use the scatter() function, passing both columns as arguments.</a:t>
            </a:r>
          </a:p>
          <a:p>
            <a:pPr lvl="0" indent="0" marL="0">
              <a:buNone/>
            </a:pPr>
          </a:p>
          <a:p>
            <a:pPr lvl="0" indent="-457200" marL="457200">
              <a:buAutoNum startAt="4" type="arabicPeriod"/>
            </a:pPr>
            <a:r>
              <a:rPr/>
              <a:t>Customize the Scatter Plot:</a:t>
            </a:r>
          </a:p>
          <a:p>
            <a:pPr lvl="0" indent="0" marL="0">
              <a:buNone/>
            </a:pPr>
          </a:p>
          <a:p>
            <a:pPr lvl="0"/>
            <a:r>
              <a:rPr/>
              <a:t>Label the axes and title the chart.</a:t>
            </a:r>
          </a:p>
          <a:p>
            <a:pPr lvl="0" indent="0" marL="0">
              <a:buNone/>
            </a:pPr>
          </a:p>
          <a:p>
            <a:pPr lvl="0"/>
            <a:r>
              <a:rPr/>
              <a:t>Optionally, add a trendline or adjust the appearance of the scatter plot to improve clarity.</a:t>
            </a:r>
          </a:p>
        </p:txBody>
      </p:sp>
      <p:sp>
        <p:nvSpPr>
          <p:cNvPr id="4" name="Slide Number Placeholder 3"/>
          <p:cNvSpPr>
            <a:spLocks noGrp="1"/>
          </p:cNvSpPr>
          <p:nvPr>
            <p:ph type="sldNum" sz="quarter" idx="10"/>
          </p:nvPr>
        </p:nvSpPr>
        <p:spPr/>
        <p:txBody>
          <a:bodyPr/>
          <a:lstStyle/>
          <a:p>
            <a:fld id="{18BDFEC3-8487-43E8-A154-7C12CBC1FFF2}" type="slidenum">
              <a:rPr lang="en-US"/>
              <a:t>134</a:t>
            </a:fld>
            <a:endParaRPr lang="en-US"/>
          </a:p>
        </p:txBody>
      </p:sp>
    </p:spTree>
  </p:cSld>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integration of data literacy with different levels of analytics.</a:t>
            </a:r>
          </a:p>
          <a:p>
            <a:pPr lvl="0" indent="0" marL="0">
              <a:buNone/>
            </a:pPr>
          </a:p>
          <a:p>
            <a:pPr lvl="0"/>
            <a:r>
              <a:rPr/>
              <a:t>Data Literacy And Descriptive Analytics: Understanding how data literacy contributes to descriptive analytics.</a:t>
            </a:r>
          </a:p>
          <a:p>
            <a:pPr lvl="0" indent="0" marL="0">
              <a:buNone/>
            </a:pPr>
          </a:p>
          <a:p>
            <a:pPr lvl="0"/>
            <a:r>
              <a:rPr/>
              <a:t>Data Literacy And Diagnostic Analytics: Exploring the role of data literacy in diagnostic analytics to identify patterns and trends.</a:t>
            </a:r>
          </a:p>
          <a:p>
            <a:pPr lvl="0" indent="0" marL="0">
              <a:buNone/>
            </a:pPr>
          </a:p>
          <a:p>
            <a:pPr lvl="0"/>
            <a:r>
              <a:rPr/>
              <a:t>Data Literacy And Predictive Analytics: Discussing the importance of data literacy in predictive analytics for forecasting future outcomes.</a:t>
            </a:r>
          </a:p>
          <a:p>
            <a:pPr lvl="0" indent="0" marL="0">
              <a:buNone/>
            </a:pPr>
          </a:p>
          <a:p>
            <a:pPr lvl="0"/>
            <a:r>
              <a:rPr/>
              <a:t>Data Literacy And Prescriptive Analytics: Analyzing how data literacy influences prescriptive analytics for recommending actions.</a:t>
            </a:r>
          </a:p>
          <a:p>
            <a:pPr lvl="0" indent="0" marL="0">
              <a:buNone/>
            </a:pPr>
          </a:p>
          <a:p>
            <a:pPr lvl="0"/>
            <a:r>
              <a:rPr/>
              <a:t>Data Literacy And The Four Levels Of Analytics – The Holistic Puzzle: Integrating data literacy across all levels of analytics to create a comprehensive understanding.</a:t>
            </a:r>
          </a:p>
        </p:txBody>
      </p:sp>
      <p:sp>
        <p:nvSpPr>
          <p:cNvPr id="4" name="Slide Number Placeholder 3"/>
          <p:cNvSpPr>
            <a:spLocks noGrp="1"/>
          </p:cNvSpPr>
          <p:nvPr>
            <p:ph type="sldNum" sz="quarter" idx="10"/>
          </p:nvPr>
        </p:nvSpPr>
        <p:spPr/>
        <p:txBody>
          <a:bodyPr/>
          <a:lstStyle/>
          <a:p>
            <a:fld id="{18BDFEC3-8487-43E8-A154-7C12CBC1FFF2}" type="slidenum">
              <a:rPr lang="en-US"/>
              <a:t>136</a:t>
            </a:fld>
            <a:endParaRPr lang="en-US"/>
          </a:p>
        </p:txBody>
      </p:sp>
    </p:spTree>
  </p:cSld>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Understanding the Basics of Descriptive Analytics</a:t>
            </a:r>
            <a:r>
              <a:rPr/>
              <a:t>: Discuss the foundational concepts of descriptive analytics, including its purpose and techniques for summarizing and describing data.</a:t>
            </a:r>
          </a:p>
          <a:p>
            <a:pPr lvl="0" indent="0" marL="0">
              <a:buNone/>
            </a:pPr>
          </a:p>
          <a:p>
            <a:pPr lvl="0" indent="0" marL="0">
              <a:buNone/>
            </a:pPr>
            <a:r>
              <a:rPr b="1"/>
              <a:t>Interpreting Summary Statistics</a:t>
            </a:r>
            <a:r>
              <a:rPr/>
              <a:t>: Explore common summary statistics used in descriptive analytics, such as mean, median, mode, and standard deviation, and how to interpret them to understand data distributions.</a:t>
            </a:r>
          </a:p>
          <a:p>
            <a:pPr lvl="0" indent="0" marL="0">
              <a:buNone/>
            </a:pPr>
          </a:p>
          <a:p>
            <a:pPr lvl="0" indent="0" marL="0">
              <a:buNone/>
            </a:pPr>
            <a:r>
              <a:rPr b="1"/>
              <a:t>Visualizing Data for Descriptive Analysis</a:t>
            </a:r>
            <a:r>
              <a:rPr/>
              <a:t>: Highlight the importance of data visualization techniques, such as histograms, box plots, and scatter plots, in visually representing descriptive data and identifying patterns and trends.</a:t>
            </a:r>
          </a:p>
          <a:p>
            <a:pPr lvl="0" indent="0" marL="0">
              <a:buNone/>
            </a:pPr>
          </a:p>
          <a:p>
            <a:pPr lvl="0" indent="0" marL="0">
              <a:buNone/>
            </a:pPr>
            <a:r>
              <a:rPr b="1"/>
              <a:t>Extracting Insights from Descriptive Analytics</a:t>
            </a:r>
            <a:r>
              <a:rPr/>
              <a:t>: Explain how data literacy enables individuals to extract actionable insights from descriptive analytics, informing decision-making and driving business value.</a:t>
            </a:r>
          </a:p>
        </p:txBody>
      </p:sp>
      <p:sp>
        <p:nvSpPr>
          <p:cNvPr id="4" name="Slide Number Placeholder 3"/>
          <p:cNvSpPr>
            <a:spLocks noGrp="1"/>
          </p:cNvSpPr>
          <p:nvPr>
            <p:ph type="sldNum" sz="quarter" idx="10"/>
          </p:nvPr>
        </p:nvSpPr>
        <p:spPr/>
        <p:txBody>
          <a:bodyPr/>
          <a:lstStyle/>
          <a:p>
            <a:fld id="{18BDFEC3-8487-43E8-A154-7C12CBC1FFF2}" type="slidenum">
              <a:rPr lang="en-US"/>
              <a:t>137</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Outdated curricula:</a:t>
            </a:r>
            <a:r>
              <a:rPr/>
              <a:t> Many academic programs fail to incorporate the latest advancements in technology and industry practices into their curricula, resulting in graduates who lack the practical skills and knowledge required by employers in data-intensive fields.</a:t>
            </a:r>
          </a:p>
          <a:p>
            <a:pPr lvl="0" indent="0" marL="0">
              <a:buNone/>
            </a:pPr>
          </a:p>
          <a:p>
            <a:pPr lvl="0"/>
            <a:r>
              <a:rPr b="1"/>
              <a:t>Theory over practice:</a:t>
            </a:r>
            <a:r>
              <a:rPr/>
              <a:t> Traditional education models often focus on theoretical concepts and rote memorization rather than experiential learning and practical application, leaving graduates unprepared for the complexities of real-world data analysis and decision-making.</a:t>
            </a:r>
          </a:p>
          <a:p>
            <a:pPr lvl="0" indent="0" marL="0">
              <a:buNone/>
            </a:pPr>
          </a:p>
          <a:p>
            <a:pPr lvl="0"/>
            <a:r>
              <a:rPr b="1"/>
              <a:t>Limited access and affordability:</a:t>
            </a:r>
            <a:r>
              <a:rPr/>
              <a:t> Socioeconomic disparities, inadequate infrastructure, and rising tuition costs can hinder access to quality education and training opportunities, widening the gap between individuals with the means to pursue higher education and those facing financial barriers to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Definition and Purpose of Descriptive Analytics</a:t>
            </a:r>
            <a:r>
              <a:rPr/>
              <a:t>: Descriptive analytics involves analyzing historical data to understand what has happened in the past. It focuses on summarizing and presenting data to describe its main features, such as central tendency, variability, and distribution.</a:t>
            </a:r>
          </a:p>
          <a:p>
            <a:pPr lvl="0" indent="0" marL="0">
              <a:buNone/>
            </a:pPr>
          </a:p>
          <a:p>
            <a:pPr lvl="0" indent="0" marL="0">
              <a:buNone/>
            </a:pPr>
            <a:r>
              <a:rPr b="1"/>
              <a:t>Types of Data Used in Descriptive Analysis</a:t>
            </a:r>
            <a:r>
              <a:rPr/>
              <a:t>: Descriptive analytics can be applied to various types of data, including numerical (quantitative) data and categorical (qualitative) data. Understanding the nature of the data is essential for selecting appropriate descriptive techniques.</a:t>
            </a:r>
          </a:p>
          <a:p>
            <a:pPr lvl="0" indent="0" marL="0">
              <a:buNone/>
            </a:pPr>
          </a:p>
          <a:p>
            <a:pPr lvl="0" indent="0" marL="0">
              <a:buNone/>
            </a:pPr>
            <a:r>
              <a:rPr b="1"/>
              <a:t>Common Techniques and Methods</a:t>
            </a:r>
            <a:r>
              <a:rPr/>
              <a:t>: Descriptive analytics encompasses a range of techniques and methods, including measures of central tendency (mean, median, mode), measures of dispersion (range, variance, standard deviation), and graphical representations (histograms, pie charts, bar graphs).</a:t>
            </a:r>
          </a:p>
        </p:txBody>
      </p:sp>
      <p:sp>
        <p:nvSpPr>
          <p:cNvPr id="4" name="Slide Number Placeholder 3"/>
          <p:cNvSpPr>
            <a:spLocks noGrp="1"/>
          </p:cNvSpPr>
          <p:nvPr>
            <p:ph type="sldNum" sz="quarter" idx="10"/>
          </p:nvPr>
        </p:nvSpPr>
        <p:spPr/>
        <p:txBody>
          <a:bodyPr/>
          <a:lstStyle/>
          <a:p>
            <a:fld id="{18BDFEC3-8487-43E8-A154-7C12CBC1FFF2}" type="slidenum">
              <a:rPr lang="en-US"/>
              <a:t>138</a:t>
            </a:fld>
            <a:endParaRPr lang="en-US"/>
          </a:p>
        </p:txBody>
      </p:sp>
    </p:spTree>
  </p:cSld>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Mean, Median, and Mode</a:t>
            </a:r>
            <a:r>
              <a:rPr/>
              <a:t>: These are measures of central tendency used to describe the average or typical value of a dataset. The mean is the arithmetic average, the median is the middle value when the data is sorted, and the mode is the most frequently occurring value.</a:t>
            </a:r>
          </a:p>
          <a:p>
            <a:pPr lvl="0" indent="0" marL="0">
              <a:buNone/>
            </a:pPr>
          </a:p>
          <a:p>
            <a:pPr lvl="0" indent="0" marL="0">
              <a:buNone/>
            </a:pPr>
            <a:r>
              <a:rPr b="1"/>
              <a:t>Variability Measures</a:t>
            </a:r>
            <a:r>
              <a:rPr/>
              <a:t>: Range, variance, and standard deviation are measures of dispersion that indicate the spread or variability of data points around the central tendency. They provide insights into the degree of dispersion or concentration of data values.</a:t>
            </a:r>
          </a:p>
          <a:p>
            <a:pPr lvl="0" indent="0" marL="0">
              <a:buNone/>
            </a:pPr>
          </a:p>
          <a:p>
            <a:pPr lvl="0" indent="0" marL="0">
              <a:buNone/>
            </a:pPr>
            <a:r>
              <a:rPr b="1"/>
              <a:t>Skewness and Kurtosis</a:t>
            </a:r>
            <a:r>
              <a:rPr/>
              <a:t>: Skewness measures the asymmetry of the data distribution, indicating whether the data is skewed to the left or right. Kurtosis measures the peakedness or flatness of the distribution, indicating whether the data has heavy tails or is sharply peaked.</a:t>
            </a:r>
          </a:p>
        </p:txBody>
      </p:sp>
      <p:sp>
        <p:nvSpPr>
          <p:cNvPr id="4" name="Slide Number Placeholder 3"/>
          <p:cNvSpPr>
            <a:spLocks noGrp="1"/>
          </p:cNvSpPr>
          <p:nvPr>
            <p:ph type="sldNum" sz="quarter" idx="10"/>
          </p:nvPr>
        </p:nvSpPr>
        <p:spPr/>
        <p:txBody>
          <a:bodyPr/>
          <a:lstStyle/>
          <a:p>
            <a:fld id="{18BDFEC3-8487-43E8-A154-7C12CBC1FFF2}" type="slidenum">
              <a:rPr lang="en-US"/>
              <a:t>139</a:t>
            </a:fld>
            <a:endParaRPr lang="en-US"/>
          </a:p>
        </p:txBody>
      </p:sp>
    </p:spTree>
  </p:cSld>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Histograms</a:t>
            </a:r>
            <a:r>
              <a:rPr/>
              <a:t>: Histograms are graphical representations of the distribution of numerical data. They display the frequency or count of data points within predefined intervals, providing insights into the shape and spread of the data distribution.</a:t>
            </a:r>
          </a:p>
          <a:p>
            <a:pPr lvl="0" indent="0" marL="0">
              <a:buNone/>
            </a:pPr>
          </a:p>
          <a:p>
            <a:pPr lvl="0" indent="0" marL="0">
              <a:buNone/>
            </a:pPr>
            <a:r>
              <a:rPr b="1"/>
              <a:t>Box Plots</a:t>
            </a:r>
            <a:r>
              <a:rPr/>
              <a:t>: Box plots, also known as box-and-whisker plots, summarize the distribution of numerical data using quartiles. They show the median, quartiles, and potential outliers in the dataset, making them useful for comparing distributions and identifying outliers.</a:t>
            </a:r>
          </a:p>
          <a:p>
            <a:pPr lvl="0" indent="0" marL="0">
              <a:buNone/>
            </a:pPr>
          </a:p>
          <a:p>
            <a:pPr lvl="0" indent="0" marL="0">
              <a:buNone/>
            </a:pPr>
            <a:r>
              <a:rPr b="1"/>
              <a:t>Scatter Plots</a:t>
            </a:r>
            <a:r>
              <a:rPr/>
              <a:t>: Scatter plots visualize the relationship between two numerical variables. Each data point is represented as a dot on the plot, allowing for the identification of patterns, trends, and relationships between variables.</a:t>
            </a:r>
          </a:p>
          <a:p>
            <a:pPr lvl="0" indent="0" marL="0">
              <a:buNone/>
            </a:pPr>
          </a:p>
          <a:p>
            <a:pPr lvl="0" indent="0" marL="0">
              <a:buNone/>
            </a:pPr>
            <a:r>
              <a:rPr b="1"/>
              <a:t>Pie Charts</a:t>
            </a:r>
            <a:r>
              <a:rPr/>
              <a:t>: Pie charts are circular visualizations that represent the proportions of different categories within a dataset. They are useful for showing the composition of a whole and comparing the relative sizes of different categories.</a:t>
            </a:r>
          </a:p>
        </p:txBody>
      </p:sp>
      <p:sp>
        <p:nvSpPr>
          <p:cNvPr id="4" name="Slide Number Placeholder 3"/>
          <p:cNvSpPr>
            <a:spLocks noGrp="1"/>
          </p:cNvSpPr>
          <p:nvPr>
            <p:ph type="sldNum" sz="quarter" idx="10"/>
          </p:nvPr>
        </p:nvSpPr>
        <p:spPr/>
        <p:txBody>
          <a:bodyPr/>
          <a:lstStyle/>
          <a:p>
            <a:fld id="{18BDFEC3-8487-43E8-A154-7C12CBC1FFF2}" type="slidenum">
              <a:rPr lang="en-US"/>
              <a:t>140</a:t>
            </a:fld>
            <a:endParaRPr lang="en-US"/>
          </a:p>
        </p:txBody>
      </p:sp>
    </p:spTree>
  </p:cSld>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Identifying Trends and Patterns</a:t>
            </a:r>
            <a:r>
              <a:rPr/>
              <a:t>: Descriptive analytics helps identify trends, patterns, and anomalies in data, providing valuable insights into past performance and behavior. Understanding these patterns can inform future strategies and decision-making processes.</a:t>
            </a:r>
          </a:p>
          <a:p>
            <a:pPr lvl="0" indent="0" marL="0">
              <a:buNone/>
            </a:pPr>
          </a:p>
          <a:p>
            <a:pPr lvl="0" indent="0" marL="0">
              <a:buNone/>
            </a:pPr>
            <a:r>
              <a:rPr b="1"/>
              <a:t>Making Data-Driven Decisions</a:t>
            </a:r>
            <a:r>
              <a:rPr/>
              <a:t>: By extracting insights from descriptive analytics, organizations can make informed, data-driven decisions that are based on evidence and analysis rather than intuition or guesswork. This can lead to more effective strategies and better outcomes.</a:t>
            </a:r>
          </a:p>
          <a:p>
            <a:pPr lvl="0" indent="0" marL="0">
              <a:buNone/>
            </a:pPr>
          </a:p>
          <a:p>
            <a:pPr lvl="0" indent="0" marL="0">
              <a:buNone/>
            </a:pPr>
            <a:r>
              <a:rPr b="1"/>
              <a:t>Communicating Insights Effectively</a:t>
            </a:r>
            <a:r>
              <a:rPr/>
              <a:t>: Communicating insights derived from descriptive analytics is essential for driving action and generating impact within an organization. Clear and concise communication ensures that stakeholders understand the implications of the data analysis and can act upon the insights effectively.</a:t>
            </a:r>
          </a:p>
        </p:txBody>
      </p:sp>
      <p:sp>
        <p:nvSpPr>
          <p:cNvPr id="4" name="Slide Number Placeholder 3"/>
          <p:cNvSpPr>
            <a:spLocks noGrp="1"/>
          </p:cNvSpPr>
          <p:nvPr>
            <p:ph type="sldNum" sz="quarter" idx="10"/>
          </p:nvPr>
        </p:nvSpPr>
        <p:spPr/>
        <p:txBody>
          <a:bodyPr/>
          <a:lstStyle/>
          <a:p>
            <a:fld id="{18BDFEC3-8487-43E8-A154-7C12CBC1FFF2}" type="slidenum">
              <a:rPr lang="en-US"/>
              <a:t>141</a:t>
            </a:fld>
            <a:endParaRPr lang="en-US"/>
          </a:p>
        </p:txBody>
      </p:sp>
    </p:spTree>
  </p:cSld>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role of data literacy in diagnostic analytics, focusing on techniques for analyzing causal relationships and deriving actionable insights from data.</a:t>
            </a:r>
          </a:p>
        </p:txBody>
      </p:sp>
      <p:sp>
        <p:nvSpPr>
          <p:cNvPr id="4" name="Slide Number Placeholder 3"/>
          <p:cNvSpPr>
            <a:spLocks noGrp="1"/>
          </p:cNvSpPr>
          <p:nvPr>
            <p:ph type="sldNum" sz="quarter" idx="10"/>
          </p:nvPr>
        </p:nvSpPr>
        <p:spPr/>
        <p:txBody>
          <a:bodyPr/>
          <a:lstStyle/>
          <a:p>
            <a:fld id="{18BDFEC3-8487-43E8-A154-7C12CBC1FFF2}" type="slidenum">
              <a:rPr lang="en-US"/>
              <a:t>142</a:t>
            </a:fld>
            <a:endParaRPr lang="en-US"/>
          </a:p>
        </p:txBody>
      </p:sp>
    </p:spTree>
  </p:cSld>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Definition and Purpose of Diagnostic Analytics</a:t>
            </a:r>
            <a:r>
              <a:rPr/>
              <a:t>: Diagnostic analytics involves digging deeper into data to understand why certain events occurred. It focuses on identifying causal relationships and root causes behind observed patterns or trends in the data.</a:t>
            </a:r>
          </a:p>
          <a:p>
            <a:pPr lvl="0" indent="0" marL="0">
              <a:buNone/>
            </a:pPr>
          </a:p>
          <a:p>
            <a:pPr lvl="0" indent="0" marL="0">
              <a:buNone/>
            </a:pPr>
            <a:r>
              <a:rPr b="1"/>
              <a:t>Contrasting with Descriptive Analytics</a:t>
            </a:r>
            <a:r>
              <a:rPr/>
              <a:t>: While descriptive analytics summarizes historical data to describe what happened, diagnostic analytics goes further to determine why it happened. It aims to uncover insights into the underlying factors driving observed outcomes.</a:t>
            </a:r>
          </a:p>
          <a:p>
            <a:pPr lvl="0" indent="0" marL="0">
              <a:buNone/>
            </a:pPr>
          </a:p>
          <a:p>
            <a:pPr lvl="0" indent="0" marL="0">
              <a:buNone/>
            </a:pPr>
            <a:r>
              <a:rPr b="1"/>
              <a:t>Identifying Causal Relationships</a:t>
            </a:r>
            <a:r>
              <a:rPr/>
              <a:t>: Diagnostic analytics seeks to identify causal relationships between variables or events. This involves examining correlations, conducting statistical tests, and exploring potential cause-and-effect relationships to gain a deeper understanding of the data.</a:t>
            </a:r>
          </a:p>
        </p:txBody>
      </p:sp>
      <p:sp>
        <p:nvSpPr>
          <p:cNvPr id="4" name="Slide Number Placeholder 3"/>
          <p:cNvSpPr>
            <a:spLocks noGrp="1"/>
          </p:cNvSpPr>
          <p:nvPr>
            <p:ph type="sldNum" sz="quarter" idx="10"/>
          </p:nvPr>
        </p:nvSpPr>
        <p:spPr/>
        <p:txBody>
          <a:bodyPr/>
          <a:lstStyle/>
          <a:p>
            <a:fld id="{18BDFEC3-8487-43E8-A154-7C12CBC1FFF2}" type="slidenum">
              <a:rPr lang="en-US"/>
              <a:t>143</a:t>
            </a:fld>
            <a:endParaRPr lang="en-US"/>
          </a:p>
        </p:txBody>
      </p:sp>
    </p:spTree>
  </p:cSld>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Correlation Analysis</a:t>
            </a:r>
            <a:r>
              <a:rPr/>
              <a:t>: Correlation analysis measures the strength and direction of the relationship between two or more variables. It helps identify associations and dependencies between variables, but does not imply causation.</a:t>
            </a:r>
          </a:p>
          <a:p>
            <a:pPr lvl="0" indent="0" marL="0">
              <a:buNone/>
            </a:pPr>
          </a:p>
          <a:p>
            <a:pPr lvl="0" indent="0" marL="0">
              <a:buNone/>
            </a:pPr>
            <a:r>
              <a:rPr b="1"/>
              <a:t>Regression Analysis</a:t>
            </a:r>
            <a:r>
              <a:rPr/>
              <a:t>: Regression analysis examines the relationship between a dependent variable and one or more independent variables. It helps quantify the impact of independent variables on the dependent variable and identify predictors of the outcome.</a:t>
            </a:r>
          </a:p>
          <a:p>
            <a:pPr lvl="0" indent="0" marL="0">
              <a:buNone/>
            </a:pPr>
          </a:p>
          <a:p>
            <a:pPr lvl="0" indent="0" marL="0">
              <a:buNone/>
            </a:pPr>
            <a:r>
              <a:rPr b="1"/>
              <a:t>Hypothesis Testing</a:t>
            </a:r>
            <a:r>
              <a:rPr/>
              <a:t>: Hypothesis testing is used to determine whether observed differences or relationships in data are statistically significant or occurred by chance. It involves formulating a null hypothesis and conducting statistical tests to evaluate its validity.</a:t>
            </a:r>
          </a:p>
          <a:p>
            <a:pPr lvl="0" indent="0" marL="0">
              <a:buNone/>
            </a:pPr>
          </a:p>
          <a:p>
            <a:pPr lvl="0" indent="0" marL="0">
              <a:buNone/>
            </a:pPr>
            <a:r>
              <a:rPr b="1"/>
              <a:t>Root Cause Analysis</a:t>
            </a:r>
            <a:r>
              <a:rPr/>
              <a:t>: Root cause analysis aims to identify the underlying causes or factors contributing to observed outcomes or problems. It involves systematically investigating potential causes, assessing their impact, and identifying actionable solutions to address root causes.</a:t>
            </a:r>
          </a:p>
        </p:txBody>
      </p:sp>
      <p:sp>
        <p:nvSpPr>
          <p:cNvPr id="4" name="Slide Number Placeholder 3"/>
          <p:cNvSpPr>
            <a:spLocks noGrp="1"/>
          </p:cNvSpPr>
          <p:nvPr>
            <p:ph type="sldNum" sz="quarter" idx="10"/>
          </p:nvPr>
        </p:nvSpPr>
        <p:spPr/>
        <p:txBody>
          <a:bodyPr/>
          <a:lstStyle/>
          <a:p>
            <a:fld id="{18BDFEC3-8487-43E8-A154-7C12CBC1FFF2}" type="slidenum">
              <a:rPr lang="en-US"/>
              <a:t>144</a:t>
            </a:fld>
            <a:endParaRPr lang="en-US"/>
          </a:p>
        </p:txBody>
      </p:sp>
    </p:spTree>
  </p:cSld>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Assessing Statistical Significance</a:t>
            </a:r>
            <a:r>
              <a:rPr/>
              <a:t>: In diagnostic analytics, it is essential to assess the statistical significance of findings to determine whether observed relationships or differences are meaningful. Statistical tests help quantify the likelihood that observed results occurred by chance.</a:t>
            </a:r>
          </a:p>
          <a:p>
            <a:pPr lvl="0" indent="0" marL="0">
              <a:buNone/>
            </a:pPr>
          </a:p>
          <a:p>
            <a:pPr lvl="0" indent="0" marL="0">
              <a:buNone/>
            </a:pPr>
            <a:r>
              <a:rPr b="1"/>
              <a:t>Understanding Correlation vs. Causation</a:t>
            </a:r>
            <a:r>
              <a:rPr/>
              <a:t>: While correlation measures the degree of association between variables, causation implies a direct cause-and-effect relationship. It’s important to distinguish between correlation and causation to avoid making erroneous conclusions.</a:t>
            </a:r>
          </a:p>
          <a:p>
            <a:pPr lvl="0" indent="0" marL="0">
              <a:buNone/>
            </a:pPr>
          </a:p>
          <a:p>
            <a:pPr lvl="0" indent="0" marL="0">
              <a:buNone/>
            </a:pPr>
            <a:r>
              <a:rPr b="1"/>
              <a:t>Evaluating Model Performance</a:t>
            </a:r>
            <a:r>
              <a:rPr/>
              <a:t>: When using regression or predictive models in diagnostic analytics, it’s crucial to evaluate their performance metrics, such as R-squared, p-values, and error rates. Model validation ensures that the model accurately captures relationships in the data and can generalize to new observations.</a:t>
            </a:r>
          </a:p>
          <a:p>
            <a:pPr lvl="0" indent="0" marL="0">
              <a:buNone/>
            </a:pPr>
          </a:p>
          <a:p>
            <a:pPr lvl="0" indent="0" marL="0">
              <a:buNone/>
            </a:pPr>
            <a:r>
              <a:rPr b="1"/>
              <a:t>Drawing Actionable Insights</a:t>
            </a:r>
            <a:r>
              <a:rPr/>
              <a:t>: The ultimate goal of diagnostic analytics is to derive actionable insights that inform decision-making and drive improvements. Insights should be actionable, relevant, and supported by evidence from the diagnostic analysis.</a:t>
            </a:r>
          </a:p>
        </p:txBody>
      </p:sp>
      <p:sp>
        <p:nvSpPr>
          <p:cNvPr id="4" name="Slide Number Placeholder 3"/>
          <p:cNvSpPr>
            <a:spLocks noGrp="1"/>
          </p:cNvSpPr>
          <p:nvPr>
            <p:ph type="sldNum" sz="quarter" idx="10"/>
          </p:nvPr>
        </p:nvSpPr>
        <p:spPr/>
        <p:txBody>
          <a:bodyPr/>
          <a:lstStyle/>
          <a:p>
            <a:fld id="{18BDFEC3-8487-43E8-A154-7C12CBC1FFF2}" type="slidenum">
              <a:rPr lang="en-US"/>
              <a:t>145</a:t>
            </a:fld>
            <a:endParaRPr lang="en-US"/>
          </a:p>
        </p:txBody>
      </p:sp>
    </p:spTree>
  </p:cSld>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Real-World Example of Diagnostic Analysis</a:t>
            </a:r>
            <a:r>
              <a:rPr/>
              <a:t>: This section presents a case study or real-world example of diagnostic analytics in action, illustrating how organizations can apply diagnostic techniques to address specific challenges or opportunities.</a:t>
            </a:r>
          </a:p>
          <a:p>
            <a:pPr lvl="0" indent="0" marL="0">
              <a:buNone/>
            </a:pPr>
          </a:p>
          <a:p>
            <a:pPr lvl="0" indent="0" marL="0">
              <a:buNone/>
            </a:pPr>
            <a:r>
              <a:rPr b="1"/>
              <a:t>Identifying Key Metrics and Variables</a:t>
            </a:r>
            <a:r>
              <a:rPr/>
              <a:t>: The case study identifies key metrics and variables relevant to the analysis, such as performance indicators, operational data, or customer attributes. Understanding these variables is essential for conducting effective diagnostic analysis.</a:t>
            </a:r>
          </a:p>
          <a:p>
            <a:pPr lvl="0" indent="0" marL="0">
              <a:buNone/>
            </a:pPr>
          </a:p>
          <a:p>
            <a:pPr lvl="0" indent="0" marL="0">
              <a:buNone/>
            </a:pPr>
            <a:r>
              <a:rPr b="1"/>
              <a:t>Analyzing Causal Relationships and Root Causes</a:t>
            </a:r>
            <a:r>
              <a:rPr/>
              <a:t>: The case study explores causal relationships and root causes behind observed patterns or trends in the data. It demonstrates how diagnostic techniques, such as regression analysis or root cause analysis, are used to uncover insights into the underlying factors driving outcomes.</a:t>
            </a:r>
          </a:p>
          <a:p>
            <a:pPr lvl="0" indent="0" marL="0">
              <a:buNone/>
            </a:pPr>
          </a:p>
          <a:p>
            <a:pPr lvl="0" indent="0" marL="0">
              <a:buNone/>
            </a:pPr>
            <a:r>
              <a:rPr b="1"/>
              <a:t>Deriving Actionable Insights and Recommendations</a:t>
            </a:r>
            <a:r>
              <a:rPr/>
              <a:t>: Based on the diagnostic analysis, the case study derives actionable insights and recommendations for decision-makers. It highlights how organizations can translate diagnostic findings into practical strategies and interventions to drive improvements and achieve desired outcomes.</a:t>
            </a:r>
          </a:p>
        </p:txBody>
      </p:sp>
      <p:sp>
        <p:nvSpPr>
          <p:cNvPr id="4" name="Slide Number Placeholder 3"/>
          <p:cNvSpPr>
            <a:spLocks noGrp="1"/>
          </p:cNvSpPr>
          <p:nvPr>
            <p:ph type="sldNum" sz="quarter" idx="10"/>
          </p:nvPr>
        </p:nvSpPr>
        <p:spPr/>
        <p:txBody>
          <a:bodyPr/>
          <a:lstStyle/>
          <a:p>
            <a:fld id="{18BDFEC3-8487-43E8-A154-7C12CBC1FFF2}" type="slidenum">
              <a:rPr lang="en-US"/>
              <a:t>146</a:t>
            </a:fld>
            <a:endParaRPr lang="en-US"/>
          </a:p>
        </p:txBody>
      </p:sp>
    </p:spTree>
  </p:cSld>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with predictive analytics, covering fundamental concepts, techniques, and case studies.</a:t>
            </a:r>
          </a:p>
        </p:txBody>
      </p:sp>
      <p:sp>
        <p:nvSpPr>
          <p:cNvPr id="4" name="Slide Number Placeholder 3"/>
          <p:cNvSpPr>
            <a:spLocks noGrp="1"/>
          </p:cNvSpPr>
          <p:nvPr>
            <p:ph type="sldNum" sz="quarter" idx="10"/>
          </p:nvPr>
        </p:nvSpPr>
        <p:spPr/>
        <p:txBody>
          <a:bodyPr/>
          <a:lstStyle/>
          <a:p>
            <a:fld id="{18BDFEC3-8487-43E8-A154-7C12CBC1FFF2}" type="slidenum">
              <a:rPr lang="en-US"/>
              <a:t>147</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Lack of investment in training:</a:t>
            </a:r>
            <a:r>
              <a:rPr/>
              <a:t> Organizations that fail to prioritize employee training and skill development risk falling behind competitors who invest in cultivating a skilled workforce capable of driving digital transformation and business success.</a:t>
            </a:r>
          </a:p>
          <a:p>
            <a:pPr lvl="0" indent="0" marL="0">
              <a:buNone/>
            </a:pPr>
          </a:p>
          <a:p>
            <a:pPr lvl="0"/>
            <a:r>
              <a:rPr b="1"/>
              <a:t>Siloed departments and communication barriers:</a:t>
            </a:r>
            <a:r>
              <a:rPr/>
              <a:t> In environments where departments operate in isolation and communication channels are restricted, employees may struggle to access the resources, support, and collaborative opportunities needed to develop their data literacy and analytical capabilities.</a:t>
            </a:r>
          </a:p>
          <a:p>
            <a:pPr lvl="0" indent="0" marL="0">
              <a:buNone/>
            </a:pPr>
          </a:p>
          <a:p>
            <a:pPr lvl="0"/>
            <a:r>
              <a:rPr b="1"/>
              <a:t>Resistance to change:</a:t>
            </a:r>
            <a:r>
              <a:rPr/>
              <a:t> Cultural inertia, fear of technology, and resistance to change can impede efforts to upskill employees and create a culture of continuous learning and innovation, hindering organizational agility and adaptability in the face of evolving business demands.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Definition and Overview:</a:t>
            </a:r>
            <a:r>
              <a:rPr/>
              <a:t> Introduction to predictive analytics as a field of data analysis focused on predicting future outcomes based on historical data and statistical models.</a:t>
            </a:r>
          </a:p>
          <a:p>
            <a:pPr lvl="0" indent="0" marL="0">
              <a:buNone/>
            </a:pPr>
          </a:p>
          <a:p>
            <a:pPr lvl="0" indent="0" marL="0">
              <a:buNone/>
            </a:pPr>
            <a:r>
              <a:rPr b="1"/>
              <a:t>Importance in Decision Making:</a:t>
            </a:r>
            <a:r>
              <a:rPr/>
              <a:t> Discussing the significance of predictive analytics in informing decision-making processes across various industries and domains.</a:t>
            </a:r>
          </a:p>
          <a:p>
            <a:pPr lvl="0" indent="0" marL="0">
              <a:buNone/>
            </a:pPr>
          </a:p>
          <a:p>
            <a:pPr lvl="0" indent="0" marL="0">
              <a:buNone/>
            </a:pPr>
            <a:r>
              <a:rPr b="1"/>
              <a:t>Examples of Predictive Analytics Applications:</a:t>
            </a:r>
            <a:r>
              <a:rPr/>
              <a:t> Providing real-world examples of predictive analytics applications, such as customer churn prediction, demand forecasting, and fraud detection.</a:t>
            </a:r>
          </a:p>
        </p:txBody>
      </p:sp>
      <p:sp>
        <p:nvSpPr>
          <p:cNvPr id="4" name="Slide Number Placeholder 3"/>
          <p:cNvSpPr>
            <a:spLocks noGrp="1"/>
          </p:cNvSpPr>
          <p:nvPr>
            <p:ph type="sldNum" sz="quarter" idx="10"/>
          </p:nvPr>
        </p:nvSpPr>
        <p:spPr/>
        <p:txBody>
          <a:bodyPr/>
          <a:lstStyle/>
          <a:p>
            <a:fld id="{18BDFEC3-8487-43E8-A154-7C12CBC1FFF2}" type="slidenum">
              <a:rPr lang="en-US"/>
              <a:t>148</a:t>
            </a:fld>
            <a:endParaRPr lang="en-US"/>
          </a:p>
        </p:txBody>
      </p:sp>
    </p:spTree>
  </p:cSld>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Supervised vs. Unsupervised Learning:</a:t>
            </a:r>
            <a:r>
              <a:rPr/>
              <a:t> Explaining the difference between supervised and unsupervised learning approaches in predictive modeling, where supervised learning involves labeled data, and unsupervised learning involves unlabeled data.</a:t>
            </a:r>
          </a:p>
          <a:p>
            <a:pPr lvl="0" indent="0" marL="0">
              <a:buNone/>
            </a:pPr>
          </a:p>
          <a:p>
            <a:pPr lvl="0" indent="0" marL="0">
              <a:buNone/>
            </a:pPr>
            <a:r>
              <a:rPr b="1"/>
              <a:t>Classification vs. Regression:</a:t>
            </a:r>
            <a:r>
              <a:rPr/>
              <a:t> Distinguishing between classification tasks, which predict categorical outcomes, and regression tasks, which predict continuous outcomes.</a:t>
            </a:r>
          </a:p>
          <a:p>
            <a:pPr lvl="0" indent="0" marL="0">
              <a:buNone/>
            </a:pPr>
          </a:p>
          <a:p>
            <a:pPr lvl="0" indent="0" marL="0">
              <a:buNone/>
            </a:pPr>
            <a:r>
              <a:rPr b="1"/>
              <a:t>Overfitting and Underfitting:</a:t>
            </a:r>
            <a:r>
              <a:rPr/>
              <a:t> Discussing the concepts of overfitting and underfitting in predictive modeling, and their implications for model performance and generalization.</a:t>
            </a:r>
          </a:p>
          <a:p>
            <a:pPr lvl="0" indent="0" marL="0">
              <a:buNone/>
            </a:pPr>
          </a:p>
          <a:p>
            <a:pPr lvl="0" indent="0" marL="0">
              <a:buNone/>
            </a:pPr>
            <a:r>
              <a:rPr b="1"/>
              <a:t>Model Evaluation Metrics:</a:t>
            </a:r>
            <a:r>
              <a:rPr/>
              <a:t> Introducing common evaluation metrics such as accuracy, precision, recall, F1-score, and ROC-AUC used to assess the performance of predictive models.</a:t>
            </a:r>
          </a:p>
        </p:txBody>
      </p:sp>
      <p:sp>
        <p:nvSpPr>
          <p:cNvPr id="4" name="Slide Number Placeholder 3"/>
          <p:cNvSpPr>
            <a:spLocks noGrp="1"/>
          </p:cNvSpPr>
          <p:nvPr>
            <p:ph type="sldNum" sz="quarter" idx="10"/>
          </p:nvPr>
        </p:nvSpPr>
        <p:spPr/>
        <p:txBody>
          <a:bodyPr/>
          <a:lstStyle/>
          <a:p>
            <a:fld id="{18BDFEC3-8487-43E8-A154-7C12CBC1FFF2}" type="slidenum">
              <a:rPr lang="en-US"/>
              <a:t>149</a:t>
            </a:fld>
            <a:endParaRPr lang="en-US"/>
          </a:p>
        </p:txBody>
      </p:sp>
    </p:spTree>
  </p:cSld>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Data Cleaning and Preprocessing:</a:t>
            </a:r>
            <a:r>
              <a:rPr/>
              <a:t> Exploring the steps involved in cleaning and preprocessing data for predictive analytics, including handling duplicates, formatting issues, and dealing with outliers.</a:t>
            </a:r>
          </a:p>
          <a:p>
            <a:pPr lvl="0" indent="0" marL="0">
              <a:buNone/>
            </a:pPr>
          </a:p>
          <a:p>
            <a:pPr lvl="0" indent="0" marL="0">
              <a:buNone/>
            </a:pPr>
            <a:r>
              <a:rPr b="1"/>
              <a:t>Feature Selection and Engineering:</a:t>
            </a:r>
            <a:r>
              <a:rPr/>
              <a:t> Discussing techniques for selecting relevant features and creating new features to improve the predictive power of models.</a:t>
            </a:r>
          </a:p>
          <a:p>
            <a:pPr lvl="0" indent="0" marL="0">
              <a:buNone/>
            </a:pPr>
          </a:p>
          <a:p>
            <a:pPr lvl="0" indent="0" marL="0">
              <a:buNone/>
            </a:pPr>
            <a:r>
              <a:rPr b="1"/>
              <a:t>Handling Missing Values and Outliers:</a:t>
            </a:r>
            <a:r>
              <a:rPr/>
              <a:t> Strategies for dealing with missing values and outliers in datasets to ensure the reliability and accuracy of predictive models.</a:t>
            </a:r>
          </a:p>
          <a:p>
            <a:pPr lvl="0" indent="0" marL="0">
              <a:buNone/>
            </a:pPr>
          </a:p>
          <a:p>
            <a:pPr lvl="0" indent="0" marL="0">
              <a:buNone/>
            </a:pPr>
            <a:r>
              <a:rPr b="1"/>
              <a:t>Train-Test Split and Cross-Validation:</a:t>
            </a:r>
            <a:r>
              <a:rPr/>
              <a:t> Explaining the importance of splitting data into training and testing sets, and the use of cross-validation techniques to assess model performance and prevent overfitting.</a:t>
            </a:r>
          </a:p>
        </p:txBody>
      </p:sp>
      <p:sp>
        <p:nvSpPr>
          <p:cNvPr id="4" name="Slide Number Placeholder 3"/>
          <p:cNvSpPr>
            <a:spLocks noGrp="1"/>
          </p:cNvSpPr>
          <p:nvPr>
            <p:ph type="sldNum" sz="quarter" idx="10"/>
          </p:nvPr>
        </p:nvSpPr>
        <p:spPr/>
        <p:txBody>
          <a:bodyPr/>
          <a:lstStyle/>
          <a:p>
            <a:fld id="{18BDFEC3-8487-43E8-A154-7C12CBC1FFF2}" type="slidenum">
              <a:rPr lang="en-US"/>
              <a:t>150</a:t>
            </a:fld>
            <a:endParaRPr lang="en-US"/>
          </a:p>
        </p:txBody>
      </p:sp>
    </p:spTree>
  </p:cSld>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Confusion Matrix and Performance Metrics:</a:t>
            </a:r>
            <a:r>
              <a:rPr/>
              <a:t> Introducing the confusion matrix and various performance metrics such as accuracy, precision, recall, and F1-score for evaluating classification models.</a:t>
            </a:r>
          </a:p>
          <a:p>
            <a:pPr lvl="0" indent="0" marL="0">
              <a:buNone/>
            </a:pPr>
          </a:p>
          <a:p>
            <a:pPr lvl="0" indent="0" marL="0">
              <a:buNone/>
            </a:pPr>
            <a:r>
              <a:rPr b="1"/>
              <a:t>ROC Curve and AUC:</a:t>
            </a:r>
            <a:r>
              <a:rPr/>
              <a:t> Explaining the receiver operating characteristic (ROC) curve and the area under the curve (AUC) as measures of a model’s ability to discriminate between classes.</a:t>
            </a:r>
          </a:p>
          <a:p>
            <a:pPr lvl="0" indent="0" marL="0">
              <a:buNone/>
            </a:pPr>
          </a:p>
          <a:p>
            <a:pPr lvl="0" indent="0" marL="0">
              <a:buNone/>
            </a:pPr>
            <a:r>
              <a:rPr b="1"/>
              <a:t>Model Interpretability:</a:t>
            </a:r>
            <a:r>
              <a:rPr/>
              <a:t> Discussing the importance of model interpretability in understanding the factors driving predictions and gaining insights from predictive models.</a:t>
            </a:r>
          </a:p>
          <a:p>
            <a:pPr lvl="0" indent="0" marL="0">
              <a:buNone/>
            </a:pPr>
          </a:p>
          <a:p>
            <a:pPr lvl="0" indent="0" marL="0">
              <a:buNone/>
            </a:pPr>
            <a:r>
              <a:rPr b="1"/>
              <a:t>Bias-Variance Tradeoff:</a:t>
            </a:r>
            <a:r>
              <a:rPr/>
              <a:t> Exploring the tradeoff between bias and variance in predictive modeling and its implications for model complexity and generalization.</a:t>
            </a:r>
          </a:p>
        </p:txBody>
      </p:sp>
      <p:sp>
        <p:nvSpPr>
          <p:cNvPr id="4" name="Slide Number Placeholder 3"/>
          <p:cNvSpPr>
            <a:spLocks noGrp="1"/>
          </p:cNvSpPr>
          <p:nvPr>
            <p:ph type="sldNum" sz="quarter" idx="10"/>
          </p:nvPr>
        </p:nvSpPr>
        <p:spPr/>
        <p:txBody>
          <a:bodyPr/>
          <a:lstStyle/>
          <a:p>
            <a:fld id="{18BDFEC3-8487-43E8-A154-7C12CBC1FFF2}" type="slidenum">
              <a:rPr lang="en-US"/>
              <a:t>151</a:t>
            </a:fld>
            <a:endParaRPr lang="en-US"/>
          </a:p>
        </p:txBody>
      </p:sp>
    </p:spTree>
  </p:cSld>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Problem Statement and Objectives:</a:t>
            </a:r>
            <a:r>
              <a:rPr/>
              <a:t> Presenting a real-world problem or use case where predictive analytics can provide valuable insights or solutions, along with the project objectives.</a:t>
            </a:r>
          </a:p>
          <a:p>
            <a:pPr lvl="0" indent="0" marL="0">
              <a:buNone/>
            </a:pPr>
          </a:p>
          <a:p>
            <a:pPr lvl="0" indent="0" marL="0">
              <a:buNone/>
            </a:pPr>
            <a:r>
              <a:rPr b="1"/>
              <a:t>Data Collection and Exploration:</a:t>
            </a:r>
            <a:r>
              <a:rPr/>
              <a:t> Describing the process of collecting relevant data for the case study and performing exploratory data analysis (EDA) to gain insights into the data.</a:t>
            </a:r>
          </a:p>
          <a:p>
            <a:pPr lvl="0" indent="0" marL="0">
              <a:buNone/>
            </a:pPr>
          </a:p>
          <a:p>
            <a:pPr lvl="0" indent="0" marL="0">
              <a:buNone/>
            </a:pPr>
            <a:r>
              <a:rPr b="1"/>
              <a:t>Model Building and Evaluation:</a:t>
            </a:r>
            <a:r>
              <a:rPr/>
              <a:t> Detailing the steps involved in building predictive models, including feature selection, model training, and evaluation using appropriate metrics.</a:t>
            </a:r>
          </a:p>
          <a:p>
            <a:pPr lvl="0" indent="0" marL="0">
              <a:buNone/>
            </a:pPr>
          </a:p>
          <a:p>
            <a:pPr lvl="0" indent="0" marL="0">
              <a:buNone/>
            </a:pPr>
            <a:r>
              <a:rPr b="1"/>
              <a:t>Insights and Recommendations:</a:t>
            </a:r>
            <a:r>
              <a:rPr/>
              <a:t> Summarizing the findings from the predictive modeling process and providing actionable insights or recommendations based on the model results.</a:t>
            </a:r>
          </a:p>
        </p:txBody>
      </p:sp>
      <p:sp>
        <p:nvSpPr>
          <p:cNvPr id="4" name="Slide Number Placeholder 3"/>
          <p:cNvSpPr>
            <a:spLocks noGrp="1"/>
          </p:cNvSpPr>
          <p:nvPr>
            <p:ph type="sldNum" sz="quarter" idx="10"/>
          </p:nvPr>
        </p:nvSpPr>
        <p:spPr/>
        <p:txBody>
          <a:bodyPr/>
          <a:lstStyle/>
          <a:p>
            <a:fld id="{18BDFEC3-8487-43E8-A154-7C12CBC1FFF2}" type="slidenum">
              <a:rPr lang="en-US"/>
              <a:t>152</a:t>
            </a:fld>
            <a:endParaRPr lang="en-US"/>
          </a:p>
        </p:txBody>
      </p:sp>
    </p:spTree>
  </p:cSld>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explore the intersection of data literacy with prescriptive analytics, focusing on understanding prescriptive analytics, the role of data literacy, techniques and tools, implementation challenges, and a real-world case study. </a:t>
            </a:r>
            <a:r>
              <a:rPr b="1" i="1"/>
              <a:t>Understanding Prescriptive Analytics:</a:t>
            </a:r>
            <a:r>
              <a:rPr/>
              <a:t> [Add details] </a:t>
            </a:r>
            <a:r>
              <a:rPr b="1" i="1"/>
              <a:t>Role of Data Literacy in Prescriptive Analytics:</a:t>
            </a:r>
            <a:r>
              <a:rPr/>
              <a:t> [Add details] </a:t>
            </a:r>
            <a:r>
              <a:rPr b="1" i="1"/>
              <a:t>Techniques and Tools for Prescriptive Analytics:</a:t>
            </a:r>
            <a:r>
              <a:rPr/>
              <a:t> [Add details] </a:t>
            </a:r>
            <a:r>
              <a:rPr b="1" i="1"/>
              <a:t>Implementation Challenges and Considerations:</a:t>
            </a:r>
            <a:r>
              <a:rPr/>
              <a:t> [Add details] </a:t>
            </a:r>
            <a:r>
              <a:rPr b="1" i="1"/>
              <a:t>Case Study: Applying Prescriptive Analytics:</a:t>
            </a:r>
            <a:r>
              <a:rPr/>
              <a:t> [Add details]</a:t>
            </a:r>
          </a:p>
        </p:txBody>
      </p:sp>
      <p:sp>
        <p:nvSpPr>
          <p:cNvPr id="4" name="Slide Number Placeholder 3"/>
          <p:cNvSpPr>
            <a:spLocks noGrp="1"/>
          </p:cNvSpPr>
          <p:nvPr>
            <p:ph type="sldNum" sz="quarter" idx="10"/>
          </p:nvPr>
        </p:nvSpPr>
        <p:spPr/>
        <p:txBody>
          <a:bodyPr/>
          <a:lstStyle/>
          <a:p>
            <a:fld id="{18BDFEC3-8487-43E8-A154-7C12CBC1FFF2}" type="slidenum">
              <a:rPr lang="en-US"/>
              <a:t>153</a:t>
            </a:fld>
            <a:endParaRPr lang="en-US"/>
          </a:p>
        </p:txBody>
      </p:sp>
    </p:spTree>
  </p:cSld>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Definition and Overview:</a:t>
            </a:r>
            <a:r>
              <a:rPr/>
              <a:t> Introducing prescriptive analytics as a form of data analysis that focuses on recommending actions to optimize outcomes based on predictive and descriptive analytics.</a:t>
            </a:r>
          </a:p>
          <a:p>
            <a:pPr lvl="0" indent="0" marL="0">
              <a:buNone/>
            </a:pPr>
          </a:p>
          <a:p>
            <a:pPr lvl="0" indent="0" marL="0">
              <a:buNone/>
            </a:pPr>
            <a:r>
              <a:rPr b="1"/>
              <a:t>Distinction from Descriptive and Predictive Analytics:</a:t>
            </a:r>
            <a:r>
              <a:rPr/>
              <a:t> Contrasting prescriptive analytics with descriptive analytics, which describes past events, and predictive analytics, which forecasts future outcomes.</a:t>
            </a:r>
          </a:p>
          <a:p>
            <a:pPr lvl="0" indent="0" marL="0">
              <a:buNone/>
            </a:pPr>
          </a:p>
          <a:p>
            <a:pPr lvl="0" indent="0" marL="0">
              <a:buNone/>
            </a:pPr>
            <a:r>
              <a:rPr b="1"/>
              <a:t>Goal and Objectives:</a:t>
            </a:r>
            <a:r>
              <a:rPr/>
              <a:t> Explaining the primary goal of prescriptive analytics, which is to provide actionable insights and recommendations to improve decision-making and achieve desired outcomes.</a:t>
            </a:r>
          </a:p>
        </p:txBody>
      </p:sp>
      <p:sp>
        <p:nvSpPr>
          <p:cNvPr id="4" name="Slide Number Placeholder 3"/>
          <p:cNvSpPr>
            <a:spLocks noGrp="1"/>
          </p:cNvSpPr>
          <p:nvPr>
            <p:ph type="sldNum" sz="quarter" idx="10"/>
          </p:nvPr>
        </p:nvSpPr>
        <p:spPr/>
        <p:txBody>
          <a:bodyPr/>
          <a:lstStyle/>
          <a:p>
            <a:fld id="{18BDFEC3-8487-43E8-A154-7C12CBC1FFF2}" type="slidenum">
              <a:rPr lang="en-US"/>
              <a:t>154</a:t>
            </a:fld>
            <a:endParaRPr lang="en-US"/>
          </a:p>
        </p:txBody>
      </p:sp>
    </p:spTree>
  </p:cSld>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Interpreting Prescriptive Insights:</a:t>
            </a:r>
            <a:r>
              <a:rPr/>
              <a:t> Discussing the importance of data literacy in interpreting the recommendations generated by prescriptive analytics models and understanding their implications.</a:t>
            </a:r>
          </a:p>
          <a:p>
            <a:pPr lvl="0" indent="0" marL="0">
              <a:buNone/>
            </a:pPr>
          </a:p>
          <a:p>
            <a:pPr lvl="0" indent="0" marL="0">
              <a:buNone/>
            </a:pPr>
            <a:r>
              <a:rPr b="1"/>
              <a:t>Understanding Model Outputs:</a:t>
            </a:r>
            <a:r>
              <a:rPr/>
              <a:t> Highlighting the role of data literacy in comprehending the outputs of prescriptive analytics models, including the rationale behind recommendations and potential biases.</a:t>
            </a:r>
          </a:p>
          <a:p>
            <a:pPr lvl="0" indent="0" marL="0">
              <a:buNone/>
            </a:pPr>
          </a:p>
          <a:p>
            <a:pPr lvl="0" indent="0" marL="0">
              <a:buNone/>
            </a:pPr>
            <a:r>
              <a:rPr b="1"/>
              <a:t>Making Informed Decisions:</a:t>
            </a:r>
            <a:r>
              <a:rPr/>
              <a:t> Emphasizing the need for data-literate individuals to leverage prescriptive analytics insights in decision-making processes and evaluate their impact on business objectives.</a:t>
            </a:r>
          </a:p>
          <a:p>
            <a:pPr lvl="0" indent="0" marL="0">
              <a:buNone/>
            </a:pPr>
          </a:p>
          <a:p>
            <a:pPr lvl="0" indent="0" marL="0">
              <a:buNone/>
            </a:pPr>
            <a:r>
              <a:rPr b="1"/>
              <a:t>Collaborating Across Teams:</a:t>
            </a:r>
            <a:r>
              <a:rPr/>
              <a:t> Exploring how data literacy facilitates collaboration and communication across different teams and departments involved in the implementation of prescriptive analytics solutions.</a:t>
            </a:r>
          </a:p>
        </p:txBody>
      </p:sp>
      <p:sp>
        <p:nvSpPr>
          <p:cNvPr id="4" name="Slide Number Placeholder 3"/>
          <p:cNvSpPr>
            <a:spLocks noGrp="1"/>
          </p:cNvSpPr>
          <p:nvPr>
            <p:ph type="sldNum" sz="quarter" idx="10"/>
          </p:nvPr>
        </p:nvSpPr>
        <p:spPr/>
        <p:txBody>
          <a:bodyPr/>
          <a:lstStyle/>
          <a:p>
            <a:fld id="{18BDFEC3-8487-43E8-A154-7C12CBC1FFF2}" type="slidenum">
              <a:rPr lang="en-US"/>
              <a:t>155</a:t>
            </a:fld>
            <a:endParaRPr lang="en-US"/>
          </a:p>
        </p:txBody>
      </p:sp>
    </p:spTree>
  </p:cSld>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Optimization Algorithms:</a:t>
            </a:r>
            <a:r>
              <a:rPr/>
              <a:t> Introducing optimization algorithms used in prescriptive analytics to identify the best possible solution among a set of alternatives based on predefined criteria and constraints.</a:t>
            </a:r>
          </a:p>
          <a:p>
            <a:pPr lvl="0" indent="0" marL="0">
              <a:buNone/>
            </a:pPr>
          </a:p>
          <a:p>
            <a:pPr lvl="0" indent="0" marL="0">
              <a:buNone/>
            </a:pPr>
            <a:r>
              <a:rPr b="1"/>
              <a:t>Decision Trees and Rule-Based Systems:</a:t>
            </a:r>
            <a:r>
              <a:rPr/>
              <a:t> Explaining how decision trees and rule-based systems are employed in prescriptive analytics to map decision paths and prescribe actions based on input variables and conditions.</a:t>
            </a:r>
          </a:p>
          <a:p>
            <a:pPr lvl="0" indent="0" marL="0">
              <a:buNone/>
            </a:pPr>
          </a:p>
          <a:p>
            <a:pPr lvl="0" indent="0" marL="0">
              <a:buNone/>
            </a:pPr>
            <a:r>
              <a:rPr b="1"/>
              <a:t>Simulation and Scenario Analysis:</a:t>
            </a:r>
            <a:r>
              <a:rPr/>
              <a:t> Discussing the use of simulation and scenario analysis techniques in prescriptive analytics to evaluate the potential outcomes of different courses of action under varying conditions.</a:t>
            </a:r>
          </a:p>
          <a:p>
            <a:pPr lvl="0" indent="0" marL="0">
              <a:buNone/>
            </a:pPr>
          </a:p>
          <a:p>
            <a:pPr lvl="0" indent="0" marL="0">
              <a:buNone/>
            </a:pPr>
            <a:r>
              <a:rPr b="1"/>
              <a:t>Machine Learning Models:</a:t>
            </a:r>
            <a:r>
              <a:rPr/>
              <a:t> Exploring the application of machine learning models, such as reinforcement learning and deep learning, in prescriptive analytics to automate decision-making processes and adapt to changing environments.</a:t>
            </a:r>
          </a:p>
        </p:txBody>
      </p:sp>
      <p:sp>
        <p:nvSpPr>
          <p:cNvPr id="4" name="Slide Number Placeholder 3"/>
          <p:cNvSpPr>
            <a:spLocks noGrp="1"/>
          </p:cNvSpPr>
          <p:nvPr>
            <p:ph type="sldNum" sz="quarter" idx="10"/>
          </p:nvPr>
        </p:nvSpPr>
        <p:spPr/>
        <p:txBody>
          <a:bodyPr/>
          <a:lstStyle/>
          <a:p>
            <a:fld id="{18BDFEC3-8487-43E8-A154-7C12CBC1FFF2}" type="slidenum">
              <a:rPr lang="en-US"/>
              <a:t>156</a:t>
            </a:fld>
            <a:endParaRPr lang="en-US"/>
          </a:p>
        </p:txBody>
      </p:sp>
    </p:spTree>
  </p:cSld>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Data Quality and Availability:</a:t>
            </a:r>
            <a:r>
              <a:rPr/>
              <a:t> Addressing challenges related to data quality, completeness, and availability that may impact the effectiveness of prescriptive analytics solutions.</a:t>
            </a:r>
          </a:p>
          <a:p>
            <a:pPr lvl="0" indent="0" marL="0">
              <a:buNone/>
            </a:pPr>
          </a:p>
          <a:p>
            <a:pPr lvl="0" indent="0" marL="0">
              <a:buNone/>
            </a:pPr>
            <a:r>
              <a:rPr b="1"/>
              <a:t>Ethical and Regulatory Compliance:</a:t>
            </a:r>
            <a:r>
              <a:rPr/>
              <a:t> Highlighting the importance of ensuring ethical and regulatory compliance when implementing prescriptive analytics, particularly concerning privacy, fairness, and transparency.</a:t>
            </a:r>
          </a:p>
          <a:p>
            <a:pPr lvl="0" indent="0" marL="0">
              <a:buNone/>
            </a:pPr>
          </a:p>
          <a:p>
            <a:pPr lvl="0" indent="0" marL="0">
              <a:buNone/>
            </a:pPr>
            <a:r>
              <a:rPr b="1"/>
              <a:t>Organizational Readiness and Culture:</a:t>
            </a:r>
            <a:r>
              <a:rPr/>
              <a:t> Discussing the need for organizational readiness and a supportive data-driven culture to successfully implement and adopt prescriptive analytics solutions.</a:t>
            </a:r>
          </a:p>
          <a:p>
            <a:pPr lvl="0" indent="0" marL="0">
              <a:buNone/>
            </a:pPr>
          </a:p>
          <a:p>
            <a:pPr lvl="0" indent="0" marL="0">
              <a:buNone/>
            </a:pPr>
            <a:r>
              <a:rPr b="1"/>
              <a:t>Change Management and Adoption:</a:t>
            </a:r>
            <a:r>
              <a:rPr/>
              <a:t> Exploring strategies for managing change and fostering user adoption of prescriptive analytics tools and recommendations within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157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Speculating on future trends and developments in the field of data</a:t>
            </a:r>
          </a:p>
          <a:p>
            <a:pPr lvl="0" indent="0" marL="0">
              <a:buNone/>
            </a:pPr>
          </a:p>
          <a:p>
            <a:pPr lvl="0"/>
            <a:r>
              <a:rPr b="1"/>
              <a:t>Artificial intelligence:</a:t>
            </a:r>
            <a:r>
              <a:rPr/>
              <a:t> Describe advancements in AI technology and their potential impact on industries, job roles, and society as a whole.</a:t>
            </a:r>
          </a:p>
          <a:p>
            <a:pPr lvl="0" indent="0" marL="0">
              <a:buNone/>
            </a:pPr>
          </a:p>
          <a:p>
            <a:pPr lvl="0"/>
            <a:r>
              <a:rPr b="1"/>
              <a:t>Automation and IoT:</a:t>
            </a:r>
            <a:r>
              <a:rPr/>
              <a:t> Examining the role of automation and the Internet of Things in shaping the future</a:t>
            </a:r>
          </a:p>
          <a:p>
            <a:pPr lvl="0" indent="0" marL="0">
              <a:buNone/>
            </a:pPr>
          </a:p>
          <a:p>
            <a:pPr lvl="0"/>
            <a:r>
              <a:rPr b="1"/>
              <a:t>Oppourtunities and Challenges:</a:t>
            </a:r>
            <a:r>
              <a:rPr/>
              <a:t> Analyzing the potential benefits and risks associated with future data trends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Business Problem and Objectives:</a:t>
            </a:r>
            <a:r>
              <a:rPr/>
              <a:t> Introducing a real-world business problem or use case where prescriptive analytics can provide valuable insights and recommendations to address specific challenges or achieve objectives.</a:t>
            </a:r>
          </a:p>
          <a:p>
            <a:pPr lvl="0" indent="0" marL="0">
              <a:buNone/>
            </a:pPr>
          </a:p>
          <a:p>
            <a:pPr lvl="0" indent="0" marL="0">
              <a:buNone/>
            </a:pPr>
            <a:r>
              <a:rPr b="1"/>
              <a:t>Data Preparation and Analysis:</a:t>
            </a:r>
            <a:r>
              <a:rPr/>
              <a:t> Describing the process of collecting, cleaning, and analyzing data relevant to the case study, including exploratory data analysis and feature engineering.</a:t>
            </a:r>
          </a:p>
          <a:p>
            <a:pPr lvl="0" indent="0" marL="0">
              <a:buNone/>
            </a:pPr>
          </a:p>
          <a:p>
            <a:pPr lvl="0" indent="0" marL="0">
              <a:buNone/>
            </a:pPr>
            <a:r>
              <a:rPr b="1"/>
              <a:t>Model Development and Validation:</a:t>
            </a:r>
            <a:r>
              <a:rPr/>
              <a:t> Detailing the steps involved in developing and validating prescriptive analytics models, including selecting appropriate techniques, training the model, and evaluating its performance.</a:t>
            </a:r>
          </a:p>
          <a:p>
            <a:pPr lvl="0" indent="0" marL="0">
              <a:buNone/>
            </a:pPr>
          </a:p>
          <a:p>
            <a:pPr lvl="0" indent="0" marL="0">
              <a:buNone/>
            </a:pPr>
            <a:r>
              <a:rPr b="1"/>
              <a:t>Implementation and Results:</a:t>
            </a:r>
            <a:r>
              <a:rPr/>
              <a:t> Summarizing the implementation of prescriptive analytics recommendations and the resulting impact on business outcomes, including any challenges encountered and lessons learned.</a:t>
            </a:r>
          </a:p>
        </p:txBody>
      </p:sp>
      <p:sp>
        <p:nvSpPr>
          <p:cNvPr id="4" name="Slide Number Placeholder 3"/>
          <p:cNvSpPr>
            <a:spLocks noGrp="1"/>
          </p:cNvSpPr>
          <p:nvPr>
            <p:ph type="sldNum" sz="quarter" idx="10"/>
          </p:nvPr>
        </p:nvSpPr>
        <p:spPr/>
        <p:txBody>
          <a:bodyPr/>
          <a:lstStyle/>
          <a:p>
            <a:fld id="{18BDFEC3-8487-43E8-A154-7C12CBC1FFF2}" type="slidenum">
              <a:rPr lang="en-US"/>
              <a:t>158</a:t>
            </a:fld>
            <a:endParaRPr lang="en-US"/>
          </a:p>
        </p:txBody>
      </p:sp>
    </p:spTree>
  </p:cSld>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final section, we’ll explore the integration of data literacy across the four levels of analytics, emphasizing its importance, strategies for enhancement, organizational integration, and a real-world case study. </a:t>
            </a:r>
            <a:r>
              <a:rPr b="1" i="1"/>
              <a:t>Introduction to the Four Levels of Analytics:</a:t>
            </a:r>
            <a:r>
              <a:rPr/>
              <a:t> [Add details] </a:t>
            </a:r>
            <a:r>
              <a:rPr b="1" i="1"/>
              <a:t>Importance of Data Literacy Across Analytics Levels:</a:t>
            </a:r>
            <a:r>
              <a:rPr/>
              <a:t> [Add details] </a:t>
            </a:r>
            <a:r>
              <a:rPr b="1" i="1"/>
              <a:t>Enhancing Data Literacy for Comprehensive Analytics Understanding:</a:t>
            </a:r>
            <a:r>
              <a:rPr/>
              <a:t> [Add details] </a:t>
            </a:r>
            <a:r>
              <a:rPr b="1" i="1"/>
              <a:t>Integrating Data Literacy into Organizational Analytics Culture:</a:t>
            </a:r>
            <a:r>
              <a:rPr/>
              <a:t> [Add details] </a:t>
            </a:r>
            <a:r>
              <a:rPr b="1" i="1"/>
              <a:t>Case Study: Successful Implementation of Holistic Data Literacy and Analytics:</a:t>
            </a:r>
            <a:r>
              <a:rPr/>
              <a:t> [Add details]</a:t>
            </a:r>
          </a:p>
        </p:txBody>
      </p:sp>
      <p:sp>
        <p:nvSpPr>
          <p:cNvPr id="4" name="Slide Number Placeholder 3"/>
          <p:cNvSpPr>
            <a:spLocks noGrp="1"/>
          </p:cNvSpPr>
          <p:nvPr>
            <p:ph type="sldNum" sz="quarter" idx="10"/>
          </p:nvPr>
        </p:nvSpPr>
        <p:spPr/>
        <p:txBody>
          <a:bodyPr/>
          <a:lstStyle/>
          <a:p>
            <a:fld id="{18BDFEC3-8487-43E8-A154-7C12CBC1FFF2}" type="slidenum">
              <a:rPr lang="en-US"/>
              <a:t>159</a:t>
            </a:fld>
            <a:endParaRPr lang="en-US"/>
          </a:p>
        </p:txBody>
      </p:sp>
    </p:spTree>
  </p:cSld>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Descriptive Analytics:</a:t>
            </a:r>
            <a:r>
              <a:rPr/>
              <a:t> Providing insights into what happened based on historical data, often through summary statistics and data visualization. </a:t>
            </a:r>
            <a:r>
              <a:rPr b="1"/>
              <a:t>Diagnostic Analytics:</a:t>
            </a:r>
            <a:r>
              <a:rPr/>
              <a:t> Exploring why something happened by analyzing patterns and trends in data to identify root causes. </a:t>
            </a:r>
            <a:r>
              <a:rPr b="1"/>
              <a:t>Predictive Analytics:</a:t>
            </a:r>
            <a:r>
              <a:rPr/>
              <a:t> Forecasting what is likely to happen in the future based on historical data and statistical modeling techniques. </a:t>
            </a:r>
            <a:r>
              <a:rPr b="1"/>
              <a:t>Prescriptive Analytics:</a:t>
            </a:r>
            <a:r>
              <a:rPr/>
              <a:t> Recommending actions to optimize outcomes by leveraging predictive models and decision optimization algorithms.</a:t>
            </a:r>
          </a:p>
        </p:txBody>
      </p:sp>
      <p:sp>
        <p:nvSpPr>
          <p:cNvPr id="4" name="Slide Number Placeholder 3"/>
          <p:cNvSpPr>
            <a:spLocks noGrp="1"/>
          </p:cNvSpPr>
          <p:nvPr>
            <p:ph type="sldNum" sz="quarter" idx="10"/>
          </p:nvPr>
        </p:nvSpPr>
        <p:spPr/>
        <p:txBody>
          <a:bodyPr/>
          <a:lstStyle/>
          <a:p>
            <a:fld id="{18BDFEC3-8487-43E8-A154-7C12CBC1FFF2}" type="slidenum">
              <a:rPr lang="en-US"/>
              <a:t>160</a:t>
            </a:fld>
            <a:endParaRPr lang="en-US"/>
          </a:p>
        </p:txBody>
      </p:sp>
    </p:spTree>
  </p:cSld>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Understanding Different Types of Data Analysis:</a:t>
            </a:r>
            <a:r>
              <a:rPr/>
              <a:t> Data literacy enables individuals to comprehend and apply various analytical techniques at each level, from descriptive to prescriptive analytics. </a:t>
            </a:r>
            <a:r>
              <a:rPr b="1"/>
              <a:t>Making Informed Decisions at Each Level:</a:t>
            </a:r>
            <a:r>
              <a:rPr/>
              <a:t> Data-literate individuals can interpret analytics outputs effectively and use them to make informed decisions aligned with organizational goals. </a:t>
            </a:r>
            <a:r>
              <a:rPr b="1"/>
              <a:t>Leveraging Insights for Strategic Planning:</a:t>
            </a:r>
            <a:r>
              <a:rPr/>
              <a:t> Data literacy empowers organizations to leverage insights from all levels of analytics for strategic planning and resource allocation. </a:t>
            </a:r>
            <a:r>
              <a:rPr b="1"/>
              <a:t>Enhancing Organizational Agility and Competitiveness:</a:t>
            </a:r>
            <a:r>
              <a:rPr/>
              <a:t> By fostering data literacy across analytics levels, organizations can adapt quickly to changing market conditions and gain a competitive edge through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161</a:t>
            </a:fld>
            <a:endParaRPr lang="en-US"/>
          </a:p>
        </p:txBody>
      </p:sp>
    </p:spTree>
  </p:cSld>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Providing Training and Education Programs:</a:t>
            </a:r>
            <a:r>
              <a:rPr/>
              <a:t> Offering comprehensive training and education programs to enhance data literacy skills across the organization, covering basic concepts to advanced analytics techniques. </a:t>
            </a:r>
            <a:r>
              <a:rPr b="1"/>
              <a:t>Hands-On Experience with Analytics Tools:</a:t>
            </a:r>
            <a:r>
              <a:rPr/>
              <a:t> Providing opportunities for hands-on experience with analytics tools and platforms to apply data literacy skills in real-world scenarios. </a:t>
            </a:r>
            <a:r>
              <a:rPr b="1"/>
              <a:t>Encouraging Continuous Learning and Development:</a:t>
            </a:r>
            <a:r>
              <a:rPr/>
              <a:t> Fostering a culture of continuous learning and development where employees are encouraged to expand their data literacy skills through self-directed learning and ongoing training initiatives. </a:t>
            </a:r>
            <a:r>
              <a:rPr b="1"/>
              <a:t>Tailoring Support for Different Skill Levels and Roles:</a:t>
            </a:r>
            <a:r>
              <a:rPr/>
              <a:t> Recognizing that individuals have varying levels of data literacy and tailoring support and resources to meet the specific needs of different skill levels and job roles within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162</a:t>
            </a:fld>
            <a:endParaRPr lang="en-US"/>
          </a:p>
        </p:txBody>
      </p:sp>
    </p:spTree>
  </p:cSld>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Leadership Support and Alignment:</a:t>
            </a:r>
            <a:r>
              <a:rPr/>
              <a:t> Garnering support from senior leadership and ensuring alignment with organizational objectives to prioritize and promote data literacy initiatives. </a:t>
            </a:r>
            <a:r>
              <a:rPr b="1"/>
              <a:t>Embedding Data Literacy into Workflows and Processes:</a:t>
            </a:r>
            <a:r>
              <a:rPr/>
              <a:t> Integrating data literacy into everyday workflows and processes to make data-driven decision-making a natural part of organizational culture. </a:t>
            </a:r>
            <a:r>
              <a:rPr b="1"/>
              <a:t>Promoting Collaboration and Knowledge Sharing:</a:t>
            </a:r>
            <a:r>
              <a:rPr/>
              <a:t> Creating opportunities for collaboration and knowledge sharing across departments and teams to foster a culture of data-driven decision-making and innovation. </a:t>
            </a:r>
            <a:r>
              <a:rPr b="1"/>
              <a:t>Recognizing and Rewarding Data-Driven Behaviors:</a:t>
            </a:r>
            <a:r>
              <a:rPr/>
              <a:t> Acknowledging and rewarding individuals and teams that demonstrate data-driven behaviors and contribute to the organization’s success through data literacy and analytics.</a:t>
            </a:r>
          </a:p>
        </p:txBody>
      </p:sp>
      <p:sp>
        <p:nvSpPr>
          <p:cNvPr id="4" name="Slide Number Placeholder 3"/>
          <p:cNvSpPr>
            <a:spLocks noGrp="1"/>
          </p:cNvSpPr>
          <p:nvPr>
            <p:ph type="sldNum" sz="quarter" idx="10"/>
          </p:nvPr>
        </p:nvSpPr>
        <p:spPr/>
        <p:txBody>
          <a:bodyPr/>
          <a:lstStyle/>
          <a:p>
            <a:fld id="{18BDFEC3-8487-43E8-A154-7C12CBC1FFF2}" type="slidenum">
              <a:rPr lang="en-US"/>
              <a:t>163</a:t>
            </a:fld>
            <a:endParaRPr lang="en-US"/>
          </a:p>
        </p:txBody>
      </p:sp>
    </p:spTree>
  </p:cSld>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Business Context and Objectives:</a:t>
            </a:r>
            <a:r>
              <a:rPr/>
              <a:t> Providing context for the case study by outlining the business challenges and objectives that led to the implementation of a holistic data literacy and analytics initiative. </a:t>
            </a:r>
            <a:r>
              <a:rPr b="1"/>
              <a:t>Data Literacy Initiative Overview:</a:t>
            </a:r>
            <a:r>
              <a:rPr/>
              <a:t> Detailing the key components and strategies of the data literacy initiative, including training programs, tools, and organizational support. </a:t>
            </a:r>
            <a:r>
              <a:rPr b="1"/>
              <a:t>Integration with Analytics Strategy:</a:t>
            </a:r>
            <a:r>
              <a:rPr/>
              <a:t> Discussing how data literacy was integrated into the organization’s overall analytics strategy and processes to drive insights and decision-making. </a:t>
            </a:r>
            <a:r>
              <a:rPr b="1"/>
              <a:t>Impact on Business Outcomes:</a:t>
            </a:r>
            <a:r>
              <a:rPr/>
              <a:t> Highlighting the measurable impact of the data literacy initiative on business outcomes, such as improved decision-making, increased efficiency, and enhanced competitiveness.</a:t>
            </a:r>
          </a:p>
        </p:txBody>
      </p:sp>
      <p:sp>
        <p:nvSpPr>
          <p:cNvPr id="4" name="Slide Number Placeholder 3"/>
          <p:cNvSpPr>
            <a:spLocks noGrp="1"/>
          </p:cNvSpPr>
          <p:nvPr>
            <p:ph type="sldNum" sz="quarter" idx="10"/>
          </p:nvPr>
        </p:nvSpPr>
        <p:spPr/>
        <p:txBody>
          <a:bodyPr/>
          <a:lstStyle/>
          <a:p>
            <a:fld id="{18BDFEC3-8487-43E8-A154-7C12CBC1FFF2}" type="slidenum">
              <a:rPr lang="en-US"/>
              <a:t>164</a:t>
            </a:fld>
            <a:endParaRPr lang="en-US"/>
          </a:p>
        </p:txBody>
      </p:sp>
    </p:spTree>
  </p:cSld>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outlines the steps involved in data literacy learning and development.</a:t>
            </a:r>
          </a:p>
          <a:p>
            <a:pPr lvl="0" indent="0" marL="0">
              <a:buNone/>
            </a:pPr>
          </a:p>
          <a:p>
            <a:pPr lvl="0"/>
            <a:r>
              <a:rPr/>
              <a:t>The Role Of Leadership And Data Literacy Learning: Discussing the importance of leadership support in fostering data literacy.</a:t>
            </a:r>
          </a:p>
          <a:p>
            <a:pPr lvl="0" indent="0" marL="0">
              <a:buNone/>
            </a:pPr>
          </a:p>
          <a:p>
            <a:pPr lvl="0"/>
            <a:r>
              <a:rPr/>
              <a:t>The Role Of Data And Analytical Strategy And Data Literacy Learning: Exploring how data and analytical strategies influence data literacy learning initiatives.</a:t>
            </a:r>
          </a:p>
          <a:p>
            <a:pPr lvl="0" indent="0" marL="0">
              <a:buNone/>
            </a:pPr>
          </a:p>
          <a:p>
            <a:pPr lvl="0"/>
            <a:r>
              <a:rPr/>
              <a:t>A Data Literacy Learning Framework And Approach: Introducing a framework and approach for effective data literacy learning programs.</a:t>
            </a:r>
          </a:p>
          <a:p>
            <a:pPr lvl="0" indent="0" marL="0">
              <a:buNone/>
            </a:pPr>
          </a:p>
          <a:p>
            <a:pPr lvl="0"/>
            <a:r>
              <a:rPr/>
              <a:t>Learning For The Four Characteristics Of Data Literacy: Detailing strategies for developing the four characteristics of data literacy.</a:t>
            </a:r>
          </a:p>
          <a:p>
            <a:pPr lvl="0" indent="0" marL="0">
              <a:buNone/>
            </a:pPr>
          </a:p>
          <a:p>
            <a:pPr lvl="0"/>
            <a:r>
              <a:rPr/>
              <a:t>Learning For A Strong Data Literate Culture: Addressing the importance of building a culture that promotes and values data literacy.</a:t>
            </a:r>
          </a:p>
          <a:p>
            <a:pPr lvl="0" indent="0" marL="0">
              <a:buNone/>
            </a:pPr>
          </a:p>
          <a:p>
            <a:pPr lvl="0"/>
            <a:r>
              <a:rPr/>
              <a:t>Other Areas Of Data Literacy Learning And Focus: Exploring additional areas and aspects of data literacy learning beyond the core characteristics.</a:t>
            </a:r>
          </a:p>
        </p:txBody>
      </p:sp>
      <p:sp>
        <p:nvSpPr>
          <p:cNvPr id="4" name="Slide Number Placeholder 3"/>
          <p:cNvSpPr>
            <a:spLocks noGrp="1"/>
          </p:cNvSpPr>
          <p:nvPr>
            <p:ph type="sldNum" sz="quarter" idx="10"/>
          </p:nvPr>
        </p:nvSpPr>
        <p:spPr/>
        <p:txBody>
          <a:bodyPr/>
          <a:lstStyle/>
          <a:p>
            <a:fld id="{18BDFEC3-8487-43E8-A154-7C12CBC1FFF2}" type="slidenum">
              <a:rPr lang="en-US"/>
              <a:t>165</a:t>
            </a:fld>
            <a:endParaRPr lang="en-US"/>
          </a:p>
        </p:txBody>
      </p:sp>
    </p:spTree>
  </p:cSld>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Leadership’s Influence on Data Literacy Culture:</a:t>
            </a:r>
            <a:r>
              <a:rPr/>
              <a:t> Discussing how leadership can shape organizational culture by promoting and supporting data literacy initiatives. </a:t>
            </a:r>
            <a:r>
              <a:rPr b="1"/>
              <a:t>Allocating Resources for Learning Initiatives:</a:t>
            </a:r>
            <a:r>
              <a:rPr/>
              <a:t> Exploring the importance of allocating budget, time, and personnel for data literacy training and education programs. </a:t>
            </a:r>
            <a:r>
              <a:rPr b="1"/>
              <a:t>Setting Data Literacy Goals and Expectations:</a:t>
            </a:r>
            <a:r>
              <a:rPr/>
              <a:t> Establishing clear goals and expectations for data literacy proficiency across the organization. </a:t>
            </a:r>
            <a:r>
              <a:rPr b="1"/>
              <a:t>Leading by Example: Demonstrating Data Literacy:</a:t>
            </a:r>
            <a:r>
              <a:rPr/>
              <a:t> Leaders should demonstrate their own data literacy skills and champion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166</a:t>
            </a:fld>
            <a:endParaRPr lang="en-US"/>
          </a:p>
        </p:txBody>
      </p:sp>
    </p:spTree>
  </p:cSld>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Leadership plays a pivotal role in shaping the organizational culture, especially concerning data literacy. Here’s how leadership influences data literacy culture:</a:t>
            </a:r>
          </a:p>
          <a:p>
            <a:pPr lvl="0" indent="0" marL="0">
              <a:buNone/>
            </a:pPr>
          </a:p>
          <a:p>
            <a:pPr lvl="0"/>
            <a:r>
              <a:rPr b="1"/>
              <a:t>Leadership shapes organizational culture:</a:t>
            </a:r>
            <a:r>
              <a:rPr/>
              <a:t> The behaviors and actions of leaders influence the overall culture of an organization. When leaders prioritize and demonstrate the value of data literacy, it encourages employees to do the same.</a:t>
            </a:r>
          </a:p>
          <a:p>
            <a:pPr lvl="0" indent="0" marL="0">
              <a:buNone/>
            </a:pPr>
          </a:p>
          <a:p>
            <a:pPr lvl="0"/>
            <a:r>
              <a:rPr b="1"/>
              <a:t>Supportive leadership fosters a culture of data literacy:</a:t>
            </a:r>
            <a:r>
              <a:rPr/>
              <a:t> Leaders who actively support and champion data literacy initiatives create an environment where employees feel empowered to develop their skills and apply them in their roles.</a:t>
            </a:r>
          </a:p>
          <a:p>
            <a:pPr lvl="0" indent="0" marL="0">
              <a:buNone/>
            </a:pPr>
          </a:p>
          <a:p>
            <a:pPr lvl="0"/>
            <a:r>
              <a:rPr b="1"/>
              <a:t>Leadership commitment encourages employee engagement:</a:t>
            </a:r>
            <a:r>
              <a:rPr/>
              <a:t> When employees see that leadership is committed to data literacy, they are more likely to engage in learning and development opportunities to improve their data skills.</a:t>
            </a:r>
          </a:p>
          <a:p>
            <a:pPr lvl="0" indent="0" marL="0">
              <a:buNone/>
            </a:pPr>
          </a:p>
          <a:p>
            <a:pPr lvl="0"/>
            <a:r>
              <a:rPr b="1"/>
              <a:t>Visible leadership involvement promotes data-driven decision-making:</a:t>
            </a:r>
            <a:r>
              <a:rPr/>
              <a:t> When leaders actively participate in data discussions and use data to inform their decisions, it reinforces the importance of data literacy and encourages others to do the same.</a:t>
            </a:r>
          </a:p>
          <a:p>
            <a:pPr lvl="0" indent="0" marL="0">
              <a:buNone/>
            </a:pPr>
          </a:p>
          <a:p>
            <a:pPr lvl="0"/>
            <a:r>
              <a:rPr b="1"/>
              <a:t>Clear communication from leadership enhances understanding and buy-in:</a:t>
            </a:r>
            <a:r>
              <a:rPr/>
              <a:t> Effective communication from leadership about the importance of data literacy, along with clear expectations and goals, helps employees understand why data literacy matters and motivates them to develop their skills.</a:t>
            </a:r>
          </a:p>
        </p:txBody>
      </p:sp>
      <p:sp>
        <p:nvSpPr>
          <p:cNvPr id="4" name="Slide Number Placeholder 3"/>
          <p:cNvSpPr>
            <a:spLocks noGrp="1"/>
          </p:cNvSpPr>
          <p:nvPr>
            <p:ph type="sldNum" sz="quarter" idx="10"/>
          </p:nvPr>
        </p:nvSpPr>
        <p:spPr/>
        <p:txBody>
          <a:bodyPr/>
          <a:lstStyle/>
          <a:p>
            <a:fld id="{18BDFEC3-8487-43E8-A154-7C12CBC1FFF2}" type="slidenum">
              <a:rPr lang="en-US"/>
              <a:t>167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Automation and augmentation:</a:t>
            </a:r>
            <a:r>
              <a:rPr/>
              <a:t> AI technologies, including machine learning, natural language processing, and computer vision, have the potential to automate repetitive tasks, enhance data analysis capabilities, and empower individuals and organizations to make more informed decisions based on actionable insights.</a:t>
            </a:r>
          </a:p>
          <a:p>
            <a:pPr lvl="0" indent="0" marL="0">
              <a:buNone/>
            </a:pPr>
          </a:p>
          <a:p>
            <a:pPr lvl="0"/>
            <a:r>
              <a:rPr b="1"/>
              <a:t>Ethical considerations:</a:t>
            </a:r>
            <a:r>
              <a:rPr/>
              <a:t> The widespread adoption of AI raises ethical concerns regarding data privacy, algorithmic fairness, bias mitigation, and the responsible use of AI-driven systems. Addressing these ethical challenges requires transparency, accountability, and interdisciplinary collaboration among policymakers, technologists, and ethicists.</a:t>
            </a:r>
          </a:p>
          <a:p>
            <a:pPr lvl="0" indent="0" marL="0">
              <a:buNone/>
            </a:pPr>
          </a:p>
          <a:p>
            <a:pPr lvl="0"/>
            <a:r>
              <a:rPr b="1"/>
              <a:t>Job displacement and creation:</a:t>
            </a:r>
            <a:r>
              <a:rPr/>
              <a:t> While AI-driven automation may disrupt certain industries and job roles, it also presents opportunities for innovation, job creation, and economic growth. Individuals and organizations must adapt to the changing labor market dynamics by acquiring new skills, embracing lifelong learning, and fostering a culture of innovation and resilience.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Allocating resources is essential to ensure the success of data literacy learning initiatives. Here’s how leadership can allocate resources effectively:</a:t>
            </a:r>
          </a:p>
          <a:p>
            <a:pPr lvl="0" indent="0" marL="0">
              <a:buNone/>
            </a:pPr>
          </a:p>
          <a:p>
            <a:pPr lvl="0"/>
            <a:r>
              <a:rPr b="1"/>
              <a:t>Budget allocation for training programs and resources:</a:t>
            </a:r>
            <a:r>
              <a:rPr/>
              <a:t> Providing sufficient funding for training materials, courses, workshops, and other resources necessary for data literacy development.</a:t>
            </a:r>
          </a:p>
          <a:p>
            <a:pPr lvl="0" indent="0" marL="0">
              <a:buNone/>
            </a:pPr>
          </a:p>
          <a:p>
            <a:pPr lvl="0"/>
            <a:r>
              <a:rPr b="1"/>
              <a:t>Time allocation for employees to participate in learning activities:</a:t>
            </a:r>
            <a:r>
              <a:rPr/>
              <a:t> Allowing employees dedicated time to engage in data literacy training without compromising their regular job responsibilities.</a:t>
            </a:r>
          </a:p>
          <a:p>
            <a:pPr lvl="0" indent="0" marL="0">
              <a:buNone/>
            </a:pPr>
          </a:p>
          <a:p>
            <a:pPr lvl="0"/>
            <a:r>
              <a:rPr b="1"/>
              <a:t>Personnel allocation to oversee and facilitate learning programs:</a:t>
            </a:r>
            <a:r>
              <a:rPr/>
              <a:t> Appointing personnel, such as trainers, coaches, or learning coordinators, to oversee and facilitate data literacy learning initiatives.</a:t>
            </a:r>
          </a:p>
          <a:p>
            <a:pPr lvl="0" indent="0" marL="0">
              <a:buNone/>
            </a:pPr>
          </a:p>
          <a:p>
            <a:pPr lvl="0"/>
            <a:r>
              <a:rPr b="1"/>
              <a:t>Investment in technology and infrastructure:</a:t>
            </a:r>
            <a:r>
              <a:rPr/>
              <a:t> Investing in technology platforms, tools, and infrastructure to support online learning, data visualization, and interactive training experiences.</a:t>
            </a:r>
          </a:p>
          <a:p>
            <a:pPr lvl="0" indent="0" marL="0">
              <a:buNone/>
            </a:pPr>
          </a:p>
          <a:p>
            <a:pPr lvl="0"/>
            <a:r>
              <a:rPr b="1"/>
              <a:t>Evaluation and adjustment of resource allocation:</a:t>
            </a:r>
            <a:r>
              <a:rPr/>
              <a:t> Continuously evaluating the effectiveness of resource allocation and making adjustments based on feedback, outcomes, and changing organizational needs.</a:t>
            </a:r>
          </a:p>
        </p:txBody>
      </p:sp>
      <p:sp>
        <p:nvSpPr>
          <p:cNvPr id="4" name="Slide Number Placeholder 3"/>
          <p:cNvSpPr>
            <a:spLocks noGrp="1"/>
          </p:cNvSpPr>
          <p:nvPr>
            <p:ph type="sldNum" sz="quarter" idx="10"/>
          </p:nvPr>
        </p:nvSpPr>
        <p:spPr/>
        <p:txBody>
          <a:bodyPr/>
          <a:lstStyle/>
          <a:p>
            <a:fld id="{18BDFEC3-8487-43E8-A154-7C12CBC1FFF2}" type="slidenum">
              <a:rPr lang="en-US"/>
              <a:t>168</a:t>
            </a:fld>
            <a:endParaRPr lang="en-US"/>
          </a:p>
        </p:txBody>
      </p:sp>
    </p:spTree>
  </p:cSld>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Setting data literacy goals and expectations is crucial for driving progress and ensuring alignment with organizational objectives. Here’s how leadership can set effective goals and expectations:</a:t>
            </a:r>
          </a:p>
          <a:p>
            <a:pPr lvl="0" indent="0" marL="0">
              <a:buNone/>
            </a:pPr>
          </a:p>
          <a:p>
            <a:pPr lvl="0"/>
            <a:r>
              <a:rPr b="1"/>
              <a:t>Define measurable data literacy goals aligned with organizational objectives:</a:t>
            </a:r>
            <a:r>
              <a:rPr/>
              <a:t> Identify specific, measurable, achievable, relevant, and time-bound (SMART) goals that align with the organization’s strategic priorities and initiatives.</a:t>
            </a:r>
          </a:p>
          <a:p>
            <a:pPr lvl="0" indent="0" marL="0">
              <a:buNone/>
            </a:pPr>
          </a:p>
          <a:p>
            <a:pPr lvl="0"/>
            <a:r>
              <a:rPr b="1"/>
              <a:t>Communicate expectations regarding data literacy proficiency levels:</a:t>
            </a:r>
            <a:r>
              <a:rPr/>
              <a:t> Clearly communicate the expected data literacy proficiency levels for different roles and functions within the organization, considering job requirements and responsibilities.</a:t>
            </a:r>
          </a:p>
          <a:p>
            <a:pPr lvl="0" indent="0" marL="0">
              <a:buNone/>
            </a:pPr>
          </a:p>
          <a:p>
            <a:pPr lvl="0"/>
            <a:r>
              <a:rPr b="1"/>
              <a:t>Provide clarity on how data literacy contributes to individual and organizational success:</a:t>
            </a:r>
            <a:r>
              <a:rPr/>
              <a:t> Explain the significance of data literacy in achieving individual and organizational goals, highlighting the impact on decision-making, innovation, and performance.</a:t>
            </a:r>
          </a:p>
          <a:p>
            <a:pPr lvl="0" indent="0" marL="0">
              <a:buNone/>
            </a:pPr>
          </a:p>
          <a:p>
            <a:pPr lvl="0"/>
            <a:r>
              <a:rPr b="1"/>
              <a:t>Establish a timeline for achieving data literacy goals:</a:t>
            </a:r>
            <a:r>
              <a:rPr/>
              <a:t> Set realistic timelines for achieving data literacy goals, taking into account the complexity of skills development and the availability of resources.</a:t>
            </a:r>
          </a:p>
          <a:p>
            <a:pPr lvl="0" indent="0" marL="0">
              <a:buNone/>
            </a:pPr>
          </a:p>
          <a:p>
            <a:pPr lvl="0"/>
            <a:r>
              <a:rPr b="1"/>
              <a:t>Regularly monitor progress and provide feedback and support:</a:t>
            </a:r>
            <a:r>
              <a:rPr/>
              <a:t> Track progress towards data literacy goals, provide feedback on performance, and offer support, resources, and guidance to help individuals and teams succeed.</a:t>
            </a:r>
          </a:p>
        </p:txBody>
      </p:sp>
      <p:sp>
        <p:nvSpPr>
          <p:cNvPr id="4" name="Slide Number Placeholder 3"/>
          <p:cNvSpPr>
            <a:spLocks noGrp="1"/>
          </p:cNvSpPr>
          <p:nvPr>
            <p:ph type="sldNum" sz="quarter" idx="10"/>
          </p:nvPr>
        </p:nvSpPr>
        <p:spPr/>
        <p:txBody>
          <a:bodyPr/>
          <a:lstStyle/>
          <a:p>
            <a:fld id="{18BDFEC3-8487-43E8-A154-7C12CBC1FFF2}" type="slidenum">
              <a:rPr lang="en-US"/>
              <a:t>169</a:t>
            </a:fld>
            <a:endParaRPr lang="en-US"/>
          </a:p>
        </p:txBody>
      </p:sp>
    </p:spTree>
  </p:cSld>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Leading by example is a powerful way for leadership to promote and reinforce data literacy within the organization. Here’s how leaders can demonstrate their own data literacy skills:</a:t>
            </a:r>
          </a:p>
          <a:p>
            <a:pPr lvl="0" indent="0" marL="0">
              <a:buNone/>
            </a:pPr>
          </a:p>
          <a:p>
            <a:pPr lvl="0"/>
            <a:r>
              <a:rPr b="1"/>
              <a:t>Actively engage in data-driven decision-making processes:</a:t>
            </a:r>
            <a:r>
              <a:rPr/>
              <a:t> Incorporate data analysis and insights into decision-making processes, demonstrating the value of data-driven approaches.</a:t>
            </a:r>
          </a:p>
          <a:p>
            <a:pPr lvl="0" indent="0" marL="0">
              <a:buNone/>
            </a:pPr>
          </a:p>
          <a:p>
            <a:pPr lvl="0"/>
            <a:r>
              <a:rPr b="1"/>
              <a:t>Use data to support arguments and proposals:</a:t>
            </a:r>
            <a:r>
              <a:rPr/>
              <a:t> Provide data-backed evidence to support arguments, proposals, and recommendations, emphasizing the importance of data in informing decisions.</a:t>
            </a:r>
          </a:p>
          <a:p>
            <a:pPr lvl="0" indent="0" marL="0">
              <a:buNone/>
            </a:pPr>
          </a:p>
          <a:p>
            <a:pPr lvl="0"/>
            <a:r>
              <a:rPr b="1"/>
              <a:t>Advocate for data-driven approaches in meetings and discussions:</a:t>
            </a:r>
            <a:r>
              <a:rPr/>
              <a:t> Advocate for the use of data-driven approaches in meetings, discussions, and strategic planning sessions, highlighting the benefits of data-informed decision-making.</a:t>
            </a:r>
          </a:p>
          <a:p>
            <a:pPr lvl="0" indent="0" marL="0">
              <a:buNone/>
            </a:pPr>
          </a:p>
          <a:p>
            <a:pPr lvl="0"/>
            <a:r>
              <a:rPr b="1"/>
              <a:t>Participate in data literacy training and development programs:</a:t>
            </a:r>
            <a:r>
              <a:rPr/>
              <a:t> Lead by example by participating in data literacy training, workshops, and development programs, demonstrating a commitment to continuous learning and skill development.</a:t>
            </a:r>
          </a:p>
          <a:p>
            <a:pPr lvl="0" indent="0" marL="0">
              <a:buNone/>
            </a:pPr>
          </a:p>
          <a:p>
            <a:pPr lvl="0"/>
            <a:r>
              <a:rPr b="1"/>
              <a:t>Encourage and recognize data-driven behaviors among employees:</a:t>
            </a:r>
            <a:r>
              <a:rPr/>
              <a:t> Encourage and recognize employees who demonstrate data-driven behaviors, such as asking insightful questions, seeking out data to inform decisions, and using data to drive results.</a:t>
            </a:r>
          </a:p>
        </p:txBody>
      </p:sp>
      <p:sp>
        <p:nvSpPr>
          <p:cNvPr id="4" name="Slide Number Placeholder 3"/>
          <p:cNvSpPr>
            <a:spLocks noGrp="1"/>
          </p:cNvSpPr>
          <p:nvPr>
            <p:ph type="sldNum" sz="quarter" idx="10"/>
          </p:nvPr>
        </p:nvSpPr>
        <p:spPr/>
        <p:txBody>
          <a:bodyPr/>
          <a:lstStyle/>
          <a:p>
            <a:fld id="{18BDFEC3-8487-43E8-A154-7C12CBC1FFF2}" type="slidenum">
              <a:rPr lang="en-US"/>
              <a:t>170</a:t>
            </a:fld>
            <a:endParaRPr lang="en-US"/>
          </a:p>
        </p:txBody>
      </p:sp>
    </p:spTree>
  </p:cSld>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Aligning Learning Initiatives with Organizational Goals:</a:t>
            </a:r>
            <a:r>
              <a:rPr/>
              <a:t> Ensuring that data literacy learning initiatives are aligned with the organization’s strategic objectives and priorities. </a:t>
            </a:r>
            <a:r>
              <a:rPr b="1"/>
              <a:t>Incorporating Data Literacy into Analytical Processes:</a:t>
            </a:r>
            <a:r>
              <a:rPr/>
              <a:t> Integrating data literacy into analytical workflows and processes to enhance decision-making capabilities. </a:t>
            </a:r>
            <a:r>
              <a:rPr b="1"/>
              <a:t>Identifying Skill Gaps and Training Needs:</a:t>
            </a:r>
            <a:r>
              <a:rPr/>
              <a:t> Conducting assessments to identify skill gaps and training needs across the organization. </a:t>
            </a:r>
            <a:r>
              <a:rPr b="1"/>
              <a:t>Measuring the Impact of Data Literacy on Analytical Capabilities:</a:t>
            </a:r>
            <a:r>
              <a:rPr/>
              <a:t> Establishing metrics and benchmarks to measure the impact of data literacy initiatives on analytical capabilities and outcomes.</a:t>
            </a:r>
          </a:p>
        </p:txBody>
      </p:sp>
      <p:sp>
        <p:nvSpPr>
          <p:cNvPr id="4" name="Slide Number Placeholder 3"/>
          <p:cNvSpPr>
            <a:spLocks noGrp="1"/>
          </p:cNvSpPr>
          <p:nvPr>
            <p:ph type="sldNum" sz="quarter" idx="10"/>
          </p:nvPr>
        </p:nvSpPr>
        <p:spPr/>
        <p:txBody>
          <a:bodyPr/>
          <a:lstStyle/>
          <a:p>
            <a:fld id="{18BDFEC3-8487-43E8-A154-7C12CBC1FFF2}" type="slidenum">
              <a:rPr lang="en-US"/>
              <a:t>171</a:t>
            </a:fld>
            <a:endParaRPr lang="en-US"/>
          </a:p>
        </p:txBody>
      </p:sp>
    </p:spTree>
  </p:cSld>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Goal alignment:</a:t>
            </a:r>
            <a:r>
              <a:rPr/>
              <a:t> Ensure learning initiatives support organizational objectives. </a:t>
            </a:r>
            <a:r>
              <a:rPr b="1"/>
              <a:t>Strategic objectives:</a:t>
            </a:r>
            <a:r>
              <a:rPr/>
              <a:t> Align data literacy goals with long-term strategies. </a:t>
            </a:r>
            <a:r>
              <a:rPr b="1"/>
              <a:t>Prioritizing initiatives:</a:t>
            </a:r>
            <a:r>
              <a:rPr/>
              <a:t> Focus on initiatives that contribute most to organizational goals.</a:t>
            </a:r>
          </a:p>
        </p:txBody>
      </p:sp>
      <p:sp>
        <p:nvSpPr>
          <p:cNvPr id="4" name="Slide Number Placeholder 3"/>
          <p:cNvSpPr>
            <a:spLocks noGrp="1"/>
          </p:cNvSpPr>
          <p:nvPr>
            <p:ph type="sldNum" sz="quarter" idx="10"/>
          </p:nvPr>
        </p:nvSpPr>
        <p:spPr/>
        <p:txBody>
          <a:bodyPr/>
          <a:lstStyle/>
          <a:p>
            <a:fld id="{18BDFEC3-8487-43E8-A154-7C12CBC1FFF2}" type="slidenum">
              <a:rPr lang="en-US"/>
              <a:t>172</a:t>
            </a:fld>
            <a:endParaRPr lang="en-US"/>
          </a:p>
        </p:txBody>
      </p:sp>
    </p:spTree>
  </p:cSld>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Workflow integration:</a:t>
            </a:r>
            <a:r>
              <a:rPr/>
              <a:t> Embed data literacy into analytical workflows. </a:t>
            </a:r>
            <a:r>
              <a:rPr b="1"/>
              <a:t>Decision-making enhancement:</a:t>
            </a:r>
            <a:r>
              <a:rPr/>
              <a:t> Improve decision quality through data literacy. </a:t>
            </a:r>
            <a:r>
              <a:rPr b="1"/>
              <a:t>Data-driven culture:</a:t>
            </a:r>
            <a:r>
              <a:rPr/>
              <a:t> Foster a culture where data literacy is integral to operations.</a:t>
            </a:r>
          </a:p>
        </p:txBody>
      </p:sp>
      <p:sp>
        <p:nvSpPr>
          <p:cNvPr id="4" name="Slide Number Placeholder 3"/>
          <p:cNvSpPr>
            <a:spLocks noGrp="1"/>
          </p:cNvSpPr>
          <p:nvPr>
            <p:ph type="sldNum" sz="quarter" idx="10"/>
          </p:nvPr>
        </p:nvSpPr>
        <p:spPr/>
        <p:txBody>
          <a:bodyPr/>
          <a:lstStyle/>
          <a:p>
            <a:fld id="{18BDFEC3-8487-43E8-A154-7C12CBC1FFF2}" type="slidenum">
              <a:rPr lang="en-US"/>
              <a:t>173</a:t>
            </a:fld>
            <a:endParaRPr lang="en-US"/>
          </a:p>
        </p:txBody>
      </p:sp>
    </p:spTree>
  </p:cSld>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Skills assessment:</a:t>
            </a:r>
            <a:r>
              <a:rPr/>
              <a:t> Identify gaps through assessments and feedback. </a:t>
            </a:r>
            <a:r>
              <a:rPr b="1"/>
              <a:t>Training program design:</a:t>
            </a:r>
            <a:r>
              <a:rPr/>
              <a:t> Tailor programs to address identified needs. </a:t>
            </a:r>
            <a:r>
              <a:rPr b="1"/>
              <a:t>Individual development plans:</a:t>
            </a:r>
            <a:r>
              <a:rPr/>
              <a:t> Provide personalized learning paths.</a:t>
            </a:r>
          </a:p>
        </p:txBody>
      </p:sp>
      <p:sp>
        <p:nvSpPr>
          <p:cNvPr id="4" name="Slide Number Placeholder 3"/>
          <p:cNvSpPr>
            <a:spLocks noGrp="1"/>
          </p:cNvSpPr>
          <p:nvPr>
            <p:ph type="sldNum" sz="quarter" idx="10"/>
          </p:nvPr>
        </p:nvSpPr>
        <p:spPr/>
        <p:txBody>
          <a:bodyPr/>
          <a:lstStyle/>
          <a:p>
            <a:fld id="{18BDFEC3-8487-43E8-A154-7C12CBC1FFF2}" type="slidenum">
              <a:rPr lang="en-US"/>
              <a:t>174</a:t>
            </a:fld>
            <a:endParaRPr lang="en-US"/>
          </a:p>
        </p:txBody>
      </p:sp>
    </p:spTree>
  </p:cSld>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Key metrics:</a:t>
            </a:r>
            <a:r>
              <a:rPr/>
              <a:t> Define metrics to assess data literacy impact. </a:t>
            </a:r>
            <a:r>
              <a:rPr b="1"/>
              <a:t>Performance evaluation:</a:t>
            </a:r>
            <a:r>
              <a:rPr/>
              <a:t> Measure progress and effectiveness. </a:t>
            </a:r>
            <a:r>
              <a:rPr b="1"/>
              <a:t>Continuous improvement:</a:t>
            </a:r>
            <a:r>
              <a:rPr/>
              <a:t> Use insights to refine and enhance initiatives.</a:t>
            </a:r>
          </a:p>
        </p:txBody>
      </p:sp>
      <p:sp>
        <p:nvSpPr>
          <p:cNvPr id="4" name="Slide Number Placeholder 3"/>
          <p:cNvSpPr>
            <a:spLocks noGrp="1"/>
          </p:cNvSpPr>
          <p:nvPr>
            <p:ph type="sldNum" sz="quarter" idx="10"/>
          </p:nvPr>
        </p:nvSpPr>
        <p:spPr/>
        <p:txBody>
          <a:bodyPr/>
          <a:lstStyle/>
          <a:p>
            <a:fld id="{18BDFEC3-8487-43E8-A154-7C12CBC1FFF2}" type="slidenum">
              <a:rPr lang="en-US"/>
              <a:t>175</a:t>
            </a:fld>
            <a:endParaRPr lang="en-US"/>
          </a:p>
        </p:txBody>
      </p:sp>
    </p:spTree>
  </p:cSld>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Assessing Current Data Literacy Levels:</a:t>
            </a:r>
            <a:r>
              <a:rPr/>
              <a:t> Conducting assessments to understand the current data literacy levels and proficiency gaps within the organization. </a:t>
            </a:r>
            <a:r>
              <a:rPr b="1"/>
              <a:t>Designing Tailored Learning Programs:</a:t>
            </a:r>
            <a:r>
              <a:rPr/>
              <a:t> Developing customized learning programs that cater to the diverse needs and skill levels of employees. </a:t>
            </a:r>
            <a:r>
              <a:rPr b="1"/>
              <a:t>Providing Accessible and Engaging Learning Materials:</a:t>
            </a:r>
            <a:r>
              <a:rPr/>
              <a:t> Offering accessible and engaging learning materials, including online courses, workshops, and interactive tutorials. </a:t>
            </a:r>
            <a:r>
              <a:rPr b="1"/>
              <a:t>Fostering a Continuous Learning Culture:</a:t>
            </a:r>
            <a:r>
              <a:rPr/>
              <a:t> Promoting a culture of continuous learning and development where employees are encouraged to improve their data literacy skills continuously.</a:t>
            </a:r>
          </a:p>
        </p:txBody>
      </p:sp>
      <p:sp>
        <p:nvSpPr>
          <p:cNvPr id="4" name="Slide Number Placeholder 3"/>
          <p:cNvSpPr>
            <a:spLocks noGrp="1"/>
          </p:cNvSpPr>
          <p:nvPr>
            <p:ph type="sldNum" sz="quarter" idx="10"/>
          </p:nvPr>
        </p:nvSpPr>
        <p:spPr/>
        <p:txBody>
          <a:bodyPr/>
          <a:lstStyle/>
          <a:p>
            <a:fld id="{18BDFEC3-8487-43E8-A154-7C12CBC1FFF2}" type="slidenum">
              <a:rPr lang="en-US"/>
              <a:t>176</a:t>
            </a:fld>
            <a:endParaRPr lang="en-US"/>
          </a:p>
        </p:txBody>
      </p:sp>
    </p:spTree>
  </p:cSld>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Assessing current data literacy levels involves utilizing various methods such as skills assessment, surveys, and data literacy frameworks to evaluate proficiency across different dimensions.</a:t>
            </a:r>
          </a:p>
          <a:p>
            <a:pPr lvl="0" indent="0" marL="0">
              <a:buNone/>
            </a:pPr>
          </a:p>
          <a:p>
            <a:pPr lvl="0" indent="0" marL="0">
              <a:buNone/>
            </a:pPr>
            <a:r>
              <a:rPr b="1"/>
              <a:t>Skills assessment methods:</a:t>
            </a:r>
            <a:r>
              <a:rPr/>
              <a:t> Utilize various methods such as quizzes, tests, and practical exercises to evaluate data literacy levels. </a:t>
            </a:r>
            <a:r>
              <a:rPr b="1"/>
              <a:t>Surveys and interviews:</a:t>
            </a:r>
            <a:r>
              <a:rPr/>
              <a:t> Gather feedback and insights from employees to understand their perceptions and needs regarding data literacy. </a:t>
            </a:r>
            <a:r>
              <a:rPr b="1"/>
              <a:t>Data literacy frameworks:</a:t>
            </a:r>
            <a:r>
              <a:rPr/>
              <a:t> Leverage established frameworks to assess proficiency levels across different dimensions of data literacy.</a:t>
            </a:r>
          </a:p>
        </p:txBody>
      </p:sp>
      <p:sp>
        <p:nvSpPr>
          <p:cNvPr id="4" name="Slide Number Placeholder 3"/>
          <p:cNvSpPr>
            <a:spLocks noGrp="1"/>
          </p:cNvSpPr>
          <p:nvPr>
            <p:ph type="sldNum" sz="quarter" idx="10"/>
          </p:nvPr>
        </p:nvSpPr>
        <p:spPr/>
        <p:txBody>
          <a:bodyPr/>
          <a:lstStyle/>
          <a:p>
            <a:fld id="{18BDFEC3-8487-43E8-A154-7C12CBC1FFF2}" type="slidenum">
              <a:rPr lang="en-US"/>
              <a:t>177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Process optimization:</a:t>
            </a:r>
            <a:r>
              <a:rPr/>
              <a:t> Automation technologies such as robotic process automation (RPA) and IoT-enabled devices empower organizations to automate repetitive tasks, optimize workflows, and achieve operational excellence by leveraging real-time data insights to inform decision-making and drive continuous improvement.</a:t>
            </a:r>
          </a:p>
          <a:p>
            <a:pPr lvl="0" indent="0" marL="0">
              <a:buNone/>
            </a:pPr>
          </a:p>
          <a:p>
            <a:pPr lvl="0"/>
            <a:r>
              <a:rPr b="1"/>
              <a:t>Predictive maintenance:</a:t>
            </a:r>
            <a:r>
              <a:rPr/>
              <a:t> IoT sensors, coupled with advanced analytics and machine learning algorithms, enable organizations to implement predictive maintenance strategies that anticipate equipment failures, detect anomalies, and proactively address maintenance needs, minimizing downtime, reducing costs, and extending asset lifespan.</a:t>
            </a:r>
          </a:p>
          <a:p>
            <a:pPr lvl="0" indent="0" marL="0">
              <a:buNone/>
            </a:pPr>
          </a:p>
          <a:p>
            <a:pPr lvl="0"/>
            <a:r>
              <a:rPr b="1"/>
              <a:t>Connected ecosystems:</a:t>
            </a:r>
            <a:r>
              <a:rPr/>
              <a:t> The interconnectedness of IoT devices, applications, and platforms creates opportunities to build interconnected ecosystems that span multiple industries and domains, enabling data sharing, collaboration, and innovation that drive value creation and enhance the overall customer experience.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Designing tailored learning programs involves developing customized curriculum, offering targeted training sessions, and providing personalized learning paths to address specific data literacy needs.</a:t>
            </a:r>
          </a:p>
          <a:p>
            <a:pPr lvl="0" indent="0" marL="0">
              <a:buNone/>
            </a:pPr>
          </a:p>
          <a:p>
            <a:pPr lvl="0" indent="0" marL="0">
              <a:buNone/>
            </a:pPr>
            <a:r>
              <a:rPr b="1"/>
              <a:t>Customized curriculum:</a:t>
            </a:r>
            <a:r>
              <a:rPr/>
              <a:t> Develop learning programs tailored to the specific needs and skill levels of different employee groups. </a:t>
            </a:r>
            <a:r>
              <a:rPr b="1"/>
              <a:t>Targeted training sessions:</a:t>
            </a:r>
            <a:r>
              <a:rPr/>
              <a:t> Offer focused training sessions addressing specific data literacy gaps or areas of improvement. </a:t>
            </a:r>
            <a:r>
              <a:rPr b="1"/>
              <a:t>Personalized learning paths:</a:t>
            </a:r>
            <a:r>
              <a:rPr/>
              <a:t> Provide individuals with the flexibility to choose learning modules and pathways aligned with their learning goals and preferences.</a:t>
            </a:r>
          </a:p>
        </p:txBody>
      </p:sp>
      <p:sp>
        <p:nvSpPr>
          <p:cNvPr id="4" name="Slide Number Placeholder 3"/>
          <p:cNvSpPr>
            <a:spLocks noGrp="1"/>
          </p:cNvSpPr>
          <p:nvPr>
            <p:ph type="sldNum" sz="quarter" idx="10"/>
          </p:nvPr>
        </p:nvSpPr>
        <p:spPr/>
        <p:txBody>
          <a:bodyPr/>
          <a:lstStyle/>
          <a:p>
            <a:fld id="{18BDFEC3-8487-43E8-A154-7C12CBC1FFF2}" type="slidenum">
              <a:rPr lang="en-US"/>
              <a:t>178</a:t>
            </a:fld>
            <a:endParaRPr lang="en-US"/>
          </a:p>
        </p:txBody>
      </p:sp>
    </p:spTree>
  </p:cSld>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Providing accessible and engaging learning materials includes offering interactive online courses, providing video tutorials and webinars, and utilizing gamified learning platforms to enhance the learning experience.</a:t>
            </a:r>
          </a:p>
          <a:p>
            <a:pPr lvl="0" indent="0" marL="0">
              <a:buNone/>
            </a:pPr>
          </a:p>
          <a:p>
            <a:pPr lvl="0" indent="0" marL="0">
              <a:buNone/>
            </a:pPr>
            <a:r>
              <a:rPr b="1"/>
              <a:t>Interactive online courses:</a:t>
            </a:r>
            <a:r>
              <a:rPr/>
              <a:t> Offer online courses with interactive elements such as quizzes, simulations, and hands-on exercises to engage learners and reinforce learning. </a:t>
            </a:r>
            <a:r>
              <a:rPr b="1"/>
              <a:t>Video tutorials and webinars:</a:t>
            </a:r>
            <a:r>
              <a:rPr/>
              <a:t> Provide on-demand access to instructional videos and webinars covering various data literacy topics and skills. </a:t>
            </a:r>
            <a:r>
              <a:rPr b="1"/>
              <a:t>Gamified learning platforms:</a:t>
            </a:r>
            <a:r>
              <a:rPr/>
              <a:t> Introduce gamification elements such as challenges, leaderboards, and rewards to make learning more enjoyable and motivating.</a:t>
            </a:r>
          </a:p>
        </p:txBody>
      </p:sp>
      <p:sp>
        <p:nvSpPr>
          <p:cNvPr id="4" name="Slide Number Placeholder 3"/>
          <p:cNvSpPr>
            <a:spLocks noGrp="1"/>
          </p:cNvSpPr>
          <p:nvPr>
            <p:ph type="sldNum" sz="quarter" idx="10"/>
          </p:nvPr>
        </p:nvSpPr>
        <p:spPr/>
        <p:txBody>
          <a:bodyPr/>
          <a:lstStyle/>
          <a:p>
            <a:fld id="{18BDFEC3-8487-43E8-A154-7C12CBC1FFF2}" type="slidenum">
              <a:rPr lang="en-US"/>
              <a:t>179</a:t>
            </a:fld>
            <a:endParaRPr lang="en-US"/>
          </a:p>
        </p:txBody>
      </p:sp>
    </p:spTree>
  </p:cSld>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a continuous learning culture involves encouraging self-directed learning, organizing learning events and workshops, and recognizing and rewarding learning achievements to promote ongoing skill development in data literacy.</a:t>
            </a:r>
          </a:p>
          <a:p>
            <a:pPr lvl="0" indent="0" marL="0">
              <a:buNone/>
            </a:pPr>
          </a:p>
          <a:p>
            <a:pPr lvl="0" indent="0" marL="0">
              <a:buNone/>
            </a:pPr>
            <a:r>
              <a:rPr b="1"/>
              <a:t>Encouraging self-directed learning:</a:t>
            </a:r>
            <a:r>
              <a:rPr/>
              <a:t> Empower employees to take ownership of their learning journey and pursue continuous improvement in data literacy skills. </a:t>
            </a:r>
            <a:r>
              <a:rPr b="1"/>
              <a:t>Organizing learning events and workshops:</a:t>
            </a:r>
            <a:r>
              <a:rPr/>
              <a:t> Host regular learning events, workshops, and lunch-and-learn sessions to facilitate knowledge sharing and skill development. </a:t>
            </a:r>
            <a:r>
              <a:rPr b="1"/>
              <a:t>Recognizing and rewarding learning achievements:</a:t>
            </a:r>
            <a:r>
              <a:rPr/>
              <a:t> Acknowledge and celebrate individuals and teams who demonstrate commitment to learning and skill development in data literacy.</a:t>
            </a:r>
          </a:p>
        </p:txBody>
      </p:sp>
      <p:sp>
        <p:nvSpPr>
          <p:cNvPr id="4" name="Slide Number Placeholder 3"/>
          <p:cNvSpPr>
            <a:spLocks noGrp="1"/>
          </p:cNvSpPr>
          <p:nvPr>
            <p:ph type="sldNum" sz="quarter" idx="10"/>
          </p:nvPr>
        </p:nvSpPr>
        <p:spPr/>
        <p:txBody>
          <a:bodyPr/>
          <a:lstStyle/>
          <a:p>
            <a:fld id="{18BDFEC3-8487-43E8-A154-7C12CBC1FFF2}" type="slidenum">
              <a:rPr lang="en-US"/>
              <a:t>180</a:t>
            </a:fld>
            <a:endParaRPr lang="en-US"/>
          </a:p>
        </p:txBody>
      </p:sp>
    </p:spTree>
  </p:cSld>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Technical Proficiency with Data Tools and Technologies:</a:t>
            </a:r>
            <a:r>
              <a:rPr/>
              <a:t> Developing proficiency in using data tools and technologies to manipulate, analyze, and visualize data effectively. </a:t>
            </a:r>
            <a:r>
              <a:rPr b="1"/>
              <a:t>Critical Thinking and Analytical Skills:</a:t>
            </a:r>
            <a:r>
              <a:rPr/>
              <a:t> Cultivating critical thinking skills to evaluate data sources, methodologies, and conclusions critically. </a:t>
            </a:r>
            <a:r>
              <a:rPr b="1"/>
              <a:t>Data Ethics and Privacy Awareness:</a:t>
            </a:r>
            <a:r>
              <a:rPr/>
              <a:t> Raising awareness of ethical considerations and privacy concerns related to data collection, storage, and usage. </a:t>
            </a:r>
            <a:r>
              <a:rPr b="1"/>
              <a:t>Effective Communication and Visualization:</a:t>
            </a:r>
            <a:r>
              <a:rPr/>
              <a:t> Enhancing communication skills to convey insights and findings effectively through data visualization and storytelling.</a:t>
            </a:r>
          </a:p>
        </p:txBody>
      </p:sp>
      <p:sp>
        <p:nvSpPr>
          <p:cNvPr id="4" name="Slide Number Placeholder 3"/>
          <p:cNvSpPr>
            <a:spLocks noGrp="1"/>
          </p:cNvSpPr>
          <p:nvPr>
            <p:ph type="sldNum" sz="quarter" idx="10"/>
          </p:nvPr>
        </p:nvSpPr>
        <p:spPr/>
        <p:txBody>
          <a:bodyPr/>
          <a:lstStyle/>
          <a:p>
            <a:fld id="{18BDFEC3-8487-43E8-A154-7C12CBC1FFF2}" type="slidenum">
              <a:rPr lang="en-US"/>
              <a:t>181</a:t>
            </a:fld>
            <a:endParaRPr lang="en-US"/>
          </a:p>
        </p:txBody>
      </p:sp>
    </p:spTree>
  </p:cSld>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Technical proficiency with data tools and technologies entails acquiring familiarity with common data analysis tools, proficiency in programming languages such as Python and R, and understanding data management systems.</a:t>
            </a:r>
          </a:p>
          <a:p>
            <a:pPr lvl="0" indent="0" marL="0">
              <a:buNone/>
            </a:pPr>
          </a:p>
          <a:p>
            <a:pPr lvl="0" indent="0" marL="0">
              <a:buNone/>
            </a:pPr>
            <a:r>
              <a:rPr b="1"/>
              <a:t>Familiarity with common data analysis tools:</a:t>
            </a:r>
            <a:r>
              <a:rPr/>
              <a:t> Gain experience with popular tools such as Microsoft Excel, Tableau, and SQL for data manipulation and analysis. </a:t>
            </a:r>
            <a:r>
              <a:rPr b="1"/>
              <a:t>Proficiency in programming languages:</a:t>
            </a:r>
            <a:r>
              <a:rPr/>
              <a:t> Develop coding skills in languages commonly used for data analysis and manipulation, such as Python and R, to perform advanced analytics and automate processes. </a:t>
            </a:r>
            <a:r>
              <a:rPr b="1"/>
              <a:t>Understanding of data management systems:</a:t>
            </a:r>
            <a:r>
              <a:rPr/>
              <a:t> Learn about different types of data storage and management systems, including databases, data warehouses, and cloud platforms, to effectively manage and analyze data.</a:t>
            </a:r>
          </a:p>
        </p:txBody>
      </p:sp>
      <p:sp>
        <p:nvSpPr>
          <p:cNvPr id="4" name="Slide Number Placeholder 3"/>
          <p:cNvSpPr>
            <a:spLocks noGrp="1"/>
          </p:cNvSpPr>
          <p:nvPr>
            <p:ph type="sldNum" sz="quarter" idx="10"/>
          </p:nvPr>
        </p:nvSpPr>
        <p:spPr/>
        <p:txBody>
          <a:bodyPr/>
          <a:lstStyle/>
          <a:p>
            <a:fld id="{18BDFEC3-8487-43E8-A154-7C12CBC1FFF2}" type="slidenum">
              <a:rPr lang="en-US"/>
              <a:t>182</a:t>
            </a:fld>
            <a:endParaRPr lang="en-US"/>
          </a:p>
        </p:txBody>
      </p:sp>
    </p:spTree>
  </p:cSld>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Critical thinking and analytical skills involve the ability to ask insightful questions, capacity for logical reasoning and problem-solving, and aptitude for data-driven decision-making.</a:t>
            </a:r>
          </a:p>
          <a:p>
            <a:pPr lvl="0" indent="0" marL="0">
              <a:buNone/>
            </a:pPr>
          </a:p>
          <a:p>
            <a:pPr lvl="0" indent="0" marL="0">
              <a:buNone/>
            </a:pPr>
            <a:r>
              <a:rPr b="1"/>
              <a:t>Ability to ask insightful questions:</a:t>
            </a:r>
            <a:r>
              <a:rPr/>
              <a:t> Develop the skill to ask probing questions that lead to deeper insights and understanding of complex data sets and problems. </a:t>
            </a:r>
            <a:r>
              <a:rPr b="1"/>
              <a:t>Capacity for logical reasoning and problem-solving:</a:t>
            </a:r>
            <a:r>
              <a:rPr/>
              <a:t> Enhance logical thinking and problem-solving abilities to effectively analyze data, identify patterns, and derive actionable insights. </a:t>
            </a:r>
            <a:r>
              <a:rPr b="1"/>
              <a:t>Aptitude for data-driven decision-making:</a:t>
            </a:r>
            <a:r>
              <a:rPr/>
              <a:t> Cultivate the mindset of making decisions based on data and evidence rather than intuition or gut feeling, ensuring more informed and effective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183</a:t>
            </a:fld>
            <a:endParaRPr lang="en-US"/>
          </a:p>
        </p:txBody>
      </p:sp>
    </p:spTree>
  </p:cSld>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ethics and privacy awareness encompass understanding ethical considerations in data usage, awareness of data privacy regulations and best practices, and commitment to ethical and responsible data practices.</a:t>
            </a:r>
          </a:p>
          <a:p>
            <a:pPr lvl="0" indent="0" marL="0">
              <a:buNone/>
            </a:pPr>
          </a:p>
          <a:p>
            <a:pPr lvl="0" indent="0" marL="0">
              <a:buNone/>
            </a:pPr>
            <a:r>
              <a:rPr b="1"/>
              <a:t>Understanding of ethical considerations in data usage:</a:t>
            </a:r>
            <a:r>
              <a:rPr/>
              <a:t> Recognize the ethical implications of data collection, analysis, and sharing, and strive to uphold principles of fairness, transparency, and accountability. </a:t>
            </a:r>
            <a:r>
              <a:rPr b="1"/>
              <a:t>Awareness of data privacy regulations and best practices:</a:t>
            </a:r>
            <a:r>
              <a:rPr/>
              <a:t> Stay informed about relevant data privacy regulations such as GDPR, CCPA, and HIPAA, and adhere to best practices for data handling and protection. </a:t>
            </a:r>
            <a:r>
              <a:rPr b="1"/>
              <a:t>Commitment to ethical and responsible data practices:</a:t>
            </a:r>
            <a:r>
              <a:rPr/>
              <a:t> Demonstrate a commitment to ethical conduct in all aspects of data work, including data collection, analysis, storage, and sharing, to maintain trust and integrity.</a:t>
            </a:r>
          </a:p>
        </p:txBody>
      </p:sp>
      <p:sp>
        <p:nvSpPr>
          <p:cNvPr id="4" name="Slide Number Placeholder 3"/>
          <p:cNvSpPr>
            <a:spLocks noGrp="1"/>
          </p:cNvSpPr>
          <p:nvPr>
            <p:ph type="sldNum" sz="quarter" idx="10"/>
          </p:nvPr>
        </p:nvSpPr>
        <p:spPr/>
        <p:txBody>
          <a:bodyPr/>
          <a:lstStyle/>
          <a:p>
            <a:fld id="{18BDFEC3-8487-43E8-A154-7C12CBC1FFF2}" type="slidenum">
              <a:rPr lang="en-US"/>
              <a:t>184</a:t>
            </a:fld>
            <a:endParaRPr lang="en-US"/>
          </a:p>
        </p:txBody>
      </p:sp>
    </p:spTree>
  </p:cSld>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communication and visualization involve the ability to communicate complex ideas and findings clearly, proficiency in data visualization techniques, and utilization of storytelling for data-driven narratives.</a:t>
            </a:r>
          </a:p>
          <a:p>
            <a:pPr lvl="0" indent="0" marL="0">
              <a:buNone/>
            </a:pPr>
          </a:p>
          <a:p>
            <a:pPr lvl="0" indent="0" marL="0">
              <a:buNone/>
            </a:pPr>
            <a:r>
              <a:rPr b="1"/>
              <a:t>Ability to communicate complex ideas and findings clearly:</a:t>
            </a:r>
            <a:r>
              <a:rPr/>
              <a:t> Develop strong communication skills to convey complex data insights in a clear, concise, and compelling manner to diverse audiences. </a:t>
            </a:r>
            <a:r>
              <a:rPr b="1"/>
              <a:t>Proficiency in data visualization techniques:</a:t>
            </a:r>
            <a:r>
              <a:rPr/>
              <a:t> Master the art of data visualization to represent data visually in charts, graphs, and dashboards that are intuitive, informative, and visually appealing. </a:t>
            </a:r>
            <a:r>
              <a:rPr b="1"/>
              <a:t>Utilization of storytelling for data-driven narratives:</a:t>
            </a:r>
            <a:r>
              <a:rPr/>
              <a:t> Harness the power of storytelling to craft compelling narratives around data insights, making them more engaging, memorable, and actionable for decision-makers.</a:t>
            </a:r>
          </a:p>
        </p:txBody>
      </p:sp>
      <p:sp>
        <p:nvSpPr>
          <p:cNvPr id="4" name="Slide Number Placeholder 3"/>
          <p:cNvSpPr>
            <a:spLocks noGrp="1"/>
          </p:cNvSpPr>
          <p:nvPr>
            <p:ph type="sldNum" sz="quarter" idx="10"/>
          </p:nvPr>
        </p:nvSpPr>
        <p:spPr/>
        <p:txBody>
          <a:bodyPr/>
          <a:lstStyle/>
          <a:p>
            <a:fld id="{18BDFEC3-8487-43E8-A154-7C12CBC1FFF2}" type="slidenum">
              <a:rPr lang="en-US"/>
              <a:t>185</a:t>
            </a:fld>
            <a:endParaRPr lang="en-US"/>
          </a:p>
        </p:txBody>
      </p:sp>
    </p:spTree>
  </p:cSld>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Creating Learning Communities and Peer Support Networks:</a:t>
            </a:r>
            <a:r>
              <a:rPr/>
              <a:t> Establishing forums and networks where employees can collaborate, share knowledge, and support each other in their data literacy journey. </a:t>
            </a:r>
            <a:r>
              <a:rPr b="1"/>
              <a:t>Recognizing and Rewarding Data Literacy Achievements:</a:t>
            </a:r>
            <a:r>
              <a:rPr/>
              <a:t> Acknowledging and rewarding individuals and teams that demonstrate proficiency and achievements in data literacy. </a:t>
            </a:r>
            <a:r>
              <a:rPr b="1"/>
              <a:t>Embedding Data Literacy into Performance Evaluation Criteria:</a:t>
            </a:r>
            <a:r>
              <a:rPr/>
              <a:t> Incorporating data literacy skills and competencies into performance evaluation criteria and career development pathways. </a:t>
            </a:r>
            <a:r>
              <a:rPr b="1"/>
              <a:t>Providing Leadership Training on Data Literacy:</a:t>
            </a:r>
            <a:r>
              <a:rPr/>
              <a:t> Offering training and development opportunities for leaders to enhance their data literacy skills and promote a data-literate culture within their teams.</a:t>
            </a:r>
          </a:p>
        </p:txBody>
      </p:sp>
      <p:sp>
        <p:nvSpPr>
          <p:cNvPr id="4" name="Slide Number Placeholder 3"/>
          <p:cNvSpPr>
            <a:spLocks noGrp="1"/>
          </p:cNvSpPr>
          <p:nvPr>
            <p:ph type="sldNum" sz="quarter" idx="10"/>
          </p:nvPr>
        </p:nvSpPr>
        <p:spPr/>
        <p:txBody>
          <a:bodyPr/>
          <a:lstStyle/>
          <a:p>
            <a:fld id="{18BDFEC3-8487-43E8-A154-7C12CBC1FFF2}" type="slidenum">
              <a:rPr lang="en-US"/>
              <a:t>186</a:t>
            </a:fld>
            <a:endParaRPr lang="en-US"/>
          </a:p>
        </p:txBody>
      </p:sp>
    </p:spTree>
  </p:cSld>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Creating learning communities and peer support networks involves encouraging knowledge sharing and collaboration, facilitating peer-to-peer learning opportunities, and building a supportive and inclusive learning environment.</a:t>
            </a:r>
          </a:p>
          <a:p>
            <a:pPr lvl="0" indent="0" marL="0">
              <a:buNone/>
            </a:pPr>
          </a:p>
          <a:p>
            <a:pPr lvl="0" indent="0" marL="0">
              <a:buNone/>
            </a:pPr>
            <a:r>
              <a:rPr b="1"/>
              <a:t>Encouraging knowledge sharing and collaboration:</a:t>
            </a:r>
            <a:r>
              <a:rPr/>
              <a:t> Foster an environment where employees feel comfortable sharing their knowledge and experiences with others, creating opportunities for mutual learning and growth. </a:t>
            </a:r>
            <a:r>
              <a:rPr b="1"/>
              <a:t>Facilitating peer-to-peer learning opportunities:</a:t>
            </a:r>
            <a:r>
              <a:rPr/>
              <a:t> Organize informal learning sessions, workshops, or discussion forums where employees can exchange ideas, ask questions, and learn from each other in a peer-to-peer setting. </a:t>
            </a:r>
            <a:r>
              <a:rPr b="1"/>
              <a:t>Building a supportive and inclusive learning environment:</a:t>
            </a:r>
            <a:r>
              <a:rPr/>
              <a:t> Create a culture of support and inclusivity where all employees feel valued and empowered to participate in learning activities, regardless of their background or level of expertise.</a:t>
            </a:r>
          </a:p>
        </p:txBody>
      </p:sp>
      <p:sp>
        <p:nvSpPr>
          <p:cNvPr id="4" name="Slide Number Placeholder 3"/>
          <p:cNvSpPr>
            <a:spLocks noGrp="1"/>
          </p:cNvSpPr>
          <p:nvPr>
            <p:ph type="sldNum" sz="quarter" idx="10"/>
          </p:nvPr>
        </p:nvSpPr>
        <p:spPr/>
        <p:txBody>
          <a:bodyPr/>
          <a:lstStyle/>
          <a:p>
            <a:fld id="{18BDFEC3-8487-43E8-A154-7C12CBC1FFF2}" type="slidenum">
              <a:rPr lang="en-US"/>
              <a:t>187</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Opportunities for innovation:</a:t>
            </a:r>
            <a:r>
              <a:rPr/>
              <a:t> Emerging technologies such as AI, IoT, and big data analytics empower organizations to innovate, optimize processes, and deliver personalized experiences that drive business growth and competitive advantage in today’s digital economy.</a:t>
            </a:r>
          </a:p>
          <a:p>
            <a:pPr lvl="0" indent="0" marL="0">
              <a:buNone/>
            </a:pPr>
          </a:p>
          <a:p>
            <a:pPr lvl="0"/>
            <a:r>
              <a:rPr b="1"/>
              <a:t>Data privacy and security concerns:</a:t>
            </a:r>
            <a:r>
              <a:rPr/>
              <a:t> The proliferation of data-generating technologies and interconnected devices raises concerns about data privacy, security breaches, and regulatory compliance, necessitating robust data governance frameworks, encryption protocols, and privacy-enhancing technologies to protect sensitive information and mitigate cybersecurity risks.</a:t>
            </a:r>
          </a:p>
          <a:p>
            <a:pPr lvl="0" indent="0" marL="0">
              <a:buNone/>
            </a:pPr>
          </a:p>
          <a:p>
            <a:pPr lvl="0"/>
            <a:r>
              <a:rPr b="1"/>
              <a:t>Talent shortage and workforce readiness:</a:t>
            </a:r>
            <a:r>
              <a:rPr/>
              <a:t> The rapid evolution of technology and changing nature of work require organizations to invest in talent development, upskilling, and reskilling initiatives to cultivate a workforce that is equipped with the knowledge, skills, and competencies needed to thrive in a data-driven future.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Recognizing and rewarding data literacy achievements involves acknowledging and celebrating data literacy milestones, providing incentives and rewards for data literacy improvements, and highlighting success stories and best practices.</a:t>
            </a:r>
          </a:p>
          <a:p>
            <a:pPr lvl="0" indent="0" marL="0">
              <a:buNone/>
            </a:pPr>
          </a:p>
          <a:p>
            <a:pPr lvl="0" indent="0" marL="0">
              <a:buNone/>
            </a:pPr>
            <a:r>
              <a:rPr b="1"/>
              <a:t>Acknowledging and celebrating data literacy milestones:</a:t>
            </a:r>
            <a:r>
              <a:rPr/>
              <a:t> Recognize and celebrate individuals or teams who demonstrate significant progress or achievement in developing their data literacy skills, fostering a culture of recognition and appreciation. </a:t>
            </a:r>
            <a:r>
              <a:rPr b="1"/>
              <a:t>Providing incentives and rewards for data literacy improvements:</a:t>
            </a:r>
            <a:r>
              <a:rPr/>
              <a:t> Offer incentives such as bonuses, promotions, or special recognition for employees who actively engage in data literacy learning and demonstrate measurable improvements in their skills and capabilities. </a:t>
            </a:r>
            <a:r>
              <a:rPr b="1"/>
              <a:t>Highlighting success stories and best practices:</a:t>
            </a:r>
            <a:r>
              <a:rPr/>
              <a:t> Share success stories and best practices from employees who have successfully applied their data literacy skills to solve problems or drive business outcomes, inspiring others and reinforcing the value of data literacy.</a:t>
            </a:r>
          </a:p>
        </p:txBody>
      </p:sp>
      <p:sp>
        <p:nvSpPr>
          <p:cNvPr id="4" name="Slide Number Placeholder 3"/>
          <p:cNvSpPr>
            <a:spLocks noGrp="1"/>
          </p:cNvSpPr>
          <p:nvPr>
            <p:ph type="sldNum" sz="quarter" idx="10"/>
          </p:nvPr>
        </p:nvSpPr>
        <p:spPr/>
        <p:txBody>
          <a:bodyPr/>
          <a:lstStyle/>
          <a:p>
            <a:fld id="{18BDFEC3-8487-43E8-A154-7C12CBC1FFF2}" type="slidenum">
              <a:rPr lang="en-US"/>
              <a:t>188</a:t>
            </a:fld>
            <a:endParaRPr lang="en-US"/>
          </a:p>
        </p:txBody>
      </p:sp>
    </p:spTree>
  </p:cSld>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Embedding data literacy into performance evaluation criteria involves including data literacy as a competency in performance evaluations, setting measurable goals and objectives for data literacy, and providing feedback and coaching on data literacy development.</a:t>
            </a:r>
          </a:p>
          <a:p>
            <a:pPr lvl="0" indent="0" marL="0">
              <a:buNone/>
            </a:pPr>
          </a:p>
          <a:p>
            <a:pPr lvl="0" indent="0" marL="0">
              <a:buNone/>
            </a:pPr>
            <a:r>
              <a:rPr b="1"/>
              <a:t>Including data literacy as a competency in performance evaluations:</a:t>
            </a:r>
            <a:r>
              <a:rPr/>
              <a:t> Define clear criteria and standards for assessing data literacy skills and competencies, and incorporate them into performance evaluation frameworks and processes. </a:t>
            </a:r>
            <a:r>
              <a:rPr b="1"/>
              <a:t>Setting measurable goals and objectives for data literacy:</a:t>
            </a:r>
            <a:r>
              <a:rPr/>
              <a:t> Establish specific, measurable, achievable, relevant, and time-bound (SMART) goals and objectives related to data literacy development, aligning them with individual and organizational priorities. </a:t>
            </a:r>
            <a:r>
              <a:rPr b="1"/>
              <a:t>Providing feedback and coaching on data literacy development:</a:t>
            </a:r>
            <a:r>
              <a:rPr/>
              <a:t> Offer constructive feedback, guidance, and support to employees to help them identify areas for improvement and develop their data literacy skills effectively.</a:t>
            </a:r>
          </a:p>
        </p:txBody>
      </p:sp>
      <p:sp>
        <p:nvSpPr>
          <p:cNvPr id="4" name="Slide Number Placeholder 3"/>
          <p:cNvSpPr>
            <a:spLocks noGrp="1"/>
          </p:cNvSpPr>
          <p:nvPr>
            <p:ph type="sldNum" sz="quarter" idx="10"/>
          </p:nvPr>
        </p:nvSpPr>
        <p:spPr/>
        <p:txBody>
          <a:bodyPr/>
          <a:lstStyle/>
          <a:p>
            <a:fld id="{18BDFEC3-8487-43E8-A154-7C12CBC1FFF2}" type="slidenum">
              <a:rPr lang="en-US"/>
              <a:t>189</a:t>
            </a:fld>
            <a:endParaRPr lang="en-US"/>
          </a:p>
        </p:txBody>
      </p:sp>
    </p:spTree>
  </p:cSld>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Providing leadership training on data literacy involves equipping leaders with foundational data literacy skills, empowering them to champion data literacy initiatives, and integrating data literacy into leadership development programs.</a:t>
            </a:r>
          </a:p>
          <a:p>
            <a:pPr lvl="0" indent="0" marL="0">
              <a:buNone/>
            </a:pPr>
          </a:p>
          <a:p>
            <a:pPr lvl="0" indent="0" marL="0">
              <a:buNone/>
            </a:pPr>
            <a:r>
              <a:rPr b="1"/>
              <a:t>Equipping leaders with foundational data literacy skills:</a:t>
            </a:r>
            <a:r>
              <a:rPr/>
              <a:t> Provide leaders with training and resources to develop their understanding of key data concepts, tools, and techniques, enabling them to make data-informed decisions and support their teams effectively. </a:t>
            </a:r>
            <a:r>
              <a:rPr b="1"/>
              <a:t>Empowering leaders to champion data literacy initiatives:</a:t>
            </a:r>
            <a:r>
              <a:rPr/>
              <a:t> Encourage leaders to advocate for data literacy within their organizations, communicate the importance of data literacy to their teams, and allocate resources to support data literacy initiatives. </a:t>
            </a:r>
            <a:r>
              <a:rPr b="1"/>
              <a:t>Integrating data literacy into leadership development programs:</a:t>
            </a:r>
            <a:r>
              <a:rPr/>
              <a:t> Incorporate data literacy components into existing leadership development programs or create specialized training modules focused on data literacy for leaders at all levels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190</a:t>
            </a:fld>
            <a:endParaRPr lang="en-US"/>
          </a:p>
        </p:txBody>
      </p:sp>
    </p:spTree>
  </p:cSld>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Advanced Analytics and Machine Learning:</a:t>
            </a:r>
            <a:r>
              <a:rPr/>
              <a:t> Providing opportunities for advanced training in analytics techniques such as machine learning and artificial intelligence. </a:t>
            </a:r>
            <a:r>
              <a:rPr b="1"/>
              <a:t>Data Governance and Compliance:</a:t>
            </a:r>
            <a:r>
              <a:rPr/>
              <a:t> Educating employees on data governance principles, regulations, and compliance requirements. </a:t>
            </a:r>
            <a:r>
              <a:rPr b="1"/>
              <a:t>Domain-Specific Data Literacy:</a:t>
            </a:r>
            <a:r>
              <a:rPr/>
              <a:t> Offering specialized training tailored to the specific data needs and challenges of different departments and business functions. </a:t>
            </a:r>
            <a:r>
              <a:rPr b="1"/>
              <a:t>Cultural and Behavioral Aspects of Data Literacy:</a:t>
            </a:r>
            <a:r>
              <a:rPr/>
              <a:t> Addressing cultural and behavioral factors that influence data literacy adoption and effectiveness within organizations.</a:t>
            </a:r>
          </a:p>
        </p:txBody>
      </p:sp>
      <p:sp>
        <p:nvSpPr>
          <p:cNvPr id="4" name="Slide Number Placeholder 3"/>
          <p:cNvSpPr>
            <a:spLocks noGrp="1"/>
          </p:cNvSpPr>
          <p:nvPr>
            <p:ph type="sldNum" sz="quarter" idx="10"/>
          </p:nvPr>
        </p:nvSpPr>
        <p:spPr/>
        <p:txBody>
          <a:bodyPr/>
          <a:lstStyle/>
          <a:p>
            <a:fld id="{18BDFEC3-8487-43E8-A154-7C12CBC1FFF2}" type="slidenum">
              <a:rPr lang="en-US"/>
              <a:t>191</a:t>
            </a:fld>
            <a:endParaRPr lang="en-US"/>
          </a:p>
        </p:txBody>
      </p:sp>
    </p:spTree>
  </p:cSld>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Advanced analytics and machine learning require an understanding of advanced analytics techniques, proficiency in machine learning algorithms, and the ability to apply these methods to solve complex problems.</a:t>
            </a:r>
          </a:p>
          <a:p>
            <a:pPr lvl="0" indent="0" marL="0">
              <a:buNone/>
            </a:pPr>
          </a:p>
          <a:p>
            <a:pPr lvl="0" indent="0" marL="0">
              <a:buNone/>
            </a:pPr>
            <a:r>
              <a:rPr b="1"/>
              <a:t>Understanding advanced analytics techniques:</a:t>
            </a:r>
            <a:r>
              <a:rPr/>
              <a:t> Learn about advanced analytics methods such as predictive modeling, clustering, and natural language processing, and understand how they can be used to derive insights from data. </a:t>
            </a:r>
            <a:r>
              <a:rPr b="1"/>
              <a:t>Developing proficiency in machine learning algorithms:</a:t>
            </a:r>
            <a:r>
              <a:rPr/>
              <a:t> Gain proficiency in a variety of machine learning algorithms, including supervised and unsupervised learning techniques, neural networks, and deep learning algorithms. </a:t>
            </a:r>
            <a:r>
              <a:rPr b="1"/>
              <a:t>Applying advanced analytics to solve complex problems:</a:t>
            </a:r>
            <a:r>
              <a:rPr/>
              <a:t> Apply advanced analytics and machine learning techniques to real-world problems, such as predictive maintenance, customer churn prediction, and fraud detection, to drive business value and innovation.</a:t>
            </a:r>
          </a:p>
        </p:txBody>
      </p:sp>
      <p:sp>
        <p:nvSpPr>
          <p:cNvPr id="4" name="Slide Number Placeholder 3"/>
          <p:cNvSpPr>
            <a:spLocks noGrp="1"/>
          </p:cNvSpPr>
          <p:nvPr>
            <p:ph type="sldNum" sz="quarter" idx="10"/>
          </p:nvPr>
        </p:nvSpPr>
        <p:spPr/>
        <p:txBody>
          <a:bodyPr/>
          <a:lstStyle/>
          <a:p>
            <a:fld id="{18BDFEC3-8487-43E8-A154-7C12CBC1FFF2}" type="slidenum">
              <a:rPr lang="en-US"/>
              <a:t>192</a:t>
            </a:fld>
            <a:endParaRPr lang="en-US"/>
          </a:p>
        </p:txBody>
      </p:sp>
    </p:spTree>
  </p:cSld>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governance and compliance involve understanding the principles of data governance, ensuring compliance with data protection regulations, and implementing data governance best practices.</a:t>
            </a:r>
          </a:p>
          <a:p>
            <a:pPr lvl="0" indent="0" marL="0">
              <a:buNone/>
            </a:pPr>
          </a:p>
          <a:p>
            <a:pPr lvl="0" indent="0" marL="0">
              <a:buNone/>
            </a:pPr>
            <a:r>
              <a:rPr b="1"/>
              <a:t>Understanding the principles of data governance:</a:t>
            </a:r>
            <a:r>
              <a:rPr/>
              <a:t> Learn about the principles of data governance, including data quality, data integrity, data security, and data privacy, and understand how they contribute to effective data management. </a:t>
            </a:r>
            <a:r>
              <a:rPr b="1"/>
              <a:t>Ensuring compliance with data protection regulations:</a:t>
            </a:r>
            <a:r>
              <a:rPr/>
              <a:t> Ensure compliance with data protection regulations such as GDPR, CCPA, and HIPAA, by implementing policies, procedures, and controls to protect sensitive data and ensure data privacy and security. </a:t>
            </a:r>
            <a:r>
              <a:rPr b="1"/>
              <a:t>Implementing data governance best practices:</a:t>
            </a:r>
            <a:r>
              <a:rPr/>
              <a:t> Implement data governance best practices such as data classification, data lineage, metadata management, and data stewardship to improve data quality, integrity, and usability, and to support compliance and risk management efforts.</a:t>
            </a:r>
          </a:p>
        </p:txBody>
      </p:sp>
      <p:sp>
        <p:nvSpPr>
          <p:cNvPr id="4" name="Slide Number Placeholder 3"/>
          <p:cNvSpPr>
            <a:spLocks noGrp="1"/>
          </p:cNvSpPr>
          <p:nvPr>
            <p:ph type="sldNum" sz="quarter" idx="10"/>
          </p:nvPr>
        </p:nvSpPr>
        <p:spPr/>
        <p:txBody>
          <a:bodyPr/>
          <a:lstStyle/>
          <a:p>
            <a:fld id="{18BDFEC3-8487-43E8-A154-7C12CBC1FFF2}" type="slidenum">
              <a:rPr lang="en-US"/>
              <a:t>193</a:t>
            </a:fld>
            <a:endParaRPr lang="en-US"/>
          </a:p>
        </p:txBody>
      </p:sp>
    </p:spTree>
  </p:cSld>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Domain-specific data literacy involves acquiring domain-specific knowledge and expertise, understanding domain-specific data sources and terminology, and applying data literacy skills in specific industry contexts.</a:t>
            </a:r>
          </a:p>
          <a:p>
            <a:pPr lvl="0" indent="0" marL="0">
              <a:buNone/>
            </a:pPr>
          </a:p>
          <a:p>
            <a:pPr lvl="0" indent="0" marL="0">
              <a:buNone/>
            </a:pPr>
            <a:r>
              <a:rPr b="1"/>
              <a:t>Acquiring domain-specific knowledge and expertise:</a:t>
            </a:r>
            <a:r>
              <a:rPr/>
              <a:t> Gain knowledge and expertise in specific domains such as healthcare, finance, marketing, or manufacturing, to understand the unique challenges, opportunities, and requirements associated with each industry. </a:t>
            </a:r>
            <a:r>
              <a:rPr b="1"/>
              <a:t>Understanding domain-specific data sources and terminology:</a:t>
            </a:r>
            <a:r>
              <a:rPr/>
              <a:t> Familiarize yourself with domain-specific data sources, datasets, and terminology, and understand how data is collected, processed, and analyzed in specific industry contexts. </a:t>
            </a:r>
            <a:r>
              <a:rPr b="1"/>
              <a:t>Applying data literacy skills in specific industry contexts:</a:t>
            </a:r>
            <a:r>
              <a:rPr/>
              <a:t> Apply data literacy skills such as data analysis, data visualization, and data interpretation to solve domain-specific problems, make informed decisions, and drive business outcomes in specific industry sectors.</a:t>
            </a:r>
          </a:p>
        </p:txBody>
      </p:sp>
      <p:sp>
        <p:nvSpPr>
          <p:cNvPr id="4" name="Slide Number Placeholder 3"/>
          <p:cNvSpPr>
            <a:spLocks noGrp="1"/>
          </p:cNvSpPr>
          <p:nvPr>
            <p:ph type="sldNum" sz="quarter" idx="10"/>
          </p:nvPr>
        </p:nvSpPr>
        <p:spPr/>
        <p:txBody>
          <a:bodyPr/>
          <a:lstStyle/>
          <a:p>
            <a:fld id="{18BDFEC3-8487-43E8-A154-7C12CBC1FFF2}" type="slidenum">
              <a:rPr lang="en-US"/>
              <a:t>194</a:t>
            </a:fld>
            <a:endParaRPr lang="en-US"/>
          </a:p>
        </p:txBody>
      </p:sp>
    </p:spTree>
  </p:cSld>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cultural and behavioral aspects of data literacy involve fostering a data-driven culture, promoting data-driven decision-making, and addressing cultural and behavioral barriers to data literacy.</a:t>
            </a:r>
          </a:p>
          <a:p>
            <a:pPr lvl="0" indent="0" marL="0">
              <a:buNone/>
            </a:pPr>
          </a:p>
          <a:p>
            <a:pPr lvl="0" indent="0" marL="0">
              <a:buNone/>
            </a:pPr>
            <a:r>
              <a:rPr b="1"/>
              <a:t>Fostering a data-driven culture:</a:t>
            </a:r>
            <a:r>
              <a:rPr/>
              <a:t> Create an organizational culture that values data and promotes data-driven decision-making, innovation, and continuous improvement. </a:t>
            </a:r>
            <a:r>
              <a:rPr b="1"/>
              <a:t>Promoting data-driven decision-making:</a:t>
            </a:r>
            <a:r>
              <a:rPr/>
              <a:t> Encourage employees to use data to inform their decisions, solve problems, and drive business outcomes, and provide them with the necessary tools, resources, and support to do so effectively. </a:t>
            </a:r>
            <a:r>
              <a:rPr b="1"/>
              <a:t>Addressing cultural and behavioral barriers to data literacy:</a:t>
            </a:r>
            <a:r>
              <a:rPr/>
              <a:t> Identify and address cultural and behavioral barriers to data literacy, such as resistance to change, fear of data, lack of trust in data, and reluctance to adopt new technologies or ways of working.</a:t>
            </a:r>
          </a:p>
        </p:txBody>
      </p:sp>
      <p:sp>
        <p:nvSpPr>
          <p:cNvPr id="4" name="Slide Number Placeholder 3"/>
          <p:cNvSpPr>
            <a:spLocks noGrp="1"/>
          </p:cNvSpPr>
          <p:nvPr>
            <p:ph type="sldNum" sz="quarter" idx="10"/>
          </p:nvPr>
        </p:nvSpPr>
        <p:spPr/>
        <p:txBody>
          <a:bodyPr/>
          <a:lstStyle/>
          <a:p>
            <a:fld id="{18BDFEC3-8487-43E8-A154-7C12CBC1FFF2}" type="slidenum">
              <a:rPr lang="en-US"/>
              <a:t>195</a:t>
            </a:fld>
            <a:endParaRPr lang="en-US"/>
          </a:p>
        </p:txBody>
      </p:sp>
    </p:spTree>
  </p:cSld>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three Cs of data literacy and essential data literacy skills.</a:t>
            </a:r>
          </a:p>
          <a:p>
            <a:pPr lvl="0" indent="0" marL="0">
              <a:buNone/>
            </a:pPr>
          </a:p>
          <a:p>
            <a:pPr lvl="0"/>
            <a:r>
              <a:rPr/>
              <a:t>The First C Of Data Literacy: Curiosity - Encouraging curiosity to explore data and ask insightful questions.</a:t>
            </a:r>
          </a:p>
          <a:p>
            <a:pPr lvl="0" indent="0" marL="0">
              <a:buNone/>
            </a:pPr>
          </a:p>
          <a:p>
            <a:pPr lvl="0"/>
            <a:r>
              <a:rPr/>
              <a:t>The Second C Of Data Literacy: Creativity - Stimulating creativity to find innovative solutions and insights from data.</a:t>
            </a:r>
          </a:p>
          <a:p>
            <a:pPr lvl="0" indent="0" marL="0">
              <a:buNone/>
            </a:pPr>
          </a:p>
          <a:p>
            <a:pPr lvl="0"/>
            <a:r>
              <a:rPr/>
              <a:t>The Third C Of Data Literacy: Critical Thinking - Cultivating critical thinking skills to evaluate and interpret data effectively.</a:t>
            </a:r>
          </a:p>
          <a:p>
            <a:pPr lvl="0" indent="0" marL="0">
              <a:buNone/>
            </a:pPr>
          </a:p>
          <a:p>
            <a:pPr lvl="0"/>
            <a:r>
              <a:rPr/>
              <a:t>Reading Data - Developing skills to read and understand different types of data.</a:t>
            </a:r>
          </a:p>
          <a:p>
            <a:pPr lvl="0" indent="0" marL="0">
              <a:buNone/>
            </a:pPr>
          </a:p>
          <a:p>
            <a:pPr lvl="0"/>
            <a:r>
              <a:rPr/>
              <a:t>Working With Data - Learning techniques for managing and manipulating data efficiently.</a:t>
            </a:r>
          </a:p>
          <a:p>
            <a:pPr lvl="0" indent="0" marL="0">
              <a:buNone/>
            </a:pPr>
          </a:p>
          <a:p>
            <a:pPr lvl="0"/>
            <a:r>
              <a:rPr/>
              <a:t>Analyzing Data - Building capabilities to analyze data and derive meaningful insights.</a:t>
            </a:r>
          </a:p>
          <a:p>
            <a:pPr lvl="0" indent="0" marL="0">
              <a:buNone/>
            </a:pPr>
          </a:p>
          <a:p>
            <a:pPr lvl="0"/>
            <a:r>
              <a:rPr/>
              <a:t>Communicating With Data - Developing proficiency in communicating insights and findings using data visualization and storytelling techniques.</a:t>
            </a:r>
          </a:p>
        </p:txBody>
      </p:sp>
      <p:sp>
        <p:nvSpPr>
          <p:cNvPr id="4" name="Slide Number Placeholder 3"/>
          <p:cNvSpPr>
            <a:spLocks noGrp="1"/>
          </p:cNvSpPr>
          <p:nvPr>
            <p:ph type="sldNum" sz="quarter" idx="10"/>
          </p:nvPr>
        </p:nvSpPr>
        <p:spPr/>
        <p:txBody>
          <a:bodyPr/>
          <a:lstStyle/>
          <a:p>
            <a:fld id="{18BDFEC3-8487-43E8-A154-7C12CBC1FFF2}" type="slidenum">
              <a:rPr lang="en-US"/>
              <a:t>196</a:t>
            </a:fld>
            <a:endParaRPr lang="en-US"/>
          </a:p>
        </p:txBody>
      </p:sp>
    </p:spTree>
  </p:cSld>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Stimulating curiosity to explore data:</a:t>
            </a:r>
            <a:r>
              <a:rPr/>
              <a:t> Encourage individuals to be curious about data by providing access to diverse datasets, tools, and resources that spark interest and exploration. </a:t>
            </a:r>
            <a:r>
              <a:rPr b="1"/>
              <a:t>Asking insightful questions about data:</a:t>
            </a:r>
            <a:r>
              <a:rPr/>
              <a:t> Teach individuals to ask probing questions that lead to deeper understanding and insights into the underlying patterns, trends, and relationships within data. </a:t>
            </a:r>
            <a:r>
              <a:rPr b="1"/>
              <a:t>Embracing a curious mindset for continuous learning:</a:t>
            </a:r>
            <a:r>
              <a:rPr/>
              <a:t> Foster a culture that values curiosity and encourages ongoing exploration and discovery, empowering individuals to continuously enhance their data literacy skills and knowledge.</a:t>
            </a:r>
          </a:p>
        </p:txBody>
      </p:sp>
      <p:sp>
        <p:nvSpPr>
          <p:cNvPr id="4" name="Slide Number Placeholder 3"/>
          <p:cNvSpPr>
            <a:spLocks noGrp="1"/>
          </p:cNvSpPr>
          <p:nvPr>
            <p:ph type="sldNum" sz="quarter" idx="10"/>
          </p:nvPr>
        </p:nvSpPr>
        <p:spPr/>
        <p:txBody>
          <a:bodyPr/>
          <a:lstStyle/>
          <a:p>
            <a:fld id="{18BDFEC3-8487-43E8-A154-7C12CBC1FFF2}" type="slidenum">
              <a:rPr lang="en-US"/>
              <a:t>197</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delves into the various levels of analytics and their applications in real-world scenarios.</a:t>
            </a:r>
          </a:p>
          <a:p>
            <a:pPr lvl="0" indent="0" marL="0">
              <a:buNone/>
            </a:pPr>
          </a:p>
          <a:p>
            <a:pPr lvl="0"/>
            <a:r>
              <a:rPr b="1"/>
              <a:t>The Four Levels Of Analytics:</a:t>
            </a:r>
            <a:r>
              <a:rPr/>
              <a:t> Exploring each level of analytics in detail.</a:t>
            </a:r>
          </a:p>
          <a:p>
            <a:pPr lvl="0" indent="0" marL="0">
              <a:buNone/>
            </a:pPr>
          </a:p>
          <a:p>
            <a:pPr lvl="0"/>
            <a:r>
              <a:rPr b="1"/>
              <a:t>Level 1: Descriptive Analytics:</a:t>
            </a:r>
            <a:r>
              <a:rPr/>
              <a:t> Understanding how descriptive analytics summarize historical data.</a:t>
            </a:r>
          </a:p>
          <a:p>
            <a:pPr lvl="0" indent="0" marL="0">
              <a:buNone/>
            </a:pPr>
          </a:p>
          <a:p>
            <a:pPr lvl="0"/>
            <a:r>
              <a:rPr b="1"/>
              <a:t>Level 2: Diagnostic Analytics:</a:t>
            </a:r>
            <a:r>
              <a:rPr/>
              <a:t> Analyzing data to understand why certain events occurred.</a:t>
            </a:r>
          </a:p>
          <a:p>
            <a:pPr lvl="0" indent="0" marL="0">
              <a:buNone/>
            </a:pPr>
          </a:p>
          <a:p>
            <a:pPr lvl="0"/>
            <a:r>
              <a:rPr b="1"/>
              <a:t>Level 3: Predictive Analytics:</a:t>
            </a:r>
            <a:r>
              <a:rPr/>
              <a:t> Predicting future outcomes based on historical data patterns.</a:t>
            </a:r>
          </a:p>
          <a:p>
            <a:pPr lvl="0" indent="0" marL="0">
              <a:buNone/>
            </a:pPr>
          </a:p>
          <a:p>
            <a:pPr lvl="0"/>
            <a:r>
              <a:rPr b="1"/>
              <a:t>Level 4: Prescriptive Analytics:</a:t>
            </a:r>
            <a:r>
              <a:rPr/>
              <a:t> Providing recommendations for future actions based on predictive analytics.</a:t>
            </a:r>
          </a:p>
          <a:p>
            <a:pPr lvl="0" indent="0" marL="0">
              <a:buNone/>
            </a:pPr>
          </a:p>
          <a:p>
            <a:pPr lvl="0"/>
            <a:r>
              <a:rPr b="1"/>
              <a:t>Real-World Examples Of The Four Levels Of Analytics:</a:t>
            </a:r>
            <a:r>
              <a:rPr/>
              <a:t> Illustrating each level with practical examples.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Stimulating curiosity involves providing diverse datasets, encouraging exploration of data visualization tools, and hosting interactive workshops to foster exploration and discovery. </a:t>
            </a:r>
            <a:r>
              <a:rPr b="1"/>
              <a:t>Providing access to diverse datasets:</a:t>
            </a:r>
            <a:r>
              <a:rPr/>
              <a:t> Offer a variety of datasets from different domains and sources to pique curiosity and facilitate exploration. </a:t>
            </a:r>
            <a:r>
              <a:rPr b="1"/>
              <a:t>Encouraging exploration of data visualization tools:</a:t>
            </a:r>
            <a:r>
              <a:rPr/>
              <a:t> Introduce individuals to interactive data visualization tools that allow them to interactively explore data and gain insights. </a:t>
            </a:r>
            <a:r>
              <a:rPr b="1"/>
              <a:t>Hosting data exploration workshops and challenges:</a:t>
            </a:r>
            <a:r>
              <a:rPr/>
              <a:t> Organize workshops and challenges where individuals can collaborate and explore real-world datasets to solve problems and uncover insights, fostering a sense of curiosity and discovery.</a:t>
            </a:r>
          </a:p>
        </p:txBody>
      </p:sp>
      <p:sp>
        <p:nvSpPr>
          <p:cNvPr id="4" name="Slide Number Placeholder 3"/>
          <p:cNvSpPr>
            <a:spLocks noGrp="1"/>
          </p:cNvSpPr>
          <p:nvPr>
            <p:ph type="sldNum" sz="quarter" idx="10"/>
          </p:nvPr>
        </p:nvSpPr>
        <p:spPr/>
        <p:txBody>
          <a:bodyPr/>
          <a:lstStyle/>
          <a:p>
            <a:fld id="{18BDFEC3-8487-43E8-A154-7C12CBC1FFF2}" type="slidenum">
              <a:rPr lang="en-US"/>
              <a:t>198</a:t>
            </a:fld>
            <a:endParaRPr lang="en-US"/>
          </a:p>
        </p:txBody>
      </p:sp>
    </p:spTree>
  </p:cSld>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Asking insightful questions involves teaching techniques for formulating effective questions, showcasing impactful examples, and fostering a culture of inquiry and curiosity. </a:t>
            </a:r>
            <a:r>
              <a:rPr b="1"/>
              <a:t>Teaching techniques for formulating effective questions:</a:t>
            </a:r>
            <a:r>
              <a:rPr/>
              <a:t> Educate individuals on techniques for crafting clear, specific, and relevant questions that lead to meaningful insights and discoveries in data. </a:t>
            </a:r>
            <a:r>
              <a:rPr b="1"/>
              <a:t>Providing examples of impactful data-driven questions:</a:t>
            </a:r>
            <a:r>
              <a:rPr/>
              <a:t> Showcase examples of questions that have led to significant discoveries or insights, inspiring individuals to ask similar questions in their own data exploration endeavors. </a:t>
            </a:r>
            <a:r>
              <a:rPr b="1"/>
              <a:t>Encouraging a culture of inquiry and curiosity:</a:t>
            </a:r>
            <a:r>
              <a:rPr/>
              <a:t> Foster an environment where asking questions is encouraged and valued, promoting a culture of curiosity and continuous learning.</a:t>
            </a:r>
          </a:p>
        </p:txBody>
      </p:sp>
      <p:sp>
        <p:nvSpPr>
          <p:cNvPr id="4" name="Slide Number Placeholder 3"/>
          <p:cNvSpPr>
            <a:spLocks noGrp="1"/>
          </p:cNvSpPr>
          <p:nvPr>
            <p:ph type="sldNum" sz="quarter" idx="10"/>
          </p:nvPr>
        </p:nvSpPr>
        <p:spPr/>
        <p:txBody>
          <a:bodyPr/>
          <a:lstStyle/>
          <a:p>
            <a:fld id="{18BDFEC3-8487-43E8-A154-7C12CBC1FFF2}" type="slidenum">
              <a:rPr lang="en-US"/>
              <a:t>199</a:t>
            </a:fld>
            <a:endParaRPr lang="en-US"/>
          </a:p>
        </p:txBody>
      </p:sp>
    </p:spTree>
  </p:cSld>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Embracing a curious mindset involves cultivating an environment of experimentation, celebrating curiosity-driven discoveries, and providing ongoing learning opportunities. </a:t>
            </a:r>
            <a:r>
              <a:rPr b="1"/>
              <a:t>Cultivating an environment of experimentation and exploration:</a:t>
            </a:r>
            <a:r>
              <a:rPr/>
              <a:t> Create a safe space where individuals feel empowered to experiment with data, try new approaches, and explore unconventional ideas, fostering a culture of curiosity and innovation. </a:t>
            </a:r>
            <a:r>
              <a:rPr b="1"/>
              <a:t>Recognizing and celebrating curiosity-driven discoveries:</a:t>
            </a:r>
            <a:r>
              <a:rPr/>
              <a:t> Acknowledge and celebrate individuals who demonstrate curiosity and make valuable discoveries through their exploration of data, reinforcing the importance of curiosity in the learning process. </a:t>
            </a:r>
            <a:r>
              <a:rPr b="1"/>
              <a:t>Providing opportunities for ongoing learning and development:</a:t>
            </a:r>
            <a:r>
              <a:rPr/>
              <a:t> Offer resources, workshops, and training programs that support continuous learning and development in data literacy, empowering individuals to deepen their understanding and expand their skills over time.</a:t>
            </a:r>
          </a:p>
        </p:txBody>
      </p:sp>
      <p:sp>
        <p:nvSpPr>
          <p:cNvPr id="4" name="Slide Number Placeholder 3"/>
          <p:cNvSpPr>
            <a:spLocks noGrp="1"/>
          </p:cNvSpPr>
          <p:nvPr>
            <p:ph type="sldNum" sz="quarter" idx="10"/>
          </p:nvPr>
        </p:nvSpPr>
        <p:spPr/>
        <p:txBody>
          <a:bodyPr/>
          <a:lstStyle/>
          <a:p>
            <a:fld id="{18BDFEC3-8487-43E8-A154-7C12CBC1FFF2}" type="slidenum">
              <a:rPr lang="en-US"/>
              <a:t>200</a:t>
            </a:fld>
            <a:endParaRPr lang="en-US"/>
          </a:p>
        </p:txBody>
      </p:sp>
    </p:spTree>
  </p:cSld>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role of creativity in data literacy, emphasizing the importance of fostering a creative data culture, thinking innovatively, and leveraging data for experimentation and innovation.</a:t>
            </a:r>
          </a:p>
          <a:p>
            <a:pPr lvl="0" indent="0" marL="0">
              <a:buNone/>
            </a:pPr>
          </a:p>
          <a:p>
            <a:pPr lvl="0" indent="0" marL="0">
              <a:buNone/>
            </a:pPr>
            <a:r>
              <a:rPr b="1" i="1"/>
              <a:t>Fostering a Creative Data Culture</a:t>
            </a:r>
            <a:r>
              <a:rPr/>
              <a:t>: Cultivating an environment where creativity flourishes, encouraging employees to explore unconventional approaches to data analysis and problem-solving.</a:t>
            </a:r>
          </a:p>
          <a:p>
            <a:pPr lvl="0" indent="0" marL="0">
              <a:buNone/>
            </a:pPr>
          </a:p>
          <a:p>
            <a:pPr lvl="0" indent="0" marL="0">
              <a:buNone/>
            </a:pPr>
            <a:r>
              <a:rPr b="1" i="1"/>
              <a:t>Thinking Outside the Box with Data</a:t>
            </a:r>
            <a:r>
              <a:rPr/>
              <a:t>: Encouraging individuals to break away from conventional thinking patterns and explore new perspectives and possibilities offered by data.</a:t>
            </a:r>
          </a:p>
          <a:p>
            <a:pPr lvl="0" indent="0" marL="0">
              <a:buNone/>
            </a:pPr>
          </a:p>
          <a:p>
            <a:pPr lvl="0" indent="0" marL="0">
              <a:buNone/>
            </a:pPr>
            <a:r>
              <a:rPr b="1" i="1"/>
              <a:t>Leveraging Data for Innovation</a:t>
            </a:r>
            <a:r>
              <a:rPr/>
              <a:t>: Harnessing the power of data to drive innovation, identifying opportunities for new products, services, and business models through data-driven insights.</a:t>
            </a:r>
          </a:p>
          <a:p>
            <a:pPr lvl="0" indent="0" marL="0">
              <a:buNone/>
            </a:pPr>
          </a:p>
          <a:p>
            <a:pPr lvl="0" indent="0" marL="0">
              <a:buNone/>
            </a:pPr>
            <a:r>
              <a:rPr b="1" i="1"/>
              <a:t>Encouraging Experimentation and Risk-Taking</a:t>
            </a:r>
            <a:r>
              <a:rPr/>
              <a:t>: Promoting a culture of experimentation and risk-taking, where individuals feel empowered to explore new ideas and hypotheses, knowing that failure is an integral part of the learning process.</a:t>
            </a:r>
          </a:p>
        </p:txBody>
      </p:sp>
      <p:sp>
        <p:nvSpPr>
          <p:cNvPr id="4" name="Slide Number Placeholder 3"/>
          <p:cNvSpPr>
            <a:spLocks noGrp="1"/>
          </p:cNvSpPr>
          <p:nvPr>
            <p:ph type="sldNum" sz="quarter" idx="10"/>
          </p:nvPr>
        </p:nvSpPr>
        <p:spPr/>
        <p:txBody>
          <a:bodyPr/>
          <a:lstStyle/>
          <a:p>
            <a:fld id="{18BDFEC3-8487-43E8-A154-7C12CBC1FFF2}" type="slidenum">
              <a:rPr lang="en-US"/>
              <a:t>201</a:t>
            </a:fld>
            <a:endParaRPr lang="en-US"/>
          </a:p>
        </p:txBody>
      </p:sp>
    </p:spTree>
  </p:cSld>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a creative data culture involves encouraging brainstorming sessions, creating cross-functional teams, and establishing a supportive environment for experimentation. - Encouraging brainstorming sessions: Provide opportunities for employees to come together and brainstorm innovative ways to leverage data for solving problems or exploring opportunities. - Creating cross-functional teams for data projects: Form teams comprising individuals from different departments or areas of expertise to bring diverse perspectives and ideas to data projects. - Establishing a supportive environment for experimentation: Cultivate an organizational culture that embraces experimentation and risk-taking, where individuals feel empowered to explore new ideas and approaches without fear of failure.</a:t>
            </a:r>
          </a:p>
        </p:txBody>
      </p:sp>
      <p:sp>
        <p:nvSpPr>
          <p:cNvPr id="4" name="Slide Number Placeholder 3"/>
          <p:cNvSpPr>
            <a:spLocks noGrp="1"/>
          </p:cNvSpPr>
          <p:nvPr>
            <p:ph type="sldNum" sz="quarter" idx="10"/>
          </p:nvPr>
        </p:nvSpPr>
        <p:spPr/>
        <p:txBody>
          <a:bodyPr/>
          <a:lstStyle/>
          <a:p>
            <a:fld id="{18BDFEC3-8487-43E8-A154-7C12CBC1FFF2}" type="slidenum">
              <a:rPr lang="en-US"/>
              <a:t>202</a:t>
            </a:fld>
            <a:endParaRPr lang="en-US"/>
          </a:p>
        </p:txBody>
      </p:sp>
    </p:spTree>
  </p:cSld>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Thinking outside the box with data involves exploring unconventional sources, using data creatively, and encouraging unconventional analysis techniques. - Exploring unconventional data sources: Look beyond traditional datasets and explore unconventional sources such as social media, sensor data, or unstructured text to uncover new insights and perspectives. - Using data creatively to uncover insights: Encourage individuals to think creatively about how data can be used to address challenges or generate insights, exploring innovative approaches and techniques. - Encouraging unconventional analysis techniques: Promote the use of non-traditional analysis methods and tools to analyze data, such as machine learning algorithms, predictive modeling, or network analysis, to uncover hidden patterns or relationships.</a:t>
            </a:r>
          </a:p>
        </p:txBody>
      </p:sp>
      <p:sp>
        <p:nvSpPr>
          <p:cNvPr id="4" name="Slide Number Placeholder 3"/>
          <p:cNvSpPr>
            <a:spLocks noGrp="1"/>
          </p:cNvSpPr>
          <p:nvPr>
            <p:ph type="sldNum" sz="quarter" idx="10"/>
          </p:nvPr>
        </p:nvSpPr>
        <p:spPr/>
        <p:txBody>
          <a:bodyPr/>
          <a:lstStyle/>
          <a:p>
            <a:fld id="{18BDFEC3-8487-43E8-A154-7C12CBC1FFF2}" type="slidenum">
              <a:rPr lang="en-US"/>
              <a:t>203</a:t>
            </a:fld>
            <a:endParaRPr lang="en-US"/>
          </a:p>
        </p:txBody>
      </p:sp>
    </p:spTree>
  </p:cSld>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Leveraging data for innovation involves encouraging a culture of innovation, using data to drive product development, and supporting data-driven experimentation. - Encouraging a culture of innovation: Foster an environment where innovation is valued and supported, encouraging employees to think creatively and explore new ideas. - Using data to drive product development: Incorporate data into the product development process, using insights from data analysis to inform decision-making and identify opportunities for innovation. - Supporting data-driven experimentation and prototyping: Provide resources and support for data-driven experimentation and prototyping, allowing teams to test ideas quickly and iterate based on data-driven feedback.</a:t>
            </a:r>
          </a:p>
        </p:txBody>
      </p:sp>
      <p:sp>
        <p:nvSpPr>
          <p:cNvPr id="4" name="Slide Number Placeholder 3"/>
          <p:cNvSpPr>
            <a:spLocks noGrp="1"/>
          </p:cNvSpPr>
          <p:nvPr>
            <p:ph type="sldNum" sz="quarter" idx="10"/>
          </p:nvPr>
        </p:nvSpPr>
        <p:spPr/>
        <p:txBody>
          <a:bodyPr/>
          <a:lstStyle/>
          <a:p>
            <a:fld id="{18BDFEC3-8487-43E8-A154-7C12CBC1FFF2}" type="slidenum">
              <a:rPr lang="en-US"/>
              <a:t>204</a:t>
            </a:fld>
            <a:endParaRPr lang="en-US"/>
          </a:p>
        </p:txBody>
      </p:sp>
    </p:spTree>
  </p:cSld>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Encouraging experimentation and risk-taking involves providing resources, celebrating failures as learning opportunities, and recognizing innovative ideas and initiatives. - Providing resources for data experiments: Allocate resources, such as time, budget, and technology, to support data experiments and innovation initiatives. - Celebrating and learning from failures: Encourage a culture where failure is viewed as a natural part of the innovation process, providing support and encouragement for individuals to learn from their failures and iterate on their ideas. - Recognizing and rewarding innovative ideas and initiatives: Acknowledge and reward individuals and teams who take risks and innovate with data, reinforcing a culture that values creativity and experimentation.</a:t>
            </a:r>
          </a:p>
        </p:txBody>
      </p:sp>
      <p:sp>
        <p:nvSpPr>
          <p:cNvPr id="4" name="Slide Number Placeholder 3"/>
          <p:cNvSpPr>
            <a:spLocks noGrp="1"/>
          </p:cNvSpPr>
          <p:nvPr>
            <p:ph type="sldNum" sz="quarter" idx="10"/>
          </p:nvPr>
        </p:nvSpPr>
        <p:spPr/>
        <p:txBody>
          <a:bodyPr/>
          <a:lstStyle/>
          <a:p>
            <a:fld id="{18BDFEC3-8487-43E8-A154-7C12CBC1FFF2}" type="slidenum">
              <a:rPr lang="en-US"/>
              <a:t>205</a:t>
            </a:fld>
            <a:endParaRPr lang="en-US"/>
          </a:p>
        </p:txBody>
      </p:sp>
    </p:spTree>
  </p:cSld>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critical role of critical thinking in data literacy, focusing on developing analytical skills, evaluating data sources, questioning assumptions, and making informed decisions.</a:t>
            </a:r>
          </a:p>
          <a:p>
            <a:pPr lvl="0" indent="0" marL="0">
              <a:buNone/>
            </a:pPr>
          </a:p>
          <a:p>
            <a:pPr lvl="0" indent="0" marL="0">
              <a:buNone/>
            </a:pPr>
            <a:r>
              <a:rPr b="1" i="1"/>
              <a:t>Developing Analytical and Problem-Solving Skills</a:t>
            </a:r>
            <a:r>
              <a:rPr/>
              <a:t> [Add details] </a:t>
            </a:r>
            <a:r>
              <a:rPr b="1" i="1"/>
              <a:t>Evaluating Data Sources and Quality</a:t>
            </a:r>
            <a:r>
              <a:rPr/>
              <a:t> [Add details] </a:t>
            </a:r>
            <a:r>
              <a:rPr b="1" i="1"/>
              <a:t>Questioning Assumptions and Biases in Data Analysis</a:t>
            </a:r>
            <a:r>
              <a:rPr/>
              <a:t> [Add details] </a:t>
            </a:r>
            <a:r>
              <a:rPr b="1" i="1"/>
              <a:t>Making Informed Decisions Based on Data</a:t>
            </a:r>
            <a:r>
              <a:rPr/>
              <a:t> [Add details]</a:t>
            </a:r>
          </a:p>
        </p:txBody>
      </p:sp>
      <p:sp>
        <p:nvSpPr>
          <p:cNvPr id="4" name="Slide Number Placeholder 3"/>
          <p:cNvSpPr>
            <a:spLocks noGrp="1"/>
          </p:cNvSpPr>
          <p:nvPr>
            <p:ph type="sldNum" sz="quarter" idx="10"/>
          </p:nvPr>
        </p:nvSpPr>
        <p:spPr/>
        <p:txBody>
          <a:bodyPr/>
          <a:lstStyle/>
          <a:p>
            <a:fld id="{18BDFEC3-8487-43E8-A154-7C12CBC1FFF2}" type="slidenum">
              <a:rPr lang="en-US"/>
              <a:t>206</a:t>
            </a:fld>
            <a:endParaRPr lang="en-US"/>
          </a:p>
        </p:txBody>
      </p:sp>
    </p:spTree>
  </p:cSld>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Developing analytical and problem-solving skills is essential for effective data literacy. - </a:t>
            </a:r>
            <a:r>
              <a:rPr b="1"/>
              <a:t>Applying logical reasoning:</a:t>
            </a:r>
            <a:r>
              <a:rPr/>
              <a:t> Analyzing data logically to draw accurate conclusions and solve problems. - </a:t>
            </a:r>
            <a:r>
              <a:rPr b="1"/>
              <a:t>Identifying patterns and trends:</a:t>
            </a:r>
            <a:r>
              <a:rPr/>
              <a:t> Recognizing patterns and trends within data to uncover insights and make informed decisions. - </a:t>
            </a:r>
            <a:r>
              <a:rPr b="1"/>
              <a:t>Solving complex problems:</a:t>
            </a:r>
            <a:r>
              <a:rPr/>
              <a:t> Using data to address complex challenges and find innovative solutions.</a:t>
            </a:r>
          </a:p>
        </p:txBody>
      </p:sp>
      <p:sp>
        <p:nvSpPr>
          <p:cNvPr id="4" name="Slide Number Placeholder 3"/>
          <p:cNvSpPr>
            <a:spLocks noGrp="1"/>
          </p:cNvSpPr>
          <p:nvPr>
            <p:ph type="sldNum" sz="quarter" idx="10"/>
          </p:nvPr>
        </p:nvSpPr>
        <p:spPr/>
        <p:txBody>
          <a:bodyPr/>
          <a:lstStyle/>
          <a:p>
            <a:fld id="{18BDFEC3-8487-43E8-A154-7C12CBC1FFF2}" type="slidenum">
              <a:rPr lang="en-US"/>
              <a:t>207</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delves into the world of data, exploring its impact, challenges, and future trends.</a:t>
            </a:r>
          </a:p>
          <a:p>
            <a:pPr lvl="0" indent="0" marL="0">
              <a:buNone/>
            </a:pPr>
          </a:p>
          <a:p>
            <a:pPr lvl="0" indent="0" marL="0">
              <a:buNone/>
            </a:pPr>
            <a:r>
              <a:rPr b="1" i="1"/>
              <a:t>The World We Live In</a:t>
            </a:r>
          </a:p>
          <a:p>
            <a:pPr lvl="0" indent="0" marL="0">
              <a:buNone/>
            </a:pPr>
          </a:p>
          <a:p>
            <a:pPr lvl="0"/>
            <a:r>
              <a:rPr/>
              <a:t>Discuss the pervasiveness of data in modern society and its role in various sectors such as business, healthcare, and government.</a:t>
            </a:r>
          </a:p>
          <a:p>
            <a:pPr lvl="0" indent="0" marL="0">
              <a:buNone/>
            </a:pPr>
          </a:p>
          <a:p>
            <a:pPr lvl="0"/>
            <a:r>
              <a:rPr/>
              <a:t>Highlight the exponential growth of data and its implications for individuals and organizations.</a:t>
            </a:r>
          </a:p>
          <a:p>
            <a:pPr lvl="0" indent="0" marL="0">
              <a:buNone/>
            </a:pPr>
          </a:p>
          <a:p>
            <a:pPr lvl="0" indent="0" marL="0">
              <a:buNone/>
            </a:pPr>
            <a:r>
              <a:rPr b="1" i="1"/>
              <a:t>The Skills Gap</a:t>
            </a:r>
          </a:p>
          <a:p>
            <a:pPr lvl="0" indent="0" marL="0">
              <a:buNone/>
            </a:pPr>
          </a:p>
          <a:p>
            <a:pPr lvl="0"/>
            <a:r>
              <a:rPr/>
              <a:t>Define the skills gap in relation to data literacy and the shortage of qualified professionals capable of understanding and leveraging data effectively.</a:t>
            </a:r>
          </a:p>
          <a:p>
            <a:pPr lvl="0" indent="0" marL="0">
              <a:buNone/>
            </a:pPr>
          </a:p>
          <a:p>
            <a:pPr lvl="0"/>
            <a:r>
              <a:rPr/>
              <a:t>Discuss the increasing demand for data-related skills in the workforce and the challenges organizations face in finding skilled talent.</a:t>
            </a:r>
          </a:p>
          <a:p>
            <a:pPr lvl="0" indent="0" marL="0">
              <a:buNone/>
            </a:pPr>
          </a:p>
          <a:p>
            <a:pPr lvl="0" indent="0" marL="0">
              <a:buNone/>
            </a:pPr>
            <a:r>
              <a:rPr b="1" i="1"/>
              <a:t>Why Is There A Skills Gap?</a:t>
            </a:r>
          </a:p>
          <a:p>
            <a:pPr lvl="0" indent="0" marL="0">
              <a:buNone/>
            </a:pPr>
          </a:p>
          <a:p>
            <a:pPr lvl="0"/>
            <a:r>
              <a:rPr/>
              <a:t>Explore the factors contributing to the skills gap, including rapid technological advancements, evolving job roles, and outdated education systems.</a:t>
            </a:r>
          </a:p>
          <a:p>
            <a:pPr lvl="0" indent="0" marL="0">
              <a:buNone/>
            </a:pPr>
          </a:p>
          <a:p>
            <a:pPr lvl="0"/>
            <a:r>
              <a:rPr/>
              <a:t>Discuss the consequences of the skills gap on organizations’ ability to harness the full potential of data for innovation and decision-making.</a:t>
            </a:r>
          </a:p>
          <a:p>
            <a:pPr lvl="0" indent="0" marL="0">
              <a:buNone/>
            </a:pPr>
          </a:p>
          <a:p>
            <a:pPr lvl="0" indent="0" marL="0">
              <a:buNone/>
            </a:pPr>
            <a:r>
              <a:rPr b="1" i="1"/>
              <a:t>What’s Next?</a:t>
            </a:r>
          </a:p>
          <a:p>
            <a:pPr lvl="0" indent="0" marL="0">
              <a:buNone/>
            </a:pPr>
          </a:p>
          <a:p>
            <a:pPr lvl="0"/>
            <a:r>
              <a:rPr/>
              <a:t>Speculate on future trends and developments in the field of data, such as the rise of artificial intelligence, automation, and the Internet of Things.</a:t>
            </a:r>
          </a:p>
          <a:p>
            <a:pPr lvl="0" indent="0" marL="0">
              <a:buNone/>
            </a:pPr>
          </a:p>
          <a:p>
            <a:pPr lvl="0"/>
            <a:r>
              <a:rPr/>
              <a:t>Discuss potential opportunities and challenges that may arise as data continues to shape our world.</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Introduction to analytics levels:</a:t>
            </a:r>
            <a:r>
              <a:rPr/>
              <a:t> Analytics encompasses four distinct levels—descriptive, diagnostic, predictive, and prescriptive—that provide progressively deeper insights into data and support increasingly sophisticated decision-making processes.</a:t>
            </a:r>
          </a:p>
          <a:p>
            <a:pPr lvl="0" indent="0" marL="0">
              <a:buNone/>
            </a:pPr>
          </a:p>
          <a:p>
            <a:pPr lvl="0" indent="0" marL="0">
              <a:buNone/>
            </a:pPr>
            <a:r>
              <a:rPr b="1" i="1"/>
              <a:t>Level 1: Descriptive Analytics:</a:t>
            </a:r>
            <a:r>
              <a:rPr/>
              <a:t> Descriptive analytics focuses on summarizing historical data to provide a comprehensive overview of past performance and identify trends, patterns, and anomalies.</a:t>
            </a:r>
          </a:p>
          <a:p>
            <a:pPr lvl="0" indent="0" marL="0">
              <a:buNone/>
            </a:pPr>
          </a:p>
          <a:p>
            <a:pPr lvl="0" indent="0" marL="0">
              <a:buNone/>
            </a:pPr>
            <a:r>
              <a:rPr b="1" i="1"/>
              <a:t>Level 2: Diagnostic Analytics:</a:t>
            </a:r>
            <a:r>
              <a:rPr/>
              <a:t> Diagnostic analytics involves drilling down into data to understand why specific events or outcomes occurred, uncovering causal relationships and contributing factors.</a:t>
            </a:r>
          </a:p>
          <a:p>
            <a:pPr lvl="0" indent="0" marL="0">
              <a:buNone/>
            </a:pPr>
          </a:p>
          <a:p>
            <a:pPr lvl="0" indent="0" marL="0">
              <a:buNone/>
            </a:pPr>
            <a:r>
              <a:rPr b="1" i="1"/>
              <a:t>Level 3: Predictive Analytics:</a:t>
            </a:r>
            <a:r>
              <a:rPr/>
              <a:t> Predictive analytics leverages statistical modeling and machine learning algorithms to forecast future trends, behaviors, and events based on historical data patterns and trends.</a:t>
            </a:r>
          </a:p>
          <a:p>
            <a:pPr lvl="0" indent="0" marL="0">
              <a:buNone/>
            </a:pPr>
          </a:p>
          <a:p>
            <a:pPr lvl="0" indent="0" marL="0">
              <a:buNone/>
            </a:pPr>
            <a:r>
              <a:rPr b="1" i="1"/>
              <a:t>Level 4: Prescriptive Analytics:</a:t>
            </a:r>
            <a:r>
              <a:rPr/>
              <a:t> Prescriptive analytics takes predictive insights a step further by recommending optimal actions or strategies to achieve desired outcomes, helping organizations make data-driven decisions and optimize performance.</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Evaluating data sources and quality is crucial to ensure the reliability and accuracy of insights derived from data. - </a:t>
            </a:r>
            <a:r>
              <a:rPr b="1"/>
              <a:t>Assessing data reliability:</a:t>
            </a:r>
            <a:r>
              <a:rPr/>
              <a:t> Determining the trustworthiness of data sources and assessing their credibility. - </a:t>
            </a:r>
            <a:r>
              <a:rPr b="1"/>
              <a:t>Verifying data accuracy:</a:t>
            </a:r>
            <a:r>
              <a:rPr/>
              <a:t> Checking data integrity and ensuring that information is correct and free from errors. - </a:t>
            </a:r>
            <a:r>
              <a:rPr b="1"/>
              <a:t>Ensuring data relevance:</a:t>
            </a:r>
            <a:r>
              <a:rPr/>
              <a:t> Assessing the suitability of data for specific purposes and ensuring its alignment with the objectives of analysis.</a:t>
            </a:r>
          </a:p>
        </p:txBody>
      </p:sp>
      <p:sp>
        <p:nvSpPr>
          <p:cNvPr id="4" name="Slide Number Placeholder 3"/>
          <p:cNvSpPr>
            <a:spLocks noGrp="1"/>
          </p:cNvSpPr>
          <p:nvPr>
            <p:ph type="sldNum" sz="quarter" idx="10"/>
          </p:nvPr>
        </p:nvSpPr>
        <p:spPr/>
        <p:txBody>
          <a:bodyPr/>
          <a:lstStyle/>
          <a:p>
            <a:fld id="{18BDFEC3-8487-43E8-A154-7C12CBC1FFF2}" type="slidenum">
              <a:rPr lang="en-US"/>
              <a:t>208</a:t>
            </a:fld>
            <a:endParaRPr lang="en-US"/>
          </a:p>
        </p:txBody>
      </p:sp>
    </p:spTree>
  </p:cSld>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Questioning assumptions and biases is essential to maintain objectivity and accuracy in data analysis. - </a:t>
            </a:r>
            <a:r>
              <a:rPr b="1"/>
              <a:t>Challenging assumptions:</a:t>
            </a:r>
            <a:r>
              <a:rPr/>
              <a:t> Questioning preconceived notions and exploring alternative perspectives to avoid bias. - </a:t>
            </a:r>
            <a:r>
              <a:rPr b="1"/>
              <a:t>Recognizing cognitive biases:</a:t>
            </a:r>
            <a:r>
              <a:rPr/>
              <a:t> Being aware of common cognitive biases that can influence data interpretation and decision-making. - </a:t>
            </a:r>
            <a:r>
              <a:rPr b="1"/>
              <a:t>Mitigating biases in data interpretation:</a:t>
            </a:r>
            <a:r>
              <a:rPr/>
              <a:t> Implementing strategies to mitigate biases and ensure impartial analysis of data.</a:t>
            </a:r>
          </a:p>
        </p:txBody>
      </p:sp>
      <p:sp>
        <p:nvSpPr>
          <p:cNvPr id="4" name="Slide Number Placeholder 3"/>
          <p:cNvSpPr>
            <a:spLocks noGrp="1"/>
          </p:cNvSpPr>
          <p:nvPr>
            <p:ph type="sldNum" sz="quarter" idx="10"/>
          </p:nvPr>
        </p:nvSpPr>
        <p:spPr/>
        <p:txBody>
          <a:bodyPr/>
          <a:lstStyle/>
          <a:p>
            <a:fld id="{18BDFEC3-8487-43E8-A154-7C12CBC1FFF2}" type="slidenum">
              <a:rPr lang="en-US"/>
              <a:t>209</a:t>
            </a:fld>
            <a:endParaRPr lang="en-US"/>
          </a:p>
        </p:txBody>
      </p:sp>
    </p:spTree>
  </p:cSld>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Making informed decisions based on data involves considering evidence, uncertainties, and potential risks. - </a:t>
            </a:r>
            <a:r>
              <a:rPr b="1"/>
              <a:t>Utilizing evidence-based decision-making:</a:t>
            </a:r>
            <a:r>
              <a:rPr/>
              <a:t> Using data-driven insights as the foundation for decision-making processes. - </a:t>
            </a:r>
            <a:r>
              <a:rPr b="1"/>
              <a:t>Weighing pros and cons:</a:t>
            </a:r>
            <a:r>
              <a:rPr/>
              <a:t> Evaluating the advantages and disadvantages of different options based on data analysis. - </a:t>
            </a:r>
            <a:r>
              <a:rPr b="1"/>
              <a:t>Considering uncertainties and risks:</a:t>
            </a:r>
            <a:r>
              <a:rPr/>
              <a:t> Acknowledging uncertainties and potential risks associated with decisions and incorporating them into the decision-making process.</a:t>
            </a:r>
          </a:p>
        </p:txBody>
      </p:sp>
      <p:sp>
        <p:nvSpPr>
          <p:cNvPr id="4" name="Slide Number Placeholder 3"/>
          <p:cNvSpPr>
            <a:spLocks noGrp="1"/>
          </p:cNvSpPr>
          <p:nvPr>
            <p:ph type="sldNum" sz="quarter" idx="10"/>
          </p:nvPr>
        </p:nvSpPr>
        <p:spPr/>
        <p:txBody>
          <a:bodyPr/>
          <a:lstStyle/>
          <a:p>
            <a:fld id="{18BDFEC3-8487-43E8-A154-7C12CBC1FFF2}" type="slidenum">
              <a:rPr lang="en-US"/>
              <a:t>210</a:t>
            </a:fld>
            <a:endParaRPr lang="en-US"/>
          </a:p>
        </p:txBody>
      </p:sp>
    </p:spTree>
  </p:cSld>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developing skills for reading and understanding different types of data.</a:t>
            </a:r>
          </a:p>
          <a:p>
            <a:pPr lvl="0" indent="0" marL="0">
              <a:buNone/>
            </a:pPr>
          </a:p>
          <a:p>
            <a:pPr lvl="0" indent="0" marL="0">
              <a:buNone/>
            </a:pPr>
            <a:r>
              <a:rPr b="1"/>
              <a:t>Understanding Different Data Formats:</a:t>
            </a:r>
            <a:r>
              <a:rPr/>
              <a:t> Exploring various data formats such as structured, unstructured, and semi-structured data, and understanding their characteristics and use cases.</a:t>
            </a:r>
          </a:p>
          <a:p>
            <a:pPr lvl="0" indent="0" marL="0">
              <a:buNone/>
            </a:pPr>
          </a:p>
          <a:p>
            <a:pPr lvl="0" indent="0" marL="0">
              <a:buNone/>
            </a:pPr>
            <a:r>
              <a:rPr b="1"/>
              <a:t>Interpreting Data Structures:</a:t>
            </a:r>
            <a:r>
              <a:rPr/>
              <a:t> Learning to interpret data structures including tables, graphs, and hierarchies, and understanding how data is organized and represented.</a:t>
            </a:r>
          </a:p>
          <a:p>
            <a:pPr lvl="0" indent="0" marL="0">
              <a:buNone/>
            </a:pPr>
          </a:p>
          <a:p>
            <a:pPr lvl="0" indent="0" marL="0">
              <a:buNone/>
            </a:pPr>
            <a:r>
              <a:rPr b="1"/>
              <a:t>Extracting Insights from Data:</a:t>
            </a:r>
            <a:r>
              <a:rPr/>
              <a:t> Developing techniques to extract meaningful insights from data, including identifying patterns, trends, and outliers, and understanding their implications.</a:t>
            </a:r>
          </a:p>
          <a:p>
            <a:pPr lvl="0" indent="0" marL="0">
              <a:buNone/>
            </a:pPr>
          </a:p>
          <a:p>
            <a:pPr lvl="0" indent="0" marL="0">
              <a:buNone/>
            </a:pPr>
            <a:r>
              <a:rPr b="1"/>
              <a:t>Enhancing Data Literacy through Reading Data:</a:t>
            </a:r>
            <a:r>
              <a:rPr/>
              <a:t> Emphasizing the importance of reading data as a fundamental skill in data literacy, and discussing strategies to improve data reading comprehension and proficiency.</a:t>
            </a:r>
          </a:p>
        </p:txBody>
      </p:sp>
      <p:sp>
        <p:nvSpPr>
          <p:cNvPr id="4" name="Slide Number Placeholder 3"/>
          <p:cNvSpPr>
            <a:spLocks noGrp="1"/>
          </p:cNvSpPr>
          <p:nvPr>
            <p:ph type="sldNum" sz="quarter" idx="10"/>
          </p:nvPr>
        </p:nvSpPr>
        <p:spPr/>
        <p:txBody>
          <a:bodyPr/>
          <a:lstStyle/>
          <a:p>
            <a:fld id="{18BDFEC3-8487-43E8-A154-7C12CBC1FFF2}" type="slidenum">
              <a:rPr lang="en-US"/>
              <a:t>211</a:t>
            </a:fld>
            <a:endParaRPr lang="en-US"/>
          </a:p>
        </p:txBody>
      </p:sp>
    </p:spTree>
  </p:cSld>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Structured Data:</a:t>
            </a:r>
            <a:r>
              <a:rPr/>
              <a:t> Data that is organized into a tabular format with a well-defined schema, such as databases and spreadsheets.</a:t>
            </a:r>
          </a:p>
          <a:p>
            <a:pPr lvl="0" indent="0" marL="0">
              <a:buNone/>
            </a:pPr>
          </a:p>
          <a:p>
            <a:pPr lvl="0" indent="0" marL="0">
              <a:buNone/>
            </a:pPr>
            <a:r>
              <a:rPr b="1"/>
              <a:t>Unstructured Data:</a:t>
            </a:r>
            <a:r>
              <a:rPr/>
              <a:t> Data that lacks a predefined structure and is not organized in a specific manner, such as text documents, emails, and multimedia files.</a:t>
            </a:r>
          </a:p>
          <a:p>
            <a:pPr lvl="0" indent="0" marL="0">
              <a:buNone/>
            </a:pPr>
          </a:p>
          <a:p>
            <a:pPr lvl="0" indent="0" marL="0">
              <a:buNone/>
            </a:pPr>
            <a:r>
              <a:rPr b="1"/>
              <a:t>Semi-Structured Data:</a:t>
            </a:r>
            <a:r>
              <a:rPr/>
              <a:t> Data that does not conform to a rigid structure like structured data but contains some organizational properties, such as XML and JSON files.</a:t>
            </a:r>
          </a:p>
        </p:txBody>
      </p:sp>
      <p:sp>
        <p:nvSpPr>
          <p:cNvPr id="4" name="Slide Number Placeholder 3"/>
          <p:cNvSpPr>
            <a:spLocks noGrp="1"/>
          </p:cNvSpPr>
          <p:nvPr>
            <p:ph type="sldNum" sz="quarter" idx="10"/>
          </p:nvPr>
        </p:nvSpPr>
        <p:spPr/>
        <p:txBody>
          <a:bodyPr/>
          <a:lstStyle/>
          <a:p>
            <a:fld id="{18BDFEC3-8487-43E8-A154-7C12CBC1FFF2}" type="slidenum">
              <a:rPr lang="en-US"/>
              <a:t>212</a:t>
            </a:fld>
            <a:endParaRPr lang="en-US"/>
          </a:p>
        </p:txBody>
      </p:sp>
    </p:spTree>
  </p:cSld>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Tables and Databases:</a:t>
            </a:r>
            <a:r>
              <a:rPr/>
              <a:t> Structured data represented in rows and columns, commonly used in databases and spreadsheet applications.</a:t>
            </a:r>
          </a:p>
          <a:p>
            <a:pPr lvl="0" indent="0" marL="0">
              <a:buNone/>
            </a:pPr>
          </a:p>
          <a:p>
            <a:pPr lvl="0" indent="0" marL="0">
              <a:buNone/>
            </a:pPr>
            <a:r>
              <a:rPr b="1"/>
              <a:t>Graphs and Charts:</a:t>
            </a:r>
            <a:r>
              <a:rPr/>
              <a:t> Visual representations of data that help in understanding relationships, trends, and patterns within the data.</a:t>
            </a:r>
          </a:p>
          <a:p>
            <a:pPr lvl="0" indent="0" marL="0">
              <a:buNone/>
            </a:pPr>
          </a:p>
          <a:p>
            <a:pPr lvl="0" indent="0" marL="0">
              <a:buNone/>
            </a:pPr>
            <a:r>
              <a:rPr b="1"/>
              <a:t>Hierarchical Data Structures:</a:t>
            </a:r>
            <a:r>
              <a:rPr/>
              <a:t> Data organized in a hierarchical or tree-like structure, where each data element has one parent and zero or more children, commonly used in file systems and XML data.</a:t>
            </a:r>
          </a:p>
        </p:txBody>
      </p:sp>
      <p:sp>
        <p:nvSpPr>
          <p:cNvPr id="4" name="Slide Number Placeholder 3"/>
          <p:cNvSpPr>
            <a:spLocks noGrp="1"/>
          </p:cNvSpPr>
          <p:nvPr>
            <p:ph type="sldNum" sz="quarter" idx="10"/>
          </p:nvPr>
        </p:nvSpPr>
        <p:spPr/>
        <p:txBody>
          <a:bodyPr/>
          <a:lstStyle/>
          <a:p>
            <a:fld id="{18BDFEC3-8487-43E8-A154-7C12CBC1FFF2}" type="slidenum">
              <a:rPr lang="en-US"/>
              <a:t>213</a:t>
            </a:fld>
            <a:endParaRPr lang="en-US"/>
          </a:p>
        </p:txBody>
      </p:sp>
    </p:spTree>
  </p:cSld>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Identifying Patterns:</a:t>
            </a:r>
            <a:r>
              <a:rPr/>
              <a:t> Recognizing recurring structures or trends in the data that may indicate relationships or regularities.</a:t>
            </a:r>
          </a:p>
          <a:p>
            <a:pPr lvl="0" indent="0" marL="0">
              <a:buNone/>
            </a:pPr>
          </a:p>
          <a:p>
            <a:pPr lvl="0" indent="0" marL="0">
              <a:buNone/>
            </a:pPr>
            <a:r>
              <a:rPr b="1"/>
              <a:t>Detecting Trends:</a:t>
            </a:r>
            <a:r>
              <a:rPr/>
              <a:t> Observing changes or developments over time in the data that may indicate an underlying pattern or direction.</a:t>
            </a:r>
          </a:p>
          <a:p>
            <a:pPr lvl="0" indent="0" marL="0">
              <a:buNone/>
            </a:pPr>
          </a:p>
          <a:p>
            <a:pPr lvl="0" indent="0" marL="0">
              <a:buNone/>
            </a:pPr>
            <a:r>
              <a:rPr b="1"/>
              <a:t>Recognizing Outliers:</a:t>
            </a:r>
            <a:r>
              <a:rPr/>
              <a:t> Identifying data points that deviate significantly from the rest of the dataset, which may require further investigation or analysis.</a:t>
            </a:r>
          </a:p>
        </p:txBody>
      </p:sp>
      <p:sp>
        <p:nvSpPr>
          <p:cNvPr id="4" name="Slide Number Placeholder 3"/>
          <p:cNvSpPr>
            <a:spLocks noGrp="1"/>
          </p:cNvSpPr>
          <p:nvPr>
            <p:ph type="sldNum" sz="quarter" idx="10"/>
          </p:nvPr>
        </p:nvSpPr>
        <p:spPr/>
        <p:txBody>
          <a:bodyPr/>
          <a:lstStyle/>
          <a:p>
            <a:fld id="{18BDFEC3-8487-43E8-A154-7C12CBC1FFF2}" type="slidenum">
              <a:rPr lang="en-US"/>
              <a:t>214</a:t>
            </a:fld>
            <a:endParaRPr lang="en-US"/>
          </a:p>
        </p:txBody>
      </p:sp>
    </p:spTree>
  </p:cSld>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Developing Data Reading Skills:</a:t>
            </a:r>
            <a:r>
              <a:rPr/>
              <a:t> Improving the ability to read and understand data by practicing reading techniques and strategies.</a:t>
            </a:r>
          </a:p>
          <a:p>
            <a:pPr lvl="0" indent="0" marL="0">
              <a:buNone/>
            </a:pPr>
          </a:p>
          <a:p>
            <a:pPr lvl="0" indent="0" marL="0">
              <a:buNone/>
            </a:pPr>
            <a:r>
              <a:rPr b="1"/>
              <a:t>Practicing Data Interpretation:</a:t>
            </a:r>
            <a:r>
              <a:rPr/>
              <a:t> Actively engaging with data to extract meaning, identify insights, and draw conclusions.</a:t>
            </a:r>
          </a:p>
          <a:p>
            <a:pPr lvl="0" indent="0" marL="0">
              <a:buNone/>
            </a:pPr>
          </a:p>
          <a:p>
            <a:pPr lvl="0" indent="0" marL="0">
              <a:buNone/>
            </a:pPr>
            <a:r>
              <a:rPr b="1"/>
              <a:t>Applying Reading Strategies to Different Data Types:</a:t>
            </a:r>
            <a:r>
              <a:rPr/>
              <a:t> Adapting reading strategies to various data formats and structures, such as text data, numerical data, and visualizations.</a:t>
            </a:r>
          </a:p>
        </p:txBody>
      </p:sp>
      <p:sp>
        <p:nvSpPr>
          <p:cNvPr id="4" name="Slide Number Placeholder 3"/>
          <p:cNvSpPr>
            <a:spLocks noGrp="1"/>
          </p:cNvSpPr>
          <p:nvPr>
            <p:ph type="sldNum" sz="quarter" idx="10"/>
          </p:nvPr>
        </p:nvSpPr>
        <p:spPr/>
        <p:txBody>
          <a:bodyPr/>
          <a:lstStyle/>
          <a:p>
            <a:fld id="{18BDFEC3-8487-43E8-A154-7C12CBC1FFF2}" type="slidenum">
              <a:rPr lang="en-US"/>
              <a:t>215</a:t>
            </a:fld>
            <a:endParaRPr lang="en-US"/>
          </a:p>
        </p:txBody>
      </p:sp>
    </p:spTree>
  </p:cSld>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practical aspects of working with data, covering various stages of the data lifecycle.</a:t>
            </a:r>
          </a:p>
          <a:p>
            <a:pPr lvl="0" indent="0" marL="0">
              <a:buNone/>
            </a:pPr>
          </a:p>
          <a:p>
            <a:pPr lvl="0" indent="0" marL="0">
              <a:buNone/>
            </a:pPr>
            <a:r>
              <a:rPr b="1" i="1"/>
              <a:t>Data Acquisition and Collection:</a:t>
            </a:r>
            <a:r>
              <a:rPr/>
              <a:t> Gathering data from different sources and preparing it for analysis.</a:t>
            </a:r>
          </a:p>
          <a:p>
            <a:pPr lvl="0" indent="0" marL="0">
              <a:buNone/>
            </a:pPr>
          </a:p>
          <a:p>
            <a:pPr lvl="0" indent="0" marL="0">
              <a:buNone/>
            </a:pPr>
            <a:r>
              <a:rPr b="1" i="1"/>
              <a:t>Data Preparation and Cleaning:</a:t>
            </a:r>
            <a:r>
              <a:rPr/>
              <a:t> Preprocessing raw data to remove errors, inconsistencies, and missing values.</a:t>
            </a:r>
          </a:p>
          <a:p>
            <a:pPr lvl="0" indent="0" marL="0">
              <a:buNone/>
            </a:pPr>
          </a:p>
          <a:p>
            <a:pPr lvl="0" indent="0" marL="0">
              <a:buNone/>
            </a:pPr>
            <a:r>
              <a:rPr b="1" i="1"/>
              <a:t>Data Transformation and Integration:</a:t>
            </a:r>
            <a:r>
              <a:rPr/>
              <a:t> Converting data into a usable format and integrating it with other datasets for analysis.</a:t>
            </a:r>
          </a:p>
          <a:p>
            <a:pPr lvl="0" indent="0" marL="0">
              <a:buNone/>
            </a:pPr>
          </a:p>
          <a:p>
            <a:pPr lvl="0" indent="0" marL="0">
              <a:buNone/>
            </a:pPr>
            <a:r>
              <a:rPr b="1" i="1"/>
              <a:t>Data Storage and Management:</a:t>
            </a:r>
            <a:r>
              <a:rPr/>
              <a:t> Storing and organizing data efficiently to ensure accessibility, security, and scalability.</a:t>
            </a:r>
          </a:p>
        </p:txBody>
      </p:sp>
      <p:sp>
        <p:nvSpPr>
          <p:cNvPr id="4" name="Slide Number Placeholder 3"/>
          <p:cNvSpPr>
            <a:spLocks noGrp="1"/>
          </p:cNvSpPr>
          <p:nvPr>
            <p:ph type="sldNum" sz="quarter" idx="10"/>
          </p:nvPr>
        </p:nvSpPr>
        <p:spPr/>
        <p:txBody>
          <a:bodyPr/>
          <a:lstStyle/>
          <a:p>
            <a:fld id="{18BDFEC3-8487-43E8-A154-7C12CBC1FFF2}" type="slidenum">
              <a:rPr lang="en-US"/>
              <a:t>216</a:t>
            </a:fld>
            <a:endParaRPr lang="en-US"/>
          </a:p>
        </p:txBody>
      </p:sp>
    </p:spTree>
  </p:cSld>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initial stages of the data lifecycle, including identifying relevant data sources and collecting data from various internal and external sources.</a:t>
            </a:r>
          </a:p>
          <a:p>
            <a:pPr lvl="0" indent="0" marL="0">
              <a:buNone/>
            </a:pPr>
          </a:p>
          <a:p>
            <a:pPr lvl="0" indent="0" marL="0">
              <a:buNone/>
            </a:pPr>
            <a:r>
              <a:rPr b="1"/>
              <a:t>Identifying Relevant Data Sources:</a:t>
            </a:r>
            <a:r>
              <a:rPr/>
              <a:t> Understanding the types of data sources available and selecting those that are relevant to the analysis objectives.</a:t>
            </a:r>
          </a:p>
          <a:p>
            <a:pPr lvl="0" indent="0" marL="0">
              <a:buNone/>
            </a:pPr>
          </a:p>
          <a:p>
            <a:pPr lvl="0" indent="0" marL="0">
              <a:buNone/>
            </a:pPr>
            <a:r>
              <a:rPr b="1"/>
              <a:t>Collecting Data from Various Sources:</a:t>
            </a:r>
            <a:r>
              <a:rPr/>
              <a:t> Implementing methods to gather data from different sources such as databases, APIs, files, and streams.</a:t>
            </a:r>
          </a:p>
        </p:txBody>
      </p:sp>
      <p:sp>
        <p:nvSpPr>
          <p:cNvPr id="4" name="Slide Number Placeholder 3"/>
          <p:cNvSpPr>
            <a:spLocks noGrp="1"/>
          </p:cNvSpPr>
          <p:nvPr>
            <p:ph type="sldNum" sz="quarter" idx="10"/>
          </p:nvPr>
        </p:nvSpPr>
        <p:spPr/>
        <p:txBody>
          <a:bodyPr/>
          <a:lstStyle/>
          <a:p>
            <a:fld id="{18BDFEC3-8487-43E8-A154-7C12CBC1FFF2}" type="slidenum">
              <a:rPr lang="en-US"/>
              <a:t>217</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i="1"/>
              <a:t>Overview of descriptive analytics:</a:t>
            </a:r>
            <a:r>
              <a:rPr/>
              <a:t> Descriptive analytics involves analyzing historical data to understand what has happened in the past. It provides insights into past performance, trends, and patterns, helping organizations gain a better understanding of their operations.</a:t>
            </a:r>
          </a:p>
          <a:p>
            <a:pPr lvl="0" indent="0" marL="0">
              <a:buNone/>
            </a:pPr>
          </a:p>
          <a:p>
            <a:pPr lvl="0" indent="0" marL="0">
              <a:buNone/>
            </a:pPr>
            <a:r>
              <a:rPr b="1" i="1"/>
              <a:t>Methods and techniques:</a:t>
            </a:r>
            <a:r>
              <a:rPr/>
              <a:t> Common methods and techniques used in descriptive analytics include data aggregation, summarization, visualization, and reporting. These techniques help transform raw data into meaningful insights that can be easily interpreted and communicated.</a:t>
            </a:r>
          </a:p>
          <a:p>
            <a:pPr lvl="0" indent="0" marL="0">
              <a:buNone/>
            </a:pPr>
          </a:p>
          <a:p>
            <a:pPr lvl="0" indent="0" marL="0">
              <a:buNone/>
            </a:pPr>
            <a:r>
              <a:rPr b="1" i="1"/>
              <a:t>Use cases and examples:</a:t>
            </a:r>
            <a:r>
              <a:rPr/>
              <a:t> Descriptive analytics is used in various industries and domains for purposes such as sales analysis, customer segmentation, inventory management, and performance tracking. Real-world examples demonstrate how descriptive analytics can be applied to extract valuable insights from data.</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preparation and cleaning are crucial steps in the data analysis process. This section covers techniques for preparing data for analysis and ensuring its quality by cleaning and preprocessing it.</a:t>
            </a:r>
          </a:p>
          <a:p>
            <a:pPr lvl="0" indent="0" marL="0">
              <a:buNone/>
            </a:pPr>
          </a:p>
          <a:p>
            <a:pPr lvl="0" indent="0" marL="0">
              <a:buNone/>
            </a:pPr>
            <a:r>
              <a:rPr b="1"/>
              <a:t>Preparing Data for Analysis:</a:t>
            </a:r>
            <a:r>
              <a:rPr/>
              <a:t> Organizing and structuring data in a format suitable for analysis, including handling missing values and outliers.</a:t>
            </a:r>
          </a:p>
          <a:p>
            <a:pPr lvl="0" indent="0" marL="0">
              <a:buNone/>
            </a:pPr>
          </a:p>
          <a:p>
            <a:pPr lvl="0" indent="0" marL="0">
              <a:buNone/>
            </a:pPr>
            <a:r>
              <a:rPr b="1"/>
              <a:t>Cleaning and Preprocessing Data:</a:t>
            </a:r>
            <a:r>
              <a:rPr/>
              <a:t> Removing duplicates, correcting errors, and standardizing formats to ensure data quality and consistency.</a:t>
            </a:r>
          </a:p>
        </p:txBody>
      </p:sp>
      <p:sp>
        <p:nvSpPr>
          <p:cNvPr id="4" name="Slide Number Placeholder 3"/>
          <p:cNvSpPr>
            <a:spLocks noGrp="1"/>
          </p:cNvSpPr>
          <p:nvPr>
            <p:ph type="sldNum" sz="quarter" idx="10"/>
          </p:nvPr>
        </p:nvSpPr>
        <p:spPr/>
        <p:txBody>
          <a:bodyPr/>
          <a:lstStyle/>
          <a:p>
            <a:fld id="{18BDFEC3-8487-43E8-A154-7C12CBC1FFF2}" type="slidenum">
              <a:rPr lang="en-US"/>
              <a:t>218</a:t>
            </a:fld>
            <a:endParaRPr lang="en-US"/>
          </a:p>
        </p:txBody>
      </p:sp>
    </p:spTree>
  </p:cSld>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transformation and integration involve converting raw data into usable formats and combining data from multiple sources. This section explores techniques for transforming and integrating data to prepare it for analysis.</a:t>
            </a:r>
          </a:p>
          <a:p>
            <a:pPr lvl="0" indent="0" marL="0">
              <a:buNone/>
            </a:pPr>
          </a:p>
          <a:p>
            <a:pPr lvl="0" indent="0" marL="0">
              <a:buNone/>
            </a:pPr>
            <a:r>
              <a:rPr b="1"/>
              <a:t>Transforming Data into Usable Formats:</a:t>
            </a:r>
            <a:r>
              <a:rPr/>
              <a:t> Converting data into formats that are suitable for analysis, such as aggregating, filtering, or normalizing data.</a:t>
            </a:r>
          </a:p>
          <a:p>
            <a:pPr lvl="0" indent="0" marL="0">
              <a:buNone/>
            </a:pPr>
          </a:p>
          <a:p>
            <a:pPr lvl="0" indent="0" marL="0">
              <a:buNone/>
            </a:pPr>
            <a:r>
              <a:rPr b="1"/>
              <a:t>Integrating Data from Multiple Sources:</a:t>
            </a:r>
            <a:r>
              <a:rPr/>
              <a:t> Combining data from various sources to create a unified dataset for analysis, including resolving inconsistencies and conflicts.</a:t>
            </a:r>
          </a:p>
        </p:txBody>
      </p:sp>
      <p:sp>
        <p:nvSpPr>
          <p:cNvPr id="4" name="Slide Number Placeholder 3"/>
          <p:cNvSpPr>
            <a:spLocks noGrp="1"/>
          </p:cNvSpPr>
          <p:nvPr>
            <p:ph type="sldNum" sz="quarter" idx="10"/>
          </p:nvPr>
        </p:nvSpPr>
        <p:spPr/>
        <p:txBody>
          <a:bodyPr/>
          <a:lstStyle/>
          <a:p>
            <a:fld id="{18BDFEC3-8487-43E8-A154-7C12CBC1FFF2}" type="slidenum">
              <a:rPr lang="en-US"/>
              <a:t>219</a:t>
            </a:fld>
            <a:endParaRPr lang="en-US"/>
          </a:p>
        </p:txBody>
      </p:sp>
    </p:spTree>
  </p:cSld>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storage and management are essential for maintaining data integrity and accessibility. This section discusses strategies for selecting appropriate storage solutions and managing data storage and access.</a:t>
            </a:r>
          </a:p>
          <a:p>
            <a:pPr lvl="0" indent="0" marL="0">
              <a:buNone/>
            </a:pPr>
          </a:p>
          <a:p>
            <a:pPr lvl="0" indent="0" marL="0">
              <a:buNone/>
            </a:pPr>
            <a:r>
              <a:rPr b="1"/>
              <a:t>Selecting Appropriate Storage Solutions:</a:t>
            </a:r>
            <a:r>
              <a:rPr/>
              <a:t> Choosing the right storage solutions based on factors like data volume, access frequency, and security requirements.</a:t>
            </a:r>
          </a:p>
          <a:p>
            <a:pPr lvl="0" indent="0" marL="0">
              <a:buNone/>
            </a:pPr>
          </a:p>
          <a:p>
            <a:pPr lvl="0" indent="0" marL="0">
              <a:buNone/>
            </a:pPr>
            <a:r>
              <a:rPr b="1"/>
              <a:t>Managing Data Storage and Access:</a:t>
            </a:r>
            <a:r>
              <a:rPr/>
              <a:t> Implementing processes for organizing, securing, and controlling access to data, including version control and data governance practices.</a:t>
            </a:r>
          </a:p>
        </p:txBody>
      </p:sp>
      <p:sp>
        <p:nvSpPr>
          <p:cNvPr id="4" name="Slide Number Placeholder 3"/>
          <p:cNvSpPr>
            <a:spLocks noGrp="1"/>
          </p:cNvSpPr>
          <p:nvPr>
            <p:ph type="sldNum" sz="quarter" idx="10"/>
          </p:nvPr>
        </p:nvSpPr>
        <p:spPr/>
        <p:txBody>
          <a:bodyPr/>
          <a:lstStyle/>
          <a:p>
            <a:fld id="{18BDFEC3-8487-43E8-A154-7C12CBC1FFF2}" type="slidenum">
              <a:rPr lang="en-US"/>
              <a:t>220</a:t>
            </a:fld>
            <a:endParaRPr lang="en-US"/>
          </a:p>
        </p:txBody>
      </p:sp>
    </p:spTree>
  </p:cSld>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techniques and methods for analyzing data, including exploratory data analysis, statistical analysis, machine learning techniques, and advanced analytics methods. </a:t>
            </a:r>
            <a:r>
              <a:rPr b="1" i="1"/>
              <a:t>Exploratory Data Analysis (EDA)</a:t>
            </a:r>
            <a:r>
              <a:rPr/>
              <a:t> Exploring data to understand its structure, characteristics, and relationships, often using visualizations and summary statistics. </a:t>
            </a:r>
            <a:r>
              <a:rPr b="1" i="1"/>
              <a:t>Statistical Analysis</a:t>
            </a:r>
            <a:r>
              <a:rPr/>
              <a:t> Analyzing data using statistical methods to summarize, interpret, and draw conclusions from the observed information. </a:t>
            </a:r>
            <a:r>
              <a:rPr b="1" i="1"/>
              <a:t>Machine Learning Techniques</a:t>
            </a:r>
            <a:r>
              <a:rPr/>
              <a:t> Employing algorithms and models to analyze data, make predictions, and uncover patterns or insights. </a:t>
            </a:r>
            <a:r>
              <a:rPr b="1" i="1"/>
              <a:t>Advanced Analytics Methods</a:t>
            </a:r>
            <a:r>
              <a:rPr/>
              <a:t> Utilizing specialized techniques and approaches to analyze complex data and address specific business or research challenges.</a:t>
            </a:r>
          </a:p>
        </p:txBody>
      </p:sp>
      <p:sp>
        <p:nvSpPr>
          <p:cNvPr id="4" name="Slide Number Placeholder 3"/>
          <p:cNvSpPr>
            <a:spLocks noGrp="1"/>
          </p:cNvSpPr>
          <p:nvPr>
            <p:ph type="sldNum" sz="quarter" idx="10"/>
          </p:nvPr>
        </p:nvSpPr>
        <p:spPr/>
        <p:txBody>
          <a:bodyPr/>
          <a:lstStyle/>
          <a:p>
            <a:fld id="{18BDFEC3-8487-43E8-A154-7C12CBC1FFF2}" type="slidenum">
              <a:rPr lang="en-US"/>
              <a:t>221</a:t>
            </a:fld>
            <a:endParaRPr lang="en-US"/>
          </a:p>
        </p:txBody>
      </p:sp>
    </p:spTree>
  </p:cSld>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Exploratory Data Analysis (EDA) involves exploring and summarizing the main characteristics of a dataset. This section covers techniques for understanding the structure of data, identifying patterns, and relationships to gain insights for further analysis.</a:t>
            </a:r>
          </a:p>
          <a:p>
            <a:pPr lvl="0" indent="0" marL="0">
              <a:buNone/>
            </a:pPr>
          </a:p>
          <a:p>
            <a:pPr lvl="0" indent="0" marL="0">
              <a:buNone/>
            </a:pPr>
            <a:r>
              <a:rPr/>
              <a:t>Exploratory Data Analysis (EDA) focuses on understanding the underlying structure and characteristics of data, including its distribution, variability, and key features. It involves techniques such as data visualization and summary statistics to identify patterns, trends, and relationships among variables.</a:t>
            </a:r>
          </a:p>
        </p:txBody>
      </p:sp>
      <p:sp>
        <p:nvSpPr>
          <p:cNvPr id="4" name="Slide Number Placeholder 3"/>
          <p:cNvSpPr>
            <a:spLocks noGrp="1"/>
          </p:cNvSpPr>
          <p:nvPr>
            <p:ph type="sldNum" sz="quarter" idx="10"/>
          </p:nvPr>
        </p:nvSpPr>
        <p:spPr/>
        <p:txBody>
          <a:bodyPr/>
          <a:lstStyle/>
          <a:p>
            <a:fld id="{18BDFEC3-8487-43E8-A154-7C12CBC1FFF2}" type="slidenum">
              <a:rPr lang="en-US"/>
              <a:t>222</a:t>
            </a:fld>
            <a:endParaRPr lang="en-US"/>
          </a:p>
        </p:txBody>
      </p:sp>
    </p:spTree>
  </p:cSld>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Statistical analysis encompasses a range of methods for summarizing and interpreting data. This section covers descriptive statistics, inferential statistics, and hypothesis testing techniques used to make inferences about populations based on sample data.</a:t>
            </a:r>
          </a:p>
          <a:p>
            <a:pPr lvl="0" indent="0" marL="0">
              <a:buNone/>
            </a:pPr>
          </a:p>
          <a:p>
            <a:pPr lvl="0" indent="0" marL="0">
              <a:buNone/>
            </a:pPr>
            <a:r>
              <a:rPr/>
              <a:t>Statistical analysis involves descriptive statistics, which summarize the main features of the data, and inferential statistics, which draw conclusions and make predictions about populations based on sample data. Hypothesis testing assesses the significance of observed differences or relationships in data to determine their statistical significance.</a:t>
            </a:r>
          </a:p>
        </p:txBody>
      </p:sp>
      <p:sp>
        <p:nvSpPr>
          <p:cNvPr id="4" name="Slide Number Placeholder 3"/>
          <p:cNvSpPr>
            <a:spLocks noGrp="1"/>
          </p:cNvSpPr>
          <p:nvPr>
            <p:ph type="sldNum" sz="quarter" idx="10"/>
          </p:nvPr>
        </p:nvSpPr>
        <p:spPr/>
        <p:txBody>
          <a:bodyPr/>
          <a:lstStyle/>
          <a:p>
            <a:fld id="{18BDFEC3-8487-43E8-A154-7C12CBC1FFF2}" type="slidenum">
              <a:rPr lang="en-US"/>
              <a:t>223</a:t>
            </a:fld>
            <a:endParaRPr lang="en-US"/>
          </a:p>
        </p:txBody>
      </p:sp>
    </p:spTree>
  </p:cSld>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Machine learning techniques enable computers to learn from data and make predictions or decisions without being explicitly programmed. This section covers supervised and unsupervised learning methods, feature engineering, and model evaluation techniques.</a:t>
            </a:r>
          </a:p>
          <a:p>
            <a:pPr lvl="0" indent="0" marL="0">
              <a:buNone/>
            </a:pPr>
          </a:p>
          <a:p>
            <a:pPr lvl="0" indent="0" marL="0">
              <a:buNone/>
            </a:pPr>
            <a:r>
              <a:rPr/>
              <a:t>Machine learning techniques include supervised learning, where models are trained on labeled data, and unsupervised learning, which discovers patterns in unlabeled data. Feature engineering involves creating or transforming features to improve model performance, and model evaluation assesses model performance and generalization using validation techniques.</a:t>
            </a:r>
          </a:p>
        </p:txBody>
      </p:sp>
      <p:sp>
        <p:nvSpPr>
          <p:cNvPr id="4" name="Slide Number Placeholder 3"/>
          <p:cNvSpPr>
            <a:spLocks noGrp="1"/>
          </p:cNvSpPr>
          <p:nvPr>
            <p:ph type="sldNum" sz="quarter" idx="10"/>
          </p:nvPr>
        </p:nvSpPr>
        <p:spPr/>
        <p:txBody>
          <a:bodyPr/>
          <a:lstStyle/>
          <a:p>
            <a:fld id="{18BDFEC3-8487-43E8-A154-7C12CBC1FFF2}" type="slidenum">
              <a:rPr lang="en-US"/>
              <a:t>224</a:t>
            </a:fld>
            <a:endParaRPr lang="en-US"/>
          </a:p>
        </p:txBody>
      </p:sp>
    </p:spTree>
  </p:cSld>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Advanced analytics methods extend beyond traditional statistical analysis and machine learning techniques to address specific data types or problem domains. This section covers time series analysis, text analytics, predictive modeling, and ensemble methods.</a:t>
            </a:r>
          </a:p>
          <a:p>
            <a:pPr lvl="0" indent="0" marL="0">
              <a:buNone/>
            </a:pPr>
          </a:p>
          <a:p>
            <a:pPr lvl="0" indent="0" marL="0">
              <a:buNone/>
            </a:pPr>
            <a:r>
              <a:rPr/>
              <a:t>Advanced analytics methods include time series analysis for temporal data, text analytics for unstructured text data, predictive modeling for forecasting future outcomes, and ensemble methods for combining multiple models to improve prediction accuracy or robustness.</a:t>
            </a:r>
          </a:p>
        </p:txBody>
      </p:sp>
      <p:sp>
        <p:nvSpPr>
          <p:cNvPr id="4" name="Slide Number Placeholder 3"/>
          <p:cNvSpPr>
            <a:spLocks noGrp="1"/>
          </p:cNvSpPr>
          <p:nvPr>
            <p:ph type="sldNum" sz="quarter" idx="10"/>
          </p:nvPr>
        </p:nvSpPr>
        <p:spPr/>
        <p:txBody>
          <a:bodyPr/>
          <a:lstStyle/>
          <a:p>
            <a:fld id="{18BDFEC3-8487-43E8-A154-7C12CBC1FFF2}" type="slidenum">
              <a:rPr lang="en-US"/>
              <a:t>225</a:t>
            </a:fld>
            <a:endParaRPr lang="en-US"/>
          </a:p>
        </p:txBody>
      </p:sp>
    </p:spTree>
  </p:cSld>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various aspects of communicating with data effectively.</a:t>
            </a:r>
          </a:p>
          <a:p>
            <a:pPr lvl="0" indent="0" marL="0">
              <a:buNone/>
            </a:pPr>
          </a:p>
          <a:p>
            <a:pPr lvl="0" indent="0" marL="0">
              <a:buNone/>
            </a:pPr>
            <a:r>
              <a:rPr b="1"/>
              <a:t>Importance of Data Visualization:</a:t>
            </a:r>
            <a:r>
              <a:rPr/>
              <a:t> Discussing the significance of visualizing data to convey insights efficiently and intuitively. </a:t>
            </a:r>
            <a:r>
              <a:rPr b="1"/>
              <a:t>Storytelling with Data:</a:t>
            </a:r>
            <a:r>
              <a:rPr/>
              <a:t> Exploring how storytelling techniques can enhance data communication and engage the audience. </a:t>
            </a:r>
            <a:r>
              <a:rPr b="1"/>
              <a:t>Tailoring Communication to the Audience:</a:t>
            </a:r>
            <a:r>
              <a:rPr/>
              <a:t> Highlighting the importance of adapting data communication strategies to the specific needs and knowledge level of the audience. </a:t>
            </a:r>
            <a:r>
              <a:rPr b="1"/>
              <a:t>Ethical Considerations in Data Communication:</a:t>
            </a:r>
            <a:r>
              <a:rPr/>
              <a:t> Addressing ethical considerations and responsibilities when communicating data to ensure transparency and integrity.</a:t>
            </a:r>
          </a:p>
        </p:txBody>
      </p:sp>
      <p:sp>
        <p:nvSpPr>
          <p:cNvPr id="4" name="Slide Number Placeholder 3"/>
          <p:cNvSpPr>
            <a:spLocks noGrp="1"/>
          </p:cNvSpPr>
          <p:nvPr>
            <p:ph type="sldNum" sz="quarter" idx="10"/>
          </p:nvPr>
        </p:nvSpPr>
        <p:spPr/>
        <p:txBody>
          <a:bodyPr/>
          <a:lstStyle/>
          <a:p>
            <a:fld id="{18BDFEC3-8487-43E8-A154-7C12CBC1FFF2}" type="slidenum">
              <a:rPr lang="en-US"/>
              <a:t>226</a:t>
            </a:fld>
            <a:endParaRPr lang="en-US"/>
          </a:p>
        </p:txBody>
      </p:sp>
    </p:spTree>
  </p:cSld>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is crucial as it enhances comprehension, reveals patterns and trends, and facilitates decision-making processes. - Enhances Comprehension: Visual representations simplify complex data, making it easier for stakeholders to understand. - Reveals Patterns and Trends: Visualizations help uncover insights that might not be apparent in raw data, enabling data-driven decision-making. - Facilitates Decision-Making: Well-designed visualizations empower stakeholders to make informed decisions quickly and effectively.</a:t>
            </a:r>
          </a:p>
        </p:txBody>
      </p:sp>
      <p:sp>
        <p:nvSpPr>
          <p:cNvPr id="4" name="Slide Number Placeholder 3"/>
          <p:cNvSpPr>
            <a:spLocks noGrp="1"/>
          </p:cNvSpPr>
          <p:nvPr>
            <p:ph type="sldNum" sz="quarter" idx="10"/>
          </p:nvPr>
        </p:nvSpPr>
        <p:spPr/>
        <p:txBody>
          <a:bodyPr/>
          <a:lstStyle/>
          <a:p>
            <a:fld id="{18BDFEC3-8487-43E8-A154-7C12CBC1FFF2}" type="slidenum">
              <a:rPr lang="en-US"/>
              <a:t>227</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Descriptive analytics involves analyzing historical data to understand what has happened in the past.</a:t>
            </a:r>
          </a:p>
          <a:p>
            <a:pPr lvl="0" indent="0" marL="0">
              <a:buNone/>
            </a:pPr>
          </a:p>
          <a:p>
            <a:pPr lvl="0"/>
            <a:r>
              <a:rPr b="1"/>
              <a:t>Purpose:</a:t>
            </a:r>
            <a:r>
              <a:rPr/>
              <a:t> It provides insights into past performance, trends, and patterns, aiding in decision-making and strategy formulation.</a:t>
            </a:r>
          </a:p>
          <a:p>
            <a:pPr lvl="0" indent="0" marL="0">
              <a:buNone/>
            </a:pPr>
          </a:p>
          <a:p>
            <a:pPr lvl="0"/>
            <a:r>
              <a:rPr b="1"/>
              <a:t>Techniques:</a:t>
            </a:r>
            <a:r>
              <a:rPr/>
              <a:t> Data aggregation, summarization, visualization, and reporting are commonly used techniques in descriptive analytics.</a:t>
            </a:r>
          </a:p>
          <a:p>
            <a:pPr lvl="0" indent="0" marL="0">
              <a:buNone/>
            </a:pPr>
          </a:p>
          <a:p>
            <a:pPr lvl="0"/>
            <a:r>
              <a:rPr b="1"/>
              <a:t>Importance:</a:t>
            </a:r>
            <a:r>
              <a:rPr/>
              <a:t> It serves as the foundation for higher levels of analytics by providing a basis for understanding historical trends and patterns.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Storytelling with data involves engaging the audience, providing context and narrative to data, and influencing decision-making processes. - Engages the Audience: Stories evoke emotions and capture attention, making data more memorable and impactful. - Provides Context and Narrative: Contextualizing data within a narrative framework helps stakeholders understand its significance and relevance. - Influences Decision-Making: Compelling narratives can persuade stakeholders to take specific actions based on data insights.</a:t>
            </a:r>
          </a:p>
        </p:txBody>
      </p:sp>
      <p:sp>
        <p:nvSpPr>
          <p:cNvPr id="4" name="Slide Number Placeholder 3"/>
          <p:cNvSpPr>
            <a:spLocks noGrp="1"/>
          </p:cNvSpPr>
          <p:nvPr>
            <p:ph type="sldNum" sz="quarter" idx="10"/>
          </p:nvPr>
        </p:nvSpPr>
        <p:spPr/>
        <p:txBody>
          <a:bodyPr/>
          <a:lstStyle/>
          <a:p>
            <a:fld id="{18BDFEC3-8487-43E8-A154-7C12CBC1FFF2}" type="slidenum">
              <a:rPr lang="en-US"/>
              <a:t>228</a:t>
            </a:fld>
            <a:endParaRPr lang="en-US"/>
          </a:p>
        </p:txBody>
      </p:sp>
    </p:spTree>
  </p:cSld>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Tailoring communication to the audience involves understanding their needs, adapting communication style accordingly, and addressing different levels of data literacy. - Understanding Audience Needs: Assessing the audience’s background, knowledge, and preferences to deliver relevant and meaningful data communication. - Adapting Communication Style: Adjusting the tone, complexity, and format of communication to resonate with the audience and maximize comprehension. - Addressing Different Levels of Data Literacy: Catering to varying levels of data literacy within the audience by providing explanations, context, and visual aids as needed.</a:t>
            </a:r>
          </a:p>
        </p:txBody>
      </p:sp>
      <p:sp>
        <p:nvSpPr>
          <p:cNvPr id="4" name="Slide Number Placeholder 3"/>
          <p:cNvSpPr>
            <a:spLocks noGrp="1"/>
          </p:cNvSpPr>
          <p:nvPr>
            <p:ph type="sldNum" sz="quarter" idx="10"/>
          </p:nvPr>
        </p:nvSpPr>
        <p:spPr/>
        <p:txBody>
          <a:bodyPr/>
          <a:lstStyle/>
          <a:p>
            <a:fld id="{18BDFEC3-8487-43E8-A154-7C12CBC1FFF2}" type="slidenum">
              <a:rPr lang="en-US"/>
              <a:t>229</a:t>
            </a:fld>
            <a:endParaRPr lang="en-US"/>
          </a:p>
        </p:txBody>
      </p:sp>
    </p:spTree>
  </p:cSld>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Ethical considerations in data communication require ensuring accuracy and transparency, avoiding misrepresentation or bias, and respecting data privacy and confidentiality. - Ensuring Accuracy and Transparency: Providing accurate and truthful representations of data to maintain integrity and trust. - Avoiding Misrepresentation or Bias: Presenting data objectively and avoiding manipulation or distortion to support a particular agenda. - Respecting Data Privacy and Confidentiality: Safeguarding sensitive information and adhering to privacy regulations to protect individuals’ rights and interests.</a:t>
            </a:r>
          </a:p>
        </p:txBody>
      </p:sp>
      <p:sp>
        <p:nvSpPr>
          <p:cNvPr id="4" name="Slide Number Placeholder 3"/>
          <p:cNvSpPr>
            <a:spLocks noGrp="1"/>
          </p:cNvSpPr>
          <p:nvPr>
            <p:ph type="sldNum" sz="quarter" idx="10"/>
          </p:nvPr>
        </p:nvSpPr>
        <p:spPr/>
        <p:txBody>
          <a:bodyPr/>
          <a:lstStyle/>
          <a:p>
            <a:fld id="{18BDFEC3-8487-43E8-A154-7C12CBC1FFF2}" type="slidenum">
              <a:rPr lang="en-US"/>
              <a:t>230</a:t>
            </a:fld>
            <a:endParaRPr lang="en-US"/>
          </a:p>
        </p:txBody>
      </p:sp>
    </p:spTree>
  </p:cSld>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Combine data literacy with each level of analytics for a holistic approach.</a:t>
            </a:r>
          </a:p>
          <a:p>
            <a:pPr lvl="0" indent="0" marL="0">
              <a:buNone/>
            </a:pPr>
          </a:p>
          <a:p>
            <a:pPr lvl="0"/>
            <a:r>
              <a:rPr b="1"/>
              <a:t>Description:</a:t>
            </a:r>
            <a:r>
              <a:rPr/>
              <a:t> Engage participants in exercises that require them to apply data literacy skills at each level of analytics.</a:t>
            </a:r>
          </a:p>
          <a:p>
            <a:pPr lvl="0" indent="0" marL="0">
              <a:buNone/>
            </a:pPr>
          </a:p>
          <a:p>
            <a:pPr lvl="0"/>
            <a:r>
              <a:rPr b="1"/>
              <a:t>Activities:</a:t>
            </a:r>
            <a:r>
              <a:rPr/>
              <a:t> Participants analyze diagnostic reports to identify root causes of performance issues in a hypothetical business scenario. Participants use predictive modeling techniques to forecast future sales based on historical data, emphasizing the importance of data literacy in interpreting model outputs.</a:t>
            </a:r>
          </a:p>
        </p:txBody>
      </p:sp>
      <p:sp>
        <p:nvSpPr>
          <p:cNvPr id="4" name="Slide Number Placeholder 3"/>
          <p:cNvSpPr>
            <a:spLocks noGrp="1"/>
          </p:cNvSpPr>
          <p:nvPr>
            <p:ph type="sldNum" sz="quarter" idx="10"/>
          </p:nvPr>
        </p:nvSpPr>
        <p:spPr/>
        <p:txBody>
          <a:bodyPr/>
          <a:lstStyle/>
          <a:p>
            <a:fld id="{18BDFEC3-8487-43E8-A154-7C12CBC1FFF2}" type="slidenum">
              <a:rPr lang="en-US"/>
              <a:t>231</a:t>
            </a:fld>
            <a:endParaRPr lang="en-US"/>
          </a:p>
        </p:txBody>
      </p:sp>
    </p:spTree>
  </p:cSld>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introduces a framework for data-informed decision-making and its steps.</a:t>
            </a:r>
          </a:p>
          <a:p>
            <a:pPr lvl="0" indent="0" marL="0">
              <a:buNone/>
            </a:pPr>
          </a:p>
          <a:p>
            <a:pPr lvl="0"/>
            <a:r>
              <a:rPr/>
              <a:t>Steps Of The Data Informed Decision-Making Framework: Overview of the framework for making decisions based on data insights.</a:t>
            </a:r>
          </a:p>
          <a:p>
            <a:pPr lvl="0" indent="0" marL="0">
              <a:buNone/>
            </a:pPr>
          </a:p>
          <a:p>
            <a:pPr lvl="0"/>
            <a:r>
              <a:rPr/>
              <a:t>Step 1: Ask - Formulating clear and relevant questions to guide the decision-making process.</a:t>
            </a:r>
          </a:p>
          <a:p>
            <a:pPr lvl="0" indent="0" marL="0">
              <a:buNone/>
            </a:pPr>
          </a:p>
          <a:p>
            <a:pPr lvl="0"/>
            <a:r>
              <a:rPr/>
              <a:t>Step 2: Acquire - Gathering the necessary data and information to address the questions.</a:t>
            </a:r>
          </a:p>
          <a:p>
            <a:pPr lvl="0" indent="0" marL="0">
              <a:buNone/>
            </a:pPr>
          </a:p>
          <a:p>
            <a:pPr lvl="0"/>
            <a:r>
              <a:rPr/>
              <a:t>Step 3: Analyze - Analyzing and interpreting the data to derive insights and identify patterns.</a:t>
            </a:r>
          </a:p>
          <a:p>
            <a:pPr lvl="0" indent="0" marL="0">
              <a:buNone/>
            </a:pPr>
          </a:p>
          <a:p>
            <a:pPr lvl="0"/>
            <a:r>
              <a:rPr/>
              <a:t>Step 4: Integrate - Integrating data insights into the decision-making process.</a:t>
            </a:r>
          </a:p>
          <a:p>
            <a:pPr lvl="0" indent="0" marL="0">
              <a:buNone/>
            </a:pPr>
          </a:p>
          <a:p>
            <a:pPr lvl="0"/>
            <a:r>
              <a:rPr/>
              <a:t>Step 5: Decide - Making informed decisions based on data analysis and insights.</a:t>
            </a:r>
          </a:p>
          <a:p>
            <a:pPr lvl="0" indent="0" marL="0">
              <a:buNone/>
            </a:pPr>
          </a:p>
          <a:p>
            <a:pPr lvl="0"/>
            <a:r>
              <a:rPr/>
              <a:t>Step 6: Iterate - Continuously evaluating and refining decisions based on feedback and new data.</a:t>
            </a:r>
          </a:p>
        </p:txBody>
      </p:sp>
      <p:sp>
        <p:nvSpPr>
          <p:cNvPr id="4" name="Slide Number Placeholder 3"/>
          <p:cNvSpPr>
            <a:spLocks noGrp="1"/>
          </p:cNvSpPr>
          <p:nvPr>
            <p:ph type="sldNum" sz="quarter" idx="10"/>
          </p:nvPr>
        </p:nvSpPr>
        <p:spPr/>
        <p:txBody>
          <a:bodyPr/>
          <a:lstStyle/>
          <a:p>
            <a:fld id="{18BDFEC3-8487-43E8-A154-7C12CBC1FFF2}" type="slidenum">
              <a:rPr lang="en-US"/>
              <a:t>232</a:t>
            </a:fld>
            <a:endParaRPr lang="en-US"/>
          </a:p>
        </p:txBody>
      </p:sp>
    </p:spTree>
  </p:cSld>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introduces a framework for data-informed decision-making and its steps.</a:t>
            </a:r>
          </a:p>
          <a:p>
            <a:pPr lvl="0" indent="0" marL="0">
              <a:buNone/>
            </a:pPr>
          </a:p>
          <a:p>
            <a:pPr lvl="0"/>
            <a:r>
              <a:rPr/>
              <a:t>Step 1: Ask - Formulating clear and relevant questions to guide the decision-making process.</a:t>
            </a:r>
          </a:p>
          <a:p>
            <a:pPr lvl="0" indent="0" marL="0">
              <a:buNone/>
            </a:pPr>
          </a:p>
          <a:p>
            <a:pPr lvl="0"/>
            <a:r>
              <a:rPr/>
              <a:t>Step 2: Acquire - Gathering the necessary data and information to address the questions.</a:t>
            </a:r>
          </a:p>
          <a:p>
            <a:pPr lvl="0" indent="0" marL="0">
              <a:buNone/>
            </a:pPr>
          </a:p>
          <a:p>
            <a:pPr lvl="0"/>
            <a:r>
              <a:rPr/>
              <a:t>Step 3: Analyze - Analyzing and interpreting the data to derive insights and identify patterns.</a:t>
            </a:r>
          </a:p>
          <a:p>
            <a:pPr lvl="0" indent="0" marL="0">
              <a:buNone/>
            </a:pPr>
          </a:p>
          <a:p>
            <a:pPr lvl="0"/>
            <a:r>
              <a:rPr/>
              <a:t>Step 4: Integrate - Integrating data insights into the decision-making process.</a:t>
            </a:r>
          </a:p>
          <a:p>
            <a:pPr lvl="0" indent="0" marL="0">
              <a:buNone/>
            </a:pPr>
          </a:p>
          <a:p>
            <a:pPr lvl="0"/>
            <a:r>
              <a:rPr/>
              <a:t>Step 5: Decide - Making informed decisions based on data analysis and insights.</a:t>
            </a:r>
          </a:p>
          <a:p>
            <a:pPr lvl="0" indent="0" marL="0">
              <a:buNone/>
            </a:pPr>
          </a:p>
          <a:p>
            <a:pPr lvl="0"/>
            <a:r>
              <a:rPr/>
              <a:t>Step 6: Iterate - Continuously evaluating and refining decisions based on feedback and new data.</a:t>
            </a:r>
          </a:p>
        </p:txBody>
      </p:sp>
      <p:sp>
        <p:nvSpPr>
          <p:cNvPr id="4" name="Slide Number Placeholder 3"/>
          <p:cNvSpPr>
            <a:spLocks noGrp="1"/>
          </p:cNvSpPr>
          <p:nvPr>
            <p:ph type="sldNum" sz="quarter" idx="10"/>
          </p:nvPr>
        </p:nvSpPr>
        <p:spPr/>
        <p:txBody>
          <a:bodyPr/>
          <a:lstStyle/>
          <a:p>
            <a:fld id="{18BDFEC3-8487-43E8-A154-7C12CBC1FFF2}" type="slidenum">
              <a:rPr lang="en-US"/>
              <a:t>233</a:t>
            </a:fld>
            <a:endParaRPr lang="en-US"/>
          </a:p>
        </p:txBody>
      </p:sp>
    </p:spTree>
  </p:cSld>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Formulating Clear and Relevant Questions:</a:t>
            </a:r>
            <a:r>
              <a:rPr/>
              <a:t> Developing questions that are specific, measurable, achievable, relevant, and time-bound (SMART) to guide the decision-making process effectively.</a:t>
            </a:r>
          </a:p>
          <a:p>
            <a:pPr lvl="0" indent="0" marL="0">
              <a:buNone/>
            </a:pPr>
          </a:p>
          <a:p>
            <a:pPr lvl="0" indent="0" marL="0">
              <a:buNone/>
            </a:pPr>
            <a:r>
              <a:rPr b="1"/>
              <a:t>Defining Decision-Making Objectives:</a:t>
            </a:r>
            <a:r>
              <a:rPr/>
              <a:t> Clarifying the goals and objectives of the decision-making process to ensure alignment with organizational priorities and strategic objectives.</a:t>
            </a:r>
          </a:p>
          <a:p>
            <a:pPr lvl="0" indent="0" marL="0">
              <a:buNone/>
            </a:pPr>
          </a:p>
          <a:p>
            <a:pPr lvl="0" indent="0" marL="0">
              <a:buNone/>
            </a:pPr>
            <a:r>
              <a:rPr b="1"/>
              <a:t>Identifying Key Stakeholders:</a:t>
            </a:r>
            <a:r>
              <a:rPr/>
              <a:t> Identifying and engaging key stakeholders who have a vested interest in the outcomes of the decision-making process to ensure their perspectives are considered.</a:t>
            </a:r>
          </a:p>
          <a:p>
            <a:pPr lvl="0" indent="0" marL="0">
              <a:buNone/>
            </a:pPr>
          </a:p>
          <a:p>
            <a:pPr lvl="0" indent="0" marL="0">
              <a:buNone/>
            </a:pPr>
            <a:r>
              <a:rPr b="1"/>
              <a:t>Establishing Criteria for Success:</a:t>
            </a:r>
            <a:r>
              <a:rPr/>
              <a:t> Establishing clear criteria and metrics for evaluating the success of the decision-making process and its outcomes.</a:t>
            </a:r>
          </a:p>
        </p:txBody>
      </p:sp>
      <p:sp>
        <p:nvSpPr>
          <p:cNvPr id="4" name="Slide Number Placeholder 3"/>
          <p:cNvSpPr>
            <a:spLocks noGrp="1"/>
          </p:cNvSpPr>
          <p:nvPr>
            <p:ph type="sldNum" sz="quarter" idx="10"/>
          </p:nvPr>
        </p:nvSpPr>
        <p:spPr/>
        <p:txBody>
          <a:bodyPr/>
          <a:lstStyle/>
          <a:p>
            <a:fld id="{18BDFEC3-8487-43E8-A154-7C12CBC1FFF2}" type="slidenum">
              <a:rPr lang="en-US"/>
              <a:t>234</a:t>
            </a:fld>
            <a:endParaRPr lang="en-US"/>
          </a:p>
        </p:txBody>
      </p:sp>
    </p:spTree>
  </p:cSld>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Specific and Measurable Objectives:</a:t>
            </a:r>
            <a:r>
              <a:rPr/>
              <a:t> Questions should be specific and measurable, defining clear objectives that can be quantified and evaluated to guide the decision-making process effectively.</a:t>
            </a:r>
          </a:p>
          <a:p>
            <a:pPr lvl="0" indent="0" marL="0">
              <a:buNone/>
            </a:pPr>
          </a:p>
          <a:p>
            <a:pPr lvl="0" indent="0" marL="0">
              <a:buNone/>
            </a:pPr>
            <a:r>
              <a:rPr b="1"/>
              <a:t>Relevant to Decision-Making Goals:</a:t>
            </a:r>
            <a:r>
              <a:rPr/>
              <a:t> Questions should be relevant to the goals and objectives of the decision-making process, addressing key challenges or opportunities that require attention and action.</a:t>
            </a:r>
          </a:p>
          <a:p>
            <a:pPr lvl="0" indent="0" marL="0">
              <a:buNone/>
            </a:pPr>
          </a:p>
          <a:p>
            <a:pPr lvl="0" indent="0" marL="0">
              <a:buNone/>
            </a:pPr>
            <a:r>
              <a:rPr b="1"/>
              <a:t>Aligned with Organizational Priorities:</a:t>
            </a:r>
            <a:r>
              <a:rPr/>
              <a:t> Questions should align with organizational priorities and strategic objectives, ensuring that decision-making efforts contribute to the overall success and mission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235</a:t>
            </a:fld>
            <a:endParaRPr lang="en-US"/>
          </a:p>
        </p:txBody>
      </p:sp>
    </p:spTree>
  </p:cSld>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Clarify Decision Scope and Context:</a:t>
            </a:r>
            <a:r>
              <a:rPr/>
              <a:t> Define the scope and context of the decision-making process, including the specific problem or opportunity being addressed, relevant stakeholders, and any constraints or limitations that may impact the decision.</a:t>
            </a:r>
          </a:p>
          <a:p>
            <a:pPr lvl="0" indent="0" marL="0">
              <a:buNone/>
            </a:pPr>
          </a:p>
          <a:p>
            <a:pPr lvl="0" indent="0" marL="0">
              <a:buNone/>
            </a:pPr>
            <a:r>
              <a:rPr b="1"/>
              <a:t>Identify Key Performance Indicators (KPIs):</a:t>
            </a:r>
            <a:r>
              <a:rPr/>
              <a:t> Identify key performance indicators (KPIs) or metrics that will be used to measure the success of the decision-making process and its outcomes. These KPIs should be aligned with organizational goals and objectives.</a:t>
            </a:r>
          </a:p>
          <a:p>
            <a:pPr lvl="0" indent="0" marL="0">
              <a:buNone/>
            </a:pPr>
          </a:p>
          <a:p>
            <a:pPr lvl="0" indent="0" marL="0">
              <a:buNone/>
            </a:pPr>
            <a:r>
              <a:rPr b="1"/>
              <a:t>Establish Timeframes and Deadlines:</a:t>
            </a:r>
            <a:r>
              <a:rPr/>
              <a:t> Set clear timeframes and deadlines for the decision-making process, including milestones and checkpoints to track progress and ensure timely completion of tasks and activities.</a:t>
            </a:r>
          </a:p>
        </p:txBody>
      </p:sp>
      <p:sp>
        <p:nvSpPr>
          <p:cNvPr id="4" name="Slide Number Placeholder 3"/>
          <p:cNvSpPr>
            <a:spLocks noGrp="1"/>
          </p:cNvSpPr>
          <p:nvPr>
            <p:ph type="sldNum" sz="quarter" idx="10"/>
          </p:nvPr>
        </p:nvSpPr>
        <p:spPr/>
        <p:txBody>
          <a:bodyPr/>
          <a:lstStyle/>
          <a:p>
            <a:fld id="{18BDFEC3-8487-43E8-A154-7C12CBC1FFF2}" type="slidenum">
              <a:rPr lang="en-US"/>
              <a:t>236</a:t>
            </a:fld>
            <a:endParaRPr lang="en-US"/>
          </a:p>
        </p:txBody>
      </p:sp>
    </p:spTree>
  </p:cSld>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Stakeholder Analysis and Mapping:</a:t>
            </a:r>
            <a:r>
              <a:rPr/>
              <a:t> Conduct stakeholder analysis to identify key stakeholders who have a vested interest in the decision-making process and its outcomes. Map stakeholders based on their influence, interest, and level of involvement.</a:t>
            </a:r>
          </a:p>
          <a:p>
            <a:pPr lvl="0" indent="0" marL="0">
              <a:buNone/>
            </a:pPr>
          </a:p>
          <a:p>
            <a:pPr lvl="0" indent="0" marL="0">
              <a:buNone/>
            </a:pPr>
            <a:r>
              <a:rPr b="1"/>
              <a:t>Engagement and Communication Strategies:</a:t>
            </a:r>
            <a:r>
              <a:rPr/>
              <a:t> Develop engagement and communication strategies to involve stakeholders throughout the decision-making process, seeking their input, feedback, and buy-in to ensure successful implementation of decisions.</a:t>
            </a:r>
          </a:p>
          <a:p>
            <a:pPr lvl="0" indent="0" marL="0">
              <a:buNone/>
            </a:pPr>
          </a:p>
          <a:p>
            <a:pPr lvl="0" indent="0" marL="0">
              <a:buNone/>
            </a:pPr>
            <a:r>
              <a:rPr b="1"/>
              <a:t>Addressing Diverse Perspectives and Interests:</a:t>
            </a:r>
            <a:r>
              <a:rPr/>
              <a:t> Recognize and address diverse perspectives and interests among stakeholders, fostering open dialogue, collaboration, and consensus-building to achieve mutually beneficial outcomes.</a:t>
            </a:r>
          </a:p>
        </p:txBody>
      </p:sp>
      <p:sp>
        <p:nvSpPr>
          <p:cNvPr id="4" name="Slide Number Placeholder 3"/>
          <p:cNvSpPr>
            <a:spLocks noGrp="1"/>
          </p:cNvSpPr>
          <p:nvPr>
            <p:ph type="sldNum" sz="quarter" idx="10"/>
          </p:nvPr>
        </p:nvSpPr>
        <p:spPr/>
        <p:txBody>
          <a:bodyPr/>
          <a:lstStyle/>
          <a:p>
            <a:fld id="{18BDFEC3-8487-43E8-A154-7C12CBC1FFF2}" type="slidenum">
              <a:rPr lang="en-US"/>
              <a:t>237</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Methods and techniques:</a:t>
            </a:r>
            <a:r>
              <a:rPr/>
              <a:t> Common methods and techniques used in descriptive analytics include data aggregation, summarization, visualization, and reporting. These techniques help transform raw data into meaningful insights that can be easily interpreted and communicated.</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Define Success Metrics and Benchmarks:</a:t>
            </a:r>
            <a:r>
              <a:rPr/>
              <a:t> Establish clear success metrics and benchmarks to measure the effectiveness and impact of the decision-making process. These metrics should be specific, measurable, achievable, relevant, and time-bound (SMART).</a:t>
            </a:r>
          </a:p>
          <a:p>
            <a:pPr lvl="0" indent="0" marL="0">
              <a:buNone/>
            </a:pPr>
          </a:p>
          <a:p>
            <a:pPr lvl="0" indent="0" marL="0">
              <a:buNone/>
            </a:pPr>
            <a:r>
              <a:rPr b="1"/>
              <a:t>Quantify Expected Outcomes and Benefits:</a:t>
            </a:r>
            <a:r>
              <a:rPr/>
              <a:t> Quantify the expected outcomes and benefits of the decision-making process, including both tangible and intangible results. This helps justify decisions and secure support from stakeholders.</a:t>
            </a:r>
          </a:p>
          <a:p>
            <a:pPr lvl="0" indent="0" marL="0">
              <a:buNone/>
            </a:pPr>
          </a:p>
          <a:p>
            <a:pPr lvl="0" indent="0" marL="0">
              <a:buNone/>
            </a:pPr>
            <a:r>
              <a:rPr b="1"/>
              <a:t>Identify Risks and Contingency Plans:</a:t>
            </a:r>
            <a:r>
              <a:rPr/>
              <a:t> Identify potential risks and challenges that may arise during the decision-making process and develop contingency plans to mitigate these risks and ensure resilience in decision implementation.</a:t>
            </a:r>
          </a:p>
        </p:txBody>
      </p:sp>
      <p:sp>
        <p:nvSpPr>
          <p:cNvPr id="4" name="Slide Number Placeholder 3"/>
          <p:cNvSpPr>
            <a:spLocks noGrp="1"/>
          </p:cNvSpPr>
          <p:nvPr>
            <p:ph type="sldNum" sz="quarter" idx="10"/>
          </p:nvPr>
        </p:nvSpPr>
        <p:spPr/>
        <p:txBody>
          <a:bodyPr/>
          <a:lstStyle/>
          <a:p>
            <a:fld id="{18BDFEC3-8487-43E8-A154-7C12CBC1FFF2}" type="slidenum">
              <a:rPr lang="en-US"/>
              <a:t>238</a:t>
            </a:fld>
            <a:endParaRPr lang="en-US"/>
          </a:p>
        </p:txBody>
      </p:sp>
    </p:spTree>
  </p:cSld>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various aspects of acquiring data effectively.</a:t>
            </a:r>
          </a:p>
          <a:p>
            <a:pPr lvl="0" indent="0" marL="0">
              <a:buNone/>
            </a:pPr>
          </a:p>
          <a:p>
            <a:pPr lvl="0" indent="0" marL="0">
              <a:buNone/>
            </a:pPr>
            <a:r>
              <a:rPr b="1"/>
              <a:t>Data Collection Methods:</a:t>
            </a:r>
            <a:r>
              <a:rPr/>
              <a:t> Discussing different methods for collecting data, including surveys, interviews, and observational studies. Understanding the strengths and limitations of each method is crucial for gathering reliable and relevant data.</a:t>
            </a:r>
          </a:p>
          <a:p>
            <a:pPr lvl="0" indent="0" marL="0">
              <a:buNone/>
            </a:pPr>
          </a:p>
          <a:p>
            <a:pPr lvl="0" indent="0" marL="0">
              <a:buNone/>
            </a:pPr>
            <a:r>
              <a:rPr b="1"/>
              <a:t>Data Sources and Accessibility:</a:t>
            </a:r>
            <a:r>
              <a:rPr/>
              <a:t> Exploring the sources from which data can be obtained and ensuring accessibility to relevant data sources. This includes internal and external sources, as well as considerations for data sharing and collaboration.</a:t>
            </a:r>
          </a:p>
          <a:p>
            <a:pPr lvl="0" indent="0" marL="0">
              <a:buNone/>
            </a:pPr>
          </a:p>
          <a:p>
            <a:pPr lvl="0" indent="0" marL="0">
              <a:buNone/>
            </a:pPr>
            <a:r>
              <a:rPr b="1"/>
              <a:t>Data Quality Assessment:</a:t>
            </a:r>
            <a:r>
              <a:rPr/>
              <a:t> Addressing techniques for assessing the quality of acquired data, including reliability, validity, and completeness. Understanding data quality is essential for making informed decisions and drawing accurate conclusions.</a:t>
            </a:r>
          </a:p>
          <a:p>
            <a:pPr lvl="0" indent="0" marL="0">
              <a:buNone/>
            </a:pPr>
          </a:p>
          <a:p>
            <a:pPr lvl="0" indent="0" marL="0">
              <a:buNone/>
            </a:pPr>
            <a:r>
              <a:rPr b="1"/>
              <a:t>Ethical Considerations in Data Acquisition:</a:t>
            </a:r>
            <a:r>
              <a:rPr/>
              <a:t> Highlighting ethical considerations and responsibilities when acquiring data to ensure privacy, confidentiality, and fairness. This involves obtaining informed consent, protecting sensitive information, and adhering to legal and ethical guidelines.</a:t>
            </a:r>
          </a:p>
        </p:txBody>
      </p:sp>
      <p:sp>
        <p:nvSpPr>
          <p:cNvPr id="4" name="Slide Number Placeholder 3"/>
          <p:cNvSpPr>
            <a:spLocks noGrp="1"/>
          </p:cNvSpPr>
          <p:nvPr>
            <p:ph type="sldNum" sz="quarter" idx="10"/>
          </p:nvPr>
        </p:nvSpPr>
        <p:spPr/>
        <p:txBody>
          <a:bodyPr/>
          <a:lstStyle/>
          <a:p>
            <a:fld id="{18BDFEC3-8487-43E8-A154-7C12CBC1FFF2}" type="slidenum">
              <a:rPr lang="en-US"/>
              <a:t>239</a:t>
            </a:fld>
            <a:endParaRPr lang="en-US"/>
          </a:p>
        </p:txBody>
      </p:sp>
    </p:spTree>
  </p:cSld>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Selecting appropriate data collection methods is crucial for gathering relevant and reliable data to address decision-making objectives.</a:t>
            </a:r>
          </a:p>
          <a:p>
            <a:pPr lvl="0" indent="0" marL="0">
              <a:buNone/>
            </a:pPr>
          </a:p>
          <a:p>
            <a:pPr lvl="0" indent="0" marL="0">
              <a:buNone/>
            </a:pPr>
            <a:r>
              <a:rPr b="1"/>
              <a:t>Surveys and Questionnaires:</a:t>
            </a:r>
            <a:r>
              <a:rPr/>
              <a:t> Surveys and questionnaires are commonly used to gather data from a large sample of respondents, providing quantitative or qualitative insights into specific topics or issues.</a:t>
            </a:r>
          </a:p>
          <a:p>
            <a:pPr lvl="0" indent="0" marL="0">
              <a:buNone/>
            </a:pPr>
          </a:p>
          <a:p>
            <a:pPr lvl="0" indent="0" marL="0">
              <a:buNone/>
            </a:pPr>
            <a:r>
              <a:rPr b="1"/>
              <a:t>Interviews and Focus Groups:</a:t>
            </a:r>
            <a:r>
              <a:rPr/>
              <a:t> Interviews and focus groups involve direct interactions with individuals or groups to collect in-depth information and perspectives on a particular subject or topic.</a:t>
            </a:r>
          </a:p>
          <a:p>
            <a:pPr lvl="0" indent="0" marL="0">
              <a:buNone/>
            </a:pPr>
          </a:p>
          <a:p>
            <a:pPr lvl="0" indent="0" marL="0">
              <a:buNone/>
            </a:pPr>
            <a:r>
              <a:rPr b="1"/>
              <a:t>Observational Studies:</a:t>
            </a:r>
            <a:r>
              <a:rPr/>
              <a:t> Observational studies involve systematic observation and recording of phenomena or behaviors in real-world settings, providing valuable insights into natural behaviors and interactions.</a:t>
            </a:r>
          </a:p>
          <a:p>
            <a:pPr lvl="0" indent="0" marL="0">
              <a:buNone/>
            </a:pPr>
          </a:p>
          <a:p>
            <a:pPr lvl="0" indent="0" marL="0">
              <a:buNone/>
            </a:pPr>
            <a:r>
              <a:rPr b="1"/>
              <a:t>Secondary Data Analysis:</a:t>
            </a:r>
            <a:r>
              <a:rPr/>
              <a:t> Secondary data analysis involves using existing data sources, such as databases, archives, or published studies, to answer research questions or address decision-making needs.</a:t>
            </a:r>
          </a:p>
        </p:txBody>
      </p:sp>
      <p:sp>
        <p:nvSpPr>
          <p:cNvPr id="4" name="Slide Number Placeholder 3"/>
          <p:cNvSpPr>
            <a:spLocks noGrp="1"/>
          </p:cNvSpPr>
          <p:nvPr>
            <p:ph type="sldNum" sz="quarter" idx="10"/>
          </p:nvPr>
        </p:nvSpPr>
        <p:spPr/>
        <p:txBody>
          <a:bodyPr/>
          <a:lstStyle/>
          <a:p>
            <a:fld id="{18BDFEC3-8487-43E8-A154-7C12CBC1FFF2}" type="slidenum">
              <a:rPr lang="en-US"/>
              <a:t>240</a:t>
            </a:fld>
            <a:endParaRPr lang="en-US"/>
          </a:p>
        </p:txBody>
      </p:sp>
    </p:spTree>
  </p:cSld>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Identifying data sources and ensuring data accessibility are essential steps in the data acquisition process to obtain relevant and reliable data.</a:t>
            </a:r>
          </a:p>
          <a:p>
            <a:pPr lvl="0" indent="0" marL="0">
              <a:buNone/>
            </a:pPr>
          </a:p>
          <a:p>
            <a:pPr lvl="0" indent="0" marL="0">
              <a:buNone/>
            </a:pPr>
            <a:r>
              <a:rPr b="1"/>
              <a:t>Internal Data Sources:</a:t>
            </a:r>
            <a:r>
              <a:rPr/>
              <a:t> Internal data sources refer to data generated or collected within the organization, including operational data, transactional data, and customer data stored in databases or systems.</a:t>
            </a:r>
          </a:p>
          <a:p>
            <a:pPr lvl="0" indent="0" marL="0">
              <a:buNone/>
            </a:pPr>
          </a:p>
          <a:p>
            <a:pPr lvl="0" indent="0" marL="0">
              <a:buNone/>
            </a:pPr>
            <a:r>
              <a:rPr b="1"/>
              <a:t>External Data Sources:</a:t>
            </a:r>
            <a:r>
              <a:rPr/>
              <a:t> External data sources encompass data obtained from external sources outside the organization, such as third-party vendors, open data repositories, government agencies, or research institutions.</a:t>
            </a:r>
          </a:p>
          <a:p>
            <a:pPr lvl="0" indent="0" marL="0">
              <a:buNone/>
            </a:pPr>
          </a:p>
          <a:p>
            <a:pPr lvl="0" indent="0" marL="0">
              <a:buNone/>
            </a:pPr>
            <a:r>
              <a:rPr b="1"/>
              <a:t>Data Accessibility and Availability:</a:t>
            </a:r>
            <a:r>
              <a:rPr/>
              <a:t> Assessing data accessibility and availability involves determining whether the required data is accessible, up-to-date, and available in a format that can be easily integrated and analyzed for decision-making purposes.</a:t>
            </a:r>
          </a:p>
          <a:p>
            <a:pPr lvl="0" indent="0" marL="0">
              <a:buNone/>
            </a:pPr>
          </a:p>
          <a:p>
            <a:pPr lvl="0" indent="0" marL="0">
              <a:buNone/>
            </a:pPr>
            <a:r>
              <a:rPr b="1"/>
              <a:t>Data Sharing Agreements:</a:t>
            </a:r>
            <a:r>
              <a:rPr/>
              <a:t> Data sharing agreements may be necessary when accessing external data sources or sharing data with partners or collaborators, outlining the terms and conditions for data use, privacy protection, and intellectual property rights.</a:t>
            </a:r>
          </a:p>
        </p:txBody>
      </p:sp>
      <p:sp>
        <p:nvSpPr>
          <p:cNvPr id="4" name="Slide Number Placeholder 3"/>
          <p:cNvSpPr>
            <a:spLocks noGrp="1"/>
          </p:cNvSpPr>
          <p:nvPr>
            <p:ph type="sldNum" sz="quarter" idx="10"/>
          </p:nvPr>
        </p:nvSpPr>
        <p:spPr/>
        <p:txBody>
          <a:bodyPr/>
          <a:lstStyle/>
          <a:p>
            <a:fld id="{18BDFEC3-8487-43E8-A154-7C12CBC1FFF2}" type="slidenum">
              <a:rPr lang="en-US"/>
              <a:t>241</a:t>
            </a:fld>
            <a:endParaRPr lang="en-US"/>
          </a:p>
        </p:txBody>
      </p:sp>
    </p:spTree>
  </p:cSld>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Conducting data quality assessment ensures that acquired data meets predefined standards and criteria for accuracy, completeness, consistency, and reliability.</a:t>
            </a:r>
          </a:p>
          <a:p>
            <a:pPr lvl="0" indent="0" marL="0">
              <a:buNone/>
            </a:pPr>
          </a:p>
          <a:p>
            <a:pPr lvl="0" indent="0" marL="0">
              <a:buNone/>
            </a:pPr>
            <a:r>
              <a:rPr b="1"/>
              <a:t>Data Accuracy:</a:t>
            </a:r>
            <a:r>
              <a:rPr/>
              <a:t> Data accuracy refers to the degree to which data correctly reflects the real-world phenomenon or measurement it represents, minimizing errors, inaccuracies, or biases in the data.</a:t>
            </a:r>
          </a:p>
          <a:p>
            <a:pPr lvl="0" indent="0" marL="0">
              <a:buNone/>
            </a:pPr>
          </a:p>
          <a:p>
            <a:pPr lvl="0" indent="0" marL="0">
              <a:buNone/>
            </a:pPr>
            <a:r>
              <a:rPr b="1"/>
              <a:t>Data Completeness:</a:t>
            </a:r>
            <a:r>
              <a:rPr/>
              <a:t> Data completeness assesses whether all required data elements are present and available in the dataset, ensuring that no critical information is missing or omitted.</a:t>
            </a:r>
          </a:p>
          <a:p>
            <a:pPr lvl="0" indent="0" marL="0">
              <a:buNone/>
            </a:pPr>
          </a:p>
          <a:p>
            <a:pPr lvl="0" indent="0" marL="0">
              <a:buNone/>
            </a:pPr>
            <a:r>
              <a:rPr b="1"/>
              <a:t>Data Consistency:</a:t>
            </a:r>
            <a:r>
              <a:rPr/>
              <a:t> Data consistency evaluates the uniformity and coherence of data across different sources, systems, or time periods, ensuring that data values are compatible and comparable for analysis and interpretation.</a:t>
            </a:r>
          </a:p>
          <a:p>
            <a:pPr lvl="0" indent="0" marL="0">
              <a:buNone/>
            </a:pPr>
          </a:p>
          <a:p>
            <a:pPr lvl="0" indent="0" marL="0">
              <a:buNone/>
            </a:pPr>
            <a:r>
              <a:rPr b="1"/>
              <a:t>Data Reliability:</a:t>
            </a:r>
            <a:r>
              <a:rPr/>
              <a:t> Data reliability examines the dependability and trustworthiness of data, considering factors such as data collection methods, measurement errors, and data processing procedures that may affect data quality and integrity.</a:t>
            </a:r>
          </a:p>
        </p:txBody>
      </p:sp>
      <p:sp>
        <p:nvSpPr>
          <p:cNvPr id="4" name="Slide Number Placeholder 3"/>
          <p:cNvSpPr>
            <a:spLocks noGrp="1"/>
          </p:cNvSpPr>
          <p:nvPr>
            <p:ph type="sldNum" sz="quarter" idx="10"/>
          </p:nvPr>
        </p:nvSpPr>
        <p:spPr/>
        <p:txBody>
          <a:bodyPr/>
          <a:lstStyle/>
          <a:p>
            <a:fld id="{18BDFEC3-8487-43E8-A154-7C12CBC1FFF2}" type="slidenum">
              <a:rPr lang="en-US"/>
              <a:t>242</a:t>
            </a:fld>
            <a:endParaRPr lang="en-US"/>
          </a:p>
        </p:txBody>
      </p:sp>
    </p:spTree>
  </p:cSld>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Adhering to ethical principles and guidelines is essential in data acquisition to ensure privacy, confidentiality, and responsible data stewardship.</a:t>
            </a:r>
          </a:p>
          <a:p>
            <a:pPr lvl="0" indent="0" marL="0">
              <a:buNone/>
            </a:pPr>
          </a:p>
          <a:p>
            <a:pPr lvl="0" indent="0" marL="0">
              <a:buNone/>
            </a:pPr>
            <a:r>
              <a:rPr b="1"/>
              <a:t>Privacy Protection:</a:t>
            </a:r>
            <a:r>
              <a:rPr/>
              <a:t> Privacy protection involves safeguarding individuals’ personal information and ensuring that data collection, storage, and use comply with applicable privacy laws, regulations, and best practices.</a:t>
            </a:r>
          </a:p>
          <a:p>
            <a:pPr lvl="0" indent="0" marL="0">
              <a:buNone/>
            </a:pPr>
          </a:p>
          <a:p>
            <a:pPr lvl="0" indent="0" marL="0">
              <a:buNone/>
            </a:pPr>
            <a:r>
              <a:rPr b="1"/>
              <a:t>Informed Consent:</a:t>
            </a:r>
            <a:r>
              <a:rPr/>
              <a:t> Informed consent requires obtaining voluntary, informed, and explicit consent from individuals before collecting their data, providing them with information about the purpose, scope, and risks associated with data collection and use.</a:t>
            </a:r>
          </a:p>
          <a:p>
            <a:pPr lvl="0" indent="0" marL="0">
              <a:buNone/>
            </a:pPr>
          </a:p>
          <a:p>
            <a:pPr lvl="0" indent="0" marL="0">
              <a:buNone/>
            </a:pPr>
            <a:r>
              <a:rPr b="1"/>
              <a:t>Data Ownership and Control:</a:t>
            </a:r>
            <a:r>
              <a:rPr/>
              <a:t> Clarifying data ownership and control rights helps establish accountability and trust among data stakeholders, ensuring that data subjects retain control over their data and have the right to access, modify, or delete their information as appropriate.</a:t>
            </a:r>
          </a:p>
          <a:p>
            <a:pPr lvl="0" indent="0" marL="0">
              <a:buNone/>
            </a:pPr>
          </a:p>
          <a:p>
            <a:pPr lvl="0" indent="0" marL="0">
              <a:buNone/>
            </a:pPr>
            <a:r>
              <a:rPr b="1"/>
              <a:t>Transparency and Accountability:</a:t>
            </a:r>
            <a:r>
              <a:rPr/>
              <a:t> Transparency and accountability involve being transparent about data collection practices, purposes, and uses, and being accountable for adhering to ethical standards and principles throughout the data acquisition process.</a:t>
            </a:r>
          </a:p>
        </p:txBody>
      </p:sp>
      <p:sp>
        <p:nvSpPr>
          <p:cNvPr id="4" name="Slide Number Placeholder 3"/>
          <p:cNvSpPr>
            <a:spLocks noGrp="1"/>
          </p:cNvSpPr>
          <p:nvPr>
            <p:ph type="sldNum" sz="quarter" idx="10"/>
          </p:nvPr>
        </p:nvSpPr>
        <p:spPr/>
        <p:txBody>
          <a:bodyPr/>
          <a:lstStyle/>
          <a:p>
            <a:fld id="{18BDFEC3-8487-43E8-A154-7C12CBC1FFF2}" type="slidenum">
              <a:rPr lang="en-US"/>
              <a:t>243</a:t>
            </a:fld>
            <a:endParaRPr lang="en-US"/>
          </a:p>
        </p:txBody>
      </p:sp>
    </p:spTree>
  </p:cSld>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analyzing and interpreting data to derive insights and identify patterns.</a:t>
            </a:r>
          </a:p>
          <a:p>
            <a:pPr lvl="0" indent="0" marL="0">
              <a:buNone/>
            </a:pPr>
          </a:p>
          <a:p>
            <a:pPr lvl="0" indent="0" marL="0">
              <a:buNone/>
            </a:pPr>
            <a:r>
              <a:rPr b="1"/>
              <a:t>Exploratory Data Analysis (EDA):</a:t>
            </a:r>
            <a:r>
              <a:rPr/>
              <a:t> Conducting EDA to gain a deeper understanding of the data, identify trends, patterns, and outliers, and generate hypotheses for further analysis.</a:t>
            </a:r>
          </a:p>
          <a:p>
            <a:pPr lvl="0" indent="0" marL="0">
              <a:buNone/>
            </a:pPr>
          </a:p>
          <a:p>
            <a:pPr lvl="0" indent="0" marL="0">
              <a:buNone/>
            </a:pPr>
            <a:r>
              <a:rPr b="1"/>
              <a:t>Statistical Analysis Techniques:</a:t>
            </a:r>
            <a:r>
              <a:rPr/>
              <a:t> Applying statistical methods and techniques to analyze data, test hypotheses, and make inferences about populations based on sample data.</a:t>
            </a:r>
          </a:p>
          <a:p>
            <a:pPr lvl="0" indent="0" marL="0">
              <a:buNone/>
            </a:pPr>
          </a:p>
          <a:p>
            <a:pPr lvl="0" indent="0" marL="0">
              <a:buNone/>
            </a:pPr>
            <a:r>
              <a:rPr b="1"/>
              <a:t>Data Visualization Methods:</a:t>
            </a:r>
            <a:r>
              <a:rPr/>
              <a:t> Using data visualization techniques to represent data visually and communicate insights effectively. This includes charts, graphs, and interactive visualizations.</a:t>
            </a:r>
          </a:p>
          <a:p>
            <a:pPr lvl="0" indent="0" marL="0">
              <a:buNone/>
            </a:pPr>
          </a:p>
          <a:p>
            <a:pPr lvl="0" indent="0" marL="0">
              <a:buNone/>
            </a:pPr>
            <a:r>
              <a:rPr b="1"/>
              <a:t>Pattern Recognition and Insights Generation:</a:t>
            </a:r>
            <a:r>
              <a:rPr/>
              <a:t> Using advanced analytics techniques to uncover hidden patterns, correlations, and insights in the data. This involves machine learning algorithms, clustering techniques, and predictive modeling.</a:t>
            </a:r>
          </a:p>
        </p:txBody>
      </p:sp>
      <p:sp>
        <p:nvSpPr>
          <p:cNvPr id="4" name="Slide Number Placeholder 3"/>
          <p:cNvSpPr>
            <a:spLocks noGrp="1"/>
          </p:cNvSpPr>
          <p:nvPr>
            <p:ph type="sldNum" sz="quarter" idx="10"/>
          </p:nvPr>
        </p:nvSpPr>
        <p:spPr/>
        <p:txBody>
          <a:bodyPr/>
          <a:lstStyle/>
          <a:p>
            <a:fld id="{18BDFEC3-8487-43E8-A154-7C12CBC1FFF2}" type="slidenum">
              <a:rPr lang="en-US"/>
              <a:t>244</a:t>
            </a:fld>
            <a:endParaRPr lang="en-US"/>
          </a:p>
        </p:txBody>
      </p:sp>
    </p:spTree>
  </p:cSld>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Exploratory Data Analysis (EDA) is a critical step in the data analysis process, involving techniques to summarize, visualize, and understand the main characteristics of a dataset.</a:t>
            </a:r>
          </a:p>
          <a:p>
            <a:pPr lvl="0" indent="0" marL="0">
              <a:buNone/>
            </a:pPr>
          </a:p>
          <a:p>
            <a:pPr lvl="0" indent="0" marL="0">
              <a:buNone/>
            </a:pPr>
            <a:r>
              <a:rPr b="1"/>
              <a:t>Descriptive Statistics:</a:t>
            </a:r>
            <a:r>
              <a:rPr/>
              <a:t> Descriptive statistics provide summary measures that describe the main features of a dataset, including measures of central tendency, dispersion, and distribution.</a:t>
            </a:r>
          </a:p>
          <a:p>
            <a:pPr lvl="0" indent="0" marL="0">
              <a:buNone/>
            </a:pPr>
          </a:p>
          <a:p>
            <a:pPr lvl="0" indent="0" marL="0">
              <a:buNone/>
            </a:pPr>
            <a:r>
              <a:rPr b="1"/>
              <a:t>Data Visualization:</a:t>
            </a:r>
            <a:r>
              <a:rPr/>
              <a:t> Data visualization techniques are used to represent data visually through charts, graphs, and plots, helping to identify patterns, trends, and outliers in the data.</a:t>
            </a:r>
          </a:p>
          <a:p>
            <a:pPr lvl="0" indent="0" marL="0">
              <a:buNone/>
            </a:pPr>
          </a:p>
          <a:p>
            <a:pPr lvl="0" indent="0" marL="0">
              <a:buNone/>
            </a:pPr>
            <a:r>
              <a:rPr b="1"/>
              <a:t>Univariate Analysis:</a:t>
            </a:r>
            <a:r>
              <a:rPr/>
              <a:t> Univariate analysis focuses on analyzing one variable at a time to understand its distribution, central tendency, and variability.</a:t>
            </a:r>
          </a:p>
          <a:p>
            <a:pPr lvl="0" indent="0" marL="0">
              <a:buNone/>
            </a:pPr>
          </a:p>
          <a:p>
            <a:pPr lvl="0" indent="0" marL="0">
              <a:buNone/>
            </a:pPr>
            <a:r>
              <a:rPr b="1"/>
              <a:t>Bivariate Analysis:</a:t>
            </a:r>
            <a:r>
              <a:rPr/>
              <a:t> Bivariate analysis examines the relationship between two variables to understand how they are related and whether changes in one variable are associated with changes in another variable.</a:t>
            </a:r>
          </a:p>
        </p:txBody>
      </p:sp>
      <p:sp>
        <p:nvSpPr>
          <p:cNvPr id="4" name="Slide Number Placeholder 3"/>
          <p:cNvSpPr>
            <a:spLocks noGrp="1"/>
          </p:cNvSpPr>
          <p:nvPr>
            <p:ph type="sldNum" sz="quarter" idx="10"/>
          </p:nvPr>
        </p:nvSpPr>
        <p:spPr/>
        <p:txBody>
          <a:bodyPr/>
          <a:lstStyle/>
          <a:p>
            <a:fld id="{18BDFEC3-8487-43E8-A154-7C12CBC1FFF2}" type="slidenum">
              <a:rPr lang="en-US"/>
              <a:t>245</a:t>
            </a:fld>
            <a:endParaRPr lang="en-US"/>
          </a:p>
        </p:txBody>
      </p:sp>
    </p:spTree>
  </p:cSld>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Statistical analysis techniques are used to analyze data and test hypotheses, providing insights into relationships, patterns, and trends in the data.</a:t>
            </a:r>
          </a:p>
          <a:p>
            <a:pPr lvl="0" indent="0" marL="0">
              <a:buNone/>
            </a:pPr>
          </a:p>
          <a:p>
            <a:pPr lvl="0" indent="0" marL="0">
              <a:buNone/>
            </a:pPr>
            <a:r>
              <a:rPr b="1"/>
              <a:t>Hypothesis Testing:</a:t>
            </a:r>
            <a:r>
              <a:rPr/>
              <a:t> Hypothesis testing involves making inferences about population parameters based on sample data and assessing the likelihood of observing a particular outcome by chance.</a:t>
            </a:r>
          </a:p>
          <a:p>
            <a:pPr lvl="0" indent="0" marL="0">
              <a:buNone/>
            </a:pPr>
          </a:p>
          <a:p>
            <a:pPr lvl="0" indent="0" marL="0">
              <a:buNone/>
            </a:pPr>
            <a:r>
              <a:rPr b="1"/>
              <a:t>Regression Analysis:</a:t>
            </a:r>
            <a:r>
              <a:rPr/>
              <a:t> Regression analysis is used to model the relationship between a dependent variable and one or more independent variables, helping to understand how changes in one variable affect another variable.</a:t>
            </a:r>
          </a:p>
          <a:p>
            <a:pPr lvl="0" indent="0" marL="0">
              <a:buNone/>
            </a:pPr>
          </a:p>
          <a:p>
            <a:pPr lvl="0" indent="0" marL="0">
              <a:buNone/>
            </a:pPr>
            <a:r>
              <a:rPr b="1"/>
              <a:t>Time Series Analysis:</a:t>
            </a:r>
            <a:r>
              <a:rPr/>
              <a:t> Time series analysis examines patterns and trends in time-ordered data to make forecasts and predictions about future values.</a:t>
            </a:r>
          </a:p>
          <a:p>
            <a:pPr lvl="0" indent="0" marL="0">
              <a:buNone/>
            </a:pPr>
          </a:p>
          <a:p>
            <a:pPr lvl="0" indent="0" marL="0">
              <a:buNone/>
            </a:pPr>
            <a:r>
              <a:rPr b="1"/>
              <a:t>Machine Learning Algorithms:</a:t>
            </a:r>
            <a:r>
              <a:rPr/>
              <a:t> Machine learning algorithms are used to build predictive models from data, enabling computers to learn from patterns and make data-driven predictions or decisions.</a:t>
            </a:r>
          </a:p>
        </p:txBody>
      </p:sp>
      <p:sp>
        <p:nvSpPr>
          <p:cNvPr id="4" name="Slide Number Placeholder 3"/>
          <p:cNvSpPr>
            <a:spLocks noGrp="1"/>
          </p:cNvSpPr>
          <p:nvPr>
            <p:ph type="sldNum" sz="quarter" idx="10"/>
          </p:nvPr>
        </p:nvSpPr>
        <p:spPr/>
        <p:txBody>
          <a:bodyPr/>
          <a:lstStyle/>
          <a:p>
            <a:fld id="{18BDFEC3-8487-43E8-A154-7C12CBC1FFF2}" type="slidenum">
              <a:rPr lang="en-US"/>
              <a:t>246</a:t>
            </a:fld>
            <a:endParaRPr lang="en-US"/>
          </a:p>
        </p:txBody>
      </p:sp>
    </p:spTree>
  </p:cSld>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methods help to represent data visually, making it easier to explore patterns, trends, and relationships in the data.</a:t>
            </a:r>
          </a:p>
          <a:p>
            <a:pPr lvl="0" indent="0" marL="0">
              <a:buNone/>
            </a:pPr>
          </a:p>
          <a:p>
            <a:pPr lvl="0" indent="0" marL="0">
              <a:buNone/>
            </a:pPr>
            <a:r>
              <a:rPr b="1"/>
              <a:t>Charts and Graphs:</a:t>
            </a:r>
            <a:r>
              <a:rPr/>
              <a:t> Charts and graphs are graphical representations of data, such as bar charts, line graphs, and pie charts, used to convey information visually.</a:t>
            </a:r>
          </a:p>
          <a:p>
            <a:pPr lvl="0" indent="0" marL="0">
              <a:buNone/>
            </a:pPr>
          </a:p>
          <a:p>
            <a:pPr lvl="0" indent="0" marL="0">
              <a:buNone/>
            </a:pPr>
            <a:r>
              <a:rPr b="1"/>
              <a:t>Heatmaps:</a:t>
            </a:r>
            <a:r>
              <a:rPr/>
              <a:t> Heatmaps are graphical representations of data where values are represented as colors in a matrix, allowing for visualizing patterns and correlations in large datasets.</a:t>
            </a:r>
          </a:p>
          <a:p>
            <a:pPr lvl="0" indent="0" marL="0">
              <a:buNone/>
            </a:pPr>
          </a:p>
          <a:p>
            <a:pPr lvl="0" indent="0" marL="0">
              <a:buNone/>
            </a:pPr>
            <a:r>
              <a:rPr b="1"/>
              <a:t>Scatterplots:</a:t>
            </a:r>
            <a:r>
              <a:rPr/>
              <a:t> Scatterplots display individual data points as dots on a two-dimensional graph, showing the relationship between two variables.</a:t>
            </a:r>
          </a:p>
          <a:p>
            <a:pPr lvl="0" indent="0" marL="0">
              <a:buNone/>
            </a:pPr>
          </a:p>
          <a:p>
            <a:pPr lvl="0" indent="0" marL="0">
              <a:buNone/>
            </a:pPr>
            <a:r>
              <a:rPr b="1"/>
              <a:t>Histograms:</a:t>
            </a:r>
            <a:r>
              <a:rPr/>
              <a:t> Histograms represent the distribution of numerical data by dividing the data into intervals or bins and plotting the frequency or proportion of observations within each interval.</a:t>
            </a:r>
          </a:p>
        </p:txBody>
      </p:sp>
      <p:sp>
        <p:nvSpPr>
          <p:cNvPr id="4" name="Slide Number Placeholder 3"/>
          <p:cNvSpPr>
            <a:spLocks noGrp="1"/>
          </p:cNvSpPr>
          <p:nvPr>
            <p:ph type="sldNum" sz="quarter" idx="10"/>
          </p:nvPr>
        </p:nvSpPr>
        <p:spPr/>
        <p:txBody>
          <a:bodyPr/>
          <a:lstStyle/>
          <a:p>
            <a:fld id="{18BDFEC3-8487-43E8-A154-7C12CBC1FFF2}" type="slidenum">
              <a:rPr lang="en-US"/>
              <a:t>247</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Use cases and examples:</a:t>
            </a:r>
            <a:r>
              <a:rPr/>
              <a:t> Descriptive analytics is used in various industries and domains for purposes such as sales analysis, customer segmentation, inventory management, and performance tracking. Real-world examples demonstrate how descriptive analytics can be applied to extract valuable insights from data.</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Pattern recognition techniques are used to identify meaningful patterns, trends, and insights in the data, guiding decision-making processes.</a:t>
            </a:r>
          </a:p>
          <a:p>
            <a:pPr lvl="0" indent="0" marL="0">
              <a:buNone/>
            </a:pPr>
          </a:p>
          <a:p>
            <a:pPr lvl="0" indent="0" marL="0">
              <a:buNone/>
            </a:pPr>
            <a:r>
              <a:rPr b="1"/>
              <a:t>Clustering Analysis:</a:t>
            </a:r>
            <a:r>
              <a:rPr/>
              <a:t> Clustering analysis groups similar data points together based on their characteristics, helping to identify natural groupings or clusters within the data.</a:t>
            </a:r>
          </a:p>
          <a:p>
            <a:pPr lvl="0" indent="0" marL="0">
              <a:buNone/>
            </a:pPr>
          </a:p>
          <a:p>
            <a:pPr lvl="0" indent="0" marL="0">
              <a:buNone/>
            </a:pPr>
            <a:r>
              <a:rPr b="1"/>
              <a:t>Association Rule Mining:</a:t>
            </a:r>
            <a:r>
              <a:rPr/>
              <a:t> Association rule mining discovers interesting relationships or associations between variables in large datasets, often used in market basket analysis and recommendation systems.</a:t>
            </a:r>
          </a:p>
          <a:p>
            <a:pPr lvl="0" indent="0" marL="0">
              <a:buNone/>
            </a:pPr>
          </a:p>
          <a:p>
            <a:pPr lvl="0" indent="0" marL="0">
              <a:buNone/>
            </a:pPr>
            <a:r>
              <a:rPr b="1"/>
              <a:t>Text Mining and Natural Language Processing (NLP):</a:t>
            </a:r>
            <a:r>
              <a:rPr/>
              <a:t> Text mining and natural language processing techniques extract insights from unstructured text data, such as emails, social media posts, and customer reviews, enabling sentiment analysis, topic modeling, and entity recognition.</a:t>
            </a:r>
          </a:p>
          <a:p>
            <a:pPr lvl="0" indent="0" marL="0">
              <a:buNone/>
            </a:pPr>
          </a:p>
          <a:p>
            <a:pPr lvl="0" indent="0" marL="0">
              <a:buNone/>
            </a:pPr>
            <a:r>
              <a:rPr b="1"/>
              <a:t>Anomaly Detection:</a:t>
            </a:r>
            <a:r>
              <a:rPr/>
              <a:t> Anomaly detection identifies unusual patterns or outliers in the data that deviate from normal behavior, helping to detect fraud, errors, or unusual events.</a:t>
            </a:r>
          </a:p>
        </p:txBody>
      </p:sp>
      <p:sp>
        <p:nvSpPr>
          <p:cNvPr id="4" name="Slide Number Placeholder 3"/>
          <p:cNvSpPr>
            <a:spLocks noGrp="1"/>
          </p:cNvSpPr>
          <p:nvPr>
            <p:ph type="sldNum" sz="quarter" idx="10"/>
          </p:nvPr>
        </p:nvSpPr>
        <p:spPr/>
        <p:txBody>
          <a:bodyPr/>
          <a:lstStyle/>
          <a:p>
            <a:fld id="{18BDFEC3-8487-43E8-A154-7C12CBC1FFF2}" type="slidenum">
              <a:rPr lang="en-US"/>
              <a:t>248</a:t>
            </a:fld>
            <a:endParaRPr lang="en-US"/>
          </a:p>
        </p:txBody>
      </p:sp>
    </p:spTree>
  </p:cSld>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integrating data insights into the decision-making process.</a:t>
            </a:r>
          </a:p>
          <a:p>
            <a:pPr lvl="0" indent="0" marL="0">
              <a:buNone/>
            </a:pPr>
          </a:p>
          <a:p>
            <a:pPr lvl="0" indent="0" marL="0">
              <a:buNone/>
            </a:pPr>
            <a:r>
              <a:rPr b="1"/>
              <a:t>Integrating Data from Multiple Sources:</a:t>
            </a:r>
            <a:r>
              <a:rPr/>
              <a:t> Combining data from various sources and formats to create a comprehensive view of the information landscape.</a:t>
            </a:r>
          </a:p>
          <a:p>
            <a:pPr lvl="0" indent="0" marL="0">
              <a:buNone/>
            </a:pPr>
          </a:p>
          <a:p>
            <a:pPr lvl="0" indent="0" marL="0">
              <a:buNone/>
            </a:pPr>
            <a:r>
              <a:rPr b="1"/>
              <a:t>Data Transformation and Cleansing:</a:t>
            </a:r>
            <a:r>
              <a:rPr/>
              <a:t> Preparing and transforming data to ensure accuracy, consistency, and completeness. This involves data cleaning, normalization, and standardization processes.</a:t>
            </a:r>
          </a:p>
          <a:p>
            <a:pPr lvl="0" indent="0" marL="0">
              <a:buNone/>
            </a:pPr>
          </a:p>
          <a:p>
            <a:pPr lvl="0" indent="0" marL="0">
              <a:buNone/>
            </a:pPr>
            <a:r>
              <a:rPr b="1"/>
              <a:t>Creating Unified Data Repositories:</a:t>
            </a:r>
            <a:r>
              <a:rPr/>
              <a:t> Establishing centralized repositories or data warehouses to store and manage integrated data effectively. This facilitates access, collaboration, and decision-making across the organization.</a:t>
            </a:r>
          </a:p>
          <a:p>
            <a:pPr lvl="0" indent="0" marL="0">
              <a:buNone/>
            </a:pPr>
          </a:p>
          <a:p>
            <a:pPr lvl="0" indent="0" marL="0">
              <a:buNone/>
            </a:pPr>
            <a:r>
              <a:rPr b="1"/>
              <a:t>Ensuring Data Consistency and Compatibility:</a:t>
            </a:r>
            <a:r>
              <a:rPr/>
              <a:t> Ensuring that integrated data is consistent, compatible, and aligned with organizational standards and requirements. This involves data governance policies, data validation checks, and metadata management.</a:t>
            </a:r>
          </a:p>
        </p:txBody>
      </p:sp>
      <p:sp>
        <p:nvSpPr>
          <p:cNvPr id="4" name="Slide Number Placeholder 3"/>
          <p:cNvSpPr>
            <a:spLocks noGrp="1"/>
          </p:cNvSpPr>
          <p:nvPr>
            <p:ph type="sldNum" sz="quarter" idx="10"/>
          </p:nvPr>
        </p:nvSpPr>
        <p:spPr/>
        <p:txBody>
          <a:bodyPr/>
          <a:lstStyle/>
          <a:p>
            <a:fld id="{18BDFEC3-8487-43E8-A154-7C12CBC1FFF2}" type="slidenum">
              <a:rPr lang="en-US"/>
              <a:t>249</a:t>
            </a:fld>
            <a:endParaRPr lang="en-US"/>
          </a:p>
        </p:txBody>
      </p:sp>
    </p:spTree>
  </p:cSld>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Integrating data from multiple sources involves combining data from different databases, systems, or formats to create a unified view of the data.</a:t>
            </a:r>
          </a:p>
          <a:p>
            <a:pPr lvl="0" indent="0" marL="0">
              <a:buNone/>
            </a:pPr>
          </a:p>
          <a:p>
            <a:pPr lvl="0" indent="0" marL="0">
              <a:buNone/>
            </a:pPr>
            <a:r>
              <a:rPr b="1"/>
              <a:t>Extract, Transform, Load (ETL) Processes:</a:t>
            </a:r>
            <a:r>
              <a:rPr/>
              <a:t> ETL processes extract data from various sources, transform it into a consistent format, and load it into a target system or data warehouse.</a:t>
            </a:r>
          </a:p>
          <a:p>
            <a:pPr lvl="0" indent="0" marL="0">
              <a:buNone/>
            </a:pPr>
          </a:p>
          <a:p>
            <a:pPr lvl="0" indent="0" marL="0">
              <a:buNone/>
            </a:pPr>
            <a:r>
              <a:rPr b="1"/>
              <a:t>Data Integration Platforms:</a:t>
            </a:r>
            <a:r>
              <a:rPr/>
              <a:t> Data integration platforms provide tools and technologies to facilitate the integration of data from diverse sources, enabling organizations to streamline and automate the process.</a:t>
            </a:r>
          </a:p>
          <a:p>
            <a:pPr lvl="0" indent="0" marL="0">
              <a:buNone/>
            </a:pPr>
          </a:p>
          <a:p>
            <a:pPr lvl="0" indent="0" marL="0">
              <a:buNone/>
            </a:pPr>
            <a:r>
              <a:rPr b="1"/>
              <a:t>Data Migration Strategies:</a:t>
            </a:r>
            <a:r>
              <a:rPr/>
              <a:t> Data migration strategies outline the approach for transferring data from one system or platform to another while ensuring data quality, integrity, and security.</a:t>
            </a:r>
          </a:p>
          <a:p>
            <a:pPr lvl="0" indent="0" marL="0">
              <a:buNone/>
            </a:pPr>
          </a:p>
          <a:p>
            <a:pPr lvl="0" indent="0" marL="0">
              <a:buNone/>
            </a:pPr>
            <a:r>
              <a:rPr b="1"/>
              <a:t>API and Data Connectors:</a:t>
            </a:r>
            <a:r>
              <a:rPr/>
              <a:t> Application Programming Interfaces (APIs) and data connectors enable seamless communication and data exchange between different applications, systems, or services.</a:t>
            </a:r>
          </a:p>
        </p:txBody>
      </p:sp>
      <p:sp>
        <p:nvSpPr>
          <p:cNvPr id="4" name="Slide Number Placeholder 3"/>
          <p:cNvSpPr>
            <a:spLocks noGrp="1"/>
          </p:cNvSpPr>
          <p:nvPr>
            <p:ph type="sldNum" sz="quarter" idx="10"/>
          </p:nvPr>
        </p:nvSpPr>
        <p:spPr/>
        <p:txBody>
          <a:bodyPr/>
          <a:lstStyle/>
          <a:p>
            <a:fld id="{18BDFEC3-8487-43E8-A154-7C12CBC1FFF2}" type="slidenum">
              <a:rPr lang="en-US"/>
              <a:t>250</a:t>
            </a:fld>
            <a:endParaRPr lang="en-US"/>
          </a:p>
        </p:txBody>
      </p:sp>
    </p:spTree>
  </p:cSld>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transformation and cleansing involve preparing and refining data to ensure its quality, consistency, and relevance for analysis and decision-making.</a:t>
            </a:r>
          </a:p>
          <a:p>
            <a:pPr lvl="0" indent="0" marL="0">
              <a:buNone/>
            </a:pPr>
          </a:p>
          <a:p>
            <a:pPr lvl="0" indent="0" marL="0">
              <a:buNone/>
            </a:pPr>
            <a:r>
              <a:rPr b="1"/>
              <a:t>Data Normalization and Standardization:</a:t>
            </a:r>
            <a:r>
              <a:rPr/>
              <a:t> Data normalization and standardization techniques ensure that data is organized and formatted consistently across different sources and systems.</a:t>
            </a:r>
          </a:p>
          <a:p>
            <a:pPr lvl="0" indent="0" marL="0">
              <a:buNone/>
            </a:pPr>
          </a:p>
          <a:p>
            <a:pPr lvl="0" indent="0" marL="0">
              <a:buNone/>
            </a:pPr>
            <a:r>
              <a:rPr b="1"/>
              <a:t>Missing Data Handling:</a:t>
            </a:r>
            <a:r>
              <a:rPr/>
              <a:t> Missing data handling techniques address missing values in the dataset by imputation, deletion, or estimation methods to prevent bias and ensure completeness.</a:t>
            </a:r>
          </a:p>
          <a:p>
            <a:pPr lvl="0" indent="0" marL="0">
              <a:buNone/>
            </a:pPr>
          </a:p>
          <a:p>
            <a:pPr lvl="0" indent="0" marL="0">
              <a:buNone/>
            </a:pPr>
            <a:r>
              <a:rPr b="1"/>
              <a:t>Outlier Detection and Treatment:</a:t>
            </a:r>
            <a:r>
              <a:rPr/>
              <a:t> Outlier detection and treatment methods identify and handle outliers or anomalies in the data to maintain data integrity and accuracy.</a:t>
            </a:r>
          </a:p>
          <a:p>
            <a:pPr lvl="0" indent="0" marL="0">
              <a:buNone/>
            </a:pPr>
          </a:p>
          <a:p>
            <a:pPr lvl="0" indent="0" marL="0">
              <a:buNone/>
            </a:pPr>
            <a:r>
              <a:rPr b="1"/>
              <a:t>Data Quality Assessment and Validation:</a:t>
            </a:r>
            <a:r>
              <a:rPr/>
              <a:t> Data quality assessment and validation processes evaluate the accuracy, completeness, consistency, and reliability of the data to ensure its suitability for analysis and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251</a:t>
            </a:fld>
            <a:endParaRPr lang="en-US"/>
          </a:p>
        </p:txBody>
      </p:sp>
    </p:spTree>
  </p:cSld>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Creating unified data repositories involves aggregating and storing data from various sources in a central location for easy access, analysis, and reporting.</a:t>
            </a:r>
          </a:p>
          <a:p>
            <a:pPr lvl="0" indent="0" marL="0">
              <a:buNone/>
            </a:pPr>
          </a:p>
          <a:p>
            <a:pPr lvl="0" indent="0" marL="0">
              <a:buNone/>
            </a:pPr>
            <a:r>
              <a:rPr b="1"/>
              <a:t>Data Warehousing:</a:t>
            </a:r>
            <a:r>
              <a:rPr/>
              <a:t> Data warehouses store structured data from multiple sources in a centralized repository optimized for analytical queries and reporting.</a:t>
            </a:r>
          </a:p>
          <a:p>
            <a:pPr lvl="0" indent="0" marL="0">
              <a:buNone/>
            </a:pPr>
          </a:p>
          <a:p>
            <a:pPr lvl="0" indent="0" marL="0">
              <a:buNone/>
            </a:pPr>
            <a:r>
              <a:rPr b="1"/>
              <a:t>Data Lakes:</a:t>
            </a:r>
            <a:r>
              <a:rPr/>
              <a:t> Data lakes store raw, unstructured, or semi-structured data from diverse sources in its native format, enabling flexible analysis and exploration.</a:t>
            </a:r>
          </a:p>
          <a:p>
            <a:pPr lvl="0" indent="0" marL="0">
              <a:buNone/>
            </a:pPr>
          </a:p>
          <a:p>
            <a:pPr lvl="0" indent="0" marL="0">
              <a:buNone/>
            </a:pPr>
            <a:r>
              <a:rPr b="1"/>
              <a:t>Master Data Management (MDM):</a:t>
            </a:r>
            <a:r>
              <a:rPr/>
              <a:t> Master Data Management (MDM) solutions create a single, consistent view of master data entities across the organization, such as customers, products, or locations.</a:t>
            </a:r>
          </a:p>
          <a:p>
            <a:pPr lvl="0" indent="0" marL="0">
              <a:buNone/>
            </a:pPr>
          </a:p>
          <a:p>
            <a:pPr lvl="0" indent="0" marL="0">
              <a:buNone/>
            </a:pPr>
            <a:r>
              <a:rPr b="1"/>
              <a:t>Cloud-Based Data Platforms:</a:t>
            </a:r>
            <a:r>
              <a:rPr/>
              <a:t> Cloud-based data platforms provide scalable and cost-effective infrastructure for storing and managing large volumes of data from diverse sources in the cloud.</a:t>
            </a:r>
          </a:p>
        </p:txBody>
      </p:sp>
      <p:sp>
        <p:nvSpPr>
          <p:cNvPr id="4" name="Slide Number Placeholder 3"/>
          <p:cNvSpPr>
            <a:spLocks noGrp="1"/>
          </p:cNvSpPr>
          <p:nvPr>
            <p:ph type="sldNum" sz="quarter" idx="10"/>
          </p:nvPr>
        </p:nvSpPr>
        <p:spPr/>
        <p:txBody>
          <a:bodyPr/>
          <a:lstStyle/>
          <a:p>
            <a:fld id="{18BDFEC3-8487-43E8-A154-7C12CBC1FFF2}" type="slidenum">
              <a:rPr lang="en-US"/>
              <a:t>252</a:t>
            </a:fld>
            <a:endParaRPr lang="en-US"/>
          </a:p>
        </p:txBody>
      </p:sp>
    </p:spTree>
  </p:cSld>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Ensuring data consistency and compatibility involves aligning data formats, schemas, and definitions to enable seamless integration and interoperability across different systems and applications.</a:t>
            </a:r>
          </a:p>
          <a:p>
            <a:pPr lvl="0" indent="0" marL="0">
              <a:buNone/>
            </a:pPr>
          </a:p>
          <a:p>
            <a:pPr lvl="0" indent="0" marL="0">
              <a:buNone/>
            </a:pPr>
            <a:r>
              <a:rPr b="1"/>
              <a:t>Data Governance Policies and Standards:</a:t>
            </a:r>
            <a:r>
              <a:rPr/>
              <a:t> Data governance policies and standards define rules, guidelines, and best practices for managing and controlling data assets to ensure consistency, quality, and compliance.</a:t>
            </a:r>
          </a:p>
          <a:p>
            <a:pPr lvl="0" indent="0" marL="0">
              <a:buNone/>
            </a:pPr>
          </a:p>
          <a:p>
            <a:pPr lvl="0" indent="0" marL="0">
              <a:buNone/>
            </a:pPr>
            <a:r>
              <a:rPr b="1"/>
              <a:t>Data Quality Controls and Checks:</a:t>
            </a:r>
            <a:r>
              <a:rPr/>
              <a:t> Data quality controls and checks monitor and enforce data quality standards, such as accuracy, completeness, consistency, and timeliness, to maintain data integrity and reliability.</a:t>
            </a:r>
          </a:p>
          <a:p>
            <a:pPr lvl="0" indent="0" marL="0">
              <a:buNone/>
            </a:pPr>
          </a:p>
          <a:p>
            <a:pPr lvl="0" indent="0" marL="0">
              <a:buNone/>
            </a:pPr>
            <a:r>
              <a:rPr b="1"/>
              <a:t>Metadata Management:</a:t>
            </a:r>
            <a:r>
              <a:rPr/>
              <a:t> Metadata management involves documenting and managing metadata, such as data definitions, structures, relationships, and lineage, to facilitate data discovery, understanding, and usage.</a:t>
            </a:r>
          </a:p>
          <a:p>
            <a:pPr lvl="0" indent="0" marL="0">
              <a:buNone/>
            </a:pPr>
          </a:p>
          <a:p>
            <a:pPr lvl="0" indent="0" marL="0">
              <a:buNone/>
            </a:pPr>
            <a:r>
              <a:rPr b="1"/>
              <a:t>Data Validation and Verification Processes:</a:t>
            </a:r>
            <a:r>
              <a:rPr/>
              <a:t> Data validation and verification processes ensure that data meets predefined criteria and requirements, such as accuracy, integrity, and compliance, through validation checks and verification procedures.</a:t>
            </a:r>
          </a:p>
        </p:txBody>
      </p:sp>
      <p:sp>
        <p:nvSpPr>
          <p:cNvPr id="4" name="Slide Number Placeholder 3"/>
          <p:cNvSpPr>
            <a:spLocks noGrp="1"/>
          </p:cNvSpPr>
          <p:nvPr>
            <p:ph type="sldNum" sz="quarter" idx="10"/>
          </p:nvPr>
        </p:nvSpPr>
        <p:spPr/>
        <p:txBody>
          <a:bodyPr/>
          <a:lstStyle/>
          <a:p>
            <a:fld id="{18BDFEC3-8487-43E8-A154-7C12CBC1FFF2}" type="slidenum">
              <a:rPr lang="en-US"/>
              <a:t>253</a:t>
            </a:fld>
            <a:endParaRPr lang="en-US"/>
          </a:p>
        </p:txBody>
      </p:sp>
    </p:spTree>
  </p:cSld>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making informed decisions based on data analysis and insights.</a:t>
            </a:r>
          </a:p>
          <a:p>
            <a:pPr lvl="0" indent="0" marL="0">
              <a:buNone/>
            </a:pPr>
          </a:p>
          <a:p>
            <a:pPr lvl="0" indent="0" marL="0">
              <a:buNone/>
            </a:pPr>
            <a:r>
              <a:rPr b="1"/>
              <a:t>Establishing Decision Criteria:</a:t>
            </a:r>
            <a:r>
              <a:rPr/>
              <a:t> Defining criteria and metrics for evaluating decision alternatives and trade-offs. This helps prioritize options and align decisions with organizational goals and objectives.</a:t>
            </a:r>
          </a:p>
          <a:p>
            <a:pPr lvl="0" indent="0" marL="0">
              <a:buNone/>
            </a:pPr>
          </a:p>
          <a:p>
            <a:pPr lvl="0" indent="0" marL="0">
              <a:buNone/>
            </a:pPr>
            <a:r>
              <a:rPr b="1"/>
              <a:t>Evaluating Alternatives and Trade-offs:</a:t>
            </a:r>
            <a:r>
              <a:rPr/>
              <a:t> Assessing the pros and cons of different decision alternatives and considering potential risks and uncertainties. This involves conducting cost-benefit analyses and scenario planning exercises.</a:t>
            </a:r>
          </a:p>
          <a:p>
            <a:pPr lvl="0" indent="0" marL="0">
              <a:buNone/>
            </a:pPr>
          </a:p>
          <a:p>
            <a:pPr lvl="0" indent="0" marL="0">
              <a:buNone/>
            </a:pPr>
            <a:r>
              <a:rPr b="1"/>
              <a:t>Making Informed Decisions:</a:t>
            </a:r>
            <a:r>
              <a:rPr/>
              <a:t> Using data-driven insights and analysis to inform decision-making processes and identify optimal solutions. This includes leveraging decision support tools and models to facilitate the decision-making process.</a:t>
            </a:r>
          </a:p>
          <a:p>
            <a:pPr lvl="0" indent="0" marL="0">
              <a:buNone/>
            </a:pPr>
          </a:p>
          <a:p>
            <a:pPr lvl="0" indent="0" marL="0">
              <a:buNone/>
            </a:pPr>
            <a:r>
              <a:rPr b="1"/>
              <a:t>Implementing Decision Outcomes:</a:t>
            </a:r>
            <a:r>
              <a:rPr/>
              <a:t> Developing action plans and strategies for implementing decision outcomes effectively. This involves allocating resources, assigning responsibilities, and monitoring progress to ensure successful implementation.</a:t>
            </a:r>
          </a:p>
        </p:txBody>
      </p:sp>
      <p:sp>
        <p:nvSpPr>
          <p:cNvPr id="4" name="Slide Number Placeholder 3"/>
          <p:cNvSpPr>
            <a:spLocks noGrp="1"/>
          </p:cNvSpPr>
          <p:nvPr>
            <p:ph type="sldNum" sz="quarter" idx="10"/>
          </p:nvPr>
        </p:nvSpPr>
        <p:spPr/>
        <p:txBody>
          <a:bodyPr/>
          <a:lstStyle/>
          <a:p>
            <a:fld id="{18BDFEC3-8487-43E8-A154-7C12CBC1FFF2}" type="slidenum">
              <a:rPr lang="en-US"/>
              <a:t>254</a:t>
            </a:fld>
            <a:endParaRPr lang="en-US"/>
          </a:p>
        </p:txBody>
      </p:sp>
    </p:spTree>
  </p:cSld>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Establishing decision criteria involves defining the factors and metrics that will be used to evaluate alternatives and make decisions.</a:t>
            </a:r>
          </a:p>
          <a:p>
            <a:pPr lvl="0" indent="0" marL="0">
              <a:buNone/>
            </a:pPr>
          </a:p>
          <a:p>
            <a:pPr lvl="0" indent="0" marL="0">
              <a:buNone/>
            </a:pPr>
            <a:r>
              <a:rPr b="1"/>
              <a:t>Identifying Key Decision Factors:</a:t>
            </a:r>
            <a:r>
              <a:rPr/>
              <a:t> Identify the key factors that are relevant to the decision-making process and will influence the final outcome.</a:t>
            </a:r>
          </a:p>
          <a:p>
            <a:pPr lvl="0" indent="0" marL="0">
              <a:buNone/>
            </a:pPr>
          </a:p>
          <a:p>
            <a:pPr lvl="0" indent="0" marL="0">
              <a:buNone/>
            </a:pPr>
            <a:r>
              <a:rPr b="1"/>
              <a:t>Setting Quantifiable Metrics and Thresholds:</a:t>
            </a:r>
            <a:r>
              <a:rPr/>
              <a:t> Define measurable metrics and thresholds that can be used to evaluate the performance of each alternative against the decision criteria.</a:t>
            </a:r>
          </a:p>
          <a:p>
            <a:pPr lvl="0" indent="0" marL="0">
              <a:buNone/>
            </a:pPr>
          </a:p>
          <a:p>
            <a:pPr lvl="0" indent="0" marL="0">
              <a:buNone/>
            </a:pPr>
            <a:r>
              <a:rPr b="1"/>
              <a:t>Prioritizing Decision Criteria:</a:t>
            </a:r>
            <a:r>
              <a:rPr/>
              <a:t> Prioritize decision criteria based on their importance and impact on the overall objectives and goals of the decision.</a:t>
            </a:r>
          </a:p>
          <a:p>
            <a:pPr lvl="0" indent="0" marL="0">
              <a:buNone/>
            </a:pPr>
          </a:p>
          <a:p>
            <a:pPr lvl="0" indent="0" marL="0">
              <a:buNone/>
            </a:pPr>
            <a:r>
              <a:rPr b="1"/>
              <a:t>Aligning Criteria with Organizational Goals:</a:t>
            </a:r>
            <a:r>
              <a:rPr/>
              <a:t> Ensure that the decision criteria are aligned with the strategic goals and objectives of the organization to ensure that decisions support the overall mission and vision.</a:t>
            </a:r>
          </a:p>
        </p:txBody>
      </p:sp>
      <p:sp>
        <p:nvSpPr>
          <p:cNvPr id="4" name="Slide Number Placeholder 3"/>
          <p:cNvSpPr>
            <a:spLocks noGrp="1"/>
          </p:cNvSpPr>
          <p:nvPr>
            <p:ph type="sldNum" sz="quarter" idx="10"/>
          </p:nvPr>
        </p:nvSpPr>
        <p:spPr/>
        <p:txBody>
          <a:bodyPr/>
          <a:lstStyle/>
          <a:p>
            <a:fld id="{18BDFEC3-8487-43E8-A154-7C12CBC1FFF2}" type="slidenum">
              <a:rPr lang="en-US"/>
              <a:t>255</a:t>
            </a:fld>
            <a:endParaRPr lang="en-US"/>
          </a:p>
        </p:txBody>
      </p:sp>
    </p:spTree>
  </p:cSld>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Evaluating alternatives and trade-offs involves assessing the strengths, weaknesses, opportunities, and risks associated with each option to make an informed decision.</a:t>
            </a:r>
          </a:p>
          <a:p>
            <a:pPr lvl="0" indent="0" marL="0">
              <a:buNone/>
            </a:pPr>
          </a:p>
          <a:p>
            <a:pPr lvl="0" indent="0" marL="0">
              <a:buNone/>
            </a:pPr>
            <a:r>
              <a:rPr b="1"/>
              <a:t>SWOT Analysis (Strengths, Weaknesses, Opportunities, Threats):</a:t>
            </a:r>
            <a:r>
              <a:rPr/>
              <a:t> Conduct a SWOT analysis to identify the strengths, weaknesses, opportunities, and threats associated with each alternative.</a:t>
            </a:r>
          </a:p>
          <a:p>
            <a:pPr lvl="0" indent="0" marL="0">
              <a:buNone/>
            </a:pPr>
          </a:p>
          <a:p>
            <a:pPr lvl="0" indent="0" marL="0">
              <a:buNone/>
            </a:pPr>
            <a:r>
              <a:rPr b="1"/>
              <a:t>Cost-Benefit Analysis:</a:t>
            </a:r>
            <a:r>
              <a:rPr/>
              <a:t> Perform a cost-benefit analysis to quantify the costs and benefits of each alternative and assess their relative value.</a:t>
            </a:r>
          </a:p>
          <a:p>
            <a:pPr lvl="0" indent="0" marL="0">
              <a:buNone/>
            </a:pPr>
          </a:p>
          <a:p>
            <a:pPr lvl="0" indent="0" marL="0">
              <a:buNone/>
            </a:pPr>
            <a:r>
              <a:rPr b="1"/>
              <a:t>Risk Assessment and Mitigation Strategies:</a:t>
            </a:r>
            <a:r>
              <a:rPr/>
              <a:t> Assess the potential risks associated with each alternative and develop strategies to mitigate or manage those risks.</a:t>
            </a:r>
          </a:p>
          <a:p>
            <a:pPr lvl="0" indent="0" marL="0">
              <a:buNone/>
            </a:pPr>
          </a:p>
          <a:p>
            <a:pPr lvl="0" indent="0" marL="0">
              <a:buNone/>
            </a:pPr>
            <a:r>
              <a:rPr b="1"/>
              <a:t>Scenario Planning and Sensitivity Analysis:</a:t>
            </a:r>
            <a:r>
              <a:rPr/>
              <a:t> Use scenario planning and sensitivity analysis to explore different future scenarios and assess the potential impact of uncertainty and variability on decision outcomes.</a:t>
            </a:r>
          </a:p>
        </p:txBody>
      </p:sp>
      <p:sp>
        <p:nvSpPr>
          <p:cNvPr id="4" name="Slide Number Placeholder 3"/>
          <p:cNvSpPr>
            <a:spLocks noGrp="1"/>
          </p:cNvSpPr>
          <p:nvPr>
            <p:ph type="sldNum" sz="quarter" idx="10"/>
          </p:nvPr>
        </p:nvSpPr>
        <p:spPr/>
        <p:txBody>
          <a:bodyPr/>
          <a:lstStyle/>
          <a:p>
            <a:fld id="{18BDFEC3-8487-43E8-A154-7C12CBC1FFF2}" type="slidenum">
              <a:rPr lang="en-US"/>
              <a:t>256</a:t>
            </a:fld>
            <a:endParaRPr lang="en-US"/>
          </a:p>
        </p:txBody>
      </p:sp>
    </p:spTree>
  </p:cSld>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Making informed decisions involves using data, analysis, and judgment to select the best alternative that aligns with the established decision criteria and goals.</a:t>
            </a:r>
          </a:p>
          <a:p>
            <a:pPr lvl="0" indent="0" marL="0">
              <a:buNone/>
            </a:pPr>
          </a:p>
          <a:p>
            <a:pPr lvl="0" indent="0" marL="0">
              <a:buNone/>
            </a:pPr>
            <a:r>
              <a:rPr b="1"/>
              <a:t>Data-Driven Decision-Making:</a:t>
            </a:r>
            <a:r>
              <a:rPr/>
              <a:t> Base decisions on data-driven insights and analysis to minimize biases and improve decision quality.</a:t>
            </a:r>
          </a:p>
          <a:p>
            <a:pPr lvl="0" indent="0" marL="0">
              <a:buNone/>
            </a:pPr>
          </a:p>
          <a:p>
            <a:pPr lvl="0" indent="0" marL="0">
              <a:buNone/>
            </a:pPr>
            <a:r>
              <a:rPr b="1"/>
              <a:t>Stakeholder Engagement and Consensus Building:</a:t>
            </a:r>
            <a:r>
              <a:rPr/>
              <a:t> Engage key stakeholders in the decision-making process to gather diverse perspectives and build consensus around the chosen alternative.</a:t>
            </a:r>
          </a:p>
          <a:p>
            <a:pPr lvl="0" indent="0" marL="0">
              <a:buNone/>
            </a:pPr>
          </a:p>
          <a:p>
            <a:pPr lvl="0" indent="0" marL="0">
              <a:buNone/>
            </a:pPr>
            <a:r>
              <a:rPr b="1"/>
              <a:t>Decision Support Systems:</a:t>
            </a:r>
            <a:r>
              <a:rPr/>
              <a:t> Utilize decision support systems and tools to facilitate the decision-making process and provide relevant information and analysis.</a:t>
            </a:r>
          </a:p>
          <a:p>
            <a:pPr lvl="0" indent="0" marL="0">
              <a:buNone/>
            </a:pPr>
          </a:p>
          <a:p>
            <a:pPr lvl="0" indent="0" marL="0">
              <a:buNone/>
            </a:pPr>
            <a:r>
              <a:rPr b="1"/>
              <a:t>Balancing Objectivity and Subjectivity:</a:t>
            </a:r>
            <a:r>
              <a:rPr/>
              <a:t> Balance objectivity (data and analysis) with subjectivity (judgment and intuition) to make well-rounded and informed decisions.</a:t>
            </a:r>
          </a:p>
        </p:txBody>
      </p:sp>
      <p:sp>
        <p:nvSpPr>
          <p:cNvPr id="4" name="Slide Number Placeholder 3"/>
          <p:cNvSpPr>
            <a:spLocks noGrp="1"/>
          </p:cNvSpPr>
          <p:nvPr>
            <p:ph type="sldNum" sz="quarter" idx="10"/>
          </p:nvPr>
        </p:nvSpPr>
        <p:spPr/>
        <p:txBody>
          <a:bodyPr/>
          <a:lstStyle/>
          <a:p>
            <a:fld id="{18BDFEC3-8487-43E8-A154-7C12CBC1FFF2}" type="slidenum">
              <a:rPr lang="en-US"/>
              <a:t>257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Diagnostic analytics focuses on identifying why certain events or outcomes occurred by examining underlying factors and relationships within the data.</a:t>
            </a:r>
          </a:p>
          <a:p>
            <a:pPr lvl="0" indent="0" marL="0">
              <a:buNone/>
            </a:pPr>
          </a:p>
          <a:p>
            <a:pPr lvl="0"/>
            <a:r>
              <a:rPr b="1"/>
              <a:t>Goal:</a:t>
            </a:r>
            <a:r>
              <a:rPr/>
              <a:t> The primary objective is to uncover causal relationships and determine the root causes of observed phenomena.</a:t>
            </a:r>
          </a:p>
          <a:p>
            <a:pPr lvl="0" indent="0" marL="0">
              <a:buNone/>
            </a:pPr>
          </a:p>
          <a:p>
            <a:pPr lvl="0"/>
            <a:r>
              <a:rPr b="1"/>
              <a:t>Techniques:</a:t>
            </a:r>
            <a:r>
              <a:rPr/>
              <a:t> Statistical analysis, correlation analysis, and root cause analysis are common techniques used in diagnostic analytics.</a:t>
            </a:r>
          </a:p>
          <a:p>
            <a:pPr lvl="0" indent="0" marL="0">
              <a:buNone/>
            </a:pPr>
          </a:p>
          <a:p>
            <a:pPr lvl="0"/>
            <a:r>
              <a:rPr b="1"/>
              <a:t>Applications:</a:t>
            </a:r>
            <a:r>
              <a:rPr/>
              <a:t> Diagnostic analytics is valuable in troubleshooting issues, identifying inefficiencies, and improving processes.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Implementing decision outcomes involves executing the chosen alternative and monitoring its progress to ensure successful implementation and desired outcomes.</a:t>
            </a:r>
          </a:p>
          <a:p>
            <a:pPr lvl="0" indent="0" marL="0">
              <a:buNone/>
            </a:pPr>
          </a:p>
          <a:p>
            <a:pPr lvl="0" indent="0" marL="0">
              <a:buNone/>
            </a:pPr>
            <a:r>
              <a:rPr b="1"/>
              <a:t>Action Planning and Implementation Strategies:</a:t>
            </a:r>
            <a:r>
              <a:rPr/>
              <a:t> Develop action plans and implementation strategies to translate the decision into concrete actions and initiatives.</a:t>
            </a:r>
          </a:p>
          <a:p>
            <a:pPr lvl="0" indent="0" marL="0">
              <a:buNone/>
            </a:pPr>
          </a:p>
          <a:p>
            <a:pPr lvl="0" indent="0" marL="0">
              <a:buNone/>
            </a:pPr>
            <a:r>
              <a:rPr b="1"/>
              <a:t>Performance Monitoring and Evaluation:</a:t>
            </a:r>
            <a:r>
              <a:rPr/>
              <a:t> Monitor the performance of the implemented decision and evaluate its effectiveness against predefined metrics and targets.</a:t>
            </a:r>
          </a:p>
          <a:p>
            <a:pPr lvl="0" indent="0" marL="0">
              <a:buNone/>
            </a:pPr>
          </a:p>
          <a:p>
            <a:pPr lvl="0" indent="0" marL="0">
              <a:buNone/>
            </a:pPr>
            <a:r>
              <a:rPr b="1"/>
              <a:t>Adjusting Course as Needed:</a:t>
            </a:r>
            <a:r>
              <a:rPr/>
              <a:t> Be prepared to adjust the course of action as needed based on real-time feedback and changing circumstances to ensure alignment with objectives.</a:t>
            </a:r>
          </a:p>
          <a:p>
            <a:pPr lvl="0" indent="0" marL="0">
              <a:buNone/>
            </a:pPr>
          </a:p>
          <a:p>
            <a:pPr lvl="0" indent="0" marL="0">
              <a:buNone/>
            </a:pPr>
            <a:r>
              <a:rPr b="1"/>
              <a:t>Learning from Decision Outcomes:</a:t>
            </a:r>
            <a:r>
              <a:rPr/>
              <a:t> Reflect on the outcomes of the decision and identify lessons learned to improve future decision-making processes and outcomes.</a:t>
            </a:r>
          </a:p>
        </p:txBody>
      </p:sp>
      <p:sp>
        <p:nvSpPr>
          <p:cNvPr id="4" name="Slide Number Placeholder 3"/>
          <p:cNvSpPr>
            <a:spLocks noGrp="1"/>
          </p:cNvSpPr>
          <p:nvPr>
            <p:ph type="sldNum" sz="quarter" idx="10"/>
          </p:nvPr>
        </p:nvSpPr>
        <p:spPr/>
        <p:txBody>
          <a:bodyPr/>
          <a:lstStyle/>
          <a:p>
            <a:fld id="{18BDFEC3-8487-43E8-A154-7C12CBC1FFF2}" type="slidenum">
              <a:rPr lang="en-US"/>
              <a:t>258</a:t>
            </a:fld>
            <a:endParaRPr lang="en-US"/>
          </a:p>
        </p:txBody>
      </p:sp>
    </p:spTree>
  </p:cSld>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continuously evaluating and refining decisions based on feedback and new data.</a:t>
            </a:r>
          </a:p>
          <a:p>
            <a:pPr lvl="0" indent="0" marL="0">
              <a:buNone/>
            </a:pPr>
          </a:p>
          <a:p>
            <a:pPr lvl="0" indent="0" marL="0">
              <a:buNone/>
            </a:pPr>
            <a:r>
              <a:rPr b="1"/>
              <a:t>Monitoring and Evaluating Decision Outcomes:</a:t>
            </a:r>
            <a:r>
              <a:rPr/>
              <a:t> Tracking the implementation of decision outcomes and evaluating their effectiveness against established criteria and objectives. This involves performance metrics, KPIs, and regular progress reviews.</a:t>
            </a:r>
          </a:p>
          <a:p>
            <a:pPr lvl="0" indent="0" marL="0">
              <a:buNone/>
            </a:pPr>
          </a:p>
          <a:p>
            <a:pPr lvl="0" indent="0" marL="0">
              <a:buNone/>
            </a:pPr>
            <a:r>
              <a:rPr b="1"/>
              <a:t>Gathering Feedback and Iterating:</a:t>
            </a:r>
            <a:r>
              <a:rPr/>
              <a:t> Soliciting feedback from stakeholders and incorporating lessons learned into future decision-making processes. This promotes continuous improvement and adaptation to changing conditions.</a:t>
            </a:r>
          </a:p>
          <a:p>
            <a:pPr lvl="0" indent="0" marL="0">
              <a:buNone/>
            </a:pPr>
          </a:p>
          <a:p>
            <a:pPr lvl="0" indent="0" marL="0">
              <a:buNone/>
            </a:pPr>
            <a:r>
              <a:rPr b="1"/>
              <a:t>Adapting to Changing Conditions:</a:t>
            </a:r>
            <a:r>
              <a:rPr/>
              <a:t> Anticipating and responding to changes in the business environment, market dynamics, and stakeholder needs. This involves flexibility, agility, and resilience in decision-making and implementation.</a:t>
            </a:r>
          </a:p>
          <a:p>
            <a:pPr lvl="0" indent="0" marL="0">
              <a:buNone/>
            </a:pPr>
          </a:p>
          <a:p>
            <a:pPr lvl="0" indent="0" marL="0">
              <a:buNone/>
            </a:pPr>
            <a:r>
              <a:rPr b="1"/>
              <a:t>Continuous Improvement and Learning:</a:t>
            </a:r>
            <a:r>
              <a:rPr/>
              <a:t> Embracing a culture of continuous improvement and learning to enhance decision-making capabilities and organizational effectiveness. This includes knowledge sharing, training, and development initiatives to build capacity and expertise.</a:t>
            </a:r>
          </a:p>
        </p:txBody>
      </p:sp>
      <p:sp>
        <p:nvSpPr>
          <p:cNvPr id="4" name="Slide Number Placeholder 3"/>
          <p:cNvSpPr>
            <a:spLocks noGrp="1"/>
          </p:cNvSpPr>
          <p:nvPr>
            <p:ph type="sldNum" sz="quarter" idx="10"/>
          </p:nvPr>
        </p:nvSpPr>
        <p:spPr/>
        <p:txBody>
          <a:bodyPr/>
          <a:lstStyle/>
          <a:p>
            <a:fld id="{18BDFEC3-8487-43E8-A154-7C12CBC1FFF2}" type="slidenum">
              <a:rPr lang="en-US"/>
              <a:t>259</a:t>
            </a:fld>
            <a:endParaRPr lang="en-US"/>
          </a:p>
        </p:txBody>
      </p:sp>
    </p:spTree>
  </p:cSld>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Monitoring and evaluating decision outcomes involves assessing the effectiveness of the implemented decisions against predefined metrics and targets.</a:t>
            </a:r>
          </a:p>
          <a:p>
            <a:pPr lvl="0" indent="0" marL="0">
              <a:buNone/>
            </a:pPr>
          </a:p>
          <a:p>
            <a:pPr lvl="0" indent="0" marL="0">
              <a:buNone/>
            </a:pPr>
            <a:r>
              <a:rPr b="1"/>
              <a:t>Establishing Key Performance Indicators (KPIs):</a:t>
            </a:r>
            <a:r>
              <a:rPr/>
              <a:t> Define key performance indicators (KPIs) that align with the objectives of the decision and reflect the desired outcomes.</a:t>
            </a:r>
          </a:p>
          <a:p>
            <a:pPr lvl="0" indent="0" marL="0">
              <a:buNone/>
            </a:pPr>
          </a:p>
          <a:p>
            <a:pPr lvl="0" indent="0" marL="0">
              <a:buNone/>
            </a:pPr>
            <a:r>
              <a:rPr b="1"/>
              <a:t>Tracking Progress and Performance:</a:t>
            </a:r>
            <a:r>
              <a:rPr/>
              <a:t> Monitor progress and performance against established KPIs to identify areas of success and areas needing improvement.</a:t>
            </a:r>
          </a:p>
          <a:p>
            <a:pPr lvl="0" indent="0" marL="0">
              <a:buNone/>
            </a:pPr>
          </a:p>
          <a:p>
            <a:pPr lvl="0" indent="0" marL="0">
              <a:buNone/>
            </a:pPr>
            <a:r>
              <a:rPr b="1"/>
              <a:t>Conducting Post-Implementation Reviews:</a:t>
            </a:r>
            <a:r>
              <a:rPr/>
              <a:t> Conduct post-implementation reviews to evaluate the overall effectiveness of the decision and identify lessons learned.</a:t>
            </a:r>
          </a:p>
          <a:p>
            <a:pPr lvl="0" indent="0" marL="0">
              <a:buNone/>
            </a:pPr>
          </a:p>
          <a:p>
            <a:pPr lvl="0" indent="0" marL="0">
              <a:buNone/>
            </a:pPr>
            <a:r>
              <a:rPr b="1"/>
              <a:t>Analyzing Successes and Failures:</a:t>
            </a:r>
            <a:r>
              <a:rPr/>
              <a:t> Analyze both successes and failures to understand what worked well and what could be improved in future decision-making processes.</a:t>
            </a:r>
          </a:p>
        </p:txBody>
      </p:sp>
      <p:sp>
        <p:nvSpPr>
          <p:cNvPr id="4" name="Slide Number Placeholder 3"/>
          <p:cNvSpPr>
            <a:spLocks noGrp="1"/>
          </p:cNvSpPr>
          <p:nvPr>
            <p:ph type="sldNum" sz="quarter" idx="10"/>
          </p:nvPr>
        </p:nvSpPr>
        <p:spPr/>
        <p:txBody>
          <a:bodyPr/>
          <a:lstStyle/>
          <a:p>
            <a:fld id="{18BDFEC3-8487-43E8-A154-7C12CBC1FFF2}" type="slidenum">
              <a:rPr lang="en-US"/>
              <a:t>260</a:t>
            </a:fld>
            <a:endParaRPr lang="en-US"/>
          </a:p>
        </p:txBody>
      </p:sp>
    </p:spTree>
  </p:cSld>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Gathering feedback and iterating involves soliciting input from stakeholders, analyzing feedback, and using insights to refine and improve decision-making processes.</a:t>
            </a:r>
          </a:p>
          <a:p>
            <a:pPr lvl="0" indent="0" marL="0">
              <a:buNone/>
            </a:pPr>
          </a:p>
          <a:p>
            <a:pPr lvl="0" indent="0" marL="0">
              <a:buNone/>
            </a:pPr>
            <a:r>
              <a:rPr b="1"/>
              <a:t>Stakeholder Surveys and Interviews:</a:t>
            </a:r>
            <a:r>
              <a:rPr/>
              <a:t> Use surveys, interviews, and other feedback mechanisms to gather input from stakeholders about their experiences and perspectives.</a:t>
            </a:r>
          </a:p>
          <a:p>
            <a:pPr lvl="0" indent="0" marL="0">
              <a:buNone/>
            </a:pPr>
          </a:p>
          <a:p>
            <a:pPr lvl="0" indent="0" marL="0">
              <a:buNone/>
            </a:pPr>
            <a:r>
              <a:rPr b="1"/>
              <a:t>Feedback Mechanisms and Platforms:</a:t>
            </a:r>
            <a:r>
              <a:rPr/>
              <a:t> Establish feedback mechanisms and platforms to encourage ongoing communication and collaboration among stakeholders.</a:t>
            </a:r>
          </a:p>
          <a:p>
            <a:pPr lvl="0" indent="0" marL="0">
              <a:buNone/>
            </a:pPr>
          </a:p>
          <a:p>
            <a:pPr lvl="0" indent="0" marL="0">
              <a:buNone/>
            </a:pPr>
            <a:r>
              <a:rPr b="1"/>
              <a:t>Incorporating Stakeholder Input into Decision-Making:</a:t>
            </a:r>
            <a:r>
              <a:rPr/>
              <a:t> Incorporate stakeholder feedback into decision-making processes to ensure decisions are aligned with stakeholder needs and preferences.</a:t>
            </a:r>
          </a:p>
          <a:p>
            <a:pPr lvl="0" indent="0" marL="0">
              <a:buNone/>
            </a:pPr>
          </a:p>
          <a:p>
            <a:pPr lvl="0" indent="0" marL="0">
              <a:buNone/>
            </a:pPr>
            <a:r>
              <a:rPr b="1"/>
              <a:t>Iterative Decision-Making Process:</a:t>
            </a:r>
            <a:r>
              <a:rPr/>
              <a:t> Embrace an iterative approach to decision-making, where feedback and insights are used to continuously refine and improve decision outcomes.</a:t>
            </a:r>
          </a:p>
        </p:txBody>
      </p:sp>
      <p:sp>
        <p:nvSpPr>
          <p:cNvPr id="4" name="Slide Number Placeholder 3"/>
          <p:cNvSpPr>
            <a:spLocks noGrp="1"/>
          </p:cNvSpPr>
          <p:nvPr>
            <p:ph type="sldNum" sz="quarter" idx="10"/>
          </p:nvPr>
        </p:nvSpPr>
        <p:spPr/>
        <p:txBody>
          <a:bodyPr/>
          <a:lstStyle/>
          <a:p>
            <a:fld id="{18BDFEC3-8487-43E8-A154-7C12CBC1FFF2}" type="slidenum">
              <a:rPr lang="en-US"/>
              <a:t>261</a:t>
            </a:fld>
            <a:endParaRPr lang="en-US"/>
          </a:p>
        </p:txBody>
      </p:sp>
    </p:spTree>
  </p:cSld>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Adapting to changing conditions involves staying flexible and responsive to shifts in the business environment, technology landscape, and stakeholder needs.</a:t>
            </a:r>
          </a:p>
          <a:p>
            <a:pPr lvl="0" indent="0" marL="0">
              <a:buNone/>
            </a:pPr>
          </a:p>
          <a:p>
            <a:pPr lvl="0" indent="0" marL="0">
              <a:buNone/>
            </a:pPr>
            <a:r>
              <a:rPr b="1"/>
              <a:t>Environmental Scanning and Trend Analysis:</a:t>
            </a:r>
            <a:r>
              <a:rPr/>
              <a:t> Monitor changes in the external environment and analyze trends to anticipate potential disruptions and opportunities.</a:t>
            </a:r>
          </a:p>
          <a:p>
            <a:pPr lvl="0" indent="0" marL="0">
              <a:buNone/>
            </a:pPr>
          </a:p>
          <a:p>
            <a:pPr lvl="0" indent="0" marL="0">
              <a:buNone/>
            </a:pPr>
            <a:r>
              <a:rPr b="1"/>
              <a:t>Scenario Planning and Contingency Planning:</a:t>
            </a:r>
            <a:r>
              <a:rPr/>
              <a:t> Develop scenarios and contingency plans to prepare for various possible futures and mitigate risks associated with uncertainty.</a:t>
            </a:r>
          </a:p>
          <a:p>
            <a:pPr lvl="0" indent="0" marL="0">
              <a:buNone/>
            </a:pPr>
          </a:p>
          <a:p>
            <a:pPr lvl="0" indent="0" marL="0">
              <a:buNone/>
            </a:pPr>
            <a:r>
              <a:rPr b="1"/>
              <a:t>Agility and Resilience in Decision-Making:</a:t>
            </a:r>
            <a:r>
              <a:rPr/>
              <a:t> Cultivate agility and resilience in decision-making processes to respond quickly and effectively to changing conditions.</a:t>
            </a:r>
          </a:p>
          <a:p>
            <a:pPr lvl="0" indent="0" marL="0">
              <a:buNone/>
            </a:pPr>
          </a:p>
          <a:p>
            <a:pPr lvl="0" indent="0" marL="0">
              <a:buNone/>
            </a:pPr>
            <a:r>
              <a:rPr b="1"/>
              <a:t>Embracing Change as an Opportunity:</a:t>
            </a:r>
            <a:r>
              <a:rPr/>
              <a:t> View change as an opportunity for innovation and growth, rather than a threat, and be willing to adapt and evolve accordingly.</a:t>
            </a:r>
          </a:p>
        </p:txBody>
      </p:sp>
      <p:sp>
        <p:nvSpPr>
          <p:cNvPr id="4" name="Slide Number Placeholder 3"/>
          <p:cNvSpPr>
            <a:spLocks noGrp="1"/>
          </p:cNvSpPr>
          <p:nvPr>
            <p:ph type="sldNum" sz="quarter" idx="10"/>
          </p:nvPr>
        </p:nvSpPr>
        <p:spPr/>
        <p:txBody>
          <a:bodyPr/>
          <a:lstStyle/>
          <a:p>
            <a:fld id="{18BDFEC3-8487-43E8-A154-7C12CBC1FFF2}" type="slidenum">
              <a:rPr lang="en-US"/>
              <a:t>262</a:t>
            </a:fld>
            <a:endParaRPr lang="en-US"/>
          </a:p>
        </p:txBody>
      </p:sp>
    </p:spTree>
  </p:cSld>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Continuous improvement and learning involve fostering a culture of experimentation, innovation, and reflection to drive ongoing enhancements in decision-making processes and outcomes.</a:t>
            </a:r>
          </a:p>
          <a:p>
            <a:pPr lvl="0" indent="0" marL="0">
              <a:buNone/>
            </a:pPr>
          </a:p>
          <a:p>
            <a:pPr lvl="0" indent="0" marL="0">
              <a:buNone/>
            </a:pPr>
            <a:r>
              <a:rPr b="1"/>
              <a:t>Establishing a Culture of Learning and Innovation:</a:t>
            </a:r>
            <a:r>
              <a:rPr/>
              <a:t> Create an environment that encourages continuous learning, experimentation, and innovation to foster growth and development.</a:t>
            </a:r>
          </a:p>
          <a:p>
            <a:pPr lvl="0" indent="0" marL="0">
              <a:buNone/>
            </a:pPr>
          </a:p>
          <a:p>
            <a:pPr lvl="0" indent="0" marL="0">
              <a:buNone/>
            </a:pPr>
            <a:r>
              <a:rPr b="1"/>
              <a:t>Encouraging Experimentation and Risk-Taking:</a:t>
            </a:r>
            <a:r>
              <a:rPr/>
              <a:t> Encourage a willingness to experiment and take calculated risks to drive innovation and discover new approaches to decision-making.</a:t>
            </a:r>
          </a:p>
          <a:p>
            <a:pPr lvl="0" indent="0" marL="0">
              <a:buNone/>
            </a:pPr>
          </a:p>
          <a:p>
            <a:pPr lvl="0" indent="0" marL="0">
              <a:buNone/>
            </a:pPr>
            <a:r>
              <a:rPr b="1"/>
              <a:t>Reflecting on Decision Outcomes and Lessons Learned:</a:t>
            </a:r>
            <a:r>
              <a:rPr/>
              <a:t> Reflect on decision outcomes and lessons learned to identify opportunities for improvement and inform future decision-making processes.</a:t>
            </a:r>
          </a:p>
          <a:p>
            <a:pPr lvl="0" indent="0" marL="0">
              <a:buNone/>
            </a:pPr>
          </a:p>
          <a:p>
            <a:pPr lvl="0" indent="0" marL="0">
              <a:buNone/>
            </a:pPr>
            <a:r>
              <a:rPr b="1"/>
              <a:t>Implementing Feedback Loops for Continuous Improvement:</a:t>
            </a:r>
            <a:r>
              <a:rPr/>
              <a:t> Implement feedback loops and mechanisms for gathering input from stakeholders to enable continuous improvement and refinement of decision-making practices.</a:t>
            </a:r>
          </a:p>
        </p:txBody>
      </p:sp>
      <p:sp>
        <p:nvSpPr>
          <p:cNvPr id="4" name="Slide Number Placeholder 3"/>
          <p:cNvSpPr>
            <a:spLocks noGrp="1"/>
          </p:cNvSpPr>
          <p:nvPr>
            <p:ph type="sldNum" sz="quarter" idx="10"/>
          </p:nvPr>
        </p:nvSpPr>
        <p:spPr/>
        <p:txBody>
          <a:bodyPr/>
          <a:lstStyle/>
          <a:p>
            <a:fld id="{18BDFEC3-8487-43E8-A154-7C12CBC1FFF2}" type="slidenum">
              <a:rPr lang="en-US"/>
              <a:t>263</a:t>
            </a:fld>
            <a:endParaRPr lang="en-US"/>
          </a:p>
        </p:txBody>
      </p:sp>
    </p:spTree>
  </p:cSld>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with data and analytical strategies.</a:t>
            </a:r>
          </a:p>
          <a:p>
            <a:pPr lvl="0" indent="0" marL="0">
              <a:buNone/>
            </a:pPr>
          </a:p>
          <a:p>
            <a:pPr lvl="0"/>
            <a:r>
              <a:rPr/>
              <a:t>Data Driven Culture: Creating a culture that values data and uses it to drive decision-making.</a:t>
            </a:r>
          </a:p>
          <a:p>
            <a:pPr lvl="0" indent="0" marL="0">
              <a:buNone/>
            </a:pPr>
          </a:p>
          <a:p>
            <a:pPr lvl="0"/>
            <a:r>
              <a:rPr/>
              <a:t>Business Intelligence: Understanding how business intelligence tools and practices rely on data literacy.</a:t>
            </a:r>
          </a:p>
          <a:p>
            <a:pPr lvl="0" indent="0" marL="0">
              <a:buNone/>
            </a:pPr>
          </a:p>
          <a:p>
            <a:pPr lvl="0"/>
            <a:r>
              <a:rPr/>
              <a:t>Artificial Intelligence: Exploring the role of data literacy in the development and deployment of AI technologies.</a:t>
            </a:r>
          </a:p>
          <a:p>
            <a:pPr lvl="0" indent="0" marL="0">
              <a:buNone/>
            </a:pPr>
          </a:p>
          <a:p>
            <a:pPr lvl="0"/>
            <a:r>
              <a:rPr/>
              <a:t>Machine Learning And Algorithms: Discussing how data literacy enables understanding and working with ML algorithms.</a:t>
            </a:r>
          </a:p>
          <a:p>
            <a:pPr lvl="0" indent="0" marL="0">
              <a:buNone/>
            </a:pPr>
          </a:p>
          <a:p>
            <a:pPr lvl="0"/>
            <a:r>
              <a:rPr/>
              <a:t>Big Data: Analyzing the impact of data literacy on harnessing and analyzing large volumes of data.</a:t>
            </a:r>
          </a:p>
          <a:p>
            <a:pPr lvl="0" indent="0" marL="0">
              <a:buNone/>
            </a:pPr>
          </a:p>
          <a:p>
            <a:pPr lvl="0"/>
            <a:r>
              <a:rPr/>
              <a:t>X Contents: Replace with specific content</a:t>
            </a:r>
          </a:p>
          <a:p>
            <a:pPr lvl="0" indent="0" marL="0">
              <a:buNone/>
            </a:pPr>
          </a:p>
          <a:p>
            <a:pPr lvl="0"/>
            <a:r>
              <a:rPr/>
              <a:t>Embedded Analytics: Exploring the integration of data literacy into applications and processes through embedded analytics.</a:t>
            </a:r>
          </a:p>
          <a:p>
            <a:pPr lvl="0" indent="0" marL="0">
              <a:buNone/>
            </a:pPr>
          </a:p>
          <a:p>
            <a:pPr lvl="0"/>
            <a:r>
              <a:rPr/>
              <a:t>The Cloud: Understanding the implications of data literacy in cloud-based data storage and processing.</a:t>
            </a:r>
          </a:p>
          <a:p>
            <a:pPr lvl="0" indent="0" marL="0">
              <a:buNone/>
            </a:pPr>
          </a:p>
          <a:p>
            <a:pPr lvl="0"/>
            <a:r>
              <a:rPr/>
              <a:t>Edge Analytics: Discussing the role of data literacy in edge computing and analytics.</a:t>
            </a:r>
          </a:p>
          <a:p>
            <a:pPr lvl="0" indent="0" marL="0">
              <a:buNone/>
            </a:pPr>
          </a:p>
          <a:p>
            <a:pPr lvl="0"/>
            <a:r>
              <a:rPr/>
              <a:t>Geo Analytics: Exploring how data literacy enables the analysis of location-based data and geospatial information.</a:t>
            </a:r>
          </a:p>
        </p:txBody>
      </p:sp>
      <p:sp>
        <p:nvSpPr>
          <p:cNvPr id="4" name="Slide Number Placeholder 3"/>
          <p:cNvSpPr>
            <a:spLocks noGrp="1"/>
          </p:cNvSpPr>
          <p:nvPr>
            <p:ph type="sldNum" sz="quarter" idx="10"/>
          </p:nvPr>
        </p:nvSpPr>
        <p:spPr/>
        <p:txBody>
          <a:bodyPr/>
          <a:lstStyle/>
          <a:p>
            <a:fld id="{18BDFEC3-8487-43E8-A154-7C12CBC1FFF2}" type="slidenum">
              <a:rPr lang="en-US"/>
              <a:t>264</a:t>
            </a:fld>
            <a:endParaRPr lang="en-US"/>
          </a:p>
        </p:txBody>
      </p:sp>
    </p:spTree>
  </p:cSld>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concept of a data-driven culture and its significance in organizations.</a:t>
            </a:r>
          </a:p>
          <a:p>
            <a:pPr lvl="0" indent="0" marL="0">
              <a:buNone/>
            </a:pPr>
          </a:p>
          <a:p>
            <a:pPr lvl="0" indent="0" marL="0">
              <a:buNone/>
            </a:pPr>
            <a:r>
              <a:rPr b="1"/>
              <a:t>Definition and Importance:</a:t>
            </a:r>
            <a:r>
              <a:rPr/>
              <a:t> Defining what constitutes a data-driven culture and why it’s essential for organizations. </a:t>
            </a:r>
            <a:r>
              <a:rPr b="1"/>
              <a:t>Building a Data Driven Culture:</a:t>
            </a:r>
            <a:r>
              <a:rPr/>
              <a:t> Strategies and best practices for fostering a culture that values data and data-driven decision-making. </a:t>
            </a:r>
            <a:r>
              <a:rPr b="1"/>
              <a:t>Leadership’s Role in Promoting Data Literacy:</a:t>
            </a:r>
            <a:r>
              <a:rPr/>
              <a:t> The importance of leadership in championing data literacy initiatives and fostering a culture of data literacy. </a:t>
            </a:r>
            <a:r>
              <a:rPr b="1"/>
              <a:t>Overcoming Challenges and Resistance:</a:t>
            </a:r>
            <a:r>
              <a:rPr/>
              <a:t> Addressing common challenges and resistance faced in establishing and maintaining a data-driven culture and how to overcome them.</a:t>
            </a:r>
          </a:p>
        </p:txBody>
      </p:sp>
      <p:sp>
        <p:nvSpPr>
          <p:cNvPr id="4" name="Slide Number Placeholder 3"/>
          <p:cNvSpPr>
            <a:spLocks noGrp="1"/>
          </p:cNvSpPr>
          <p:nvPr>
            <p:ph type="sldNum" sz="quarter" idx="10"/>
          </p:nvPr>
        </p:nvSpPr>
        <p:spPr/>
        <p:txBody>
          <a:bodyPr/>
          <a:lstStyle/>
          <a:p>
            <a:fld id="{18BDFEC3-8487-43E8-A154-7C12CBC1FFF2}" type="slidenum">
              <a:rPr lang="en-US"/>
              <a:t>265</a:t>
            </a:fld>
            <a:endParaRPr lang="en-US"/>
          </a:p>
        </p:txBody>
      </p:sp>
    </p:spTree>
  </p:cSld>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Defining what a data-driven culture entails and exploring its significance for organizations. </a:t>
            </a:r>
            <a:r>
              <a:rPr b="1"/>
              <a:t>Understanding the Concept of a Data-Driven Culture:</a:t>
            </a:r>
            <a:r>
              <a:rPr/>
              <a:t> Defining what a data-driven culture entails, including the reliance on data for decision-making, the integration of data into organizational processes, and the emphasis on data literacy. </a:t>
            </a:r>
            <a:r>
              <a:rPr b="1"/>
              <a:t>Significance of a Data-Driven Culture for Organizations:</a:t>
            </a:r>
            <a:r>
              <a:rPr/>
              <a:t> Exploring the benefits of a data-driven culture, such as improved decision-making, increased efficiency, innovation, and competitive advantage.</a:t>
            </a:r>
          </a:p>
        </p:txBody>
      </p:sp>
      <p:sp>
        <p:nvSpPr>
          <p:cNvPr id="4" name="Slide Number Placeholder 3"/>
          <p:cNvSpPr>
            <a:spLocks noGrp="1"/>
          </p:cNvSpPr>
          <p:nvPr>
            <p:ph type="sldNum" sz="quarter" idx="10"/>
          </p:nvPr>
        </p:nvSpPr>
        <p:spPr/>
        <p:txBody>
          <a:bodyPr/>
          <a:lstStyle/>
          <a:p>
            <a:fld id="{18BDFEC3-8487-43E8-A154-7C12CBC1FFF2}" type="slidenum">
              <a:rPr lang="en-US"/>
              <a:t>266</a:t>
            </a:fld>
            <a:endParaRPr lang="en-US"/>
          </a:p>
        </p:txBody>
      </p:sp>
    </p:spTree>
  </p:cSld>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Outlining strategies for building a data-driven culture within organizations. </a:t>
            </a:r>
            <a:r>
              <a:rPr b="1"/>
              <a:t>Establishing Clear Goals and Objectives:</a:t>
            </a:r>
            <a:r>
              <a:rPr/>
              <a:t> Setting clear objectives and goals aligned with the organization’s mission and vision to drive data-driven initiatives. </a:t>
            </a:r>
            <a:r>
              <a:rPr b="1"/>
              <a:t>Promoting Data Literacy Training and Education:</a:t>
            </a:r>
            <a:r>
              <a:rPr/>
              <a:t> Investing in training programs and resources to enhance data literacy skills across the organization. </a:t>
            </a:r>
            <a:r>
              <a:rPr b="1"/>
              <a:t>Creating a Supportive Environment for Data Initiatives:</a:t>
            </a:r>
            <a:r>
              <a:rPr/>
              <a:t> Fostering an organizational culture that encourages experimentation, risk-taking, and learning from data-driven initiatives.</a:t>
            </a:r>
          </a:p>
        </p:txBody>
      </p:sp>
      <p:sp>
        <p:nvSpPr>
          <p:cNvPr id="4" name="Slide Number Placeholder 3"/>
          <p:cNvSpPr>
            <a:spLocks noGrp="1"/>
          </p:cNvSpPr>
          <p:nvPr>
            <p:ph type="sldNum" sz="quarter" idx="10"/>
          </p:nvPr>
        </p:nvSpPr>
        <p:spPr/>
        <p:txBody>
          <a:bodyPr/>
          <a:lstStyle/>
          <a:p>
            <a:fld id="{18BDFEC3-8487-43E8-A154-7C12CBC1FFF2}" type="slidenum">
              <a:rPr lang="en-US"/>
              <a:t>267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Statistical Analysis:</a:t>
            </a:r>
            <a:r>
              <a:rPr/>
              <a:t> Using statistical methods to identify correlations, patterns, and anomalies in data.</a:t>
            </a:r>
          </a:p>
          <a:p>
            <a:pPr lvl="0" indent="0" marL="0">
              <a:buNone/>
            </a:pPr>
          </a:p>
          <a:p>
            <a:pPr lvl="0"/>
            <a:r>
              <a:rPr b="1"/>
              <a:t>Correlation Analysis:</a:t>
            </a:r>
            <a:r>
              <a:rPr/>
              <a:t> Examining the strength and direction of relationships between variables.</a:t>
            </a:r>
          </a:p>
          <a:p>
            <a:pPr lvl="0" indent="0" marL="0">
              <a:buNone/>
            </a:pPr>
          </a:p>
          <a:p>
            <a:pPr lvl="0"/>
            <a:r>
              <a:rPr b="1"/>
              <a:t>Root Cause Analysis:</a:t>
            </a:r>
            <a:r>
              <a:rPr/>
              <a:t> Investigating the underlying reasons behind specific outcomes or events.</a:t>
            </a:r>
          </a:p>
          <a:p>
            <a:pPr lvl="0" indent="0" marL="0">
              <a:buNone/>
            </a:pPr>
          </a:p>
          <a:p>
            <a:pPr lvl="0"/>
            <a:r>
              <a:rPr b="1"/>
              <a:t>Data Mining:</a:t>
            </a:r>
            <a:r>
              <a:rPr/>
              <a:t> Extracting valuable insights and patterns from large datasets to identify potential causes.</a:t>
            </a:r>
          </a:p>
          <a:p>
            <a:pPr lvl="0" indent="0" marL="0">
              <a:buNone/>
            </a:pPr>
          </a:p>
          <a:p>
            <a:pPr lvl="0"/>
            <a:r>
              <a:rPr b="1"/>
              <a:t>Hypothesis Testing:</a:t>
            </a:r>
            <a:r>
              <a:rPr/>
              <a:t> Formulating and testing hypotheses to validate causal relationships.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Highlighting the crucial role of leadership in promoting data literacy initiatives. </a:t>
            </a:r>
            <a:r>
              <a:rPr b="1"/>
              <a:t>Setting the Tone from the Top:</a:t>
            </a:r>
            <a:r>
              <a:rPr/>
              <a:t> The importance of leadership in promoting and championing data literacy initiatives, establishing it as a core value within the organization. </a:t>
            </a:r>
            <a:r>
              <a:rPr b="1"/>
              <a:t>Allocating Resources and Support:</a:t>
            </a:r>
            <a:r>
              <a:rPr/>
              <a:t> Providing the necessary resources, budget, and support for data literacy training and education programs. </a:t>
            </a:r>
            <a:r>
              <a:rPr b="1"/>
              <a:t>Leading by Example: Demonstrating Data Literacy Skills:</a:t>
            </a:r>
            <a:r>
              <a:rPr/>
              <a:t> Leaders should actively demonstrate their own data literacy skills and encourage others to develop similar competencies.</a:t>
            </a:r>
          </a:p>
        </p:txBody>
      </p:sp>
      <p:sp>
        <p:nvSpPr>
          <p:cNvPr id="4" name="Slide Number Placeholder 3"/>
          <p:cNvSpPr>
            <a:spLocks noGrp="1"/>
          </p:cNvSpPr>
          <p:nvPr>
            <p:ph type="sldNum" sz="quarter" idx="10"/>
          </p:nvPr>
        </p:nvSpPr>
        <p:spPr/>
        <p:txBody>
          <a:bodyPr/>
          <a:lstStyle/>
          <a:p>
            <a:fld id="{18BDFEC3-8487-43E8-A154-7C12CBC1FFF2}" type="slidenum">
              <a:rPr lang="en-US"/>
              <a:t>268</a:t>
            </a:fld>
            <a:endParaRPr lang="en-US"/>
          </a:p>
        </p:txBody>
      </p:sp>
    </p:spTree>
  </p:cSld>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Discussing strategies for overcoming challenges and resistance in fostering a data-driven culture. </a:t>
            </a:r>
            <a:r>
              <a:rPr b="1"/>
              <a:t>Addressing Cultural Resistance to Change:</a:t>
            </a:r>
            <a:r>
              <a:rPr/>
              <a:t> Strategies for overcoming resistance to adopting a data-driven culture, including communication, education, and involving stakeholders in the change process. </a:t>
            </a:r>
            <a:r>
              <a:rPr b="1"/>
              <a:t>Dealing with Data Silos and Fragmentation:</a:t>
            </a:r>
            <a:r>
              <a:rPr/>
              <a:t> Addressing challenges related to data silos and fragmentation by promoting data sharing, integration, and collaboration across departments. </a:t>
            </a:r>
            <a:r>
              <a:rPr b="1"/>
              <a:t>Building Trust and Confidence in Data:</a:t>
            </a:r>
            <a:r>
              <a:rPr/>
              <a:t> Implementing measures to ensure data quality, accuracy, and transparency to build trust and confidence in data-driven decision-making. </a:t>
            </a:r>
            <a:r>
              <a:rPr b="1"/>
              <a:t>Addressing Privacy and Ethical Concerns:</a:t>
            </a:r>
            <a:r>
              <a:rPr/>
              <a:t> Establishing policies and practices to address privacy concerns and ethical considerations related to data collection, usage, and sharing.</a:t>
            </a:r>
          </a:p>
        </p:txBody>
      </p:sp>
      <p:sp>
        <p:nvSpPr>
          <p:cNvPr id="4" name="Slide Number Placeholder 3"/>
          <p:cNvSpPr>
            <a:spLocks noGrp="1"/>
          </p:cNvSpPr>
          <p:nvPr>
            <p:ph type="sldNum" sz="quarter" idx="10"/>
          </p:nvPr>
        </p:nvSpPr>
        <p:spPr/>
        <p:txBody>
          <a:bodyPr/>
          <a:lstStyle/>
          <a:p>
            <a:fld id="{18BDFEC3-8487-43E8-A154-7C12CBC1FFF2}" type="slidenum">
              <a:rPr lang="en-US"/>
              <a:t>269</a:t>
            </a:fld>
            <a:endParaRPr lang="en-US"/>
          </a:p>
        </p:txBody>
      </p:sp>
    </p:spTree>
  </p:cSld>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intersection of data literacy with business intelligence practices and technologies. </a:t>
            </a:r>
            <a:r>
              <a:rPr b="1"/>
              <a:t>Introduction to Business Intelligence:</a:t>
            </a:r>
            <a:r>
              <a:rPr/>
              <a:t> Providing an overview of business intelligence and its importance in decision-making processes. </a:t>
            </a:r>
            <a:r>
              <a:rPr b="1"/>
              <a:t>Role of Data Literacy in Business Intelligence:</a:t>
            </a:r>
            <a:r>
              <a:rPr/>
              <a:t> Discussing how data literacy enhances the effectiveness of business intelligence initiatives by enabling better data interpretation and analysis. </a:t>
            </a:r>
            <a:r>
              <a:rPr b="1"/>
              <a:t>Business Intelligence Tools and Technologies:</a:t>
            </a:r>
            <a:r>
              <a:rPr/>
              <a:t> Exploring common business intelligence tools and technologies used for data analysis, reporting, and visualization. </a:t>
            </a:r>
            <a:r>
              <a:rPr b="1"/>
              <a:t>Benefits and Challenges of Business Intelligence Implementation:</a:t>
            </a:r>
            <a:r>
              <a:rPr/>
              <a:t> Highlighting the advantages and potential challenges associated with implementing business intelligence solutions in organizations.</a:t>
            </a:r>
          </a:p>
        </p:txBody>
      </p:sp>
      <p:sp>
        <p:nvSpPr>
          <p:cNvPr id="4" name="Slide Number Placeholder 3"/>
          <p:cNvSpPr>
            <a:spLocks noGrp="1"/>
          </p:cNvSpPr>
          <p:nvPr>
            <p:ph type="sldNum" sz="quarter" idx="10"/>
          </p:nvPr>
        </p:nvSpPr>
        <p:spPr/>
        <p:txBody>
          <a:bodyPr/>
          <a:lstStyle/>
          <a:p>
            <a:fld id="{18BDFEC3-8487-43E8-A154-7C12CBC1FFF2}" type="slidenum">
              <a:rPr lang="en-US"/>
              <a:t>270</a:t>
            </a:fld>
            <a:endParaRPr lang="en-US"/>
          </a:p>
        </p:txBody>
      </p:sp>
    </p:spTree>
  </p:cSld>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overview of business intelligence (BI), including its definition, key components, historical evolution, and its significance in decision-making processes. </a:t>
            </a:r>
            <a:r>
              <a:rPr b="1"/>
              <a:t>Definition and Purpose:</a:t>
            </a:r>
            <a:r>
              <a:rPr/>
              <a:t> Business intelligence refers to the processes, technologies, and strategies used to collect, analyze, and present business information to support decision-making. </a:t>
            </a:r>
            <a:r>
              <a:rPr b="1"/>
              <a:t>Key Components and Features:</a:t>
            </a:r>
            <a:r>
              <a:rPr/>
              <a:t> BI systems typically include components such as data warehouses, reporting tools, dashboards, and analytics capabilities. </a:t>
            </a:r>
            <a:r>
              <a:rPr b="1"/>
              <a:t>Historical Evolution:</a:t>
            </a:r>
            <a:r>
              <a:rPr/>
              <a:t> BI has evolved over time from basic reporting tools to sophisticated analytics platforms, driven by advancements in technology and the increasing demand for data-driven insights. </a:t>
            </a:r>
            <a:r>
              <a:rPr b="1"/>
              <a:t>Importance in Decision-Making:</a:t>
            </a:r>
            <a:r>
              <a:rPr/>
              <a:t> BI plays a critical role in enabling organizations to make informed decisions by providing timely, accurate, and actionable insights derived from data analysis.</a:t>
            </a:r>
          </a:p>
        </p:txBody>
      </p:sp>
      <p:sp>
        <p:nvSpPr>
          <p:cNvPr id="4" name="Slide Number Placeholder 3"/>
          <p:cNvSpPr>
            <a:spLocks noGrp="1"/>
          </p:cNvSpPr>
          <p:nvPr>
            <p:ph type="sldNum" sz="quarter" idx="10"/>
          </p:nvPr>
        </p:nvSpPr>
        <p:spPr/>
        <p:txBody>
          <a:bodyPr/>
          <a:lstStyle/>
          <a:p>
            <a:fld id="{18BDFEC3-8487-43E8-A154-7C12CBC1FFF2}" type="slidenum">
              <a:rPr lang="en-US"/>
              <a:t>271</a:t>
            </a:fld>
            <a:endParaRPr lang="en-US"/>
          </a:p>
        </p:txBody>
      </p:sp>
    </p:spTree>
  </p:cSld>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significance of data literacy in the context of business intelligence (BI) and its role in enhancing BI effectiveness. </a:t>
            </a:r>
            <a:r>
              <a:rPr b="1"/>
              <a:t>Interpreting Data Correctly:</a:t>
            </a:r>
            <a:r>
              <a:rPr/>
              <a:t> Data-literate individuals can interpret and understand BI insights accurately, ensuring informed decision-making. </a:t>
            </a:r>
            <a:r>
              <a:rPr b="1"/>
              <a:t>Maximizing Tool Utilization:</a:t>
            </a:r>
            <a:r>
              <a:rPr/>
              <a:t> Data literacy enables users to leverage BI tools effectively, extracting maximum value from available data sources. </a:t>
            </a:r>
            <a:r>
              <a:rPr b="1"/>
              <a:t>Enabling Data-Driven Insights:</a:t>
            </a:r>
            <a:r>
              <a:rPr/>
              <a:t> With data literacy, users can derive meaningful insights from BI analyses, driving data-driven decision-making. </a:t>
            </a:r>
            <a:r>
              <a:rPr b="1"/>
              <a:t>Facilitating Effective Communication:</a:t>
            </a:r>
            <a:r>
              <a:rPr/>
              <a:t> Data-literate individuals can effectively communicate BI findings to stakeholders, facilitating collaboration and understanding.</a:t>
            </a:r>
          </a:p>
        </p:txBody>
      </p:sp>
      <p:sp>
        <p:nvSpPr>
          <p:cNvPr id="4" name="Slide Number Placeholder 3"/>
          <p:cNvSpPr>
            <a:spLocks noGrp="1"/>
          </p:cNvSpPr>
          <p:nvPr>
            <p:ph type="sldNum" sz="quarter" idx="10"/>
          </p:nvPr>
        </p:nvSpPr>
        <p:spPr/>
        <p:txBody>
          <a:bodyPr/>
          <a:lstStyle/>
          <a:p>
            <a:fld id="{18BDFEC3-8487-43E8-A154-7C12CBC1FFF2}" type="slidenum">
              <a:rPr lang="en-US"/>
              <a:t>272</a:t>
            </a:fld>
            <a:endParaRPr lang="en-US"/>
          </a:p>
        </p:txBody>
      </p:sp>
    </p:spTree>
  </p:cSld>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provides an overview of common business intelligence (BI) tools and technologies and their significance in organizational decision-making. </a:t>
            </a:r>
            <a:r>
              <a:rPr b="1"/>
              <a:t>Overview of Common BI Tools:</a:t>
            </a:r>
            <a:r>
              <a:rPr/>
              <a:t> BI tools range from basic reporting solutions to advanced analytics platforms, each offering unique features and functionalities. </a:t>
            </a:r>
            <a:r>
              <a:rPr b="1"/>
              <a:t>Data Visualization Platforms:</a:t>
            </a:r>
            <a:r>
              <a:rPr/>
              <a:t> Data visualization tools play a crucial role in BI by transforming complex data into intuitive visualizations for easier interpretation and analysis. </a:t>
            </a:r>
            <a:r>
              <a:rPr b="1"/>
              <a:t>Reporting and Dashboard Solutions:</a:t>
            </a:r>
            <a:r>
              <a:rPr/>
              <a:t> Reporting and dashboard solutions provide summary views of key performance indicators (KPIs) and metrics, aiding in monitoring and decision-making. </a:t>
            </a:r>
            <a:r>
              <a:rPr b="1"/>
              <a:t>Advanced Analytics Capabilities:</a:t>
            </a:r>
            <a:r>
              <a:rPr/>
              <a:t> Modern BI tools offer advanced analytics capabilities such as predictive modeling, machine learning, and natural language processing to uncover deeper insights and trends in data.</a:t>
            </a:r>
          </a:p>
        </p:txBody>
      </p:sp>
      <p:sp>
        <p:nvSpPr>
          <p:cNvPr id="4" name="Slide Number Placeholder 3"/>
          <p:cNvSpPr>
            <a:spLocks noGrp="1"/>
          </p:cNvSpPr>
          <p:nvPr>
            <p:ph type="sldNum" sz="quarter" idx="10"/>
          </p:nvPr>
        </p:nvSpPr>
        <p:spPr/>
        <p:txBody>
          <a:bodyPr/>
          <a:lstStyle/>
          <a:p>
            <a:fld id="{18BDFEC3-8487-43E8-A154-7C12CBC1FFF2}" type="slidenum">
              <a:rPr lang="en-US"/>
              <a:t>273</a:t>
            </a:fld>
            <a:endParaRPr lang="en-US"/>
          </a:p>
        </p:txBody>
      </p:sp>
    </p:spTree>
  </p:cSld>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benefits and challenges associated with the implementation of business intelligence (BI) systems in organizations. </a:t>
            </a:r>
            <a:r>
              <a:rPr b="1"/>
              <a:t>Operational Efficiency and Productivity:</a:t>
            </a:r>
            <a:r>
              <a:rPr/>
              <a:t> BI implementation can streamline processes, automate tasks, and improve productivity across departments and functions. </a:t>
            </a:r>
            <a:r>
              <a:rPr b="1"/>
              <a:t>Enhanced Decision Making:</a:t>
            </a:r>
            <a:r>
              <a:rPr/>
              <a:t> BI empowers organizations to make data-driven decisions based on accurate, timely insights, leading to better business outcomes. </a:t>
            </a:r>
            <a:r>
              <a:rPr b="1"/>
              <a:t>Competitive Advantage:</a:t>
            </a:r>
            <a:r>
              <a:rPr/>
              <a:t> Effective use of BI can provide organizations with a competitive edge by enabling faster, more informed decision-making and strategic planning. </a:t>
            </a:r>
            <a:r>
              <a:rPr b="1"/>
              <a:t>Data Security and Privacy Concerns:</a:t>
            </a:r>
            <a:r>
              <a:rPr/>
              <a:t> BI implementation may raise concerns regarding data security, privacy, and compliance, necessitating robust measures to safeguard sensitive information and ensure regulatory compliance.</a:t>
            </a:r>
          </a:p>
        </p:txBody>
      </p:sp>
      <p:sp>
        <p:nvSpPr>
          <p:cNvPr id="4" name="Slide Number Placeholder 3"/>
          <p:cNvSpPr>
            <a:spLocks noGrp="1"/>
          </p:cNvSpPr>
          <p:nvPr>
            <p:ph type="sldNum" sz="quarter" idx="10"/>
          </p:nvPr>
        </p:nvSpPr>
        <p:spPr/>
        <p:txBody>
          <a:bodyPr/>
          <a:lstStyle/>
          <a:p>
            <a:fld id="{18BDFEC3-8487-43E8-A154-7C12CBC1FFF2}" type="slidenum">
              <a:rPr lang="en-US"/>
              <a:t>274</a:t>
            </a:fld>
            <a:endParaRPr lang="en-US"/>
          </a:p>
        </p:txBody>
      </p:sp>
    </p:spTree>
  </p:cSld>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with artificial intelligence (AI) and its implications. </a:t>
            </a:r>
            <a:r>
              <a:rPr b="1"/>
              <a:t>Overview of Artificial Intelligence:</a:t>
            </a:r>
            <a:r>
              <a:rPr/>
              <a:t> Artificial intelligence refers to the simulation of human intelligence in machines to perform tasks that typically require human intelligence, such as learning, problem-solving, and decision-making. </a:t>
            </a:r>
            <a:r>
              <a:rPr b="1"/>
              <a:t>Applications of Artificial Intelligence:</a:t>
            </a:r>
            <a:r>
              <a:rPr/>
              <a:t> AI has diverse applications across various industries, including healthcare, finance, retail, and manufacturing, ranging from virtual assistants and chatbots to predictive analytics and autonomous vehicles. </a:t>
            </a:r>
            <a:r>
              <a:rPr b="1"/>
              <a:t>Importance of Data Literacy in AI:</a:t>
            </a:r>
            <a:r>
              <a:rPr/>
              <a:t> Data literacy is crucial for understanding AI algorithms, interpreting AI-generated insights, and making informed decisions based on AI-driven recommendations. </a:t>
            </a:r>
            <a:r>
              <a:rPr b="1"/>
              <a:t>Ethical Considerations in AI:</a:t>
            </a:r>
            <a:r>
              <a:rPr/>
              <a:t> AI raises ethical concerns related to bias in algorithms, privacy implications, job displacement, and societal impact, highlighting the importance of ethical AI development and deployment.</a:t>
            </a:r>
          </a:p>
        </p:txBody>
      </p:sp>
      <p:sp>
        <p:nvSpPr>
          <p:cNvPr id="4" name="Slide Number Placeholder 3"/>
          <p:cNvSpPr>
            <a:spLocks noGrp="1"/>
          </p:cNvSpPr>
          <p:nvPr>
            <p:ph type="sldNum" sz="quarter" idx="10"/>
          </p:nvPr>
        </p:nvSpPr>
        <p:spPr/>
        <p:txBody>
          <a:bodyPr/>
          <a:lstStyle/>
          <a:p>
            <a:fld id="{18BDFEC3-8487-43E8-A154-7C12CBC1FFF2}" type="slidenum">
              <a:rPr lang="en-US"/>
              <a:t>275</a:t>
            </a:fld>
            <a:endParaRPr lang="en-US"/>
          </a:p>
        </p:txBody>
      </p:sp>
    </p:spTree>
  </p:cSld>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artificial intelligence, including its definition, types, historical development, and current trends. - </a:t>
            </a:r>
            <a:r>
              <a:rPr b="1"/>
              <a:t>Definition and Scope</a:t>
            </a:r>
            <a:r>
              <a:rPr/>
              <a:t>: Artificial intelligence refers to the simulation of human intelligence processes by machines, particularly computer systems. It encompasses various subfields such as machine learning, natural language processing, and robotics. - </a:t>
            </a:r>
            <a:r>
              <a:rPr b="1"/>
              <a:t>Types of Artificial Intelligence</a:t>
            </a:r>
            <a:r>
              <a:rPr/>
              <a:t>: AI can be categorized into narrow AI, which is designed for a specific task, and general AI, which exhibits human-like intelligence across a range of tasks. - </a:t>
            </a:r>
            <a:r>
              <a:rPr b="1"/>
              <a:t>Historical Development</a:t>
            </a:r>
            <a:r>
              <a:rPr/>
              <a:t>: AI has roots dating back to ancient times but has seen significant advancements in the modern era, with key milestones such as the development of expert systems, neural networks, and deep learning algorithms. - </a:t>
            </a:r>
            <a:r>
              <a:rPr b="1"/>
              <a:t>Current State and Future Trends</a:t>
            </a:r>
            <a:r>
              <a:rPr/>
              <a:t>: AI is rapidly evolving and has applications across industries, including healthcare, finance, transportation, and more. Future trends include advancements in deep learning, reinforcement learning, and the ethical implications of AI deployment.</a:t>
            </a:r>
          </a:p>
        </p:txBody>
      </p:sp>
      <p:sp>
        <p:nvSpPr>
          <p:cNvPr id="4" name="Slide Number Placeholder 3"/>
          <p:cNvSpPr>
            <a:spLocks noGrp="1"/>
          </p:cNvSpPr>
          <p:nvPr>
            <p:ph type="sldNum" sz="quarter" idx="10"/>
          </p:nvPr>
        </p:nvSpPr>
        <p:spPr/>
        <p:txBody>
          <a:bodyPr/>
          <a:lstStyle/>
          <a:p>
            <a:fld id="{18BDFEC3-8487-43E8-A154-7C12CBC1FFF2}" type="slidenum">
              <a:rPr lang="en-US"/>
              <a:t>276</a:t>
            </a:fld>
            <a:endParaRPr lang="en-US"/>
          </a:p>
        </p:txBody>
      </p:sp>
    </p:spTree>
  </p:cSld>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explores various applications of artificial intelligence across different sectors.</a:t>
            </a:r>
          </a:p>
          <a:p>
            <a:pPr lvl="0" indent="0" marL="0">
              <a:buNone/>
            </a:pPr>
          </a:p>
          <a:p>
            <a:pPr lvl="0"/>
            <a:r>
              <a:rPr b="1"/>
              <a:t>Healthcare</a:t>
            </a:r>
            <a:r>
              <a:rPr/>
              <a:t>: AI is used for disease diagnosis, personalized treatment plans, drug discovery, and patient monitoring.</a:t>
            </a:r>
          </a:p>
          <a:p>
            <a:pPr lvl="0" indent="0" marL="0">
              <a:buNone/>
            </a:pPr>
          </a:p>
          <a:p>
            <a:pPr lvl="0"/>
            <a:r>
              <a:rPr b="1"/>
              <a:t>Finance</a:t>
            </a:r>
            <a:r>
              <a:rPr/>
              <a:t>: AI powers algorithmic trading, fraud detection, risk assessment, and customer service automation in the financial industry.</a:t>
            </a:r>
          </a:p>
          <a:p>
            <a:pPr lvl="0" indent="0" marL="0">
              <a:buNone/>
            </a:pPr>
          </a:p>
          <a:p>
            <a:pPr lvl="0"/>
            <a:r>
              <a:rPr b="1"/>
              <a:t>Transportation</a:t>
            </a:r>
            <a:r>
              <a:rPr/>
              <a:t>: AI enables autonomous vehicles, route optimization, traffic management, and predictive maintenance in transportation systems.</a:t>
            </a:r>
          </a:p>
          <a:p>
            <a:pPr lvl="0" indent="0" marL="0">
              <a:buNone/>
            </a:pPr>
          </a:p>
          <a:p>
            <a:pPr lvl="0"/>
            <a:r>
              <a:rPr b="1"/>
              <a:t>Manufacturing</a:t>
            </a:r>
            <a:r>
              <a:rPr/>
              <a:t>: AI is employed for predictive maintenance, quality control, supply chain optimization, and robotic automation in manufacturing processes.</a:t>
            </a:r>
          </a:p>
          <a:p>
            <a:pPr lvl="0" indent="0" marL="0">
              <a:buNone/>
            </a:pPr>
          </a:p>
          <a:p>
            <a:pPr lvl="0"/>
            <a:r>
              <a:rPr b="1"/>
              <a:t>Customer Service</a:t>
            </a:r>
            <a:r>
              <a:rPr/>
              <a:t>: AI-driven chatbots, virtual assistants, and sentiment analysis tools enhance customer interactions and support services.</a:t>
            </a:r>
          </a:p>
        </p:txBody>
      </p:sp>
      <p:sp>
        <p:nvSpPr>
          <p:cNvPr id="4" name="Slide Number Placeholder 3"/>
          <p:cNvSpPr>
            <a:spLocks noGrp="1"/>
          </p:cNvSpPr>
          <p:nvPr>
            <p:ph type="sldNum" sz="quarter" idx="10"/>
          </p:nvPr>
        </p:nvSpPr>
        <p:spPr/>
        <p:txBody>
          <a:bodyPr/>
          <a:lstStyle/>
          <a:p>
            <a:fld id="{18BDFEC3-8487-43E8-A154-7C12CBC1FFF2}" type="slidenum">
              <a:rPr lang="en-US"/>
              <a:t>277</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Healthcare:</a:t>
            </a:r>
            <a:r>
              <a:rPr/>
              <a:t> Diagnosing medical conditions and identifying factors contributing to patient outcomes.</a:t>
            </a:r>
          </a:p>
          <a:p>
            <a:pPr lvl="0" indent="0" marL="0">
              <a:buNone/>
            </a:pPr>
          </a:p>
          <a:p>
            <a:pPr lvl="0"/>
            <a:r>
              <a:rPr b="1"/>
              <a:t>Manufacturing:</a:t>
            </a:r>
            <a:r>
              <a:rPr/>
              <a:t> Identifying production inefficiencies, equipment failures, and quality issues.</a:t>
            </a:r>
          </a:p>
          <a:p>
            <a:pPr lvl="0" indent="0" marL="0">
              <a:buNone/>
            </a:pPr>
          </a:p>
          <a:p>
            <a:pPr lvl="0"/>
            <a:r>
              <a:rPr b="1"/>
              <a:t>Finance:</a:t>
            </a:r>
            <a:r>
              <a:rPr/>
              <a:t> Investigating anomalies in financial transactions and detecting fraudulent activities.</a:t>
            </a:r>
          </a:p>
          <a:p>
            <a:pPr lvl="0" indent="0" marL="0">
              <a:buNone/>
            </a:pPr>
          </a:p>
          <a:p>
            <a:pPr lvl="0"/>
            <a:r>
              <a:rPr b="1"/>
              <a:t>Marketing:</a:t>
            </a:r>
            <a:r>
              <a:rPr/>
              <a:t> Analyzing campaign performance and determining factors influencing customer behavior.</a:t>
            </a:r>
          </a:p>
          <a:p>
            <a:pPr lvl="0" indent="0" marL="0">
              <a:buNone/>
            </a:pPr>
          </a:p>
          <a:p>
            <a:pPr lvl="0"/>
            <a:r>
              <a:rPr b="1"/>
              <a:t>Operations:</a:t>
            </a:r>
            <a:r>
              <a:rPr/>
              <a:t> Identifying bottlenecks, process inefficiencies, and opportunities for improvement.</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emphasizes the significance of data literacy in the context of artificial intelligence.</a:t>
            </a:r>
          </a:p>
          <a:p>
            <a:pPr lvl="0" indent="0" marL="0">
              <a:buNone/>
            </a:pPr>
          </a:p>
          <a:p>
            <a:pPr lvl="0"/>
            <a:r>
              <a:rPr b="1"/>
              <a:t>Understanding AI Algorithms</a:t>
            </a:r>
            <a:r>
              <a:rPr/>
              <a:t>: Data literacy enables individuals to comprehend the functioning of AI algorithms, including machine learning models and neural networks.</a:t>
            </a:r>
          </a:p>
          <a:p>
            <a:pPr lvl="0" indent="0" marL="0">
              <a:buNone/>
            </a:pPr>
          </a:p>
          <a:p>
            <a:pPr lvl="0"/>
            <a:r>
              <a:rPr b="1"/>
              <a:t>Interpreting AI Outputs</a:t>
            </a:r>
            <a:r>
              <a:rPr/>
              <a:t>: Data literate individuals can interpret AI-generated outputs, such as predictions, classifications, and recommendations, to extract meaningful insights and make informed decisions.</a:t>
            </a:r>
          </a:p>
          <a:p>
            <a:pPr lvl="0" indent="0" marL="0">
              <a:buNone/>
            </a:pPr>
          </a:p>
          <a:p>
            <a:pPr lvl="0"/>
            <a:r>
              <a:rPr b="1"/>
              <a:t>Recognizing Biases and Limitations</a:t>
            </a:r>
            <a:r>
              <a:rPr/>
              <a:t>: Data literacy facilitates the identification of biases and limitations inherent in AI systems, such as algorithmic bias, data skewness, and model overfitting.</a:t>
            </a:r>
          </a:p>
          <a:p>
            <a:pPr lvl="0" indent="0" marL="0">
              <a:buNone/>
            </a:pPr>
          </a:p>
          <a:p>
            <a:pPr lvl="0"/>
            <a:r>
              <a:rPr b="1"/>
              <a:t>Ethical Decision-Making</a:t>
            </a:r>
            <a:r>
              <a:rPr/>
              <a:t>: Data literacy empowers individuals to engage in ethical decision-making regarding AI deployment, ensuring fairness, transparency, and accountability.</a:t>
            </a:r>
          </a:p>
        </p:txBody>
      </p:sp>
      <p:sp>
        <p:nvSpPr>
          <p:cNvPr id="4" name="Slide Number Placeholder 3"/>
          <p:cNvSpPr>
            <a:spLocks noGrp="1"/>
          </p:cNvSpPr>
          <p:nvPr>
            <p:ph type="sldNum" sz="quarter" idx="10"/>
          </p:nvPr>
        </p:nvSpPr>
        <p:spPr/>
        <p:txBody>
          <a:bodyPr/>
          <a:lstStyle/>
          <a:p>
            <a:fld id="{18BDFEC3-8487-43E8-A154-7C12CBC1FFF2}" type="slidenum">
              <a:rPr lang="en-US"/>
              <a:t>278</a:t>
            </a:fld>
            <a:endParaRPr lang="en-US"/>
          </a:p>
        </p:txBody>
      </p:sp>
    </p:spTree>
  </p:cSld>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ethical considerations associated with the development and deployment of artificial intelligence.</a:t>
            </a:r>
          </a:p>
          <a:p>
            <a:pPr lvl="0" indent="0" marL="0">
              <a:buNone/>
            </a:pPr>
          </a:p>
          <a:p>
            <a:pPr lvl="0"/>
            <a:r>
              <a:rPr b="1"/>
              <a:t>Bias and Fairness</a:t>
            </a:r>
            <a:r>
              <a:rPr/>
              <a:t>: Ethical concerns arise from biases present in AI systems, leading to unfair outcomes, discrimination, and social inequalities.</a:t>
            </a:r>
          </a:p>
          <a:p>
            <a:pPr lvl="0" indent="0" marL="0">
              <a:buNone/>
            </a:pPr>
          </a:p>
          <a:p>
            <a:pPr lvl="0"/>
            <a:r>
              <a:rPr b="1"/>
              <a:t>Privacy and Security</a:t>
            </a:r>
            <a:r>
              <a:rPr/>
              <a:t>: AI applications often involve the processing of sensitive personal data, raising concerns about privacy infringement and data security breaches.</a:t>
            </a:r>
          </a:p>
          <a:p>
            <a:pPr lvl="0" indent="0" marL="0">
              <a:buNone/>
            </a:pPr>
          </a:p>
          <a:p>
            <a:pPr lvl="0"/>
            <a:r>
              <a:rPr b="1"/>
              <a:t>Accountability and Transparency</a:t>
            </a:r>
            <a:r>
              <a:rPr/>
              <a:t>: Ethical AI requires mechanisms for accountability and transparency, enabling stakeholders to understand, challenge, and audit AI decision-making processes.</a:t>
            </a:r>
          </a:p>
          <a:p>
            <a:pPr lvl="0" indent="0" marL="0">
              <a:buNone/>
            </a:pPr>
          </a:p>
          <a:p>
            <a:pPr lvl="0"/>
            <a:r>
              <a:rPr b="1"/>
              <a:t>Societal Impact</a:t>
            </a:r>
            <a:r>
              <a:rPr/>
              <a:t>: AI’s societal impact spans job displacement, economic disparities, ethical dilemmas, and cultural implications, necessitating thoughtful consideration and responsible governance.</a:t>
            </a:r>
          </a:p>
        </p:txBody>
      </p:sp>
      <p:sp>
        <p:nvSpPr>
          <p:cNvPr id="4" name="Slide Number Placeholder 3"/>
          <p:cNvSpPr>
            <a:spLocks noGrp="1"/>
          </p:cNvSpPr>
          <p:nvPr>
            <p:ph type="sldNum" sz="quarter" idx="10"/>
          </p:nvPr>
        </p:nvSpPr>
        <p:spPr/>
        <p:txBody>
          <a:bodyPr/>
          <a:lstStyle/>
          <a:p>
            <a:fld id="{18BDFEC3-8487-43E8-A154-7C12CBC1FFF2}" type="slidenum">
              <a:rPr lang="en-US"/>
              <a:t>279</a:t>
            </a:fld>
            <a:endParaRPr lang="en-US"/>
          </a:p>
        </p:txBody>
      </p:sp>
    </p:spTree>
  </p:cSld>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fundamentals of machine learning and its algorithms, emphasizing data preparation, model evaluation, and validation. </a:t>
            </a:r>
            <a:r>
              <a:rPr b="1" i="1"/>
              <a:t>Introduction to Machine Learning:</a:t>
            </a:r>
            <a:r>
              <a:rPr/>
              <a:t> [Add details] </a:t>
            </a:r>
            <a:r>
              <a:rPr b="1" i="1"/>
              <a:t>Types of Machine Learning Algorithms:</a:t>
            </a:r>
            <a:r>
              <a:rPr/>
              <a:t> [Add details] </a:t>
            </a:r>
            <a:r>
              <a:rPr b="1" i="1"/>
              <a:t>Data Preparation for Machine Learning:</a:t>
            </a:r>
            <a:r>
              <a:rPr/>
              <a:t> [Add details] </a:t>
            </a:r>
            <a:r>
              <a:rPr b="1" i="1"/>
              <a:t>Evaluation and Validation of Machine Learning Models:</a:t>
            </a:r>
            <a:r>
              <a:rPr/>
              <a:t> [Add details]</a:t>
            </a:r>
          </a:p>
        </p:txBody>
      </p:sp>
      <p:sp>
        <p:nvSpPr>
          <p:cNvPr id="4" name="Slide Number Placeholder 3"/>
          <p:cNvSpPr>
            <a:spLocks noGrp="1"/>
          </p:cNvSpPr>
          <p:nvPr>
            <p:ph type="sldNum" sz="quarter" idx="10"/>
          </p:nvPr>
        </p:nvSpPr>
        <p:spPr/>
        <p:txBody>
          <a:bodyPr/>
          <a:lstStyle/>
          <a:p>
            <a:fld id="{18BDFEC3-8487-43E8-A154-7C12CBC1FFF2}" type="slidenum">
              <a:rPr lang="en-US"/>
              <a:t>280</a:t>
            </a:fld>
            <a:endParaRPr lang="en-US"/>
          </a:p>
        </p:txBody>
      </p:sp>
    </p:spTree>
  </p:cSld>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machine learning, covering its definition, types, workflow, and applications.</a:t>
            </a:r>
          </a:p>
          <a:p>
            <a:pPr lvl="0" indent="0" marL="0">
              <a:buNone/>
            </a:pPr>
          </a:p>
          <a:p>
            <a:pPr lvl="0"/>
            <a:r>
              <a:rPr b="1"/>
              <a:t>Definition and Scope</a:t>
            </a:r>
            <a:r>
              <a:rPr/>
              <a:t>: Machine learning involves the development of algorithms that enable computers to learn from data and improve their performance over time without explicit programming.</a:t>
            </a:r>
          </a:p>
          <a:p>
            <a:pPr lvl="0" indent="0" marL="0">
              <a:buNone/>
            </a:pPr>
          </a:p>
          <a:p>
            <a:pPr lvl="0"/>
            <a:r>
              <a:rPr b="1"/>
              <a:t>Supervised, Unsupervised, and Reinforcement Learning</a:t>
            </a:r>
            <a:r>
              <a:rPr/>
              <a:t>: Machine learning can be categorized into supervised learning, unsupervised learning, and reinforcement learning, each with its own learning paradigm and applications.</a:t>
            </a:r>
          </a:p>
          <a:p>
            <a:pPr lvl="0" indent="0" marL="0">
              <a:buNone/>
            </a:pPr>
          </a:p>
          <a:p>
            <a:pPr lvl="0"/>
            <a:r>
              <a:rPr b="1"/>
              <a:t>Machine Learning Workflow</a:t>
            </a:r>
            <a:r>
              <a:rPr/>
              <a:t>: The machine learning workflow typically consists of data collection, data preprocessing, model training, model evaluation, and model deployment stages.</a:t>
            </a:r>
          </a:p>
          <a:p>
            <a:pPr lvl="0" indent="0" marL="0">
              <a:buNone/>
            </a:pPr>
          </a:p>
          <a:p>
            <a:pPr lvl="0"/>
            <a:r>
              <a:rPr b="1"/>
              <a:t>Applications and Use Cases</a:t>
            </a:r>
            <a:r>
              <a:rPr/>
              <a:t>: Machine learning finds applications in various domains, including healthcare, finance, marketing, cybersecurity, and natural language processing.</a:t>
            </a:r>
          </a:p>
        </p:txBody>
      </p:sp>
      <p:sp>
        <p:nvSpPr>
          <p:cNvPr id="4" name="Slide Number Placeholder 3"/>
          <p:cNvSpPr>
            <a:spLocks noGrp="1"/>
          </p:cNvSpPr>
          <p:nvPr>
            <p:ph type="sldNum" sz="quarter" idx="10"/>
          </p:nvPr>
        </p:nvSpPr>
        <p:spPr/>
        <p:txBody>
          <a:bodyPr/>
          <a:lstStyle/>
          <a:p>
            <a:fld id="{18BDFEC3-8487-43E8-A154-7C12CBC1FFF2}" type="slidenum">
              <a:rPr lang="en-US"/>
              <a:t>281</a:t>
            </a:fld>
            <a:endParaRPr lang="en-US"/>
          </a:p>
        </p:txBody>
      </p:sp>
    </p:spTree>
  </p:cSld>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explores different types of machine learning algorithms and their characteristics.</a:t>
            </a:r>
          </a:p>
          <a:p>
            <a:pPr lvl="0" indent="0" marL="0">
              <a:buNone/>
            </a:pPr>
          </a:p>
          <a:p>
            <a:pPr lvl="0"/>
            <a:r>
              <a:rPr b="1"/>
              <a:t>Supervised Learning Algorithms</a:t>
            </a:r>
            <a:r>
              <a:rPr/>
              <a:t>: Supervised learning algorithms learn from labeled training data and make predictions or classifications based on input-output pairs.</a:t>
            </a:r>
          </a:p>
          <a:p>
            <a:pPr lvl="0" indent="0" marL="0">
              <a:buNone/>
            </a:pPr>
          </a:p>
          <a:p>
            <a:pPr lvl="0"/>
            <a:r>
              <a:rPr b="1"/>
              <a:t>Unsupervised Learning Algorithms</a:t>
            </a:r>
            <a:r>
              <a:rPr/>
              <a:t>: Unsupervised learning algorithms discover patterns and structures in unlabeled data without explicit supervision.</a:t>
            </a:r>
          </a:p>
          <a:p>
            <a:pPr lvl="0" indent="0" marL="0">
              <a:buNone/>
            </a:pPr>
          </a:p>
          <a:p>
            <a:pPr lvl="0"/>
            <a:r>
              <a:rPr b="1"/>
              <a:t>Semi-Supervised and Reinforcement Learning Algorithms</a:t>
            </a:r>
            <a:r>
              <a:rPr/>
              <a:t>: Semi-supervised learning algorithms leverage a small amount of labeled data along with a larger pool of unlabeled data, while reinforcement learning algorithms learn through trial and error in dynamic environments.</a:t>
            </a:r>
          </a:p>
          <a:p>
            <a:pPr lvl="0" indent="0" marL="0">
              <a:buNone/>
            </a:pPr>
          </a:p>
          <a:p>
            <a:pPr lvl="0"/>
            <a:r>
              <a:rPr b="1"/>
              <a:t>Deep Learning Algorithms</a:t>
            </a:r>
            <a:r>
              <a:rPr/>
              <a:t>: Deep learning algorithms, a subset of machine learning, consist of neural networks with multiple layers, enabling them to learn complex representations from raw data.</a:t>
            </a:r>
          </a:p>
        </p:txBody>
      </p:sp>
      <p:sp>
        <p:nvSpPr>
          <p:cNvPr id="4" name="Slide Number Placeholder 3"/>
          <p:cNvSpPr>
            <a:spLocks noGrp="1"/>
          </p:cNvSpPr>
          <p:nvPr>
            <p:ph type="sldNum" sz="quarter" idx="10"/>
          </p:nvPr>
        </p:nvSpPr>
        <p:spPr/>
        <p:txBody>
          <a:bodyPr/>
          <a:lstStyle/>
          <a:p>
            <a:fld id="{18BDFEC3-8487-43E8-A154-7C12CBC1FFF2}" type="slidenum">
              <a:rPr lang="en-US"/>
              <a:t>282</a:t>
            </a:fld>
            <a:endParaRPr lang="en-US"/>
          </a:p>
        </p:txBody>
      </p:sp>
    </p:spTree>
  </p:cSld>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data preparation steps required before training machine learning models.</a:t>
            </a:r>
          </a:p>
          <a:p>
            <a:pPr lvl="0" indent="0" marL="0">
              <a:buNone/>
            </a:pPr>
          </a:p>
          <a:p>
            <a:pPr lvl="0"/>
            <a:r>
              <a:rPr b="1"/>
              <a:t>Data Cleaning and Preprocessing</a:t>
            </a:r>
            <a:r>
              <a:rPr/>
              <a:t>: Data cleaning involves handling missing values, outliers, and noisy data, while preprocessing includes scaling, normalization, and encoding categorical variables.</a:t>
            </a:r>
          </a:p>
          <a:p>
            <a:pPr lvl="0" indent="0" marL="0">
              <a:buNone/>
            </a:pPr>
          </a:p>
          <a:p>
            <a:pPr lvl="0"/>
            <a:r>
              <a:rPr b="1"/>
              <a:t>Feature Engineering</a:t>
            </a:r>
            <a:r>
              <a:rPr/>
              <a:t>: Feature engineering aims to create informative and relevant features from raw data to improve model performance.</a:t>
            </a:r>
          </a:p>
          <a:p>
            <a:pPr lvl="0" indent="0" marL="0">
              <a:buNone/>
            </a:pPr>
          </a:p>
          <a:p>
            <a:pPr lvl="0"/>
            <a:r>
              <a:rPr b="1"/>
              <a:t>Handling Imbalanced Data</a:t>
            </a:r>
            <a:r>
              <a:rPr/>
              <a:t>: Imbalanced data poses challenges in classification tasks, requiring techniques such as oversampling, undersampling, and synthetic data generation.</a:t>
            </a:r>
          </a:p>
          <a:p>
            <a:pPr lvl="0" indent="0" marL="0">
              <a:buNone/>
            </a:pPr>
          </a:p>
          <a:p>
            <a:pPr lvl="0"/>
            <a:r>
              <a:rPr b="1"/>
              <a:t>Train-Test Split and Cross-Validation</a:t>
            </a:r>
            <a:r>
              <a:rPr/>
              <a:t>: Splitting the data into training and testing sets and using cross-validation techniques ensure robust model evaluation and generalization.</a:t>
            </a:r>
          </a:p>
        </p:txBody>
      </p:sp>
      <p:sp>
        <p:nvSpPr>
          <p:cNvPr id="4" name="Slide Number Placeholder 3"/>
          <p:cNvSpPr>
            <a:spLocks noGrp="1"/>
          </p:cNvSpPr>
          <p:nvPr>
            <p:ph type="sldNum" sz="quarter" idx="10"/>
          </p:nvPr>
        </p:nvSpPr>
        <p:spPr/>
        <p:txBody>
          <a:bodyPr/>
          <a:lstStyle/>
          <a:p>
            <a:fld id="{18BDFEC3-8487-43E8-A154-7C12CBC1FFF2}" type="slidenum">
              <a:rPr lang="en-US"/>
              <a:t>283</a:t>
            </a:fld>
            <a:endParaRPr lang="en-US"/>
          </a:p>
        </p:txBody>
      </p:sp>
    </p:spTree>
  </p:cSld>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covers the evaluation and validation aspects of machine learning models.</a:t>
            </a:r>
          </a:p>
          <a:p>
            <a:pPr lvl="0" indent="0" marL="0">
              <a:buNone/>
            </a:pPr>
          </a:p>
          <a:p>
            <a:pPr lvl="0"/>
            <a:r>
              <a:rPr b="1"/>
              <a:t>Performance Metrics for Classification and Regression</a:t>
            </a:r>
            <a:r>
              <a:rPr/>
              <a:t>: Evaluation metrics such as accuracy, precision, recall, F1-score, and mean squared error quantify model performance for classification and regression tasks.</a:t>
            </a:r>
          </a:p>
          <a:p>
            <a:pPr lvl="0" indent="0" marL="0">
              <a:buNone/>
            </a:pPr>
          </a:p>
          <a:p>
            <a:pPr lvl="0"/>
            <a:r>
              <a:rPr b="1"/>
              <a:t>Model Selection and Hyperparameter Tuning</a:t>
            </a:r>
            <a:r>
              <a:rPr/>
              <a:t>: Techniques like grid search and random search optimize model performance by selecting the best model and tuning hyperparameters.</a:t>
            </a:r>
          </a:p>
          <a:p>
            <a:pPr lvl="0" indent="0" marL="0">
              <a:buNone/>
            </a:pPr>
          </a:p>
          <a:p>
            <a:pPr lvl="0"/>
            <a:r>
              <a:rPr b="1"/>
              <a:t>Cross-Validation Techniques</a:t>
            </a:r>
            <a:r>
              <a:rPr/>
              <a:t>: Cross-validation methods such as k-fold cross-validation and stratified cross-validation provide robust estimates of model performance.</a:t>
            </a:r>
          </a:p>
          <a:p>
            <a:pPr lvl="0" indent="0" marL="0">
              <a:buNone/>
            </a:pPr>
          </a:p>
          <a:p>
            <a:pPr lvl="0"/>
            <a:r>
              <a:rPr b="1"/>
              <a:t>Interpretability and Explainability</a:t>
            </a:r>
            <a:r>
              <a:rPr/>
              <a:t>: Interpretability techniques such as feature importance analysis and model explainability tools enhance the understanding and trustworthiness of machine learning models.</a:t>
            </a:r>
          </a:p>
        </p:txBody>
      </p:sp>
      <p:sp>
        <p:nvSpPr>
          <p:cNvPr id="4" name="Slide Number Placeholder 3"/>
          <p:cNvSpPr>
            <a:spLocks noGrp="1"/>
          </p:cNvSpPr>
          <p:nvPr>
            <p:ph type="sldNum" sz="quarter" idx="10"/>
          </p:nvPr>
        </p:nvSpPr>
        <p:spPr/>
        <p:txBody>
          <a:bodyPr/>
          <a:lstStyle/>
          <a:p>
            <a:fld id="{18BDFEC3-8487-43E8-A154-7C12CBC1FFF2}" type="slidenum">
              <a:rPr lang="en-US"/>
              <a:t>284</a:t>
            </a:fld>
            <a:endParaRPr lang="en-US"/>
          </a:p>
        </p:txBody>
      </p:sp>
    </p:spTree>
  </p:cSld>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provides an introduction to big data, covering its definition, characteristics, sources, and impact.</a:t>
            </a:r>
          </a:p>
          <a:p>
            <a:pPr lvl="0" indent="0" marL="0">
              <a:buNone/>
            </a:pPr>
          </a:p>
          <a:p>
            <a:pPr lvl="0"/>
            <a:r>
              <a:rPr b="1"/>
              <a:t>Definition and Scope:</a:t>
            </a:r>
            <a:r>
              <a:rPr/>
              <a:t> Big data refers to large and complex datasets that cannot be processed using traditional data processing applications.</a:t>
            </a:r>
          </a:p>
          <a:p>
            <a:pPr lvl="0" indent="0" marL="0">
              <a:buNone/>
            </a:pPr>
          </a:p>
          <a:p>
            <a:pPr lvl="0"/>
            <a:r>
              <a:rPr b="1"/>
              <a:t>Volume, Velocity, Variety, and Veracity:</a:t>
            </a:r>
            <a:r>
              <a:rPr/>
              <a:t> Big data is characterized by the four Vs: volume (the scale of data), velocity (the speed at which data is generated), variety (the diversity of data types), and veracity (the reliability and accuracy of data).</a:t>
            </a:r>
          </a:p>
          <a:p>
            <a:pPr lvl="0" indent="0" marL="0">
              <a:buNone/>
            </a:pPr>
          </a:p>
          <a:p>
            <a:pPr lvl="0"/>
            <a:r>
              <a:rPr b="1"/>
              <a:t>Sources of Big Data:</a:t>
            </a:r>
            <a:r>
              <a:rPr/>
              <a:t> Big data sources include structured and unstructured data from social media, sensors, mobile devices, IoT devices, and more.</a:t>
            </a:r>
          </a:p>
          <a:p>
            <a:pPr lvl="0" indent="0" marL="0">
              <a:buNone/>
            </a:pPr>
          </a:p>
          <a:p>
            <a:pPr lvl="0"/>
            <a:r>
              <a:rPr b="1"/>
              <a:t>Impact on Industries and Society:</a:t>
            </a:r>
            <a:r>
              <a:rPr/>
              <a:t> Big data has transformative effects on industries such as healthcare, finance, marketing, and transportation, as well as on society as a whole through advancements in personalized medicine, predictive analytics, smart cities, and more.</a:t>
            </a:r>
          </a:p>
        </p:txBody>
      </p:sp>
      <p:sp>
        <p:nvSpPr>
          <p:cNvPr id="4" name="Slide Number Placeholder 3"/>
          <p:cNvSpPr>
            <a:spLocks noGrp="1"/>
          </p:cNvSpPr>
          <p:nvPr>
            <p:ph type="sldNum" sz="quarter" idx="10"/>
          </p:nvPr>
        </p:nvSpPr>
        <p:spPr/>
        <p:txBody>
          <a:bodyPr/>
          <a:lstStyle/>
          <a:p>
            <a:fld id="{18BDFEC3-8487-43E8-A154-7C12CBC1FFF2}" type="slidenum">
              <a:rPr lang="en-US"/>
              <a:t>285</a:t>
            </a:fld>
            <a:endParaRPr lang="en-US"/>
          </a:p>
        </p:txBody>
      </p:sp>
    </p:spTree>
  </p:cSld>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Defining what constitutes big data and exploring its characteristics.</a:t>
            </a:r>
          </a:p>
          <a:p>
            <a:pPr lvl="0" indent="0" marL="0">
              <a:buNone/>
            </a:pPr>
          </a:p>
          <a:p>
            <a:pPr lvl="0"/>
            <a:r>
              <a:rPr b="1"/>
              <a:t>Understanding Big Data:</a:t>
            </a:r>
            <a:r>
              <a:rPr/>
              <a:t> Big data refers to large volumes of data that cannot be processed or analyzed using traditional methods.</a:t>
            </a:r>
          </a:p>
          <a:p>
            <a:pPr lvl="0" indent="0" marL="0">
              <a:buNone/>
            </a:pPr>
          </a:p>
          <a:p>
            <a:pPr lvl="0"/>
            <a:r>
              <a:rPr b="1"/>
              <a:t>Characteristics of Big Data:</a:t>
            </a:r>
            <a:r>
              <a:rPr/>
              <a:t> Big data is characterized by the four Vs: volume (the scale of data), velocity (the speed at which data is generated), variety (the diversity of data types), and veracity (the reliability and accuracy of data).</a:t>
            </a:r>
          </a:p>
        </p:txBody>
      </p:sp>
      <p:sp>
        <p:nvSpPr>
          <p:cNvPr id="4" name="Slide Number Placeholder 3"/>
          <p:cNvSpPr>
            <a:spLocks noGrp="1"/>
          </p:cNvSpPr>
          <p:nvPr>
            <p:ph type="sldNum" sz="quarter" idx="10"/>
          </p:nvPr>
        </p:nvSpPr>
        <p:spPr/>
        <p:txBody>
          <a:bodyPr/>
          <a:lstStyle/>
          <a:p>
            <a:fld id="{18BDFEC3-8487-43E8-A154-7C12CBC1FFF2}" type="slidenum">
              <a:rPr lang="en-US"/>
              <a:t>286</a:t>
            </a:fld>
            <a:endParaRPr lang="en-US"/>
          </a:p>
        </p:txBody>
      </p:sp>
    </p:spTree>
  </p:cSld>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four key characteristics of big data: volume, velocity, variety, and veracity.</a:t>
            </a:r>
          </a:p>
          <a:p>
            <a:pPr lvl="0" indent="0" marL="0">
              <a:buNone/>
            </a:pPr>
          </a:p>
          <a:p>
            <a:pPr lvl="0"/>
            <a:r>
              <a:rPr b="1"/>
              <a:t>Scale and Size of Data:</a:t>
            </a:r>
            <a:r>
              <a:rPr/>
              <a:t> Big data involves large volumes of data that exceed the processing capacity of traditional databases.</a:t>
            </a:r>
          </a:p>
          <a:p>
            <a:pPr lvl="0" indent="0" marL="0">
              <a:buNone/>
            </a:pPr>
          </a:p>
          <a:p>
            <a:pPr lvl="0"/>
            <a:r>
              <a:rPr b="1"/>
              <a:t>Speed of Data Generation:</a:t>
            </a:r>
            <a:r>
              <a:rPr/>
              <a:t> Big data is generated at high speeds from various sources, including social media, sensors, and IoT devices.</a:t>
            </a:r>
          </a:p>
          <a:p>
            <a:pPr lvl="0" indent="0" marL="0">
              <a:buNone/>
            </a:pPr>
          </a:p>
          <a:p>
            <a:pPr lvl="0"/>
            <a:r>
              <a:rPr b="1"/>
              <a:t>Diversity of Data Types:</a:t>
            </a:r>
            <a:r>
              <a:rPr/>
              <a:t> Big data encompasses structured and unstructured data, including text, images, videos, and sensor data.</a:t>
            </a:r>
          </a:p>
          <a:p>
            <a:pPr lvl="0" indent="0" marL="0">
              <a:buNone/>
            </a:pPr>
          </a:p>
          <a:p>
            <a:pPr lvl="0"/>
            <a:r>
              <a:rPr b="1"/>
              <a:t>Reliability and Accuracy of Data:</a:t>
            </a:r>
            <a:r>
              <a:rPr/>
              <a:t> Verifying the reliability and accuracy of big data is crucial for ensuring the quality of insights and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287</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Predictive analytics involves the use of statistical algorithms and machine learning techniques to analyze historical data and make predictions about future trends and behaviors.</a:t>
            </a:r>
          </a:p>
          <a:p>
            <a:pPr lvl="0" indent="0" marL="0">
              <a:buNone/>
            </a:pPr>
          </a:p>
          <a:p>
            <a:pPr lvl="0"/>
            <a:r>
              <a:rPr b="1"/>
              <a:t>Objectives:</a:t>
            </a:r>
            <a:r>
              <a:rPr/>
              <a:t> The primary goal is to forecast outcomes, identify patterns, and anticipate future events to inform decision-making.</a:t>
            </a:r>
          </a:p>
          <a:p>
            <a:pPr lvl="0" indent="0" marL="0">
              <a:buNone/>
            </a:pPr>
          </a:p>
          <a:p>
            <a:pPr lvl="0"/>
            <a:r>
              <a:rPr b="1"/>
              <a:t>Methods:</a:t>
            </a:r>
            <a:r>
              <a:rPr/>
              <a:t> Regression analysis, machine learning algorithms (e.g., decision trees, neural networks), and time series forecasting are common methods used in predictive analytics.</a:t>
            </a:r>
          </a:p>
          <a:p>
            <a:pPr lvl="0" indent="0" marL="0">
              <a:buNone/>
            </a:pPr>
          </a:p>
          <a:p>
            <a:pPr lvl="0"/>
            <a:r>
              <a:rPr b="1"/>
              <a:t>Benefits:</a:t>
            </a:r>
            <a:r>
              <a:rPr/>
              <a:t> Predictive analytics enables organizations to mitigate risks, identify opportunities, optimize processes, and gain competitive advantages.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Discussing the various sources from which big data is generated.</a:t>
            </a:r>
          </a:p>
          <a:p>
            <a:pPr lvl="0" indent="0" marL="0">
              <a:buNone/>
            </a:pPr>
          </a:p>
          <a:p>
            <a:pPr lvl="0"/>
            <a:r>
              <a:rPr b="1"/>
              <a:t>Social Media:</a:t>
            </a:r>
            <a:r>
              <a:rPr/>
              <a:t> Social media platforms generate vast amounts of data through user interactions, posts, comments, and shares.</a:t>
            </a:r>
          </a:p>
          <a:p>
            <a:pPr lvl="0" indent="0" marL="0">
              <a:buNone/>
            </a:pPr>
          </a:p>
          <a:p>
            <a:pPr lvl="0"/>
            <a:r>
              <a:rPr b="1"/>
              <a:t>Sensors and IoT Devices:</a:t>
            </a:r>
            <a:r>
              <a:rPr/>
              <a:t> IoT devices such as sensors, wearables, and smart appliances generate data continuously from various environments and contexts.</a:t>
            </a:r>
          </a:p>
          <a:p>
            <a:pPr lvl="0" indent="0" marL="0">
              <a:buNone/>
            </a:pPr>
          </a:p>
          <a:p>
            <a:pPr lvl="0"/>
            <a:r>
              <a:rPr b="1"/>
              <a:t>Transactional Data:</a:t>
            </a:r>
            <a:r>
              <a:rPr/>
              <a:t> Transactional data from online purchases, banking transactions, and other financial activities contribute to big data volumes.</a:t>
            </a:r>
          </a:p>
          <a:p>
            <a:pPr lvl="0" indent="0" marL="0">
              <a:buNone/>
            </a:pPr>
          </a:p>
          <a:p>
            <a:pPr lvl="0"/>
            <a:r>
              <a:rPr b="1"/>
              <a:t>Web and Clickstream Data:</a:t>
            </a:r>
            <a:r>
              <a:rPr/>
              <a:t> Web browsing behavior, clickstream data, and online interactions provide valuable insights into user preferences and behavior.</a:t>
            </a:r>
          </a:p>
        </p:txBody>
      </p:sp>
      <p:sp>
        <p:nvSpPr>
          <p:cNvPr id="4" name="Slide Number Placeholder 3"/>
          <p:cNvSpPr>
            <a:spLocks noGrp="1"/>
          </p:cNvSpPr>
          <p:nvPr>
            <p:ph type="sldNum" sz="quarter" idx="10"/>
          </p:nvPr>
        </p:nvSpPr>
        <p:spPr/>
        <p:txBody>
          <a:bodyPr/>
          <a:lstStyle/>
          <a:p>
            <a:fld id="{18BDFEC3-8487-43E8-A154-7C12CBC1FFF2}" type="slidenum">
              <a:rPr lang="en-US"/>
              <a:t>288</a:t>
            </a:fld>
            <a:endParaRPr lang="en-US"/>
          </a:p>
        </p:txBody>
      </p:sp>
    </p:spTree>
  </p:cSld>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transformative impact of big data on industries and society. </a:t>
            </a:r>
            <a:r>
              <a:rPr b="1"/>
              <a:t>Healthcare:</a:t>
            </a:r>
            <a:r>
              <a:rPr/>
              <a:t> Big data enables advancements in personalized medicine, disease detection, and patient care through the analysis of large-scale health datasets. </a:t>
            </a:r>
            <a:r>
              <a:rPr b="1"/>
              <a:t>Finance:</a:t>
            </a:r>
            <a:r>
              <a:rPr/>
              <a:t> Big data analytics is used in finance for fraud detection, risk assessment, algorithmic trading, and customer insights. </a:t>
            </a:r>
            <a:r>
              <a:rPr b="1"/>
              <a:t>Marketing:</a:t>
            </a:r>
            <a:r>
              <a:rPr/>
              <a:t> Big data helps marketers analyze consumer behavior, target audiences more effectively, and personalize marketing campaigns. </a:t>
            </a:r>
            <a:r>
              <a:rPr b="1"/>
              <a:t>Transportation:</a:t>
            </a:r>
            <a:r>
              <a:rPr/>
              <a:t> Big data is used in transportation for traffic management, route optimization, predictive maintenance, and autonomous vehicle development.</a:t>
            </a:r>
          </a:p>
        </p:txBody>
      </p:sp>
      <p:sp>
        <p:nvSpPr>
          <p:cNvPr id="4" name="Slide Number Placeholder 3"/>
          <p:cNvSpPr>
            <a:spLocks noGrp="1"/>
          </p:cNvSpPr>
          <p:nvPr>
            <p:ph type="sldNum" sz="quarter" idx="10"/>
          </p:nvPr>
        </p:nvSpPr>
        <p:spPr/>
        <p:txBody>
          <a:bodyPr/>
          <a:lstStyle/>
          <a:p>
            <a:fld id="{18BDFEC3-8487-43E8-A154-7C12CBC1FFF2}" type="slidenum">
              <a:rPr lang="en-US"/>
              <a:t>289</a:t>
            </a:fld>
            <a:endParaRPr lang="en-US"/>
          </a:p>
        </p:txBody>
      </p:sp>
    </p:spTree>
  </p:cSld>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delves into the concept of “X Contents” within the context of data literacy and analytical strategy, providing insights into its definition, significance, and practical implications.</a:t>
            </a:r>
          </a:p>
          <a:p>
            <a:pPr lvl="0" indent="0" marL="0">
              <a:buNone/>
            </a:pPr>
          </a:p>
          <a:p>
            <a:pPr lvl="0"/>
            <a:r>
              <a:rPr b="1"/>
              <a:t>Definition and Scope:</a:t>
            </a:r>
            <a:r>
              <a:rPr/>
              <a:t> “X Contents” represents a flexible category encompassing emerging trends, specialized areas, or specific applications within the broader domain of data literacy and analytical strategy. It signifies the adaptability of data literacy education to incorporate diverse topics based on evolving industry needs and technological advancements.</a:t>
            </a:r>
          </a:p>
          <a:p>
            <a:pPr lvl="0" indent="0" marL="0">
              <a:buNone/>
            </a:pPr>
          </a:p>
          <a:p>
            <a:pPr lvl="0"/>
            <a:r>
              <a:rPr b="1"/>
              <a:t>Emerging Trends and Specialized Areas:</a:t>
            </a:r>
            <a:r>
              <a:rPr/>
              <a:t> “X Contents” may include emerging trends such as data ethics, explainable AI, or quantum computing, as well as specialized areas like natural language processing, computer vision, or predictive analytics. These topics offer opportunities for students to explore cutting-edge developments and deepen their understanding of advanced concepts in data science.</a:t>
            </a:r>
          </a:p>
          <a:p>
            <a:pPr lvl="0" indent="0" marL="0">
              <a:buNone/>
            </a:pPr>
          </a:p>
          <a:p>
            <a:pPr lvl="0"/>
            <a:r>
              <a:rPr b="1"/>
              <a:t>Importance in Data Literacy Education:</a:t>
            </a:r>
            <a:r>
              <a:rPr/>
              <a:t> Understanding “X Contents” is crucial for data literacy education as it enables learners to stay abreast of industry advancements, broaden their skill set, and adapt to evolving job market requirements. By exploring diverse topics, students can develop a comprehensive understanding of data and analytics concepts and enhance their readiness for real-world applications.</a:t>
            </a:r>
          </a:p>
          <a:p>
            <a:pPr lvl="0" indent="0" marL="0">
              <a:buNone/>
            </a:pPr>
          </a:p>
          <a:p>
            <a:pPr lvl="0"/>
            <a:r>
              <a:rPr b="1"/>
              <a:t>Practical Applications and Examples:</a:t>
            </a:r>
            <a:r>
              <a:rPr/>
              <a:t> This section may include practical examples and case studies demonstrating the relevance and application of “X Contents” in various domains such as healthcare, finance, marketing, and cybersecurity. These examples provide tangible insights into how emerging trends and specialized areas contribute to solving real-world challenges and driving innovation.</a:t>
            </a:r>
          </a:p>
        </p:txBody>
      </p:sp>
      <p:sp>
        <p:nvSpPr>
          <p:cNvPr id="4" name="Slide Number Placeholder 3"/>
          <p:cNvSpPr>
            <a:spLocks noGrp="1"/>
          </p:cNvSpPr>
          <p:nvPr>
            <p:ph type="sldNum" sz="quarter" idx="10"/>
          </p:nvPr>
        </p:nvSpPr>
        <p:spPr/>
        <p:txBody>
          <a:bodyPr/>
          <a:lstStyle/>
          <a:p>
            <a:fld id="{18BDFEC3-8487-43E8-A154-7C12CBC1FFF2}" type="slidenum">
              <a:rPr lang="en-US"/>
              <a:t>290</a:t>
            </a:fld>
            <a:endParaRPr lang="en-US"/>
          </a:p>
        </p:txBody>
      </p:sp>
    </p:spTree>
  </p:cSld>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delves into the definition and scope of “X Contents” within the context of data literacy and analytical strategy.</a:t>
            </a:r>
          </a:p>
          <a:p>
            <a:pPr lvl="0" indent="0" marL="0">
              <a:buNone/>
            </a:pPr>
          </a:p>
          <a:p>
            <a:pPr lvl="0"/>
            <a:r>
              <a:rPr b="1"/>
              <a:t>Flexibility and Adaptability:</a:t>
            </a:r>
            <a:r>
              <a:rPr/>
              <a:t> “X Contents” signifies a flexible category that can adapt to emerging trends, specialized areas, or specific applications within the broader domain of data literacy and analytical strategy. It reflects the dynamic nature of the field and the need to incorporate diverse topics based on evolving industry needs and technological advancements.</a:t>
            </a:r>
          </a:p>
          <a:p>
            <a:pPr lvl="0" indent="0" marL="0">
              <a:buNone/>
            </a:pPr>
          </a:p>
          <a:p>
            <a:pPr lvl="0"/>
            <a:r>
              <a:rPr b="1"/>
              <a:t>Encompassing Emerging Trends and Specialized Areas:</a:t>
            </a:r>
            <a:r>
              <a:rPr/>
              <a:t> “X Contents” encompasses emerging trends such as data ethics, explainable AI, or quantum computing, as well as specialized areas like natural language processing, computer vision, or predictive analytics. It serves as a platform for exploring cutting-edge developments and deepening understanding of advanced concepts in data science.</a:t>
            </a:r>
          </a:p>
          <a:p>
            <a:pPr lvl="0" indent="0" marL="0">
              <a:buNone/>
            </a:pPr>
          </a:p>
          <a:p>
            <a:pPr lvl="0"/>
            <a:r>
              <a:rPr b="1"/>
              <a:t>Reflecting Evolving Industry Needs:</a:t>
            </a:r>
            <a:r>
              <a:rPr/>
              <a:t> The scope of “X Contents” reflects the evolving needs of industries and organizations, ensuring that data literacy education remains relevant and aligned with current trends and technological advancements. By addressing emerging topics and specialized areas, educators can equip learners with the skills and knowledge needed to address real-world challenges and drive innovation.</a:t>
            </a:r>
          </a:p>
        </p:txBody>
      </p:sp>
      <p:sp>
        <p:nvSpPr>
          <p:cNvPr id="4" name="Slide Number Placeholder 3"/>
          <p:cNvSpPr>
            <a:spLocks noGrp="1"/>
          </p:cNvSpPr>
          <p:nvPr>
            <p:ph type="sldNum" sz="quarter" idx="10"/>
          </p:nvPr>
        </p:nvSpPr>
        <p:spPr/>
        <p:txBody>
          <a:bodyPr/>
          <a:lstStyle/>
          <a:p>
            <a:fld id="{18BDFEC3-8487-43E8-A154-7C12CBC1FFF2}" type="slidenum">
              <a:rPr lang="en-US"/>
              <a:t>291</a:t>
            </a:fld>
            <a:endParaRPr lang="en-US"/>
          </a:p>
        </p:txBody>
      </p:sp>
    </p:spTree>
  </p:cSld>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explores the emerging trends and specialized areas encompassed by “X Contents” within the realm of data literacy and analytical strategy.</a:t>
            </a:r>
          </a:p>
          <a:p>
            <a:pPr lvl="0" indent="0" marL="0">
              <a:buNone/>
            </a:pPr>
          </a:p>
          <a:p>
            <a:pPr lvl="0"/>
            <a:r>
              <a:rPr b="1"/>
              <a:t>Data Ethics and Responsible AI:</a:t>
            </a:r>
            <a:r>
              <a:rPr/>
              <a:t> One of the emerging trends within “X Contents” is data ethics, which focuses on the responsible collection, use, and management of data, particularly in the context of AI and machine learning applications. Understanding data ethics is essential for ensuring ethical decision-making and mitigating potential biases and ethical risks in AI systems.</a:t>
            </a:r>
          </a:p>
          <a:p>
            <a:pPr lvl="0" indent="0" marL="0">
              <a:buNone/>
            </a:pPr>
          </a:p>
          <a:p>
            <a:pPr lvl="0"/>
            <a:r>
              <a:rPr b="1"/>
              <a:t>Natural Language Processing and Text Analytics:</a:t>
            </a:r>
            <a:r>
              <a:rPr/>
              <a:t> Another specialized area covered by “X Contents” is natural language processing (NLP) and text analytics, which involves the use of computational techniques to analyze and interpret human language data. NLP applications range from sentiment analysis and language translation to chatbots and virtual assistants, offering valuable insights from unstructured text data.</a:t>
            </a:r>
          </a:p>
          <a:p>
            <a:pPr lvl="0" indent="0" marL="0">
              <a:buNone/>
            </a:pPr>
          </a:p>
          <a:p>
            <a:pPr lvl="0"/>
            <a:r>
              <a:rPr b="1"/>
              <a:t>Computer Vision and Image Recognition:</a:t>
            </a:r>
            <a:r>
              <a:rPr/>
              <a:t> “X Contents” also includes computer vision and image recognition, which focus on enabling machines to interpret and understand visual information from images and videos. Applications of computer vision include object detection, facial recognition, medical image analysis, and autonomous vehicles, among others.</a:t>
            </a:r>
          </a:p>
          <a:p>
            <a:pPr lvl="0" indent="0" marL="0">
              <a:buNone/>
            </a:pPr>
          </a:p>
          <a:p>
            <a:pPr lvl="0"/>
            <a:r>
              <a:rPr b="1"/>
              <a:t>Predictive Analytics and Forecasting Techniques:</a:t>
            </a:r>
            <a:r>
              <a:rPr/>
              <a:t> Predictive analytics and forecasting techniques are integral components of “X Contents,” enabling organizations to make informed decisions and anticipate future outcomes based on historical data patterns. These techniques encompass various statistical and machine learning models for predicting trends, patterns, and future events across different domains and industries.</a:t>
            </a:r>
          </a:p>
        </p:txBody>
      </p:sp>
      <p:sp>
        <p:nvSpPr>
          <p:cNvPr id="4" name="Slide Number Placeholder 3"/>
          <p:cNvSpPr>
            <a:spLocks noGrp="1"/>
          </p:cNvSpPr>
          <p:nvPr>
            <p:ph type="sldNum" sz="quarter" idx="10"/>
          </p:nvPr>
        </p:nvSpPr>
        <p:spPr/>
        <p:txBody>
          <a:bodyPr/>
          <a:lstStyle/>
          <a:p>
            <a:fld id="{18BDFEC3-8487-43E8-A154-7C12CBC1FFF2}" type="slidenum">
              <a:rPr lang="en-US"/>
              <a:t>292</a:t>
            </a:fld>
            <a:endParaRPr lang="en-US"/>
          </a:p>
        </p:txBody>
      </p:sp>
    </p:spTree>
  </p:cSld>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emphasizes the importance of “X Contents” in data literacy education and its impact on preparing learners for the dynamic landscape of data and analytics.</a:t>
            </a:r>
          </a:p>
          <a:p>
            <a:pPr lvl="0" indent="0" marL="0">
              <a:buNone/>
            </a:pPr>
          </a:p>
          <a:p>
            <a:pPr lvl="0"/>
            <a:r>
              <a:rPr b="1"/>
              <a:t>Keeping Pace with Industry Advancements:</a:t>
            </a:r>
            <a:r>
              <a:rPr/>
              <a:t> Incorporating “X Contents” into data literacy education ensures that learners stay abreast of industry advancements, emerging trends, and technological innovations. By exploring diverse topics, students can develop a comprehensive understanding of the rapidly evolving field of data science and analytics.</a:t>
            </a:r>
          </a:p>
          <a:p>
            <a:pPr lvl="0" indent="0" marL="0">
              <a:buNone/>
            </a:pPr>
          </a:p>
          <a:p>
            <a:pPr lvl="0"/>
            <a:r>
              <a:rPr b="1"/>
              <a:t>Broadening Skill Set and Knowledge Base:</a:t>
            </a:r>
            <a:r>
              <a:rPr/>
              <a:t> “X Contents” provides opportunities for learners to broaden their skill set and knowledge base beyond traditional data literacy topics. By exploring emerging trends and specialized areas, students can gain expertise in niche domains such as data ethics, natural language processing, computer vision, and predictive analytics, enhancing their versatility and employability.</a:t>
            </a:r>
          </a:p>
          <a:p>
            <a:pPr lvl="0" indent="0" marL="0">
              <a:buNone/>
            </a:pPr>
          </a:p>
          <a:p>
            <a:pPr lvl="0"/>
            <a:r>
              <a:rPr b="1"/>
              <a:t>Enhancing Readiness for Real-World Applications:</a:t>
            </a:r>
            <a:r>
              <a:rPr/>
              <a:t> Understanding “X Contents” enhances learners’ readiness for real-world applications by exposing them to practical examples, case studies, and hands-on projects in cutting-edge areas of data science and analytics. By applying their knowledge to real-world scenarios, students can develop practical skills and insights that are directly applicable to industry challenges and opportunities.</a:t>
            </a:r>
          </a:p>
        </p:txBody>
      </p:sp>
      <p:sp>
        <p:nvSpPr>
          <p:cNvPr id="4" name="Slide Number Placeholder 3"/>
          <p:cNvSpPr>
            <a:spLocks noGrp="1"/>
          </p:cNvSpPr>
          <p:nvPr>
            <p:ph type="sldNum" sz="quarter" idx="10"/>
          </p:nvPr>
        </p:nvSpPr>
        <p:spPr/>
        <p:txBody>
          <a:bodyPr/>
          <a:lstStyle/>
          <a:p>
            <a:fld id="{18BDFEC3-8487-43E8-A154-7C12CBC1FFF2}" type="slidenum">
              <a:rPr lang="en-US"/>
              <a:t>293</a:t>
            </a:fld>
            <a:endParaRPr lang="en-US"/>
          </a:p>
        </p:txBody>
      </p:sp>
    </p:spTree>
  </p:cSld>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illustrates practical applications and examples of “X Contents” across various domains, highlighting its relevance and impact in real-world scenarios.</a:t>
            </a:r>
          </a:p>
          <a:p>
            <a:pPr lvl="0" indent="0" marL="0">
              <a:buNone/>
            </a:pPr>
          </a:p>
          <a:p>
            <a:pPr lvl="0"/>
            <a:r>
              <a:rPr b="1"/>
              <a:t>Healthcare: Predictive Modeling for Disease Diagnosis:</a:t>
            </a:r>
            <a:r>
              <a:rPr/>
              <a:t> In healthcare, predictive modeling techniques from “X Contents” can be used to analyze patient data and predict disease diagnosis, enabling early intervention and personalized treatment plans.</a:t>
            </a:r>
          </a:p>
          <a:p>
            <a:pPr lvl="0" indent="0" marL="0">
              <a:buNone/>
            </a:pPr>
          </a:p>
          <a:p>
            <a:pPr lvl="0"/>
            <a:r>
              <a:rPr b="1"/>
              <a:t>Finance: Fraud Detection and Risk Management:</a:t>
            </a:r>
            <a:r>
              <a:rPr/>
              <a:t> In the finance sector, “X Contents” plays a crucial role in fraud detection and risk management by leveraging advanced analytics and machine learning algorithms to identify suspicious activities and mitigate financial risks.</a:t>
            </a:r>
          </a:p>
          <a:p>
            <a:pPr lvl="0" indent="0" marL="0">
              <a:buNone/>
            </a:pPr>
          </a:p>
          <a:p>
            <a:pPr lvl="0"/>
            <a:r>
              <a:rPr b="1"/>
              <a:t>Marketing: Personalized Recommendation Systems:</a:t>
            </a:r>
            <a:r>
              <a:rPr/>
              <a:t> “X Contents” contributes to marketing strategies through the development of personalized recommendation systems, which analyze customer behavior and preferences to deliver targeted and relevant product recommendations, enhancing customer engagement and satisfaction.</a:t>
            </a:r>
          </a:p>
          <a:p>
            <a:pPr lvl="0" indent="0" marL="0">
              <a:buNone/>
            </a:pPr>
          </a:p>
          <a:p>
            <a:pPr lvl="0"/>
            <a:r>
              <a:rPr b="1"/>
              <a:t>Cybersecurity: Threat Detection and Prevention:</a:t>
            </a:r>
            <a:r>
              <a:rPr/>
              <a:t> Cybersecurity applications of “X Contents” involve leveraging data analytics and machine learning techniques to detect and prevent security threats, such as malware, phishing attacks, and unauthorized access, safeguarding critical systems and data assets.</a:t>
            </a:r>
          </a:p>
        </p:txBody>
      </p:sp>
      <p:sp>
        <p:nvSpPr>
          <p:cNvPr id="4" name="Slide Number Placeholder 3"/>
          <p:cNvSpPr>
            <a:spLocks noGrp="1"/>
          </p:cNvSpPr>
          <p:nvPr>
            <p:ph type="sldNum" sz="quarter" idx="10"/>
          </p:nvPr>
        </p:nvSpPr>
        <p:spPr/>
        <p:txBody>
          <a:bodyPr/>
          <a:lstStyle/>
          <a:p>
            <a:fld id="{18BDFEC3-8487-43E8-A154-7C12CBC1FFF2}" type="slidenum">
              <a:rPr lang="en-US"/>
              <a:t>294</a:t>
            </a:fld>
            <a:endParaRPr lang="en-US"/>
          </a:p>
        </p:txBody>
      </p:sp>
    </p:spTree>
  </p:cSld>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role of cloud computing in the context of data analytics and analytical strategy.</a:t>
            </a:r>
          </a:p>
          <a:p>
            <a:pPr lvl="0" indent="0" marL="0">
              <a:buNone/>
            </a:pPr>
          </a:p>
          <a:p>
            <a:pPr lvl="0"/>
            <a:r>
              <a:rPr b="1"/>
              <a:t>Definition and Characteristics in Data Analytics:</a:t>
            </a:r>
            <a:r>
              <a:rPr/>
              <a:t> Understanding how cloud computing is utilized in data analytics, including its scalability, flexibility, and cost-effectiveness, as well as its key characteristics such as on-demand self-service, broad network access, resource pooling, rapid elasticity, and measured service.</a:t>
            </a:r>
          </a:p>
          <a:p>
            <a:pPr lvl="0" indent="0" marL="0">
              <a:buNone/>
            </a:pPr>
          </a:p>
          <a:p>
            <a:pPr lvl="0"/>
            <a:r>
              <a:rPr b="1"/>
              <a:t>Benefits of Cloud Computing for Data Analytics:</a:t>
            </a:r>
            <a:r>
              <a:rPr/>
              <a:t> Exploring the advantages that cloud computing offers for data analytics, such as reduced infrastructure costs, scalability, agility, accessibility, and innovation. Additionally, its ability to handle large volumes of data and provide computing power for processing and analysis.</a:t>
            </a:r>
          </a:p>
          <a:p>
            <a:pPr lvl="0" indent="0" marL="0">
              <a:buNone/>
            </a:pPr>
          </a:p>
          <a:p>
            <a:pPr lvl="0"/>
            <a:r>
              <a:rPr b="1"/>
              <a:t>Cloud Service Models and Their Relevance to Data Analytics:</a:t>
            </a:r>
            <a:r>
              <a:rPr/>
              <a:t> Examining the different cloud service models, including Infrastructure as a Service (IaaS), Platform as a Service (PaaS), and Software as a Service (SaaS), and how each model impacts data analytics processes and workflows.</a:t>
            </a:r>
          </a:p>
          <a:p>
            <a:pPr lvl="0" indent="0" marL="0">
              <a:buNone/>
            </a:pPr>
          </a:p>
          <a:p>
            <a:pPr lvl="0"/>
            <a:r>
              <a:rPr b="1"/>
              <a:t>Cloud Deployment Models and Their Implications for Data Analytics:</a:t>
            </a:r>
            <a:r>
              <a:rPr/>
              <a:t> Discussing the various cloud deployment models, such as public cloud, private cloud, hybrid cloud, and multi-cloud, and their implications for data analytics in terms of security, data governance, compliance, and performance.</a:t>
            </a:r>
          </a:p>
        </p:txBody>
      </p:sp>
      <p:sp>
        <p:nvSpPr>
          <p:cNvPr id="4" name="Slide Number Placeholder 3"/>
          <p:cNvSpPr>
            <a:spLocks noGrp="1"/>
          </p:cNvSpPr>
          <p:nvPr>
            <p:ph type="sldNum" sz="quarter" idx="10"/>
          </p:nvPr>
        </p:nvSpPr>
        <p:spPr/>
        <p:txBody>
          <a:bodyPr/>
          <a:lstStyle/>
          <a:p>
            <a:fld id="{18BDFEC3-8487-43E8-A154-7C12CBC1FFF2}" type="slidenum">
              <a:rPr lang="en-US"/>
              <a:t>295</a:t>
            </a:fld>
            <a:endParaRPr lang="en-US"/>
          </a:p>
        </p:txBody>
      </p:sp>
    </p:spTree>
  </p:cSld>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how cloud computing is utilized in data analytics, emphasizing its scalability, flexibility, and other key characteristics.</a:t>
            </a:r>
          </a:p>
          <a:p>
            <a:pPr lvl="0" indent="0" marL="0">
              <a:buNone/>
            </a:pPr>
          </a:p>
          <a:p>
            <a:pPr lvl="0"/>
            <a:r>
              <a:rPr b="1"/>
              <a:t>Scalability and Flexibility for Analytical Workloads:</a:t>
            </a:r>
            <a:r>
              <a:rPr/>
              <a:t> Cloud computing enables data analytics platforms to scale resources up or down based on demand, allowing organizations to handle large volumes of data and accommodate fluctuating workloads efficiently.</a:t>
            </a:r>
          </a:p>
          <a:p>
            <a:pPr lvl="0" indent="0" marL="0">
              <a:buNone/>
            </a:pPr>
          </a:p>
          <a:p>
            <a:pPr lvl="0"/>
            <a:r>
              <a:rPr b="1"/>
              <a:t>On-Demand Self-Service for Data Processing:</a:t>
            </a:r>
            <a:r>
              <a:rPr/>
              <a:t> With cloud computing, data analysts and scientists can provision and manage computing resources independently, enabling them to perform data processing tasks without requiring assistance from IT or system administrators.</a:t>
            </a:r>
          </a:p>
          <a:p>
            <a:pPr lvl="0" indent="0" marL="0">
              <a:buNone/>
            </a:pPr>
          </a:p>
          <a:p>
            <a:pPr lvl="0"/>
            <a:r>
              <a:rPr b="1"/>
              <a:t>Broad Network Access for Data Accessibility:</a:t>
            </a:r>
            <a:r>
              <a:rPr/>
              <a:t> Cloud-based data analytics platforms provide users with access to data and analytical tools from anywhere with an internet connection, facilitating collaboration and remote work among geographically dispersed teams.</a:t>
            </a:r>
          </a:p>
          <a:p>
            <a:pPr lvl="0" indent="0" marL="0">
              <a:buNone/>
            </a:pPr>
          </a:p>
          <a:p>
            <a:pPr lvl="0"/>
            <a:r>
              <a:rPr b="1"/>
              <a:t>Resource Pooling for Efficient Resource Utilization:</a:t>
            </a:r>
            <a:r>
              <a:rPr/>
              <a:t> Cloud providers pool computing resources, such as servers and storage, across multiple users, allowing organizations to leverage shared infrastructure and achieve economies of scale in data analytics operations.</a:t>
            </a:r>
          </a:p>
          <a:p>
            <a:pPr lvl="0" indent="0" marL="0">
              <a:buNone/>
            </a:pPr>
          </a:p>
          <a:p>
            <a:pPr lvl="0"/>
            <a:r>
              <a:rPr b="1"/>
              <a:t>Measured Service for Cost Management in Data Analytics:</a:t>
            </a:r>
            <a:r>
              <a:rPr/>
              <a:t> Cloud services are billed based on usage, allowing organizations to pay only for the resources they consume. This pay-as-you-go model enables cost-effective data analytics by eliminating the need for upfront investments in hardware and software.</a:t>
            </a:r>
          </a:p>
        </p:txBody>
      </p:sp>
      <p:sp>
        <p:nvSpPr>
          <p:cNvPr id="4" name="Slide Number Placeholder 3"/>
          <p:cNvSpPr>
            <a:spLocks noGrp="1"/>
          </p:cNvSpPr>
          <p:nvPr>
            <p:ph type="sldNum" sz="quarter" idx="10"/>
          </p:nvPr>
        </p:nvSpPr>
        <p:spPr/>
        <p:txBody>
          <a:bodyPr/>
          <a:lstStyle/>
          <a:p>
            <a:fld id="{18BDFEC3-8487-43E8-A154-7C12CBC1FFF2}" type="slidenum">
              <a:rPr lang="en-US"/>
              <a:t>296</a:t>
            </a:fld>
            <a:endParaRPr lang="en-US"/>
          </a:p>
        </p:txBody>
      </p:sp>
    </p:spTree>
  </p:cSld>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advantages that cloud computing offers for data analytics processes and workflows.</a:t>
            </a:r>
          </a:p>
          <a:p>
            <a:pPr lvl="0" indent="0" marL="0">
              <a:buNone/>
            </a:pPr>
          </a:p>
          <a:p>
            <a:pPr lvl="0"/>
            <a:r>
              <a:rPr b="1"/>
              <a:t>Reduced Infrastructure Costs:</a:t>
            </a:r>
            <a:r>
              <a:rPr/>
              <a:t> Cloud computing eliminates the need for organizations to invest in and maintain on-premises infrastructure, reducing capital expenditures and operational costs associated with hardware provisioning, maintenance, and upgrades.</a:t>
            </a:r>
          </a:p>
          <a:p>
            <a:pPr lvl="0" indent="0" marL="0">
              <a:buNone/>
            </a:pPr>
          </a:p>
          <a:p>
            <a:pPr lvl="0"/>
            <a:r>
              <a:rPr b="1"/>
              <a:t>Scalability and Elasticity for Analytical Workloads:</a:t>
            </a:r>
            <a:r>
              <a:rPr/>
              <a:t> Cloud-based data analytics platforms can scale resources up or down dynamically to accommodate changing workloads, ensuring optimal performance and efficiency without over-provisioning or underutilization of resources.</a:t>
            </a:r>
          </a:p>
          <a:p>
            <a:pPr lvl="0" indent="0" marL="0">
              <a:buNone/>
            </a:pPr>
          </a:p>
          <a:p>
            <a:pPr lvl="0"/>
            <a:r>
              <a:rPr b="1"/>
              <a:t>Accessibility and Collaboration in Data Analysis:</a:t>
            </a:r>
            <a:r>
              <a:rPr/>
              <a:t> Cloud-based data analytics tools and platforms provide users with access to data and analytical capabilities from anywhere with an internet connection, enabling collaboration, knowledge sharing, and remote work among geographically dispersed teams.</a:t>
            </a:r>
          </a:p>
          <a:p>
            <a:pPr lvl="0" indent="0" marL="0">
              <a:buNone/>
            </a:pPr>
          </a:p>
          <a:p>
            <a:pPr lvl="0"/>
            <a:r>
              <a:rPr b="1"/>
              <a:t>Innovation and Experimentation with New Technologies:</a:t>
            </a:r>
            <a:r>
              <a:rPr/>
              <a:t> Cloud computing enables organizations to experiment with emerging technologies and innovative data analytics solutions without the need for large upfront investments in infrastructure or specialized expertise.</a:t>
            </a:r>
          </a:p>
          <a:p>
            <a:pPr lvl="0" indent="0" marL="0">
              <a:buNone/>
            </a:pPr>
          </a:p>
          <a:p>
            <a:pPr lvl="0"/>
            <a:r>
              <a:rPr b="1"/>
              <a:t>Integration with Advanced Analytical Tools and Services:</a:t>
            </a:r>
            <a:r>
              <a:rPr/>
              <a:t> Cloud providers offer a wide range of advanced analytical tools, services, and APIs that can be seamlessly integrated with data analytics platforms, enabling organizations to leverage cutting-edge technologies such as machine learning, artificial intelligence, and predictive analytics.</a:t>
            </a:r>
          </a:p>
        </p:txBody>
      </p:sp>
      <p:sp>
        <p:nvSpPr>
          <p:cNvPr id="4" name="Slide Number Placeholder 3"/>
          <p:cNvSpPr>
            <a:spLocks noGrp="1"/>
          </p:cNvSpPr>
          <p:nvPr>
            <p:ph type="sldNum" sz="quarter" idx="10"/>
          </p:nvPr>
        </p:nvSpPr>
        <p:spPr/>
        <p:txBody>
          <a:bodyPr/>
          <a:lstStyle/>
          <a:p>
            <a:fld id="{18BDFEC3-8487-43E8-A154-7C12CBC1FFF2}" type="slidenum">
              <a:rPr lang="en-US"/>
              <a:t>297</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Regression Analysis:</a:t>
            </a:r>
            <a:r>
              <a:rPr/>
              <a:t> Analyzing the relationship between dependent and independent variables to predict future outcomes.</a:t>
            </a:r>
          </a:p>
          <a:p>
            <a:pPr lvl="0" indent="0" marL="0">
              <a:buNone/>
            </a:pPr>
          </a:p>
          <a:p>
            <a:pPr lvl="0"/>
            <a:r>
              <a:rPr b="1"/>
              <a:t>Machine Learning Algorithms:</a:t>
            </a:r>
            <a:r>
              <a:rPr/>
              <a:t> Utilizing algorithms such as decision trees, random forests, and support vector machines to identify patterns and make predictions.</a:t>
            </a:r>
          </a:p>
          <a:p>
            <a:pPr lvl="0" indent="0" marL="0">
              <a:buNone/>
            </a:pPr>
          </a:p>
          <a:p>
            <a:pPr lvl="0"/>
            <a:r>
              <a:rPr b="1"/>
              <a:t>Time Series Forecasting:</a:t>
            </a:r>
            <a:r>
              <a:rPr/>
              <a:t> Predicting future values based on historical time-series data, considering trends, seasonality, and cyclic patterns.</a:t>
            </a:r>
          </a:p>
          <a:p>
            <a:pPr lvl="0" indent="0" marL="0">
              <a:buNone/>
            </a:pPr>
          </a:p>
          <a:p>
            <a:pPr lvl="0"/>
            <a:r>
              <a:rPr b="1"/>
              <a:t>Ensemble Methods:</a:t>
            </a:r>
            <a:r>
              <a:rPr/>
              <a:t> Combining multiple predictive models to improve accuracy and robustness.</a:t>
            </a:r>
          </a:p>
          <a:p>
            <a:pPr lvl="0" indent="0" marL="0">
              <a:buNone/>
            </a:pPr>
          </a:p>
          <a:p>
            <a:pPr lvl="0"/>
            <a:r>
              <a:rPr b="1"/>
              <a:t>Clustering Techniques:</a:t>
            </a:r>
            <a:r>
              <a:rPr/>
              <a:t> Grouping similar data points together to identify patterns and segment populations for targeted analysis.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different cloud service models and their implications for data analytics.</a:t>
            </a:r>
          </a:p>
          <a:p>
            <a:pPr lvl="0" indent="0" marL="0">
              <a:buNone/>
            </a:pPr>
          </a:p>
          <a:p>
            <a:pPr lvl="0"/>
            <a:r>
              <a:rPr b="1"/>
              <a:t>Infrastructure as a Service (IaaS) for Flexibility and Control:</a:t>
            </a:r>
            <a:r>
              <a:rPr/>
              <a:t> IaaS provides organizations with virtualized computing resources, such as virtual machines, storage, and networking, offering flexibility, control, and customization options for running data analytics workloads.</a:t>
            </a:r>
          </a:p>
          <a:p>
            <a:pPr lvl="0" indent="0" marL="0">
              <a:buNone/>
            </a:pPr>
          </a:p>
          <a:p>
            <a:pPr lvl="0"/>
            <a:r>
              <a:rPr b="1"/>
              <a:t>Platform as a Service (PaaS) for Development and Deployment:</a:t>
            </a:r>
            <a:r>
              <a:rPr/>
              <a:t> PaaS offers a platform for developing, testing, and deploying data analytics applications without the need for infrastructure management. It provides development tools, middleware, and runtime environments, enabling faster time-to-market and agility in data analytics projects.</a:t>
            </a:r>
          </a:p>
          <a:p>
            <a:pPr lvl="0" indent="0" marL="0">
              <a:buNone/>
            </a:pPr>
          </a:p>
          <a:p>
            <a:pPr lvl="0"/>
            <a:r>
              <a:rPr b="1"/>
              <a:t>Software as a Service (SaaS) for Accessibility and Convenience:</a:t>
            </a:r>
            <a:r>
              <a:rPr/>
              <a:t> SaaS delivers data analytics applications over the internet on a subscription basis, allowing users to access and use analytical tools and services without the need for installation or maintenance. SaaS offerings streamline data analytics workflows and provide scalability, accessibility, and convenience to users.</a:t>
            </a:r>
          </a:p>
        </p:txBody>
      </p:sp>
      <p:sp>
        <p:nvSpPr>
          <p:cNvPr id="4" name="Slide Number Placeholder 3"/>
          <p:cNvSpPr>
            <a:spLocks noGrp="1"/>
          </p:cNvSpPr>
          <p:nvPr>
            <p:ph type="sldNum" sz="quarter" idx="10"/>
          </p:nvPr>
        </p:nvSpPr>
        <p:spPr/>
        <p:txBody>
          <a:bodyPr/>
          <a:lstStyle/>
          <a:p>
            <a:fld id="{18BDFEC3-8487-43E8-A154-7C12CBC1FFF2}" type="slidenum">
              <a:rPr lang="en-US"/>
              <a:t>298</a:t>
            </a:fld>
            <a:endParaRPr lang="en-US"/>
          </a:p>
        </p:txBody>
      </p:sp>
    </p:spTree>
  </p:cSld>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examines the various cloud deployment models and their implications for data analytics.</a:t>
            </a:r>
          </a:p>
          <a:p>
            <a:pPr lvl="0" indent="0" marL="0">
              <a:buNone/>
            </a:pPr>
          </a:p>
          <a:p>
            <a:pPr lvl="0"/>
            <a:r>
              <a:rPr b="1"/>
              <a:t>Public Cloud for Scalability and Cost Efficiency:</a:t>
            </a:r>
            <a:r>
              <a:rPr/>
              <a:t> Public cloud deployments offer scalability, agility, and cost-effectiveness for data analytics workloads, allowing organizations to scale resources dynamically and pay only for what they use. However, they may raise concerns about data security, privacy, and compliance.</a:t>
            </a:r>
          </a:p>
          <a:p>
            <a:pPr lvl="0" indent="0" marL="0">
              <a:buNone/>
            </a:pPr>
          </a:p>
          <a:p>
            <a:pPr lvl="0"/>
            <a:r>
              <a:rPr b="1"/>
              <a:t>Private Cloud for Security and Compliance:</a:t>
            </a:r>
            <a:r>
              <a:rPr/>
              <a:t> Private cloud deployments provide dedicated infrastructure and resources for data analytics, offering greater control, security, and compliance. They are suitable for organizations with strict security and regulatory requirements, but they require significant upfront investment and maintenance.</a:t>
            </a:r>
          </a:p>
          <a:p>
            <a:pPr lvl="0" indent="0" marL="0">
              <a:buNone/>
            </a:pPr>
          </a:p>
          <a:p>
            <a:pPr lvl="0"/>
            <a:r>
              <a:rPr b="1"/>
              <a:t>Hybrid Cloud for Flexibility and Control:</a:t>
            </a:r>
            <a:r>
              <a:rPr/>
              <a:t> Hybrid cloud deployments combine public and private cloud environments, allowing organizations to leverage the benefits of both models. They provide flexibility, scalability, and control over data placement and workload management, enabling organizations to optimize resource usage based on workload requirements and compliance needs.</a:t>
            </a:r>
          </a:p>
          <a:p>
            <a:pPr lvl="0" indent="0" marL="0">
              <a:buNone/>
            </a:pPr>
          </a:p>
          <a:p>
            <a:pPr lvl="0"/>
            <a:r>
              <a:rPr b="1"/>
              <a:t>Multi-Cloud for Redundancy and Vendor Diversification:</a:t>
            </a:r>
            <a:r>
              <a:rPr/>
              <a:t> Multi-cloud strategies involve using services from multiple cloud providers to avoid vendor lock-in, enhance redundancy, and diversify risk. They provide organizations with the flexibility to choose the best-in-class services from different providers and optimize costs, performance, and reliability in data analytics operations.</a:t>
            </a:r>
          </a:p>
        </p:txBody>
      </p:sp>
      <p:sp>
        <p:nvSpPr>
          <p:cNvPr id="4" name="Slide Number Placeholder 3"/>
          <p:cNvSpPr>
            <a:spLocks noGrp="1"/>
          </p:cNvSpPr>
          <p:nvPr>
            <p:ph type="sldNum" sz="quarter" idx="10"/>
          </p:nvPr>
        </p:nvSpPr>
        <p:spPr/>
        <p:txBody>
          <a:bodyPr/>
          <a:lstStyle/>
          <a:p>
            <a:fld id="{18BDFEC3-8487-43E8-A154-7C12CBC1FFF2}" type="slidenum">
              <a:rPr lang="en-US"/>
              <a:t>299</a:t>
            </a:fld>
            <a:endParaRPr lang="en-US"/>
          </a:p>
        </p:txBody>
      </p:sp>
    </p:spTree>
  </p:cSld>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edge analytics, its significance, and its integration within data analytics strategies.</a:t>
            </a:r>
          </a:p>
          <a:p>
            <a:pPr lvl="0" indent="0" marL="0">
              <a:buNone/>
            </a:pPr>
          </a:p>
          <a:p>
            <a:pPr lvl="0"/>
            <a:r>
              <a:rPr b="1"/>
              <a:t>Definition and Key Concepts:</a:t>
            </a:r>
            <a:r>
              <a:rPr/>
              <a:t> Exploring the concept of edge analytics, which involves processing data at or near the source of data generation, and its key concepts such as real-time processing, low latency, and data filtering.</a:t>
            </a:r>
          </a:p>
          <a:p>
            <a:pPr lvl="0" indent="0" marL="0">
              <a:buNone/>
            </a:pPr>
          </a:p>
          <a:p>
            <a:pPr lvl="0"/>
            <a:r>
              <a:rPr b="1"/>
              <a:t>Advantages and Challenges of Edge Analytics:</a:t>
            </a:r>
            <a:r>
              <a:rPr/>
              <a:t> Discussing the benefits and challenges associated with edge analytics, including reduced data latency, improved data privacy, bandwidth optimization, and the complexity of managing edge devices and data streams.</a:t>
            </a:r>
          </a:p>
          <a:p>
            <a:pPr lvl="0" indent="0" marL="0">
              <a:buNone/>
            </a:pPr>
          </a:p>
          <a:p>
            <a:pPr lvl="0"/>
            <a:r>
              <a:rPr b="1"/>
              <a:t>Use Cases and Applications:</a:t>
            </a:r>
            <a:r>
              <a:rPr/>
              <a:t> Exploring various use cases and applications of edge analytics across industries such as manufacturing, healthcare, transportation, and smart cities, highlighting its role in enabling real-time decision-making and predictive maintenance.</a:t>
            </a:r>
          </a:p>
          <a:p>
            <a:pPr lvl="0" indent="0" marL="0">
              <a:buNone/>
            </a:pPr>
          </a:p>
          <a:p>
            <a:pPr lvl="0"/>
            <a:r>
              <a:rPr b="1"/>
              <a:t>Integration with Data Analytics Strategy:</a:t>
            </a:r>
            <a:r>
              <a:rPr/>
              <a:t> Discussing how edge analytics can be integrated within an organization’s data analytics strategy to complement centralized data processing, enhance data insights, and enable distributed data processing and analysis.</a:t>
            </a:r>
          </a:p>
        </p:txBody>
      </p:sp>
      <p:sp>
        <p:nvSpPr>
          <p:cNvPr id="4" name="Slide Number Placeholder 3"/>
          <p:cNvSpPr>
            <a:spLocks noGrp="1"/>
          </p:cNvSpPr>
          <p:nvPr>
            <p:ph type="sldNum" sz="quarter" idx="10"/>
          </p:nvPr>
        </p:nvSpPr>
        <p:spPr/>
        <p:txBody>
          <a:bodyPr/>
          <a:lstStyle/>
          <a:p>
            <a:fld id="{18BDFEC3-8487-43E8-A154-7C12CBC1FFF2}" type="slidenum">
              <a:rPr lang="en-US"/>
              <a:t>300</a:t>
            </a:fld>
            <a:endParaRPr lang="en-US"/>
          </a:p>
        </p:txBody>
      </p:sp>
    </p:spTree>
  </p:cSld>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edge analytics and its key concepts.</a:t>
            </a:r>
          </a:p>
          <a:p>
            <a:pPr lvl="0" indent="0" marL="0">
              <a:buNone/>
            </a:pPr>
          </a:p>
          <a:p>
            <a:pPr lvl="0"/>
            <a:r>
              <a:rPr b="1"/>
              <a:t>Processing Data at or Near the Source:</a:t>
            </a:r>
            <a:r>
              <a:rPr/>
              <a:t> Edge analytics involves analyzing data at or near the source of data generation, such as IoT devices, sensors, and edge computing devices, instead of sending data to a centralized data center or cloud environment for processing.</a:t>
            </a:r>
          </a:p>
          <a:p>
            <a:pPr lvl="0" indent="0" marL="0">
              <a:buNone/>
            </a:pPr>
          </a:p>
          <a:p>
            <a:pPr lvl="0"/>
            <a:r>
              <a:rPr b="1"/>
              <a:t>Real-Time Processing and Low Latency:</a:t>
            </a:r>
            <a:r>
              <a:rPr/>
              <a:t> Edge analytics enables real-time processing of data streams with low latency, allowing organizations to extract insights and make decisions quickly without relying on centralized data processing.</a:t>
            </a:r>
          </a:p>
          <a:p>
            <a:pPr lvl="0" indent="0" marL="0">
              <a:buNone/>
            </a:pPr>
          </a:p>
          <a:p>
            <a:pPr lvl="0"/>
            <a:r>
              <a:rPr b="1"/>
              <a:t>Data Filtering and Aggregation:</a:t>
            </a:r>
            <a:r>
              <a:rPr/>
              <a:t> Edge analytics involves filtering and aggregating data locally before transmitting it to a central location for further analysis, reducing the volume of data transferred and optimizing bandwidth usage.</a:t>
            </a:r>
          </a:p>
          <a:p>
            <a:pPr lvl="0" indent="0" marL="0">
              <a:buNone/>
            </a:pPr>
          </a:p>
          <a:p>
            <a:pPr lvl="0"/>
            <a:r>
              <a:rPr b="1"/>
              <a:t>Edge Devices and Edge Computing Infrastructure:</a:t>
            </a:r>
            <a:r>
              <a:rPr/>
              <a:t> Edge analytics relies on edge devices, such as gateways, routers, and edge servers, as well as edge computing infrastructure, to perform data processing and analysis at the edge of the network.</a:t>
            </a:r>
          </a:p>
        </p:txBody>
      </p:sp>
      <p:sp>
        <p:nvSpPr>
          <p:cNvPr id="4" name="Slide Number Placeholder 3"/>
          <p:cNvSpPr>
            <a:spLocks noGrp="1"/>
          </p:cNvSpPr>
          <p:nvPr>
            <p:ph type="sldNum" sz="quarter" idx="10"/>
          </p:nvPr>
        </p:nvSpPr>
        <p:spPr/>
        <p:txBody>
          <a:bodyPr/>
          <a:lstStyle/>
          <a:p>
            <a:fld id="{18BDFEC3-8487-43E8-A154-7C12CBC1FFF2}" type="slidenum">
              <a:rPr lang="en-US"/>
              <a:t>301</a:t>
            </a:fld>
            <a:endParaRPr lang="en-US"/>
          </a:p>
        </p:txBody>
      </p:sp>
    </p:spTree>
  </p:cSld>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Reduced Data Latency and Improved Responsiveness:</a:t>
            </a:r>
            <a:r>
              <a:rPr/>
              <a:t> Edge analytics reduces data latency by processing data locally, enabling faster response times and real-time decision-making in applications that require immediate action, such as industrial automation and autonomous vehicles.</a:t>
            </a:r>
          </a:p>
          <a:p>
            <a:pPr lvl="0" indent="0" marL="0">
              <a:buNone/>
            </a:pPr>
          </a:p>
          <a:p>
            <a:pPr lvl="0"/>
            <a:r>
              <a:rPr b="1"/>
              <a:t>Enhanced Data Privacy and Security:</a:t>
            </a:r>
            <a:r>
              <a:rPr/>
              <a:t> Edge analytics enhances data privacy and security by processing sensitive data locally and transmitting only aggregated or anonymized insights to centralized systems, reducing the risk of data breaches and unauthorized access.</a:t>
            </a:r>
          </a:p>
          <a:p>
            <a:pPr lvl="0" indent="0" marL="0">
              <a:buNone/>
            </a:pPr>
          </a:p>
          <a:p>
            <a:pPr lvl="0"/>
            <a:r>
              <a:rPr b="1"/>
              <a:t>Bandwidth Optimization and Reduced Network Traffic:</a:t>
            </a:r>
            <a:r>
              <a:rPr/>
              <a:t> Edge analytics optimizes bandwidth usage and reduces network traffic by filtering and aggregating data locally, minimizing the volume of data transmitted over the network and lowering operational costs.</a:t>
            </a:r>
          </a:p>
          <a:p>
            <a:pPr lvl="0" indent="0" marL="0">
              <a:buNone/>
            </a:pPr>
          </a:p>
          <a:p>
            <a:pPr lvl="0"/>
            <a:r>
              <a:rPr b="1"/>
              <a:t>Complexity of Managing Edge Devices and Data Streams:</a:t>
            </a:r>
            <a:r>
              <a:rPr/>
              <a:t> Edge analytics introduces challenges related to managing a distributed network of edge devices and data streams, including device provisioning, monitoring, maintenance, and troubleshooting.</a:t>
            </a:r>
          </a:p>
        </p:txBody>
      </p:sp>
      <p:sp>
        <p:nvSpPr>
          <p:cNvPr id="4" name="Slide Number Placeholder 3"/>
          <p:cNvSpPr>
            <a:spLocks noGrp="1"/>
          </p:cNvSpPr>
          <p:nvPr>
            <p:ph type="sldNum" sz="quarter" idx="10"/>
          </p:nvPr>
        </p:nvSpPr>
        <p:spPr/>
        <p:txBody>
          <a:bodyPr/>
          <a:lstStyle/>
          <a:p>
            <a:fld id="{18BDFEC3-8487-43E8-A154-7C12CBC1FFF2}" type="slidenum">
              <a:rPr lang="en-US"/>
              <a:t>302</a:t>
            </a:fld>
            <a:endParaRPr lang="en-US"/>
          </a:p>
        </p:txBody>
      </p:sp>
    </p:spTree>
  </p:cSld>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Predictive Maintenance in Manufacturing:</a:t>
            </a:r>
            <a:r>
              <a:rPr/>
              <a:t> Edge analytics enables predictive maintenance by analyzing sensor data from industrial equipment in real-time, predicting equipment failures before they occur, and scheduling maintenance proactively to minimize downtime and optimize operational efficiency.</a:t>
            </a:r>
          </a:p>
          <a:p>
            <a:pPr lvl="0" indent="0" marL="0">
              <a:buNone/>
            </a:pPr>
          </a:p>
          <a:p>
            <a:pPr lvl="0"/>
            <a:r>
              <a:rPr b="1"/>
              <a:t>Remote Patient Monitoring in Healthcare:</a:t>
            </a:r>
            <a:r>
              <a:rPr/>
              <a:t> Edge analytics supports remote patient monitoring by analyzing health data from wearable devices and medical sensors, detecting anomalies or changes in patient health, and providing timely interventions or alerts to healthcare providers or patients.</a:t>
            </a:r>
          </a:p>
          <a:p>
            <a:pPr lvl="0" indent="0" marL="0">
              <a:buNone/>
            </a:pPr>
          </a:p>
          <a:p>
            <a:pPr lvl="0"/>
            <a:r>
              <a:rPr b="1"/>
              <a:t>Traffic Management and Optimization in Transportation:</a:t>
            </a:r>
            <a:r>
              <a:rPr/>
              <a:t> Edge analytics facilitates traffic management and optimization by analyzing data from traffic sensors, cameras, and GPS devices in real-time, identifying traffic congestion, accidents, or road hazards, and optimizing traffic flow and route planning to improve safety and efficiency.</a:t>
            </a:r>
          </a:p>
          <a:p>
            <a:pPr lvl="0" indent="0" marL="0">
              <a:buNone/>
            </a:pPr>
          </a:p>
          <a:p>
            <a:pPr lvl="0"/>
            <a:r>
              <a:rPr b="1"/>
              <a:t>Smart Grids and Energy Management in Utilities:</a:t>
            </a:r>
            <a:r>
              <a:rPr/>
              <a:t> Edge analytics enhances smart grids and energy management by analyzing data from sensors and meters in the power grid, optimizing energy generation, distribution, and consumption, and enabling demand response programs and energy conservation initiatives.</a:t>
            </a:r>
          </a:p>
        </p:txBody>
      </p:sp>
      <p:sp>
        <p:nvSpPr>
          <p:cNvPr id="4" name="Slide Number Placeholder 3"/>
          <p:cNvSpPr>
            <a:spLocks noGrp="1"/>
          </p:cNvSpPr>
          <p:nvPr>
            <p:ph type="sldNum" sz="quarter" idx="10"/>
          </p:nvPr>
        </p:nvSpPr>
        <p:spPr/>
        <p:txBody>
          <a:bodyPr/>
          <a:lstStyle/>
          <a:p>
            <a:fld id="{18BDFEC3-8487-43E8-A154-7C12CBC1FFF2}" type="slidenum">
              <a:rPr lang="en-US"/>
              <a:t>303</a:t>
            </a:fld>
            <a:endParaRPr lang="en-US"/>
          </a:p>
        </p:txBody>
      </p:sp>
    </p:spTree>
  </p:cSld>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Complementing Centralized Data Processing:</a:t>
            </a:r>
            <a:r>
              <a:rPr/>
              <a:t> Edge analytics complements centralized data processing by performing local data analysis at the edge of the network, reducing the need to transmit raw data to centralized systems for processing and analysis.</a:t>
            </a:r>
          </a:p>
          <a:p>
            <a:pPr lvl="0" indent="0" marL="0">
              <a:buNone/>
            </a:pPr>
          </a:p>
          <a:p>
            <a:pPr lvl="0"/>
            <a:r>
              <a:rPr b="1"/>
              <a:t>Enhancing Data Insights with Localized Analysis:</a:t>
            </a:r>
            <a:r>
              <a:rPr/>
              <a:t> Edge analytics enhances data insights by performing localized analysis on edge devices, enabling organizations to extract real-time insights from data streams and make immediate decisions without relying on centralized data processing.</a:t>
            </a:r>
          </a:p>
          <a:p>
            <a:pPr lvl="0" indent="0" marL="0">
              <a:buNone/>
            </a:pPr>
          </a:p>
          <a:p>
            <a:pPr lvl="0"/>
            <a:r>
              <a:rPr b="1"/>
              <a:t>Enabling Distributed Data Processing and Analysis:</a:t>
            </a:r>
            <a:r>
              <a:rPr/>
              <a:t> Edge analytics enables distributed data processing and analysis by distributing computing resources and analytics capabilities across edge devices, reducing latency, improving scalability, and enabling data-driven decision-making in decentralized environments.</a:t>
            </a:r>
          </a:p>
          <a:p>
            <a:pPr lvl="0" indent="0" marL="0">
              <a:buNone/>
            </a:pPr>
          </a:p>
          <a:p>
            <a:pPr lvl="0"/>
            <a:r>
              <a:rPr b="1"/>
              <a:t>Implementing Edge-to-Cloud Data Pipelines:</a:t>
            </a:r>
            <a:r>
              <a:rPr/>
              <a:t> Organizations can implement edge-to-cloud data pipelines to orchestrate data flows between edge devices and cloud environments, enabling seamless data integration,</a:t>
            </a:r>
          </a:p>
          <a:p>
            <a:pPr lvl="0" indent="0" marL="0">
              <a:buNone/>
            </a:pPr>
          </a:p>
          <a:p>
            <a:pPr lvl="0" indent="0" marL="0">
              <a:buNone/>
            </a:pPr>
            <a:r>
              <a:rPr/>
              <a:t>processing, and analysis across distributed computing environments.</a:t>
            </a:r>
          </a:p>
        </p:txBody>
      </p:sp>
      <p:sp>
        <p:nvSpPr>
          <p:cNvPr id="4" name="Slide Number Placeholder 3"/>
          <p:cNvSpPr>
            <a:spLocks noGrp="1"/>
          </p:cNvSpPr>
          <p:nvPr>
            <p:ph type="sldNum" sz="quarter" idx="10"/>
          </p:nvPr>
        </p:nvSpPr>
        <p:spPr/>
        <p:txBody>
          <a:bodyPr/>
          <a:lstStyle/>
          <a:p>
            <a:fld id="{18BDFEC3-8487-43E8-A154-7C12CBC1FFF2}" type="slidenum">
              <a:rPr lang="en-US"/>
              <a:t>304</a:t>
            </a:fld>
            <a:endParaRPr lang="en-US"/>
          </a:p>
        </p:txBody>
      </p:sp>
    </p:spTree>
  </p:cSld>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delves into the realm of geo-analytics, exploring its definition, techniques, applications, and role in data-driven decision-making processes.</a:t>
            </a:r>
          </a:p>
          <a:p>
            <a:pPr lvl="0" indent="0" marL="0">
              <a:buNone/>
            </a:pPr>
          </a:p>
          <a:p>
            <a:pPr lvl="0"/>
            <a:r>
              <a:rPr b="1"/>
              <a:t>Definition and Scope:</a:t>
            </a:r>
            <a:r>
              <a:rPr/>
              <a:t> An overview of geo-analytics, which involves analyzing spatial or geographic data to uncover patterns, trends, and insights related to location.</a:t>
            </a:r>
          </a:p>
          <a:p>
            <a:pPr lvl="0" indent="0" marL="0">
              <a:buNone/>
            </a:pPr>
          </a:p>
          <a:p>
            <a:pPr lvl="0"/>
            <a:r>
              <a:rPr b="1"/>
              <a:t>Spatial Data Analysis Techniques:</a:t>
            </a:r>
            <a:r>
              <a:rPr/>
              <a:t> Discussion on the various techniques and methods used in spatial data analysis, such as geographic information systems (GIS), spatial statistics, and geospatial data visualization.</a:t>
            </a:r>
          </a:p>
          <a:p>
            <a:pPr lvl="0" indent="0" marL="0">
              <a:buNone/>
            </a:pPr>
          </a:p>
          <a:p>
            <a:pPr lvl="0"/>
            <a:r>
              <a:rPr b="1"/>
              <a:t>Applications Across Industries:</a:t>
            </a:r>
            <a:r>
              <a:rPr/>
              <a:t> Exploration of the diverse applications of geo-analytics across industries, including urban planning, transportation, environmental science, retail, and agriculture.</a:t>
            </a:r>
          </a:p>
          <a:p>
            <a:pPr lvl="0" indent="0" marL="0">
              <a:buNone/>
            </a:pPr>
          </a:p>
          <a:p>
            <a:pPr lvl="0"/>
            <a:r>
              <a:rPr b="1"/>
              <a:t>Role in Data-Driven Decision Making:</a:t>
            </a:r>
            <a:r>
              <a:rPr/>
              <a:t> Insight into how geo-analytics contributes to data-driven decision-making processes by providing spatial insights that inform strategic planning, resource allocation, risk management, and policy development.</a:t>
            </a:r>
          </a:p>
        </p:txBody>
      </p:sp>
      <p:sp>
        <p:nvSpPr>
          <p:cNvPr id="4" name="Slide Number Placeholder 3"/>
          <p:cNvSpPr>
            <a:spLocks noGrp="1"/>
          </p:cNvSpPr>
          <p:nvPr>
            <p:ph type="sldNum" sz="quarter" idx="10"/>
          </p:nvPr>
        </p:nvSpPr>
        <p:spPr/>
        <p:txBody>
          <a:bodyPr/>
          <a:lstStyle/>
          <a:p>
            <a:fld id="{18BDFEC3-8487-43E8-A154-7C12CBC1FFF2}" type="slidenum">
              <a:rPr lang="en-US"/>
              <a:t>305</a:t>
            </a:fld>
            <a:endParaRPr lang="en-US"/>
          </a:p>
        </p:txBody>
      </p:sp>
    </p:spTree>
  </p:cSld>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Analyzing Spatial or Geographic Data:</a:t>
            </a:r>
            <a:r>
              <a:rPr/>
              <a:t> Geo-analytics involves analyzing spatial or geographic data, such as maps, satellite imagery, and GPS data, to extract meaningful insights and patterns related to location.</a:t>
            </a:r>
          </a:p>
          <a:p>
            <a:pPr lvl="0" indent="0" marL="0">
              <a:buNone/>
            </a:pPr>
          </a:p>
          <a:p>
            <a:pPr lvl="0"/>
            <a:r>
              <a:rPr b="1"/>
              <a:t>Uncovering Patterns and Trends Related to Location:</a:t>
            </a:r>
            <a:r>
              <a:rPr/>
              <a:t> Geo-analytics helps uncover spatial patterns, trends, and relationships in data, enabling organizations to gain insights into phenomena such as population distribution, land use, environmental changes, and transportation networks.</a:t>
            </a:r>
          </a:p>
        </p:txBody>
      </p:sp>
      <p:sp>
        <p:nvSpPr>
          <p:cNvPr id="4" name="Slide Number Placeholder 3"/>
          <p:cNvSpPr>
            <a:spLocks noGrp="1"/>
          </p:cNvSpPr>
          <p:nvPr>
            <p:ph type="sldNum" sz="quarter" idx="10"/>
          </p:nvPr>
        </p:nvSpPr>
        <p:spPr/>
        <p:txBody>
          <a:bodyPr/>
          <a:lstStyle/>
          <a:p>
            <a:fld id="{18BDFEC3-8487-43E8-A154-7C12CBC1FFF2}" type="slidenum">
              <a:rPr lang="en-US"/>
              <a:t>306</a:t>
            </a:fld>
            <a:endParaRPr lang="en-US"/>
          </a:p>
        </p:txBody>
      </p:sp>
    </p:spTree>
  </p:cSld>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Geographic Information Systems (GIS):</a:t>
            </a:r>
            <a:r>
              <a:rPr/>
              <a:t> GIS is a powerful tool for capturing, storing, analyzing, and presenting spatial or geographic data, enabling users to create maps, visualize spatial relationships, and perform spatial analysis.</a:t>
            </a:r>
          </a:p>
          <a:p>
            <a:pPr lvl="0" indent="0" marL="0">
              <a:buNone/>
            </a:pPr>
          </a:p>
          <a:p>
            <a:pPr lvl="0"/>
            <a:r>
              <a:rPr b="1"/>
              <a:t>Spatial Statistics:</a:t>
            </a:r>
            <a:r>
              <a:rPr/>
              <a:t> Spatial statistics refers to a set of statistical techniques used to analyze spatial data, including measures of spatial autocorrelation, spatial interpolation, and point pattern analysis.</a:t>
            </a:r>
          </a:p>
          <a:p>
            <a:pPr lvl="0" indent="0" marL="0">
              <a:buNone/>
            </a:pPr>
          </a:p>
          <a:p>
            <a:pPr lvl="0"/>
            <a:r>
              <a:rPr b="1"/>
              <a:t>Geospatial Data Visualization:</a:t>
            </a:r>
            <a:r>
              <a:rPr/>
              <a:t> Geospatial data visualization involves the graphical representation of spatial data using maps, charts, graphs, and other visualizations to communicate spatial patterns, trends, and relationships effectively.</a:t>
            </a:r>
          </a:p>
        </p:txBody>
      </p:sp>
      <p:sp>
        <p:nvSpPr>
          <p:cNvPr id="4" name="Slide Number Placeholder 3"/>
          <p:cNvSpPr>
            <a:spLocks noGrp="1"/>
          </p:cNvSpPr>
          <p:nvPr>
            <p:ph type="sldNum" sz="quarter" idx="10"/>
          </p:nvPr>
        </p:nvSpPr>
        <p:spPr/>
        <p:txBody>
          <a:bodyPr/>
          <a:lstStyle/>
          <a:p>
            <a:fld id="{18BDFEC3-8487-43E8-A154-7C12CBC1FFF2}" type="slidenum">
              <a:rPr lang="en-US"/>
              <a:t>307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pervasiveness and impact of data in modern society</a:t>
            </a:r>
          </a:p>
          <a:p>
            <a:pPr lvl="0" indent="0" marL="0">
              <a:buNone/>
            </a:pPr>
          </a:p>
          <a:p>
            <a:pPr lvl="0"/>
            <a:r>
              <a:rPr b="1"/>
              <a:t>Data-driven decision-making:</a:t>
            </a:r>
            <a:r>
              <a:rPr/>
              <a:t> Detail how organizations rely on data to make informed decisions, optimize processes, and drive innovation.</a:t>
            </a:r>
          </a:p>
          <a:p>
            <a:pPr lvl="0" indent="0" marL="0">
              <a:buNone/>
            </a:pPr>
          </a:p>
          <a:p>
            <a:pPr lvl="0"/>
            <a:r>
              <a:rPr b="1"/>
              <a:t>Personalization:</a:t>
            </a:r>
            <a:r>
              <a:rPr/>
              <a:t> Explain how data is used to create personalized experiences for users, enhancing customer satisfaction and engagement.</a:t>
            </a:r>
          </a:p>
          <a:p>
            <a:pPr lvl="0" indent="0" marL="0">
              <a:buNone/>
            </a:pPr>
          </a:p>
          <a:p>
            <a:pPr lvl="0"/>
            <a:r>
              <a:rPr b="1"/>
              <a:t>Ethical considerations:</a:t>
            </a:r>
            <a:r>
              <a:rPr/>
              <a:t> Discuss the ethical implications of data collection, including privacy violations, algorithmic bias, and the potential for misuse of personal information.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Sales Forecasting:</a:t>
            </a:r>
            <a:r>
              <a:rPr/>
              <a:t> Predicting future sales based on historical data, market trends, and external factors.</a:t>
            </a:r>
          </a:p>
          <a:p>
            <a:pPr lvl="0" indent="0" marL="0">
              <a:buNone/>
            </a:pPr>
          </a:p>
          <a:p>
            <a:pPr lvl="0"/>
            <a:r>
              <a:rPr b="1"/>
              <a:t>Customer Churn Prediction:</a:t>
            </a:r>
            <a:r>
              <a:rPr/>
              <a:t> Identifying customers at risk of churn and implementing retention strategies to mitigate customer attrition.</a:t>
            </a:r>
          </a:p>
          <a:p>
            <a:pPr lvl="0" indent="0" marL="0">
              <a:buNone/>
            </a:pPr>
          </a:p>
          <a:p>
            <a:pPr lvl="0"/>
            <a:r>
              <a:rPr b="1"/>
              <a:t>Risk Management:</a:t>
            </a:r>
            <a:r>
              <a:rPr/>
              <a:t> Assessing and mitigating risks in various domains such as finance, insurance, and cybersecurity.</a:t>
            </a:r>
          </a:p>
          <a:p>
            <a:pPr lvl="0" indent="0" marL="0">
              <a:buNone/>
            </a:pPr>
          </a:p>
          <a:p>
            <a:pPr lvl="0"/>
            <a:r>
              <a:rPr b="1"/>
              <a:t>Demand Planning:</a:t>
            </a:r>
            <a:r>
              <a:rPr/>
              <a:t> Forecasting future demand for products or services to optimize inventory management and production processes.</a:t>
            </a:r>
          </a:p>
          <a:p>
            <a:pPr lvl="0" indent="0" marL="0">
              <a:buNone/>
            </a:pPr>
          </a:p>
          <a:p>
            <a:pPr lvl="0"/>
            <a:r>
              <a:rPr b="1"/>
              <a:t>Healthcare Analytics:</a:t>
            </a:r>
            <a:r>
              <a:rPr/>
              <a:t> Predicting patient outcomes, identifying high-risk individuals, and optimizing treatment plans.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Urban Planning and Development:</a:t>
            </a:r>
            <a:r>
              <a:rPr/>
              <a:t> Geo-analytics supports urban planning and development by analyzing spatial data to assess land use, infrastructure, and demographic patterns, informing city planning decisions and policies.</a:t>
            </a:r>
          </a:p>
          <a:p>
            <a:pPr lvl="0" indent="0" marL="0">
              <a:buNone/>
            </a:pPr>
          </a:p>
          <a:p>
            <a:pPr lvl="0"/>
            <a:r>
              <a:rPr b="1"/>
              <a:t>Transportation and Logistics:</a:t>
            </a:r>
            <a:r>
              <a:rPr/>
              <a:t> Geo-analytics helps optimize transportation and logistics operations by analyzing spatial data on routes, traffic patterns, and infrastructure, enabling efficient route planning, fleet management, and supply chain optimization.</a:t>
            </a:r>
          </a:p>
          <a:p>
            <a:pPr lvl="0" indent="0" marL="0">
              <a:buNone/>
            </a:pPr>
          </a:p>
          <a:p>
            <a:pPr lvl="0"/>
            <a:r>
              <a:rPr b="1"/>
              <a:t>Environmental Science and Natural Resource Management:</a:t>
            </a:r>
            <a:r>
              <a:rPr/>
              <a:t> Geo-analytics aids environmental science and natural resource management by analyzing spatial data on ecosystems, climate, and land use, supporting environmental monitoring, conservation efforts, and disaster management.</a:t>
            </a:r>
          </a:p>
          <a:p>
            <a:pPr lvl="0" indent="0" marL="0">
              <a:buNone/>
            </a:pPr>
          </a:p>
          <a:p>
            <a:pPr lvl="0"/>
            <a:r>
              <a:rPr b="1"/>
              <a:t>Retail and Marketing:</a:t>
            </a:r>
            <a:r>
              <a:rPr/>
              <a:t> Geo-analytics informs retail and marketing strategies by analyzing spatial data on customer demographics, market trends, and competitor locations, guiding site selection, target marketing, and sales forecasting efforts.</a:t>
            </a:r>
          </a:p>
          <a:p>
            <a:pPr lvl="0" indent="0" marL="0">
              <a:buNone/>
            </a:pPr>
          </a:p>
          <a:p>
            <a:pPr lvl="0"/>
            <a:r>
              <a:rPr b="1"/>
              <a:t>Agriculture and Precision Farming:</a:t>
            </a:r>
            <a:r>
              <a:rPr/>
              <a:t> Geo-analytics enables precision farming practices by analyzing spatial data on soil types, weather conditions, and crop yields, supporting precision agriculture techniques such as variable rate technology, remote sensing, and GPS-guided equipment.</a:t>
            </a:r>
          </a:p>
        </p:txBody>
      </p:sp>
      <p:sp>
        <p:nvSpPr>
          <p:cNvPr id="4" name="Slide Number Placeholder 3"/>
          <p:cNvSpPr>
            <a:spLocks noGrp="1"/>
          </p:cNvSpPr>
          <p:nvPr>
            <p:ph type="sldNum" sz="quarter" idx="10"/>
          </p:nvPr>
        </p:nvSpPr>
        <p:spPr/>
        <p:txBody>
          <a:bodyPr/>
          <a:lstStyle/>
          <a:p>
            <a:fld id="{18BDFEC3-8487-43E8-A154-7C12CBC1FFF2}" type="slidenum">
              <a:rPr lang="en-US"/>
              <a:t>308</a:t>
            </a:fld>
            <a:endParaRPr lang="en-US"/>
          </a:p>
        </p:txBody>
      </p:sp>
    </p:spTree>
  </p:cSld>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Providing Spatial Insights for Strategic Planning:</a:t>
            </a:r>
            <a:r>
              <a:rPr/>
              <a:t> Geo-analytics provides spatial insights that inform strategic planning efforts, such as site selection, infrastructure development, and urban growth management.</a:t>
            </a:r>
          </a:p>
          <a:p>
            <a:pPr lvl="0" indent="0" marL="0">
              <a:buNone/>
            </a:pPr>
          </a:p>
          <a:p>
            <a:pPr lvl="0"/>
            <a:r>
              <a:rPr b="1"/>
              <a:t>Informing Resource Allocation and Risk Management:</a:t>
            </a:r>
            <a:r>
              <a:rPr/>
              <a:t> Geo-analytics helps organizations allocate resources effectively and manage risks by analyzing spatial data on population distribution, environmental hazards, and socio-economic indicators.</a:t>
            </a:r>
          </a:p>
          <a:p>
            <a:pPr lvl="0" indent="0" marL="0">
              <a:buNone/>
            </a:pPr>
          </a:p>
          <a:p>
            <a:pPr lvl="0"/>
            <a:r>
              <a:rPr b="1"/>
              <a:t>Supporting Policy Development and Implementation:</a:t>
            </a:r>
            <a:r>
              <a:rPr/>
              <a:t> Geo-analytics supports policy development and implementation by providing spatial insights into social, economic, and environmental issues, helping policymakers make informed decisions and monitor policy outcomes.</a:t>
            </a:r>
          </a:p>
        </p:txBody>
      </p:sp>
      <p:sp>
        <p:nvSpPr>
          <p:cNvPr id="4" name="Slide Number Placeholder 3"/>
          <p:cNvSpPr>
            <a:spLocks noGrp="1"/>
          </p:cNvSpPr>
          <p:nvPr>
            <p:ph type="sldNum" sz="quarter" idx="10"/>
          </p:nvPr>
        </p:nvSpPr>
        <p:spPr/>
        <p:txBody>
          <a:bodyPr/>
          <a:lstStyle/>
          <a:p>
            <a:fld id="{18BDFEC3-8487-43E8-A154-7C12CBC1FFF2}" type="slidenum">
              <a:rPr lang="en-US"/>
              <a:t>309</a:t>
            </a:fld>
            <a:endParaRPr lang="en-US"/>
          </a:p>
        </p:txBody>
      </p:sp>
    </p:spTree>
  </p:cSld>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Follow a structured framework for data-informed decision-making.</a:t>
            </a:r>
          </a:p>
          <a:p>
            <a:pPr lvl="0" indent="0" marL="0">
              <a:buNone/>
            </a:pPr>
          </a:p>
          <a:p>
            <a:pPr lvl="0"/>
            <a:r>
              <a:rPr b="1"/>
              <a:t>Description:</a:t>
            </a:r>
            <a:r>
              <a:rPr/>
              <a:t> Simulate a decision-making scenario where participants must apply the steps of the data-informed decision-making framework.</a:t>
            </a:r>
          </a:p>
          <a:p>
            <a:pPr lvl="0" indent="0" marL="0">
              <a:buNone/>
            </a:pPr>
          </a:p>
          <a:p>
            <a:pPr lvl="0"/>
            <a:r>
              <a:rPr b="1"/>
              <a:t>Activities:</a:t>
            </a:r>
            <a:r>
              <a:rPr/>
              <a:t> Participants define a business problem and formulate relevant questions (Ask). Participants gather data from multiple sources and assess its quality and relevance (Acquire). Participants analyze the data to derive insights and identify potential solutions (Analyze). Participants integrate findings into a decision-making process, considering various factors (Integrate). Participants make a decision based on the insights gained (Decide) and plan for iterative improvements (Iterate).</a:t>
            </a:r>
          </a:p>
        </p:txBody>
      </p:sp>
      <p:sp>
        <p:nvSpPr>
          <p:cNvPr id="4" name="Slide Number Placeholder 3"/>
          <p:cNvSpPr>
            <a:spLocks noGrp="1"/>
          </p:cNvSpPr>
          <p:nvPr>
            <p:ph type="sldNum" sz="quarter" idx="10"/>
          </p:nvPr>
        </p:nvSpPr>
        <p:spPr/>
        <p:txBody>
          <a:bodyPr/>
          <a:lstStyle/>
          <a:p>
            <a:fld id="{18BDFEC3-8487-43E8-A154-7C12CBC1FFF2}" type="slidenum">
              <a:rPr lang="en-US"/>
              <a:t>310</a:t>
            </a:fld>
            <a:endParaRPr lang="en-US"/>
          </a:p>
        </p:txBody>
      </p:sp>
    </p:spTree>
  </p:cSld>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provides guidance and inspiration for starting the journey into data and analytics.</a:t>
            </a:r>
          </a:p>
          <a:p>
            <a:pPr lvl="0" indent="0" marL="0">
              <a:buNone/>
            </a:pPr>
          </a:p>
          <a:p>
            <a:pPr lvl="0"/>
            <a:r>
              <a:rPr b="1"/>
              <a:t>COVID-19 And Data And Analytics:</a:t>
            </a:r>
            <a:r>
              <a:rPr/>
              <a:t> Exploring the role of data and analytics during the COVID-19 pandemic and lessons learned.</a:t>
            </a:r>
          </a:p>
          <a:p>
            <a:pPr lvl="0" indent="0" marL="0">
              <a:buNone/>
            </a:pPr>
          </a:p>
          <a:p>
            <a:pPr lvl="0"/>
            <a:r>
              <a:rPr b="1"/>
              <a:t>Making A Recipe:</a:t>
            </a:r>
            <a:r>
              <a:rPr/>
              <a:t> Using a recipe analogy to explain the step-by-step approach to learning data and analytics.</a:t>
            </a:r>
          </a:p>
          <a:p>
            <a:pPr lvl="0" indent="0" marL="0">
              <a:buNone/>
            </a:pPr>
          </a:p>
          <a:p>
            <a:pPr lvl="0"/>
            <a:r>
              <a:rPr b="1"/>
              <a:t>Focus On Proactive Versus Reactive Analytics:</a:t>
            </a:r>
            <a:r>
              <a:rPr/>
              <a:t> Emphasizing the importance of proactive analysis and decision-making over reactive approaches.</a:t>
            </a:r>
          </a:p>
          <a:p>
            <a:pPr lvl="0" indent="0" marL="0">
              <a:buNone/>
            </a:pPr>
          </a:p>
          <a:p>
            <a:pPr lvl="0"/>
            <a:r>
              <a:rPr b="1"/>
              <a:t>Start With The Basics:</a:t>
            </a:r>
            <a:r>
              <a:rPr/>
              <a:t> Encouraging beginners to start with foundational concepts and skills in data and analytics.</a:t>
            </a:r>
          </a:p>
          <a:p>
            <a:pPr lvl="0" indent="0" marL="0">
              <a:buNone/>
            </a:pPr>
          </a:p>
          <a:p>
            <a:pPr lvl="0"/>
            <a:r>
              <a:rPr b="1"/>
              <a:t>The Gamification Of Data And Analytics:</a:t>
            </a:r>
            <a:r>
              <a:rPr/>
              <a:t> Discussing gamification strategies to make learning data and analytics engaging and fun.</a:t>
            </a:r>
          </a:p>
          <a:p>
            <a:pPr lvl="0" indent="0" marL="0">
              <a:buNone/>
            </a:pPr>
          </a:p>
          <a:p>
            <a:pPr lvl="0"/>
            <a:r>
              <a:rPr b="1"/>
              <a:t>Find Something That Interests You And Run To It:</a:t>
            </a:r>
            <a:r>
              <a:rPr/>
              <a:t> Encouraging learners to pursue areas of data and analytics that align with their interests and passions.</a:t>
            </a:r>
          </a:p>
          <a:p>
            <a:pPr lvl="0" indent="0" marL="0">
              <a:buNone/>
            </a:pPr>
          </a:p>
          <a:p>
            <a:pPr lvl="0"/>
            <a:r>
              <a:rPr b="1"/>
              <a:t>Find Your Why:</a:t>
            </a:r>
            <a:r>
              <a:rPr/>
              <a:t> Reflecting on personal motivations and goals for embarking on the data and analytics journey.</a:t>
            </a:r>
          </a:p>
        </p:txBody>
      </p:sp>
      <p:sp>
        <p:nvSpPr>
          <p:cNvPr id="4" name="Slide Number Placeholder 3"/>
          <p:cNvSpPr>
            <a:spLocks noGrp="1"/>
          </p:cNvSpPr>
          <p:nvPr>
            <p:ph type="sldNum" sz="quarter" idx="10"/>
          </p:nvPr>
        </p:nvSpPr>
        <p:spPr/>
        <p:txBody>
          <a:bodyPr/>
          <a:lstStyle/>
          <a:p>
            <a:fld id="{18BDFEC3-8487-43E8-A154-7C12CBC1FFF2}" type="slidenum">
              <a:rPr lang="en-US"/>
              <a:t>311</a:t>
            </a:fld>
            <a:endParaRPr lang="en-US"/>
          </a:p>
        </p:txBody>
      </p:sp>
    </p:spTree>
  </p:cSld>
</p:notes>
</file>

<file path=ppt/notesSlides/notesSlide3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Role of Data and Analytics During the Pandemic:</a:t>
            </a:r>
            <a:r>
              <a:rPr/>
              <a:t> Examining how data and analytics have been instrumental in tracking the spread of the virus, predicting outbreaks, informing public health interventions, and monitoring vaccine distribution.</a:t>
            </a:r>
          </a:p>
          <a:p>
            <a:pPr lvl="0" indent="0" marL="0">
              <a:buNone/>
            </a:pPr>
          </a:p>
          <a:p>
            <a:pPr lvl="0"/>
            <a:r>
              <a:rPr b="1"/>
              <a:t>Lessons Learned from COVID-19:</a:t>
            </a:r>
            <a:r>
              <a:rPr/>
              <a:t> Reflecting on the importance of data-driven decision-making, the need for agile and adaptive analytics capabilities, and the significance of collaboration and data sharing among global communities.</a:t>
            </a:r>
          </a:p>
        </p:txBody>
      </p:sp>
      <p:sp>
        <p:nvSpPr>
          <p:cNvPr id="4" name="Slide Number Placeholder 3"/>
          <p:cNvSpPr>
            <a:spLocks noGrp="1"/>
          </p:cNvSpPr>
          <p:nvPr>
            <p:ph type="sldNum" sz="quarter" idx="10"/>
          </p:nvPr>
        </p:nvSpPr>
        <p:spPr/>
        <p:txBody>
          <a:bodyPr/>
          <a:lstStyle/>
          <a:p>
            <a:fld id="{18BDFEC3-8487-43E8-A154-7C12CBC1FFF2}" type="slidenum">
              <a:rPr lang="en-US"/>
              <a:t>312</a:t>
            </a:fld>
            <a:endParaRPr lang="en-US"/>
          </a:p>
        </p:txBody>
      </p:sp>
    </p:spTree>
  </p:cSld>
</p:notes>
</file>

<file path=ppt/notesSlides/notesSlide3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Tracking and Monitoring COVID-19 Cases:</a:t>
            </a:r>
            <a:r>
              <a:rPr/>
              <a:t> Utilizing data analytics to track the spread of the virus, monitor infection rates, and identify hotspot areas for targeted interventions.</a:t>
            </a:r>
          </a:p>
          <a:p>
            <a:pPr lvl="0" indent="0" marL="0">
              <a:buNone/>
            </a:pPr>
          </a:p>
          <a:p>
            <a:pPr lvl="0"/>
            <a:r>
              <a:rPr b="1"/>
              <a:t>Predictive Modeling for Disease Spread:</a:t>
            </a:r>
            <a:r>
              <a:rPr/>
              <a:t> Leveraging predictive modeling techniques to forecast the trajectory of the pandemic, anticipate future outbreaks, and allocate resources effectively.</a:t>
            </a:r>
          </a:p>
          <a:p>
            <a:pPr lvl="0" indent="0" marL="0">
              <a:buNone/>
            </a:pPr>
          </a:p>
          <a:p>
            <a:pPr lvl="0"/>
            <a:r>
              <a:rPr b="1"/>
              <a:t>Resource Allocation and Management:</a:t>
            </a:r>
            <a:r>
              <a:rPr/>
              <a:t> Using data-driven insights to optimize resource allocation, such as hospital beds, ventilators, and medical supplies, based on demand and patient needs.</a:t>
            </a:r>
          </a:p>
          <a:p>
            <a:pPr lvl="0" indent="0" marL="0">
              <a:buNone/>
            </a:pPr>
          </a:p>
          <a:p>
            <a:pPr lvl="0"/>
            <a:r>
              <a:rPr b="1"/>
              <a:t>Public Health Interventions and Policy Decisions:</a:t>
            </a:r>
            <a:r>
              <a:rPr/>
              <a:t> Informing public health interventions and policy decisions, including social distancing measures, mask mandates, vaccination campaigns, and travel restrictions, based on data analysis and epidemiological trends.</a:t>
            </a:r>
          </a:p>
        </p:txBody>
      </p:sp>
      <p:sp>
        <p:nvSpPr>
          <p:cNvPr id="4" name="Slide Number Placeholder 3"/>
          <p:cNvSpPr>
            <a:spLocks noGrp="1"/>
          </p:cNvSpPr>
          <p:nvPr>
            <p:ph type="sldNum" sz="quarter" idx="10"/>
          </p:nvPr>
        </p:nvSpPr>
        <p:spPr/>
        <p:txBody>
          <a:bodyPr/>
          <a:lstStyle/>
          <a:p>
            <a:fld id="{18BDFEC3-8487-43E8-A154-7C12CBC1FFF2}" type="slidenum">
              <a:rPr lang="en-US"/>
              <a:t>313</a:t>
            </a:fld>
            <a:endParaRPr lang="en-US"/>
          </a:p>
        </p:txBody>
      </p:sp>
    </p:spTree>
  </p:cSld>
</p:notes>
</file>

<file path=ppt/notesSlides/notesSlide3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Importance of Data Transparency and Sharing:</a:t>
            </a:r>
            <a:r>
              <a:rPr/>
              <a:t> Recognizing the critical role of data transparency and sharing among healthcare organizations, researchers, and government agencies to facilitate real-time data exchange and collaboration.</a:t>
            </a:r>
          </a:p>
          <a:p>
            <a:pPr lvl="0" indent="0" marL="0">
              <a:buNone/>
            </a:pPr>
          </a:p>
          <a:p>
            <a:pPr lvl="0"/>
            <a:r>
              <a:rPr b="1"/>
              <a:t>Agility and Adaptability in Analytics:</a:t>
            </a:r>
            <a:r>
              <a:rPr/>
              <a:t> Emphasizing the need for agility and adaptability in analytics approaches to respond quickly to emerging trends, new data sources, and evolving challenges during a crisis.</a:t>
            </a:r>
          </a:p>
          <a:p>
            <a:pPr lvl="0" indent="0" marL="0">
              <a:buNone/>
            </a:pPr>
          </a:p>
          <a:p>
            <a:pPr lvl="0"/>
            <a:r>
              <a:rPr b="1"/>
              <a:t>Collaborative Data Sharing and Research:</a:t>
            </a:r>
            <a:r>
              <a:rPr/>
              <a:t> Highlighting the value of collaborative data sharing and research efforts to accelerate scientific discoveries, vaccine development, and public health responses.</a:t>
            </a:r>
          </a:p>
          <a:p>
            <a:pPr lvl="0" indent="0" marL="0">
              <a:buNone/>
            </a:pPr>
          </a:p>
          <a:p>
            <a:pPr lvl="0"/>
            <a:r>
              <a:rPr b="1"/>
              <a:t>Preparedness and Resilience for Future Crises:</a:t>
            </a:r>
            <a:r>
              <a:rPr/>
              <a:t> Drawing insights from the pandemic to enhance preparedness and resilience for future health crises, emphasizing the importance of investing in robust data infrastructure, analytics capabilities, and interdisciplinary collaborations.</a:t>
            </a:r>
          </a:p>
        </p:txBody>
      </p:sp>
      <p:sp>
        <p:nvSpPr>
          <p:cNvPr id="4" name="Slide Number Placeholder 3"/>
          <p:cNvSpPr>
            <a:spLocks noGrp="1"/>
          </p:cNvSpPr>
          <p:nvPr>
            <p:ph type="sldNum" sz="quarter" idx="10"/>
          </p:nvPr>
        </p:nvSpPr>
        <p:spPr/>
        <p:txBody>
          <a:bodyPr/>
          <a:lstStyle/>
          <a:p>
            <a:fld id="{18BDFEC3-8487-43E8-A154-7C12CBC1FFF2}" type="slidenum">
              <a:rPr lang="en-US"/>
              <a:t>314</a:t>
            </a:fld>
            <a:endParaRPr lang="en-US"/>
          </a:p>
        </p:txBody>
      </p:sp>
    </p:spTree>
  </p:cSld>
</p:notes>
</file>

<file path=ppt/notesSlides/notesSlide3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Step-by-Step Approach to Learning Data and Analytics:</a:t>
            </a:r>
            <a:r>
              <a:rPr/>
              <a:t> Comparing the process of learning data and analytics to following a recipe, emphasizing the importance of breaking down complex concepts into manageable steps.</a:t>
            </a:r>
          </a:p>
          <a:p>
            <a:pPr lvl="0" indent="0" marL="0">
              <a:buNone/>
            </a:pPr>
          </a:p>
          <a:p>
            <a:pPr lvl="0"/>
            <a:r>
              <a:rPr b="1"/>
              <a:t>Ingredients: Essential Skills and Tools:</a:t>
            </a:r>
            <a:r>
              <a:rPr/>
              <a:t> Identifying the essential skills, knowledge, and tools needed to embark on the data and analytics journey, such as statistical analysis, programming languages, data visualization techniques, and analytical tools.</a:t>
            </a:r>
          </a:p>
          <a:p>
            <a:pPr lvl="0" indent="0" marL="0">
              <a:buNone/>
            </a:pPr>
          </a:p>
          <a:p>
            <a:pPr lvl="0"/>
            <a:r>
              <a:rPr b="1"/>
              <a:t>Instructions: Learning Resources and Pathways:</a:t>
            </a:r>
            <a:r>
              <a:rPr/>
              <a:t> Providing guidance on where to find learning resources, such as online courses, tutorials, books, and communities, and recommending pathways for acquiring and mastering data and analytics skills.</a:t>
            </a:r>
          </a:p>
        </p:txBody>
      </p:sp>
      <p:sp>
        <p:nvSpPr>
          <p:cNvPr id="4" name="Slide Number Placeholder 3"/>
          <p:cNvSpPr>
            <a:spLocks noGrp="1"/>
          </p:cNvSpPr>
          <p:nvPr>
            <p:ph type="sldNum" sz="quarter" idx="10"/>
          </p:nvPr>
        </p:nvSpPr>
        <p:spPr/>
        <p:txBody>
          <a:bodyPr/>
          <a:lstStyle/>
          <a:p>
            <a:fld id="{18BDFEC3-8487-43E8-A154-7C12CBC1FFF2}" type="slidenum">
              <a:rPr lang="en-US"/>
              <a:t>315</a:t>
            </a:fld>
            <a:endParaRPr lang="en-US"/>
          </a:p>
        </p:txBody>
      </p:sp>
    </p:spTree>
  </p:cSld>
</p:notes>
</file>

<file path=ppt/notesSlides/notesSlide3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Foundational Concepts:</a:t>
            </a:r>
            <a:r>
              <a:rPr/>
              <a:t> Begin by understanding basic concepts such as data types, data structures, and descriptive statistics to establish a solid foundation.</a:t>
            </a:r>
          </a:p>
          <a:p>
            <a:pPr lvl="0" indent="0" marL="0">
              <a:buNone/>
            </a:pPr>
          </a:p>
          <a:p>
            <a:pPr lvl="0"/>
            <a:r>
              <a:rPr b="1"/>
              <a:t>Building Proficiency in Data Analysis:</a:t>
            </a:r>
            <a:r>
              <a:rPr/>
              <a:t> Develop skills in data manipulation, data visualization, and statistical analysis to derive insights from data effectively.</a:t>
            </a:r>
          </a:p>
          <a:p>
            <a:pPr lvl="0" indent="0" marL="0">
              <a:buNone/>
            </a:pPr>
          </a:p>
          <a:p>
            <a:pPr lvl="0"/>
            <a:r>
              <a:rPr b="1"/>
              <a:t>Exploring Advanced Techniques and Tools:</a:t>
            </a:r>
            <a:r>
              <a:rPr/>
              <a:t> Dive deeper into advanced techniques such as machine learning, predictive modeling, and big data technologies to expand your analytical capabilities.</a:t>
            </a:r>
          </a:p>
          <a:p>
            <a:pPr lvl="0" indent="0" marL="0">
              <a:buNone/>
            </a:pPr>
          </a:p>
          <a:p>
            <a:pPr lvl="0"/>
            <a:r>
              <a:rPr b="1"/>
              <a:t>Applying Skills in Real-world Projects:</a:t>
            </a:r>
            <a:r>
              <a:rPr/>
              <a:t> Apply your knowledge and skills to real-world projects, such as data analysis challenges, business case studies, or research projects, to gain practical experience and demonstrate your expertise.</a:t>
            </a:r>
          </a:p>
        </p:txBody>
      </p:sp>
      <p:sp>
        <p:nvSpPr>
          <p:cNvPr id="4" name="Slide Number Placeholder 3"/>
          <p:cNvSpPr>
            <a:spLocks noGrp="1"/>
          </p:cNvSpPr>
          <p:nvPr>
            <p:ph type="sldNum" sz="quarter" idx="10"/>
          </p:nvPr>
        </p:nvSpPr>
        <p:spPr/>
        <p:txBody>
          <a:bodyPr/>
          <a:lstStyle/>
          <a:p>
            <a:fld id="{18BDFEC3-8487-43E8-A154-7C12CBC1FFF2}" type="slidenum">
              <a:rPr lang="en-US"/>
              <a:t>316</a:t>
            </a:fld>
            <a:endParaRPr lang="en-US"/>
          </a:p>
        </p:txBody>
      </p:sp>
    </p:spTree>
  </p:cSld>
</p:notes>
</file>

<file path=ppt/notesSlides/notesSlide3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Literacy and Numerical Fluency:</a:t>
            </a:r>
            <a:r>
              <a:rPr/>
              <a:t> Develop a foundational understanding of data literacy concepts and numerical fluency to interpret and analyze data effectively.</a:t>
            </a:r>
          </a:p>
          <a:p>
            <a:pPr lvl="0" indent="0" marL="0">
              <a:buNone/>
            </a:pPr>
          </a:p>
          <a:p>
            <a:pPr lvl="0"/>
            <a:r>
              <a:rPr b="1"/>
              <a:t>Proficiency in Data Visualization:</a:t>
            </a:r>
            <a:r>
              <a:rPr/>
              <a:t> Master data visualization techniques to communicate insights clearly and intuitively through charts, graphs, and dashboards.</a:t>
            </a:r>
          </a:p>
          <a:p>
            <a:pPr lvl="0" indent="0" marL="0">
              <a:buNone/>
            </a:pPr>
          </a:p>
          <a:p>
            <a:pPr lvl="0"/>
            <a:r>
              <a:rPr b="1"/>
              <a:t>Statistical Analysis Skills:</a:t>
            </a:r>
            <a:r>
              <a:rPr/>
              <a:t> Acquire basic statistical analysis skills to analyze data distributions, inferential statistics, and hypothesis testing.</a:t>
            </a:r>
          </a:p>
          <a:p>
            <a:pPr lvl="0" indent="0" marL="0">
              <a:buNone/>
            </a:pPr>
          </a:p>
          <a:p>
            <a:pPr lvl="0"/>
            <a:r>
              <a:rPr b="1"/>
              <a:t>Programming Languages:</a:t>
            </a:r>
            <a:r>
              <a:rPr/>
              <a:t> Learn programming languages such as Python and R for data manipulation, analysis, and machine learning.</a:t>
            </a:r>
          </a:p>
          <a:p>
            <a:pPr lvl="0" indent="0" marL="0">
              <a:buNone/>
            </a:pPr>
          </a:p>
          <a:p>
            <a:pPr lvl="0"/>
            <a:r>
              <a:rPr b="1"/>
              <a:t>Familiarity with Data Analytics Tools:</a:t>
            </a:r>
            <a:r>
              <a:rPr/>
              <a:t> Gain familiarity with popular data analytics tools such as Excel, Tableau, and SQL for data management, visualization, and analysis.</a:t>
            </a:r>
          </a:p>
        </p:txBody>
      </p:sp>
      <p:sp>
        <p:nvSpPr>
          <p:cNvPr id="4" name="Slide Number Placeholder 3"/>
          <p:cNvSpPr>
            <a:spLocks noGrp="1"/>
          </p:cNvSpPr>
          <p:nvPr>
            <p:ph type="sldNum" sz="quarter" idx="10"/>
          </p:nvPr>
        </p:nvSpPr>
        <p:spPr/>
        <p:txBody>
          <a:bodyPr/>
          <a:lstStyle/>
          <a:p>
            <a:fld id="{18BDFEC3-8487-43E8-A154-7C12CBC1FFF2}" type="slidenum">
              <a:rPr lang="en-US"/>
              <a:t>317</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Prescriptive analytics involves recommending optimal courses of action to achieve specific goals by leveraging insights derived from descriptive and predictive analytics.</a:t>
            </a:r>
          </a:p>
          <a:p>
            <a:pPr lvl="0" indent="0" marL="0">
              <a:buNone/>
            </a:pPr>
          </a:p>
          <a:p>
            <a:pPr lvl="0"/>
            <a:r>
              <a:rPr b="1"/>
              <a:t>Objectives:</a:t>
            </a:r>
            <a:r>
              <a:rPr/>
              <a:t> The primary goal is to provide actionable recommendations that enable organizations to make informed decisions and optimize performance.</a:t>
            </a:r>
          </a:p>
          <a:p>
            <a:pPr lvl="0" indent="0" marL="0">
              <a:buNone/>
            </a:pPr>
          </a:p>
          <a:p>
            <a:pPr lvl="0"/>
            <a:r>
              <a:rPr b="1"/>
              <a:t>Techniques:</a:t>
            </a:r>
            <a:r>
              <a:rPr/>
              <a:t> Optimization algorithms, decision analysis, simulation modeling, and artificial intelligence are common techniques used in prescriptive analytics.</a:t>
            </a:r>
          </a:p>
          <a:p>
            <a:pPr lvl="0" indent="0" marL="0">
              <a:buNone/>
            </a:pPr>
          </a:p>
          <a:p>
            <a:pPr lvl="0"/>
            <a:r>
              <a:rPr b="1"/>
              <a:t>Benefits:</a:t>
            </a:r>
            <a:r>
              <a:rPr/>
              <a:t> Prescriptive analytics helps organizations improve decision-making, enhance operational efficiency, minimize risks, and maximize outcomes.</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Online Courses and Tutorials:</a:t>
            </a:r>
            <a:r>
              <a:rPr/>
              <a:t> Explore online platforms such as Coursera, Udemy, and edX offering courses and tutorials on data science, analytics, and related topics.</a:t>
            </a:r>
          </a:p>
          <a:p>
            <a:pPr lvl="0" indent="0" marL="0">
              <a:buNone/>
            </a:pPr>
          </a:p>
          <a:p>
            <a:pPr lvl="0"/>
            <a:r>
              <a:rPr b="1"/>
              <a:t>Books and Reading Materials:</a:t>
            </a:r>
            <a:r>
              <a:rPr/>
              <a:t> Access books, blogs, articles, and academic papers to deepen your understanding of data and analytics concepts and techniques.</a:t>
            </a:r>
          </a:p>
          <a:p>
            <a:pPr lvl="0" indent="0" marL="0">
              <a:buNone/>
            </a:pPr>
          </a:p>
          <a:p>
            <a:pPr lvl="0"/>
            <a:r>
              <a:rPr b="1"/>
              <a:t>Data Science Bootcamps and Training Programs:</a:t>
            </a:r>
            <a:r>
              <a:rPr/>
              <a:t> Consider enrolling in data science bootcamps, workshops, or training programs offering hands-on instruction and mentorship.</a:t>
            </a:r>
          </a:p>
          <a:p>
            <a:pPr lvl="0" indent="0" marL="0">
              <a:buNone/>
            </a:pPr>
          </a:p>
          <a:p>
            <a:pPr lvl="0"/>
            <a:r>
              <a:rPr b="1"/>
              <a:t>Hands-on Projects and Case Studies:</a:t>
            </a:r>
            <a:r>
              <a:rPr/>
              <a:t> Engage in hands-on projects, Kaggle competitions, and real-world case studies to apply your skills and gain practical experience.</a:t>
            </a:r>
          </a:p>
          <a:p>
            <a:pPr lvl="0" indent="0" marL="0">
              <a:buNone/>
            </a:pPr>
          </a:p>
          <a:p>
            <a:pPr lvl="0"/>
            <a:r>
              <a:rPr b="1"/>
              <a:t>Community Forums and Networking Opportunities:</a:t>
            </a:r>
            <a:r>
              <a:rPr/>
              <a:t> Join online communities, forums, and meetups to connect with other data enthusiasts, share knowledge, and collaborate on projects.</a:t>
            </a:r>
          </a:p>
        </p:txBody>
      </p:sp>
      <p:sp>
        <p:nvSpPr>
          <p:cNvPr id="4" name="Slide Number Placeholder 3"/>
          <p:cNvSpPr>
            <a:spLocks noGrp="1"/>
          </p:cNvSpPr>
          <p:nvPr>
            <p:ph type="sldNum" sz="quarter" idx="10"/>
          </p:nvPr>
        </p:nvSpPr>
        <p:spPr/>
        <p:txBody>
          <a:bodyPr/>
          <a:lstStyle/>
          <a:p>
            <a:fld id="{18BDFEC3-8487-43E8-A154-7C12CBC1FFF2}" type="slidenum">
              <a:rPr lang="en-US"/>
              <a:t>318</a:t>
            </a:fld>
            <a:endParaRPr lang="en-US"/>
          </a:p>
        </p:txBody>
      </p:sp>
    </p:spTree>
  </p:cSld>
</p:notes>
</file>

<file path=ppt/notesSlides/notesSlide3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importance of proactive analytics over reactive approaches, highlighting the benefits of anticipating challenges and opportunities through data-driven decision-making.</a:t>
            </a:r>
          </a:p>
          <a:p>
            <a:pPr lvl="0" indent="0" marL="0">
              <a:buNone/>
            </a:pPr>
          </a:p>
          <a:p>
            <a:pPr lvl="0"/>
            <a:r>
              <a:rPr b="1"/>
              <a:t>Proactive Decision-Making with Data:</a:t>
            </a:r>
            <a:r>
              <a:rPr/>
              <a:t> Advocating for a proactive approach to decision-making that involves using data and analytics to anticipate trends, risks, and opportunities before they arise.</a:t>
            </a:r>
          </a:p>
          <a:p>
            <a:pPr lvl="0" indent="0" marL="0">
              <a:buNone/>
            </a:pPr>
          </a:p>
          <a:p>
            <a:pPr lvl="0"/>
            <a:r>
              <a:rPr b="1"/>
              <a:t>Anticipating Challenges and Opportunities:</a:t>
            </a:r>
            <a:r>
              <a:rPr/>
              <a:t> Discussing the value of using data to identify emerging trends, predict future outcomes, and proactively address challenges or capitalize on opportunities.</a:t>
            </a:r>
          </a:p>
          <a:p>
            <a:pPr lvl="0" indent="0" marL="0">
              <a:buNone/>
            </a:pPr>
          </a:p>
          <a:p>
            <a:pPr lvl="0"/>
            <a:r>
              <a:rPr b="1"/>
              <a:t>Moving Beyond Descriptive Analytics:</a:t>
            </a:r>
            <a:r>
              <a:rPr/>
              <a:t> Encouraging learners to move beyond descriptive analytics, which focuses on summarizing historical data, and explore predictive and prescriptive analytics techniques to anticipate future events and drive proactive decision-making.</a:t>
            </a:r>
          </a:p>
        </p:txBody>
      </p:sp>
      <p:sp>
        <p:nvSpPr>
          <p:cNvPr id="4" name="Slide Number Placeholder 3"/>
          <p:cNvSpPr>
            <a:spLocks noGrp="1"/>
          </p:cNvSpPr>
          <p:nvPr>
            <p:ph type="sldNum" sz="quarter" idx="10"/>
          </p:nvPr>
        </p:nvSpPr>
        <p:spPr/>
        <p:txBody>
          <a:bodyPr/>
          <a:lstStyle/>
          <a:p>
            <a:fld id="{18BDFEC3-8487-43E8-A154-7C12CBC1FFF2}" type="slidenum">
              <a:rPr lang="en-US"/>
              <a:t>319</a:t>
            </a:fld>
            <a:endParaRPr lang="en-US"/>
          </a:p>
        </p:txBody>
      </p:sp>
    </p:spTree>
  </p:cSld>
</p:notes>
</file>

<file path=ppt/notesSlides/notesSlide3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Anticipating Future Trends and Patterns:</a:t>
            </a:r>
            <a:r>
              <a:rPr/>
              <a:t> Utilize historical data and predictive analytics to forecast future trends and identify emerging patterns, allowing organizations to prepare for potential opportunities or challenges.</a:t>
            </a:r>
          </a:p>
          <a:p>
            <a:pPr lvl="0" indent="0" marL="0">
              <a:buNone/>
            </a:pPr>
          </a:p>
          <a:p>
            <a:pPr lvl="0"/>
            <a:r>
              <a:rPr b="1"/>
              <a:t>Identifying Opportunities for Improvement:</a:t>
            </a:r>
            <a:r>
              <a:rPr/>
              <a:t> Proactively identify areas for improvement or optimization within processes, products, or services based on data analysis, enabling organizations to stay ahead of competitors and drive innovation.</a:t>
            </a:r>
          </a:p>
          <a:p>
            <a:pPr lvl="0" indent="0" marL="0">
              <a:buNone/>
            </a:pPr>
          </a:p>
          <a:p>
            <a:pPr lvl="0"/>
            <a:r>
              <a:rPr b="1"/>
              <a:t>Making Informed Decisions in Advance:</a:t>
            </a:r>
            <a:r>
              <a:rPr/>
              <a:t> Use predictive modeling and scenario analysis to simulate potential outcomes and evaluate alternative strategies, enabling organizations to make informed decisions in advance and mitigate risks effectively.</a:t>
            </a:r>
          </a:p>
        </p:txBody>
      </p:sp>
      <p:sp>
        <p:nvSpPr>
          <p:cNvPr id="4" name="Slide Number Placeholder 3"/>
          <p:cNvSpPr>
            <a:spLocks noGrp="1"/>
          </p:cNvSpPr>
          <p:nvPr>
            <p:ph type="sldNum" sz="quarter" idx="10"/>
          </p:nvPr>
        </p:nvSpPr>
        <p:spPr/>
        <p:txBody>
          <a:bodyPr/>
          <a:lstStyle/>
          <a:p>
            <a:fld id="{18BDFEC3-8487-43E8-A154-7C12CBC1FFF2}" type="slidenum">
              <a:rPr lang="en-US"/>
              <a:t>320</a:t>
            </a:fld>
            <a:endParaRPr lang="en-US"/>
          </a:p>
        </p:txBody>
      </p:sp>
    </p:spTree>
  </p:cSld>
</p:notes>
</file>

<file path=ppt/notesSlides/notesSlide3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Early Warning Signals:</a:t>
            </a:r>
            <a:r>
              <a:rPr/>
              <a:t> Use data analytics to identify early warning signals or anomalies in key metrics and indicators, enabling organizations to address potential issues before they escalate.</a:t>
            </a:r>
          </a:p>
          <a:p>
            <a:pPr lvl="0" indent="0" marL="0">
              <a:buNone/>
            </a:pPr>
          </a:p>
          <a:p>
            <a:pPr lvl="0"/>
            <a:r>
              <a:rPr b="1"/>
              <a:t>Monitoring Key Performance Indicators (KPIs):</a:t>
            </a:r>
            <a:r>
              <a:rPr/>
              <a:t> Establish and monitor key performance indicators (KPIs) to track progress towards organizational goals and objectives, allowing organizations to detect deviations from expected performance levels and take corrective actions promptly.</a:t>
            </a:r>
          </a:p>
          <a:p>
            <a:pPr lvl="0" indent="0" marL="0">
              <a:buNone/>
            </a:pPr>
          </a:p>
          <a:p>
            <a:pPr lvl="0"/>
            <a:r>
              <a:rPr b="1"/>
              <a:t>Implementing Preventive Measures:</a:t>
            </a:r>
            <a:r>
              <a:rPr/>
              <a:t> Implement preventive measures or interventions based on data insights to mitigate risks, prevent problems, or capitalize on opportunities, ensuring proactive management of organizational performance.</a:t>
            </a:r>
          </a:p>
        </p:txBody>
      </p:sp>
      <p:sp>
        <p:nvSpPr>
          <p:cNvPr id="4" name="Slide Number Placeholder 3"/>
          <p:cNvSpPr>
            <a:spLocks noGrp="1"/>
          </p:cNvSpPr>
          <p:nvPr>
            <p:ph type="sldNum" sz="quarter" idx="10"/>
          </p:nvPr>
        </p:nvSpPr>
        <p:spPr/>
        <p:txBody>
          <a:bodyPr/>
          <a:lstStyle/>
          <a:p>
            <a:fld id="{18BDFEC3-8487-43E8-A154-7C12CBC1FFF2}" type="slidenum">
              <a:rPr lang="en-US"/>
              <a:t>321</a:t>
            </a:fld>
            <a:endParaRPr lang="en-US"/>
          </a:p>
        </p:txBody>
      </p:sp>
    </p:spTree>
  </p:cSld>
</p:notes>
</file>

<file path=ppt/notesSlides/notesSlide3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Embracing Predictive and Prescriptive Analytics:</a:t>
            </a:r>
            <a:r>
              <a:rPr/>
              <a:t> Move beyond descriptive analytics to predictive and prescriptive analytics, leveraging advanced techniques and algorithms to forecast future outcomes and recommend optimal courses of action.</a:t>
            </a:r>
          </a:p>
          <a:p>
            <a:pPr lvl="0" indent="0" marL="0">
              <a:buNone/>
            </a:pPr>
          </a:p>
          <a:p>
            <a:pPr lvl="0"/>
            <a:r>
              <a:rPr b="1"/>
              <a:t>Leveraging Machine Learning and AI Algorithms:</a:t>
            </a:r>
            <a:r>
              <a:rPr/>
              <a:t> Utilize machine learning and AI algorithms to analyze large volumes of data, uncover hidden patterns, and generate predictive models for guiding proactive decision-making across various domains and industries.</a:t>
            </a:r>
          </a:p>
          <a:p>
            <a:pPr lvl="0" indent="0" marL="0">
              <a:buNone/>
            </a:pPr>
          </a:p>
          <a:p>
            <a:pPr lvl="0"/>
            <a:r>
              <a:rPr b="1"/>
              <a:t>Driving Actionable Insights and Recommendations:</a:t>
            </a:r>
            <a:r>
              <a:rPr/>
              <a:t> Focus on generating actionable insights and recommendations from predictive and prescriptive analytics, empowering decision-makers to take proactive steps and achieve desired outcomes effectively.</a:t>
            </a:r>
          </a:p>
        </p:txBody>
      </p:sp>
      <p:sp>
        <p:nvSpPr>
          <p:cNvPr id="4" name="Slide Number Placeholder 3"/>
          <p:cNvSpPr>
            <a:spLocks noGrp="1"/>
          </p:cNvSpPr>
          <p:nvPr>
            <p:ph type="sldNum" sz="quarter" idx="10"/>
          </p:nvPr>
        </p:nvSpPr>
        <p:spPr/>
        <p:txBody>
          <a:bodyPr/>
          <a:lstStyle/>
          <a:p>
            <a:fld id="{18BDFEC3-8487-43E8-A154-7C12CBC1FFF2}" type="slidenum">
              <a:rPr lang="en-US"/>
              <a:t>322</a:t>
            </a:fld>
            <a:endParaRPr lang="en-US"/>
          </a:p>
        </p:txBody>
      </p:sp>
    </p:spTree>
  </p:cSld>
</p:notes>
</file>

<file path=ppt/notesSlides/notesSlide3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Foundational Concepts in Data and Analytics:</a:t>
            </a:r>
            <a:r>
              <a:rPr/>
              <a:t> Introducing fundamental concepts such as data types, data structures, data analysis techniques, and statistical methods.</a:t>
            </a:r>
          </a:p>
          <a:p>
            <a:pPr lvl="0" indent="0" marL="0">
              <a:buNone/>
            </a:pPr>
          </a:p>
          <a:p>
            <a:pPr lvl="0"/>
            <a:r>
              <a:rPr b="1"/>
              <a:t>Essential Skills and Knowledge:</a:t>
            </a:r>
            <a:r>
              <a:rPr/>
              <a:t> Identifying core skills and knowledge areas necessary for beginners, including data literacy, data visualization, statistical analysis, and programming.</a:t>
            </a:r>
          </a:p>
          <a:p>
            <a:pPr lvl="0" indent="0" marL="0">
              <a:buNone/>
            </a:pPr>
          </a:p>
          <a:p>
            <a:pPr lvl="0"/>
            <a:r>
              <a:rPr b="1"/>
              <a:t>Learning Resources for Beginners:</a:t>
            </a:r>
            <a:r>
              <a:rPr/>
              <a:t> Providing recommendations for beginner-friendly learning resources such as online courses, tutorials, textbooks, and community forums.</a:t>
            </a:r>
          </a:p>
        </p:txBody>
      </p:sp>
      <p:sp>
        <p:nvSpPr>
          <p:cNvPr id="4" name="Slide Number Placeholder 3"/>
          <p:cNvSpPr>
            <a:spLocks noGrp="1"/>
          </p:cNvSpPr>
          <p:nvPr>
            <p:ph type="sldNum" sz="quarter" idx="10"/>
          </p:nvPr>
        </p:nvSpPr>
        <p:spPr/>
        <p:txBody>
          <a:bodyPr/>
          <a:lstStyle/>
          <a:p>
            <a:fld id="{18BDFEC3-8487-43E8-A154-7C12CBC1FFF2}" type="slidenum">
              <a:rPr lang="en-US"/>
              <a:t>323</a:t>
            </a:fld>
            <a:endParaRPr lang="en-US"/>
          </a:p>
        </p:txBody>
      </p:sp>
    </p:spTree>
  </p:cSld>
</p:notes>
</file>

<file path=ppt/notesSlides/notesSlide3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Data Types and Structures:</a:t>
            </a:r>
            <a:r>
              <a:rPr/>
              <a:t> Learn about different types of data (e.g., structured, unstructured) and data structures (e.g., tables, graphs) commonly encountered in data analysis.</a:t>
            </a:r>
          </a:p>
          <a:p>
            <a:pPr lvl="0" indent="0" marL="0">
              <a:buNone/>
            </a:pPr>
          </a:p>
          <a:p>
            <a:pPr lvl="0"/>
            <a:r>
              <a:rPr b="1"/>
              <a:t>Introduction to Data Analysis Techniques:</a:t>
            </a:r>
            <a:r>
              <a:rPr/>
              <a:t> Gain insights into basic data analysis techniques, such as descriptive statistics, exploratory data analysis (EDA), and hypothesis testing, used to derive insights from data.</a:t>
            </a:r>
          </a:p>
          <a:p>
            <a:pPr lvl="0" indent="0" marL="0">
              <a:buNone/>
            </a:pPr>
          </a:p>
          <a:p>
            <a:pPr lvl="0"/>
            <a:r>
              <a:rPr b="1"/>
              <a:t>Overview of Data Visualization Principles:</a:t>
            </a:r>
            <a:r>
              <a:rPr/>
              <a:t> Explore fundamental principles of data visualization, including choosing appropriate chart types, effectively communicating insights, and enhancing data visualizations for clarity and impact.</a:t>
            </a:r>
          </a:p>
        </p:txBody>
      </p:sp>
      <p:sp>
        <p:nvSpPr>
          <p:cNvPr id="4" name="Slide Number Placeholder 3"/>
          <p:cNvSpPr>
            <a:spLocks noGrp="1"/>
          </p:cNvSpPr>
          <p:nvPr>
            <p:ph type="sldNum" sz="quarter" idx="10"/>
          </p:nvPr>
        </p:nvSpPr>
        <p:spPr/>
        <p:txBody>
          <a:bodyPr/>
          <a:lstStyle/>
          <a:p>
            <a:fld id="{18BDFEC3-8487-43E8-A154-7C12CBC1FFF2}" type="slidenum">
              <a:rPr lang="en-US"/>
              <a:t>324</a:t>
            </a:fld>
            <a:endParaRPr lang="en-US"/>
          </a:p>
        </p:txBody>
      </p:sp>
    </p:spTree>
  </p:cSld>
</p:notes>
</file>

<file path=ppt/notesSlides/notesSlide3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Proficiency in Data Handling and Manipulation:</a:t>
            </a:r>
            <a:r>
              <a:rPr/>
              <a:t> Develop skills in data preprocessing, cleansing, and transformation to ensure data quality and suitability for analysis.</a:t>
            </a:r>
          </a:p>
          <a:p>
            <a:pPr lvl="0" indent="0" marL="0">
              <a:buNone/>
            </a:pPr>
          </a:p>
          <a:p>
            <a:pPr lvl="0"/>
            <a:r>
              <a:rPr b="1"/>
              <a:t>Critical Thinking and Problem-Solving Abilities:</a:t>
            </a:r>
            <a:r>
              <a:rPr/>
              <a:t> Cultivate critical thinking skills to analyze complex problems, identify relevant data-driven insights, and formulate effective solutions.</a:t>
            </a:r>
          </a:p>
          <a:p>
            <a:pPr lvl="0" indent="0" marL="0">
              <a:buNone/>
            </a:pPr>
          </a:p>
          <a:p>
            <a:pPr lvl="0"/>
            <a:r>
              <a:rPr b="1"/>
              <a:t>Familiarity with Analytics Tools and Technologies:</a:t>
            </a:r>
            <a:r>
              <a:rPr/>
              <a:t> Acquire proficiency in using analytics tools and technologies, such as programming languages (e.g., Python, R), data visualization software (e.g., Tableau, Power BI), and database management systems (e.g., SQL), to perform data analysis tasks efficiently.</a:t>
            </a:r>
          </a:p>
        </p:txBody>
      </p:sp>
      <p:sp>
        <p:nvSpPr>
          <p:cNvPr id="4" name="Slide Number Placeholder 3"/>
          <p:cNvSpPr>
            <a:spLocks noGrp="1"/>
          </p:cNvSpPr>
          <p:nvPr>
            <p:ph type="sldNum" sz="quarter" idx="10"/>
          </p:nvPr>
        </p:nvSpPr>
        <p:spPr/>
        <p:txBody>
          <a:bodyPr/>
          <a:lstStyle/>
          <a:p>
            <a:fld id="{18BDFEC3-8487-43E8-A154-7C12CBC1FFF2}" type="slidenum">
              <a:rPr lang="en-US"/>
              <a:t>325</a:t>
            </a:fld>
            <a:endParaRPr lang="en-US"/>
          </a:p>
        </p:txBody>
      </p:sp>
    </p:spTree>
  </p:cSld>
</p:notes>
</file>

<file path=ppt/notesSlides/notesSlide3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Online Courses and Tutorials:</a:t>
            </a:r>
            <a:r>
              <a:rPr/>
              <a:t> Explore online courses and tutorials offered by educational platforms, universities, and organizations, covering topics ranging from basic data concepts to advanced analytics techniques.</a:t>
            </a:r>
          </a:p>
          <a:p>
            <a:pPr lvl="0" indent="0" marL="0">
              <a:buNone/>
            </a:pPr>
          </a:p>
          <a:p>
            <a:pPr lvl="0"/>
            <a:r>
              <a:rPr b="1"/>
              <a:t>Books and Publications on Data and Analytics Fundamentals:</a:t>
            </a:r>
            <a:r>
              <a:rPr/>
              <a:t> Discover books, articles, and publications that provide comprehensive coverage of foundational concepts, practical applications, and emerging trends in data and analytics.</a:t>
            </a:r>
          </a:p>
          <a:p>
            <a:pPr lvl="0" indent="0" marL="0">
              <a:buNone/>
            </a:pPr>
          </a:p>
          <a:p>
            <a:pPr lvl="0"/>
            <a:r>
              <a:rPr b="1"/>
              <a:t>Interactive Learning Platforms and MOOCs (Massive Open Online Courses):</a:t>
            </a:r>
            <a:r>
              <a:rPr/>
              <a:t> Engage with interactive learning platforms and MOOCs that offer hands-on exercises, quizzes, and projects to reinforce learning and apply concepts in real-world scenarios.</a:t>
            </a:r>
          </a:p>
        </p:txBody>
      </p:sp>
      <p:sp>
        <p:nvSpPr>
          <p:cNvPr id="4" name="Slide Number Placeholder 3"/>
          <p:cNvSpPr>
            <a:spLocks noGrp="1"/>
          </p:cNvSpPr>
          <p:nvPr>
            <p:ph type="sldNum" sz="quarter" idx="10"/>
          </p:nvPr>
        </p:nvSpPr>
        <p:spPr/>
        <p:txBody>
          <a:bodyPr/>
          <a:lstStyle/>
          <a:p>
            <a:fld id="{18BDFEC3-8487-43E8-A154-7C12CBC1FFF2}" type="slidenum">
              <a:rPr lang="en-US"/>
              <a:t>326</a:t>
            </a:fld>
            <a:endParaRPr lang="en-US"/>
          </a:p>
        </p:txBody>
      </p:sp>
    </p:spTree>
  </p:cSld>
</p:notes>
</file>

<file path=ppt/notesSlides/notesSlide3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Gamification Strategies for Learning:</a:t>
            </a:r>
            <a:r>
              <a:rPr/>
              <a:t> Introducing gamification techniques such as points, badges, leaderboards, and challenges to motivate learners and enhance their engagement with data and analytics content.</a:t>
            </a:r>
          </a:p>
          <a:p>
            <a:pPr lvl="0" indent="0" marL="0">
              <a:buNone/>
            </a:pPr>
          </a:p>
          <a:p>
            <a:pPr lvl="0"/>
            <a:r>
              <a:rPr b="1"/>
              <a:t>Engaging and Interactive Learning Experiences:</a:t>
            </a:r>
            <a:r>
              <a:rPr/>
              <a:t> Discussing the importance of creating immersive and interactive learning experiences through gamification to increase learner participation and retention.</a:t>
            </a:r>
          </a:p>
          <a:p>
            <a:pPr lvl="0" indent="0" marL="0">
              <a:buNone/>
            </a:pPr>
          </a:p>
          <a:p>
            <a:pPr lvl="0"/>
            <a:r>
              <a:rPr b="1"/>
              <a:t>Benefits of Gamified Learning:</a:t>
            </a:r>
            <a:r>
              <a:rPr/>
              <a:t> Highlighting the benefits of gamified learning, including increased motivation, better knowledge retention, and improved learning outcomes.</a:t>
            </a:r>
          </a:p>
        </p:txBody>
      </p:sp>
      <p:sp>
        <p:nvSpPr>
          <p:cNvPr id="4" name="Slide Number Placeholder 3"/>
          <p:cNvSpPr>
            <a:spLocks noGrp="1"/>
          </p:cNvSpPr>
          <p:nvPr>
            <p:ph type="sldNum" sz="quarter" idx="10"/>
          </p:nvPr>
        </p:nvSpPr>
        <p:spPr/>
        <p:txBody>
          <a:bodyPr/>
          <a:lstStyle/>
          <a:p>
            <a:fld id="{18BDFEC3-8487-43E8-A154-7C12CBC1FFF2}" type="slidenum">
              <a:rPr lang="en-US"/>
              <a:t>327</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Prescriptive analytics utilizes various methods and techniques to generate actionable insights and recommendations for decision-making.</a:t>
            </a:r>
          </a:p>
          <a:p>
            <a:pPr lvl="0" indent="0" marL="0">
              <a:buNone/>
            </a:pPr>
          </a:p>
          <a:p>
            <a:pPr lvl="0"/>
            <a:r>
              <a:rPr b="1"/>
              <a:t>Optimization Algorithms:</a:t>
            </a:r>
            <a:r>
              <a:rPr/>
              <a:t> Identifying the best course of action that maximizes or minimizes an objective function subject to constraints.</a:t>
            </a:r>
          </a:p>
          <a:p>
            <a:pPr lvl="0" indent="0" marL="0">
              <a:buNone/>
            </a:pPr>
          </a:p>
          <a:p>
            <a:pPr lvl="0"/>
            <a:r>
              <a:rPr b="1"/>
              <a:t>Decision Analysis:</a:t>
            </a:r>
            <a:r>
              <a:rPr/>
              <a:t> Evaluating alternative courses of action based on their potential outcomes and associated uncertainties.</a:t>
            </a:r>
          </a:p>
          <a:p>
            <a:pPr lvl="0" indent="0" marL="0">
              <a:buNone/>
            </a:pPr>
          </a:p>
          <a:p>
            <a:pPr lvl="0"/>
            <a:r>
              <a:rPr b="1"/>
              <a:t>Simulation Modeling:</a:t>
            </a:r>
            <a:r>
              <a:rPr/>
              <a:t> Creating models to simulate different scenarios and assess the impact of various decisions on outcomes.</a:t>
            </a:r>
          </a:p>
          <a:p>
            <a:pPr lvl="0" indent="0" marL="0">
              <a:buNone/>
            </a:pPr>
          </a:p>
          <a:p>
            <a:pPr lvl="0"/>
            <a:r>
              <a:rPr b="1"/>
              <a:t>Artificial Intelligence:</a:t>
            </a:r>
            <a:r>
              <a:rPr/>
              <a:t> Leveraging AI technologies such as expert systems, neural networks, and reinforcement learning to generate recommendations.</a:t>
            </a:r>
          </a:p>
          <a:p>
            <a:pPr lvl="0" indent="0" marL="0">
              <a:buNone/>
            </a:pPr>
          </a:p>
          <a:p>
            <a:pPr lvl="0"/>
            <a:r>
              <a:rPr b="1"/>
              <a:t>Machine Learning:</a:t>
            </a:r>
            <a:r>
              <a:rPr/>
              <a:t> Training algorithms on historical data to identify patterns and make recommendations for future actions.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Incorporating Game Elements into Learning Activities:</a:t>
            </a:r>
            <a:r>
              <a:rPr/>
              <a:t> Learn how game elements such as points, badges, leaderboards, and levels can be integrated into learning activities to make them more engaging and enjoyable.</a:t>
            </a:r>
          </a:p>
          <a:p>
            <a:pPr lvl="0" indent="0" marL="0">
              <a:buNone/>
            </a:pPr>
          </a:p>
          <a:p>
            <a:pPr lvl="0"/>
            <a:r>
              <a:rPr b="1"/>
              <a:t>Setting Clear Goals and Objectives:</a:t>
            </a:r>
            <a:r>
              <a:rPr/>
              <a:t> Understand the importance of setting clear goals and objectives in gamified learning experiences to provide learners with direction and motivation.</a:t>
            </a:r>
          </a:p>
          <a:p>
            <a:pPr lvl="0" indent="0" marL="0">
              <a:buNone/>
            </a:pPr>
          </a:p>
          <a:p>
            <a:pPr lvl="0"/>
            <a:r>
              <a:rPr b="1"/>
              <a:t>Providing Instant Feedback and Rewards:</a:t>
            </a:r>
            <a:r>
              <a:rPr/>
              <a:t> Explore how providing instant feedback and rewards for achievements can incentivize learning and encourage learners to stay motivated and engaged.</a:t>
            </a:r>
          </a:p>
        </p:txBody>
      </p:sp>
      <p:sp>
        <p:nvSpPr>
          <p:cNvPr id="4" name="Slide Number Placeholder 3"/>
          <p:cNvSpPr>
            <a:spLocks noGrp="1"/>
          </p:cNvSpPr>
          <p:nvPr>
            <p:ph type="sldNum" sz="quarter" idx="10"/>
          </p:nvPr>
        </p:nvSpPr>
        <p:spPr/>
        <p:txBody>
          <a:bodyPr/>
          <a:lstStyle/>
          <a:p>
            <a:fld id="{18BDFEC3-8487-43E8-A154-7C12CBC1FFF2}" type="slidenum">
              <a:rPr lang="en-US"/>
              <a:t>328</a:t>
            </a:fld>
            <a:endParaRPr lang="en-US"/>
          </a:p>
        </p:txBody>
      </p:sp>
    </p:spTree>
  </p:cSld>
</p:notes>
</file>

<file path=ppt/notesSlides/notesSlide3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Interactive Quizzes and Challenges:</a:t>
            </a:r>
            <a:r>
              <a:rPr/>
              <a:t> Discover how interactive quizzes and challenges can be used to assess learners’ understanding of concepts and provide opportunities for active participation and reinforcement of learning.</a:t>
            </a:r>
          </a:p>
          <a:p>
            <a:pPr lvl="0" indent="0" marL="0">
              <a:buNone/>
            </a:pPr>
          </a:p>
          <a:p>
            <a:pPr lvl="0"/>
            <a:r>
              <a:rPr b="1"/>
              <a:t>Scenario-Based Learning Simulations:</a:t>
            </a:r>
            <a:r>
              <a:rPr/>
              <a:t> Explore the use of scenario-based learning simulations to immerse learners in real-world situations and challenges, allowing them to apply their knowledge and problem-solving skills in context.</a:t>
            </a:r>
          </a:p>
          <a:p>
            <a:pPr lvl="0" indent="0" marL="0">
              <a:buNone/>
            </a:pPr>
          </a:p>
          <a:p>
            <a:pPr lvl="0"/>
            <a:r>
              <a:rPr b="1"/>
              <a:t>Collaborative and Competitive Learning Environments:</a:t>
            </a:r>
            <a:r>
              <a:rPr/>
              <a:t> Learn about collaborative and competitive learning environments where learners can interact with peers, share knowledge, and compete with one another to achieve learning goals and earn rewards.</a:t>
            </a:r>
          </a:p>
        </p:txBody>
      </p:sp>
      <p:sp>
        <p:nvSpPr>
          <p:cNvPr id="4" name="Slide Number Placeholder 3"/>
          <p:cNvSpPr>
            <a:spLocks noGrp="1"/>
          </p:cNvSpPr>
          <p:nvPr>
            <p:ph type="sldNum" sz="quarter" idx="10"/>
          </p:nvPr>
        </p:nvSpPr>
        <p:spPr/>
        <p:txBody>
          <a:bodyPr/>
          <a:lstStyle/>
          <a:p>
            <a:fld id="{18BDFEC3-8487-43E8-A154-7C12CBC1FFF2}" type="slidenum">
              <a:rPr lang="en-US"/>
              <a:t>329</a:t>
            </a:fld>
            <a:endParaRPr lang="en-US"/>
          </a:p>
        </p:txBody>
      </p:sp>
    </p:spTree>
  </p:cSld>
</p:notes>
</file>

<file path=ppt/notesSlides/notesSlide3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Increased Engagement and Motivation:</a:t>
            </a:r>
            <a:r>
              <a:rPr/>
              <a:t> Explore how gamified learning experiences can increase learner engagement and motivation by making learning more enjoyable, interactive, and rewarding.</a:t>
            </a:r>
          </a:p>
          <a:p>
            <a:pPr lvl="0" indent="0" marL="0">
              <a:buNone/>
            </a:pPr>
          </a:p>
          <a:p>
            <a:pPr lvl="0"/>
            <a:r>
              <a:rPr b="1"/>
              <a:t>Enhanced Learning Retention and Recall:</a:t>
            </a:r>
            <a:r>
              <a:rPr/>
              <a:t> Learn about the potential of gamified learning to improve learning retention and recall by providing memorable and meaningful learning experiences that are reinforced through repetition and practice.</a:t>
            </a:r>
          </a:p>
          <a:p>
            <a:pPr lvl="0" indent="0" marL="0">
              <a:buNone/>
            </a:pPr>
          </a:p>
          <a:p>
            <a:pPr lvl="0"/>
            <a:r>
              <a:rPr b="1"/>
              <a:t>Opportunities for Continuous Improvement and Progress Tracking:</a:t>
            </a:r>
            <a:r>
              <a:rPr/>
              <a:t> Discover how gamified learning environments offer opportunities for learners to track their progress, receive feedback on their performance, and identify areas for improvement, fostering a sense of achievement and progress.</a:t>
            </a:r>
          </a:p>
        </p:txBody>
      </p:sp>
      <p:sp>
        <p:nvSpPr>
          <p:cNvPr id="4" name="Slide Number Placeholder 3"/>
          <p:cNvSpPr>
            <a:spLocks noGrp="1"/>
          </p:cNvSpPr>
          <p:nvPr>
            <p:ph type="sldNum" sz="quarter" idx="10"/>
          </p:nvPr>
        </p:nvSpPr>
        <p:spPr/>
        <p:txBody>
          <a:bodyPr/>
          <a:lstStyle/>
          <a:p>
            <a:fld id="{18BDFEC3-8487-43E8-A154-7C12CBC1FFF2}" type="slidenum">
              <a:rPr lang="en-US"/>
              <a:t>330</a:t>
            </a:fld>
            <a:endParaRPr lang="en-US"/>
          </a:p>
        </p:txBody>
      </p:sp>
    </p:spTree>
  </p:cSld>
</p:notes>
</file>

<file path=ppt/notesSlides/notesSlide3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Personal Interests and Passions:</a:t>
            </a:r>
            <a:r>
              <a:rPr/>
              <a:t> Guiding learners to reflect on their interests, hobbies, and career aspirations to identify areas of data and analytics that resonate with them.</a:t>
            </a:r>
          </a:p>
          <a:p>
            <a:pPr lvl="0" indent="0" marL="0">
              <a:buNone/>
            </a:pPr>
          </a:p>
          <a:p>
            <a:pPr lvl="0"/>
            <a:r>
              <a:rPr b="1"/>
              <a:t>Exploring Different Areas of Data and Analytics:</a:t>
            </a:r>
            <a:r>
              <a:rPr/>
              <a:t> Encouraging learners to explore diverse domains such as business analytics, healthcare analytics, environmental analytics, and sports analytics to discover their areas of interest.</a:t>
            </a:r>
          </a:p>
          <a:p>
            <a:pPr lvl="0" indent="0" marL="0">
              <a:buNone/>
            </a:pPr>
          </a:p>
          <a:p>
            <a:pPr lvl="0"/>
            <a:r>
              <a:rPr b="1"/>
              <a:t>Pursuing Specialization and Expertise:</a:t>
            </a:r>
            <a:r>
              <a:rPr/>
              <a:t> Advising learners to pursue specialization and expertise in specific areas of data and analytics by seeking advanced training, certifications, and practical experience.</a:t>
            </a:r>
          </a:p>
        </p:txBody>
      </p:sp>
      <p:sp>
        <p:nvSpPr>
          <p:cNvPr id="4" name="Slide Number Placeholder 3"/>
          <p:cNvSpPr>
            <a:spLocks noGrp="1"/>
          </p:cNvSpPr>
          <p:nvPr>
            <p:ph type="sldNum" sz="quarter" idx="10"/>
          </p:nvPr>
        </p:nvSpPr>
        <p:spPr/>
        <p:txBody>
          <a:bodyPr/>
          <a:lstStyle/>
          <a:p>
            <a:fld id="{18BDFEC3-8487-43E8-A154-7C12CBC1FFF2}" type="slidenum">
              <a:rPr lang="en-US"/>
              <a:t>331</a:t>
            </a:fld>
            <a:endParaRPr lang="en-US"/>
          </a:p>
        </p:txBody>
      </p:sp>
    </p:spTree>
  </p:cSld>
</p:notes>
</file>

<file path=ppt/notesSlides/notesSlide3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Self-Reflection and Assessment:</a:t>
            </a:r>
            <a:r>
              <a:rPr/>
              <a:t> Encourage learners to reflect on their interests, strengths, and preferences to identify areas of data and analytics that align with their passions.</a:t>
            </a:r>
          </a:p>
          <a:p>
            <a:pPr lvl="0" indent="0" marL="0">
              <a:buNone/>
            </a:pPr>
          </a:p>
          <a:p>
            <a:pPr lvl="0"/>
            <a:r>
              <a:rPr b="1"/>
              <a:t>Exploring Different Domains and Applications:</a:t>
            </a:r>
            <a:r>
              <a:rPr/>
              <a:t> Suggest exploring a wide range of domains and applications within data and analytics to discover areas that resonate personally.</a:t>
            </a:r>
          </a:p>
          <a:p>
            <a:pPr lvl="0" indent="0" marL="0">
              <a:buNone/>
            </a:pPr>
          </a:p>
          <a:p>
            <a:pPr lvl="0"/>
            <a:r>
              <a:rPr b="1"/>
              <a:t>Considering Career Aspirations and Goals:</a:t>
            </a:r>
            <a:r>
              <a:rPr/>
              <a:t> Highlight the significance of considering long-term career aspirations and goals when identifying areas of interest and specialization in data and analytics.</a:t>
            </a:r>
          </a:p>
        </p:txBody>
      </p:sp>
      <p:sp>
        <p:nvSpPr>
          <p:cNvPr id="4" name="Slide Number Placeholder 3"/>
          <p:cNvSpPr>
            <a:spLocks noGrp="1"/>
          </p:cNvSpPr>
          <p:nvPr>
            <p:ph type="sldNum" sz="quarter" idx="10"/>
          </p:nvPr>
        </p:nvSpPr>
        <p:spPr/>
        <p:txBody>
          <a:bodyPr/>
          <a:lstStyle/>
          <a:p>
            <a:fld id="{18BDFEC3-8487-43E8-A154-7C12CBC1FFF2}" type="slidenum">
              <a:rPr lang="en-US"/>
              <a:t>332</a:t>
            </a:fld>
            <a:endParaRPr lang="en-US"/>
          </a:p>
        </p:txBody>
      </p:sp>
    </p:spTree>
  </p:cSld>
</p:notes>
</file>

<file path=ppt/notesSlides/notesSlide3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Science, Data Engineering, and Data Analysis:</a:t>
            </a:r>
            <a:r>
              <a:rPr/>
              <a:t> Introduce learners to different roles and responsibilities within data science, data engineering, and data analysis, allowing them to explore the technical and analytical aspects of working with data.</a:t>
            </a:r>
          </a:p>
          <a:p>
            <a:pPr lvl="0" indent="0" marL="0">
              <a:buNone/>
            </a:pPr>
          </a:p>
          <a:p>
            <a:pPr lvl="0"/>
            <a:r>
              <a:rPr b="1"/>
              <a:t>Business Analytics and Decision Support:</a:t>
            </a:r>
            <a:r>
              <a:rPr/>
              <a:t> Discuss the role of business analytics and decision support in using data to drive strategic decisions and operational improvements within organizations.</a:t>
            </a:r>
          </a:p>
          <a:p>
            <a:pPr lvl="0" indent="0" marL="0">
              <a:buNone/>
            </a:pPr>
          </a:p>
          <a:p>
            <a:pPr lvl="0"/>
            <a:r>
              <a:rPr b="1"/>
              <a:t>Machine Learning, AI, and Predictive Analytics:</a:t>
            </a:r>
            <a:r>
              <a:rPr/>
              <a:t> Explore the exciting fields of machine learning, artificial intelligence, and predictive analytics, highlighting their applications across industries and domains.</a:t>
            </a:r>
          </a:p>
        </p:txBody>
      </p:sp>
      <p:sp>
        <p:nvSpPr>
          <p:cNvPr id="4" name="Slide Number Placeholder 3"/>
          <p:cNvSpPr>
            <a:spLocks noGrp="1"/>
          </p:cNvSpPr>
          <p:nvPr>
            <p:ph type="sldNum" sz="quarter" idx="10"/>
          </p:nvPr>
        </p:nvSpPr>
        <p:spPr/>
        <p:txBody>
          <a:bodyPr/>
          <a:lstStyle/>
          <a:p>
            <a:fld id="{18BDFEC3-8487-43E8-A154-7C12CBC1FFF2}" type="slidenum">
              <a:rPr lang="en-US"/>
              <a:t>333</a:t>
            </a:fld>
            <a:endParaRPr lang="en-US"/>
          </a:p>
        </p:txBody>
      </p:sp>
    </p:spTree>
  </p:cSld>
</p:notes>
</file>

<file path=ppt/notesSlides/notesSlide3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Focusing on Niche Areas of Interest:</a:t>
            </a:r>
            <a:r>
              <a:rPr/>
              <a:t> Encourage learners to delve deeper into niche areas of data and analytics that align with their passions and career goals, allowing them to develop specialized skills and knowledge.</a:t>
            </a:r>
          </a:p>
          <a:p>
            <a:pPr lvl="0" indent="0" marL="0">
              <a:buNone/>
            </a:pPr>
          </a:p>
          <a:p>
            <a:pPr lvl="0"/>
            <a:r>
              <a:rPr b="1"/>
              <a:t>Continuous Learning and Skill Development:</a:t>
            </a:r>
            <a:r>
              <a:rPr/>
              <a:t> Highlight the importance of continuous learning and skill development in staying abreast of emerging trends, technologies, and best practices within the field of data and analytics.</a:t>
            </a:r>
          </a:p>
          <a:p>
            <a:pPr lvl="0" indent="0" marL="0">
              <a:buNone/>
            </a:pPr>
          </a:p>
          <a:p>
            <a:pPr lvl="0"/>
            <a:r>
              <a:rPr b="1"/>
              <a:t>Building a Portfolio and Demonstrating Expertise:</a:t>
            </a:r>
            <a:r>
              <a:rPr/>
              <a:t> Suggest learners to build a portfolio of projects and experiences that demonstrate their expertise and proficiency in their chosen areas of specialization, enhancing their credibility and employability in the job market.</a:t>
            </a:r>
          </a:p>
        </p:txBody>
      </p:sp>
      <p:sp>
        <p:nvSpPr>
          <p:cNvPr id="4" name="Slide Number Placeholder 3"/>
          <p:cNvSpPr>
            <a:spLocks noGrp="1"/>
          </p:cNvSpPr>
          <p:nvPr>
            <p:ph type="sldNum" sz="quarter" idx="10"/>
          </p:nvPr>
        </p:nvSpPr>
        <p:spPr/>
        <p:txBody>
          <a:bodyPr/>
          <a:lstStyle/>
          <a:p>
            <a:fld id="{18BDFEC3-8487-43E8-A154-7C12CBC1FFF2}" type="slidenum">
              <a:rPr lang="en-US"/>
              <a:t>334</a:t>
            </a:fld>
            <a:endParaRPr lang="en-US"/>
          </a:p>
        </p:txBody>
      </p:sp>
    </p:spTree>
  </p:cSld>
</p:notes>
</file>

<file path=ppt/notesSlides/notesSlide3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Reflecting on Personal Motivations and Goals:</a:t>
            </a:r>
            <a:r>
              <a:rPr/>
              <a:t> Encouraging learners to introspect and identify their reasons for pursuing data and analytics education, whether it’s career advancement, personal growth, or societal impact.</a:t>
            </a:r>
          </a:p>
          <a:p>
            <a:pPr lvl="0" indent="0" marL="0">
              <a:buNone/>
            </a:pPr>
          </a:p>
          <a:p>
            <a:pPr lvl="0"/>
            <a:r>
              <a:rPr b="1"/>
              <a:t>Defining Your Purpose in Learning Data and Analytics:</a:t>
            </a:r>
            <a:r>
              <a:rPr/>
              <a:t> Guiding learners to articulate their purpose and goals in learning data and analytics, clarifying what they hope to achieve and how it aligns with their values and aspirations.</a:t>
            </a:r>
          </a:p>
          <a:p>
            <a:pPr lvl="0" indent="0" marL="0">
              <a:buNone/>
            </a:pPr>
          </a:p>
          <a:p>
            <a:pPr lvl="0"/>
            <a:r>
              <a:rPr b="1"/>
              <a:t>Staying Inspired and Focused on Your Why:</a:t>
            </a:r>
            <a:r>
              <a:rPr/>
              <a:t> Reminding learners to stay connected to their motivations and goals throughout their learning journey, using them as a source of inspiration and resilience during challenges.</a:t>
            </a:r>
          </a:p>
        </p:txBody>
      </p:sp>
      <p:sp>
        <p:nvSpPr>
          <p:cNvPr id="4" name="Slide Number Placeholder 3"/>
          <p:cNvSpPr>
            <a:spLocks noGrp="1"/>
          </p:cNvSpPr>
          <p:nvPr>
            <p:ph type="sldNum" sz="quarter" idx="10"/>
          </p:nvPr>
        </p:nvSpPr>
        <p:spPr/>
        <p:txBody>
          <a:bodyPr/>
          <a:lstStyle/>
          <a:p>
            <a:fld id="{18BDFEC3-8487-43E8-A154-7C12CBC1FFF2}" type="slidenum">
              <a:rPr lang="en-US"/>
              <a:t>335</a:t>
            </a:fld>
            <a:endParaRPr lang="en-US"/>
          </a:p>
        </p:txBody>
      </p:sp>
    </p:spTree>
  </p:cSld>
</p:notes>
</file>

<file path=ppt/notesSlides/notesSlide3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Personal Drivers and Passions:</a:t>
            </a:r>
            <a:r>
              <a:rPr/>
              <a:t> Encourage learners to introspect and identify what drives them and their passions within the realm of data and analytics.</a:t>
            </a:r>
          </a:p>
          <a:p>
            <a:pPr lvl="0" indent="0" marL="0">
              <a:buNone/>
            </a:pPr>
          </a:p>
          <a:p>
            <a:pPr lvl="0"/>
            <a:r>
              <a:rPr b="1"/>
              <a:t>Setting Clear Goals and Objectives:</a:t>
            </a:r>
            <a:r>
              <a:rPr/>
              <a:t> Discuss the significance of setting clear and achievable goals and objectives to provide direction and focus in their learning journey.</a:t>
            </a:r>
          </a:p>
          <a:p>
            <a:pPr lvl="0" indent="0" marL="0">
              <a:buNone/>
            </a:pPr>
          </a:p>
          <a:p>
            <a:pPr lvl="0"/>
            <a:r>
              <a:rPr b="1"/>
              <a:t>Understanding the Why Behind Your Journey:</a:t>
            </a:r>
            <a:r>
              <a:rPr/>
              <a:t> Highlight the importance of understanding the underlying reasons and motivations behind embarking on the data and analytics journey, as it provides purpose and sustains motivation during challenges.</a:t>
            </a:r>
          </a:p>
        </p:txBody>
      </p:sp>
      <p:sp>
        <p:nvSpPr>
          <p:cNvPr id="4" name="Slide Number Placeholder 3"/>
          <p:cNvSpPr>
            <a:spLocks noGrp="1"/>
          </p:cNvSpPr>
          <p:nvPr>
            <p:ph type="sldNum" sz="quarter" idx="10"/>
          </p:nvPr>
        </p:nvSpPr>
        <p:spPr/>
        <p:txBody>
          <a:bodyPr/>
          <a:lstStyle/>
          <a:p>
            <a:fld id="{18BDFEC3-8487-43E8-A154-7C12CBC1FFF2}" type="slidenum">
              <a:rPr lang="en-US"/>
              <a:t>336</a:t>
            </a:fld>
            <a:endParaRPr lang="en-US"/>
          </a:p>
        </p:txBody>
      </p:sp>
    </p:spTree>
  </p:cSld>
</p:notes>
</file>

<file path=ppt/notesSlides/notesSlide3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Connecting Personal Values to Learning Objectives:</a:t>
            </a:r>
            <a:r>
              <a:rPr/>
              <a:t> Encourage learners to align their personal values and beliefs with their learning objectives in data and analytics, ensuring authenticity and commitment to their goals.</a:t>
            </a:r>
          </a:p>
          <a:p>
            <a:pPr lvl="0" indent="0" marL="0">
              <a:buNone/>
            </a:pPr>
          </a:p>
          <a:p>
            <a:pPr lvl="0"/>
            <a:r>
              <a:rPr b="1"/>
              <a:t>Articulating Your Mission Statement:</a:t>
            </a:r>
            <a:r>
              <a:rPr/>
              <a:t> Discuss the importance of crafting a clear and concise mission statement that encapsulates their purpose and intentions in pursuing data and analytics education.</a:t>
            </a:r>
          </a:p>
          <a:p>
            <a:pPr lvl="0" indent="0" marL="0">
              <a:buNone/>
            </a:pPr>
          </a:p>
          <a:p>
            <a:pPr lvl="0"/>
            <a:r>
              <a:rPr b="1"/>
              <a:t>Aligning Your Why with Your Actions:</a:t>
            </a:r>
            <a:r>
              <a:rPr/>
              <a:t> Emphasize the need for consistency between their stated purpose (why) and their actions, as it fosters accountability and drives meaningful progress in their learning journey.</a:t>
            </a:r>
          </a:p>
        </p:txBody>
      </p:sp>
      <p:sp>
        <p:nvSpPr>
          <p:cNvPr id="4" name="Slide Number Placeholder 3"/>
          <p:cNvSpPr>
            <a:spLocks noGrp="1"/>
          </p:cNvSpPr>
          <p:nvPr>
            <p:ph type="sldNum" sz="quarter" idx="10"/>
          </p:nvPr>
        </p:nvSpPr>
        <p:spPr/>
        <p:txBody>
          <a:bodyPr/>
          <a:lstStyle/>
          <a:p>
            <a:fld id="{18BDFEC3-8487-43E8-A154-7C12CBC1FFF2}" type="slidenum">
              <a:rPr lang="en-US"/>
              <a:t>337</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Prescriptive analytics finds applications in diverse areas, enabling organizations to make data-driven decisions and optimize performance.</a:t>
            </a:r>
          </a:p>
          <a:p>
            <a:pPr lvl="0" indent="0" marL="0">
              <a:buNone/>
            </a:pPr>
          </a:p>
          <a:p>
            <a:pPr lvl="0"/>
            <a:r>
              <a:rPr b="1"/>
              <a:t>Supply Chain Optimization:</a:t>
            </a:r>
            <a:r>
              <a:rPr/>
              <a:t> Determining optimal inventory levels, transportation routes, and distribution strategies to minimize costs and maximize efficiency.</a:t>
            </a:r>
          </a:p>
          <a:p>
            <a:pPr lvl="0" indent="0" marL="0">
              <a:buNone/>
            </a:pPr>
          </a:p>
          <a:p>
            <a:pPr lvl="0"/>
            <a:r>
              <a:rPr b="1"/>
              <a:t>Dynamic Pricing:</a:t>
            </a:r>
            <a:r>
              <a:rPr/>
              <a:t> Adjusting prices in real-time based on demand, competition, and other market factors to maximize revenue.</a:t>
            </a:r>
          </a:p>
          <a:p>
            <a:pPr lvl="0" indent="0" marL="0">
              <a:buNone/>
            </a:pPr>
          </a:p>
          <a:p>
            <a:pPr lvl="0"/>
            <a:r>
              <a:rPr b="1"/>
              <a:t>Resource Allocation:</a:t>
            </a:r>
            <a:r>
              <a:rPr/>
              <a:t> Optimizing the allocation of resources such as manpower, equipment, and funds to achieve organizational goals.</a:t>
            </a:r>
          </a:p>
          <a:p>
            <a:pPr lvl="0" indent="0" marL="0">
              <a:buNone/>
            </a:pPr>
          </a:p>
          <a:p>
            <a:pPr lvl="0"/>
            <a:r>
              <a:rPr b="1"/>
              <a:t>Healthcare Treatment Optimization:</a:t>
            </a:r>
            <a:r>
              <a:rPr/>
              <a:t> Personalizing treatment plans, scheduling procedures, and allocating resources to improve patient outcomes and operational efficiency.</a:t>
            </a:r>
          </a:p>
          <a:p>
            <a:pPr lvl="0" indent="0" marL="0">
              <a:buNone/>
            </a:pPr>
          </a:p>
          <a:p>
            <a:pPr lvl="0"/>
            <a:r>
              <a:rPr b="1"/>
              <a:t>Fraud Detection:</a:t>
            </a:r>
            <a:r>
              <a:rPr/>
              <a:t> Identifying fraudulent activities, transactions, and behaviors using advanced analytics techniques to mitigate risks and losses.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Drawing Inspiration from Success Stories and Role Models:</a:t>
            </a:r>
            <a:r>
              <a:rPr/>
              <a:t> Encourage learners to seek inspiration from success stories and role models in the field of data and analytics, drawing motivation from their achievements and experiences.</a:t>
            </a:r>
          </a:p>
          <a:p>
            <a:pPr lvl="0" indent="0" marL="0">
              <a:buNone/>
            </a:pPr>
          </a:p>
          <a:p>
            <a:pPr lvl="0"/>
            <a:r>
              <a:rPr b="1"/>
              <a:t>Cultivating Resilience in the Face of Challenges:</a:t>
            </a:r>
            <a:r>
              <a:rPr/>
              <a:t> Discuss the importance of resilience in overcoming obstacles and setbacks encountered along the data and analytics journey, fostering perseverance and determination.</a:t>
            </a:r>
          </a:p>
          <a:p>
            <a:pPr lvl="0" indent="0" marL="0">
              <a:buNone/>
            </a:pPr>
          </a:p>
          <a:p>
            <a:pPr lvl="0"/>
            <a:r>
              <a:rPr b="1"/>
              <a:t>Revisiting Your Why to Stay Motivated:</a:t>
            </a:r>
            <a:r>
              <a:rPr/>
              <a:t> Suggest learners regularly revisit their personal motivations and goals (their why) to reaffirm their commitment and stay motivated during difficult times.</a:t>
            </a:r>
          </a:p>
        </p:txBody>
      </p:sp>
      <p:sp>
        <p:nvSpPr>
          <p:cNvPr id="4" name="Slide Number Placeholder 3"/>
          <p:cNvSpPr>
            <a:spLocks noGrp="1"/>
          </p:cNvSpPr>
          <p:nvPr>
            <p:ph type="sldNum" sz="quarter" idx="10"/>
          </p:nvPr>
        </p:nvSpPr>
        <p:spPr/>
        <p:txBody>
          <a:bodyPr/>
          <a:lstStyle/>
          <a:p>
            <a:fld id="{18BDFEC3-8487-43E8-A154-7C12CBC1FFF2}" type="slidenum">
              <a:rPr lang="en-US"/>
              <a:t>338</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Descriptive analytics example:</a:t>
            </a:r>
            <a:r>
              <a:rPr/>
              <a:t> Analyzing historical sales data allows businesses to gain insights into customer behavior and market trends. By examining transaction records, businesses can identify patterns, trends, and correlations to understand customer preferences, purchasing habits, and sales performance. This information can be used to optimize marketing strategies, improve product offerings, and enhance customer satisfaction.</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Diagnostic analytics example:</a:t>
            </a:r>
            <a:r>
              <a:rPr/>
              <a:t> When experiencing a decline in website traffic, diagnostic analytics can help identify the underlying causes. By analyzing user engagement metrics such as bounce rate, session duration, and page views, businesses can assess website performance and user behavior. Diagnostic analytics may uncover issues such as slow page load times, broken links, or content quality issues that contribute to the decline in traffic. This information enables businesses to address these issues promptly and improve website performance.</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Predictive analytics example:</a:t>
            </a:r>
            <a:r>
              <a:rPr/>
              <a:t> Predictive analytics can help businesses anticipate future sales volumes by analyzing historical sales data, market trends, and seasonal patterns. By applying statistical modeling techniques and machine learning algorithms to historical data, businesses can identify patterns and trends that inform sales forecasts. Predictive analytics enables businesses to adjust marketing strategies, inventory levels, and resource allocation to meet anticipated demand and maximize sales opportunities.</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Prescriptive analytics example:</a:t>
            </a:r>
            <a:r>
              <a:rPr/>
              <a:t> Prescriptive analytics can assist businesses in optimizing product pricing strategies to maximize revenue and profitability. By analyzing demand elasticity and competitor pricing data, businesses can determine the optimal price points for their products. Prescriptive analytics provides recommendations on pricing adjustments and promotional strategies to capitalize on market opportunities and maintain competitiveness. This enables businesses to make data-driven decisions that enhance profitability and market share.</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Understand the omnipresence of data and recognize various sources of data in different contexts.</a:t>
            </a:r>
          </a:p>
          <a:p>
            <a:pPr lvl="0" indent="0" marL="0">
              <a:buNone/>
            </a:pPr>
          </a:p>
          <a:p>
            <a:pPr lvl="0"/>
            <a:r>
              <a:rPr b="1"/>
              <a:t>Description:</a:t>
            </a:r>
            <a:r>
              <a:rPr/>
              <a:t> Provide participants with datasets from different sources such as CSV files, APIs, or databases. Ask them to explore and identify the types of data present, its structure, and potential use cases.</a:t>
            </a:r>
          </a:p>
          <a:p>
            <a:pPr lvl="0" indent="0" marL="0">
              <a:buNone/>
            </a:pPr>
          </a:p>
          <a:p>
            <a:pPr lvl="0"/>
            <a:r>
              <a:rPr b="1"/>
              <a:t>Activities:</a:t>
            </a:r>
            <a:r>
              <a:rPr/>
              <a:t> Participants analyze a CSV file containing sales data to identify trends and patterns. Participants use an API to retrieve real-time weather data and discuss its relevance to decision-making in various industries.</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b="1"/>
              <a:t>Open the SalesData.csv file:</a:t>
            </a:r>
            <a:r>
              <a:rPr/>
              <a:t> Using your preferred spreadsheet software (e.g., Excel, Google Sheets).</a:t>
            </a:r>
          </a:p>
          <a:p>
            <a:pPr lvl="0" indent="0" marL="0">
              <a:buNone/>
            </a:pPr>
          </a:p>
          <a:p>
            <a:pPr lvl="0" indent="-457200" marL="457200">
              <a:buAutoNum type="arabicPeriod"/>
            </a:pPr>
            <a:r>
              <a:rPr b="1"/>
              <a:t>Examine the Data:</a:t>
            </a:r>
            <a:r>
              <a:rPr/>
              <a:t> Review the column headers to understand the variables present in the dataset.</a:t>
            </a:r>
          </a:p>
          <a:p>
            <a:pPr lvl="0" indent="0" marL="0">
              <a:buNone/>
            </a:pPr>
          </a:p>
          <a:p>
            <a:pPr lvl="0" indent="-457200" marL="457200">
              <a:buAutoNum type="arabicPeriod"/>
            </a:pPr>
            <a:r>
              <a:rPr b="1"/>
              <a:t>Identify Trends and Patterns:</a:t>
            </a:r>
            <a:r>
              <a:rPr/>
              <a:t> Analyze the data to identify any trends or patterns. Look for insights such as:</a:t>
            </a:r>
          </a:p>
          <a:p>
            <a:pPr lvl="0" indent="0" marL="0">
              <a:buNone/>
            </a:pPr>
          </a:p>
          <a:p>
            <a:pPr lvl="1"/>
            <a:r>
              <a:rPr/>
              <a:t>Best-selling products.</a:t>
            </a:r>
          </a:p>
          <a:p>
            <a:pPr lvl="0" indent="0" marL="0">
              <a:buNone/>
            </a:pPr>
          </a:p>
          <a:p>
            <a:pPr lvl="1"/>
            <a:r>
              <a:rPr/>
              <a:t>Regional sales variations.</a:t>
            </a:r>
          </a:p>
          <a:p>
            <a:pPr lvl="0" indent="0" marL="0">
              <a:buNone/>
            </a:pPr>
          </a:p>
          <a:p>
            <a:pPr lvl="1"/>
            <a:r>
              <a:rPr/>
              <a:t>Overall revenue trends over time.</a:t>
            </a:r>
          </a:p>
          <a:p>
            <a:pPr lvl="0" indent="0" marL="0">
              <a:buNone/>
            </a:pPr>
          </a:p>
          <a:p>
            <a:pPr lvl="0" indent="-457200" marL="457200">
              <a:buAutoNum type="arabicPeriod"/>
            </a:pPr>
            <a:r>
              <a:rPr b="1"/>
              <a:t>Consider Use Cases:</a:t>
            </a:r>
            <a:r>
              <a:rPr/>
              <a:t> Think about how this sales data could be used in different industries. Consider scenarios where such data could inform decision-making processes.</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Strategic insights:</a:t>
            </a:r>
            <a:r>
              <a:rPr/>
              <a:t> Data analysis provides organizations with valuable insights into market trends, consumer behavior, and operational performance, enabling them to make informed decisions.</a:t>
            </a:r>
          </a:p>
          <a:p>
            <a:pPr lvl="0" indent="0" marL="0">
              <a:buNone/>
            </a:pPr>
          </a:p>
          <a:p>
            <a:pPr lvl="0"/>
            <a:r>
              <a:rPr b="1"/>
              <a:t>Competitive advantage:</a:t>
            </a:r>
            <a:r>
              <a:rPr/>
              <a:t> By leveraging data, organizations can identify emerging market trends, consumer preferences, and competitor strategies, allowing them to innovate and adapt more quickly than their rivals.</a:t>
            </a:r>
          </a:p>
          <a:p>
            <a:pPr lvl="0" indent="0" marL="0">
              <a:buNone/>
            </a:pPr>
          </a:p>
          <a:p>
            <a:pPr lvl="0"/>
            <a:r>
              <a:rPr b="1"/>
              <a:t>Continuous improvement:</a:t>
            </a:r>
            <a:r>
              <a:rPr/>
              <a:t> Data-driven organizations prioritize experimentation and iteration, using data feedback loops to refine strategies, products, and services based on real-time insights and user feedback.</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b="1"/>
              <a:t>Open the JSON File:</a:t>
            </a:r>
            <a:r>
              <a:rPr/>
              <a:t> Open the “WeatherData.json” file using a text editor or a JSON viewer tool.</a:t>
            </a:r>
          </a:p>
          <a:p>
            <a:pPr lvl="0" indent="0" marL="0">
              <a:buNone/>
            </a:pPr>
          </a:p>
          <a:p>
            <a:pPr lvl="0" indent="-457200" marL="457200">
              <a:buAutoNum type="arabicPeriod"/>
            </a:pPr>
            <a:r>
              <a:rPr b="1"/>
              <a:t>Examine the Data Structure:</a:t>
            </a:r>
            <a:r>
              <a:rPr/>
              <a:t> Take a moment to understand the structure of the JSON data. Note the different fields and their meanings.</a:t>
            </a:r>
          </a:p>
          <a:p>
            <a:pPr lvl="0" indent="0" marL="0">
              <a:buNone/>
            </a:pPr>
          </a:p>
          <a:p>
            <a:pPr lvl="0" indent="-457200" marL="457200">
              <a:buAutoNum type="arabicPeriod"/>
            </a:pPr>
            <a:r>
              <a:rPr b="1"/>
              <a:t>Discuss Relevance to Decision-Making:</a:t>
            </a:r>
            <a:r>
              <a:rPr/>
              <a:t> Engage in a discussion about the relevance of weather data in decision-making across various industries. Consider sectors such as agriculture, retail, transportation, and tourism.</a:t>
            </a:r>
          </a:p>
          <a:p>
            <a:pPr lvl="0" indent="0" marL="0">
              <a:buNone/>
            </a:pPr>
          </a:p>
          <a:p>
            <a:pPr lvl="0" indent="-457200" marL="457200">
              <a:buAutoNum type="arabicPeriod"/>
            </a:pPr>
            <a:r>
              <a:rPr b="1"/>
              <a:t>Brainstorm Applications:</a:t>
            </a:r>
            <a:r>
              <a:rPr/>
              <a:t> Think about how businesses can use weather forecasts to optimize operations, plan marketing campaigns, and mitigate risks.</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Compare Insights:</a:t>
            </a:r>
            <a:r>
              <a:rPr/>
              <a:t> Compare and contrast the insights gained from the sales data and weather data. Discuss how these insights complement each other.</a:t>
            </a:r>
          </a:p>
          <a:p>
            <a:pPr lvl="0" indent="0" marL="0">
              <a:buNone/>
            </a:pPr>
          </a:p>
          <a:p>
            <a:pPr lvl="0"/>
            <a:r>
              <a:rPr b="1"/>
              <a:t>Identify Synergies:</a:t>
            </a:r>
            <a:r>
              <a:rPr/>
              <a:t> Explore potential synergies between the two datasets in decision-making processes. Consider how combining sales and weather data could provide a more comprehensive understanding of market dynamics.</a:t>
            </a:r>
          </a:p>
          <a:p>
            <a:pPr lvl="0" indent="0" marL="0">
              <a:buNone/>
            </a:pPr>
          </a:p>
          <a:p>
            <a:pPr lvl="0"/>
            <a:r>
              <a:rPr b="1"/>
              <a:t>Discuss Applications:</a:t>
            </a:r>
            <a:r>
              <a:rPr/>
              <a:t> Brainstorm potential applications for leveraging both datasets in real-world scenarios. Think about how businesses can use this information to gain a competitive advantage.</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delves into the fundamental aspects of data literacy, covering the skills necessary for navigating the world of data.</a:t>
            </a:r>
          </a:p>
          <a:p>
            <a:pPr lvl="0" indent="0" marL="0">
              <a:buNone/>
            </a:pPr>
          </a:p>
          <a:p>
            <a:pPr lvl="0"/>
            <a:r>
              <a:rPr b="1"/>
              <a:t>Reading Data:</a:t>
            </a:r>
            <a:r>
              <a:rPr/>
              <a:t> Developing the ability to interpret and comprehend data in various formats, including text, tables, and visualizations.</a:t>
            </a:r>
          </a:p>
          <a:p>
            <a:pPr lvl="0" indent="0" marL="0">
              <a:buNone/>
            </a:pPr>
          </a:p>
          <a:p>
            <a:pPr lvl="0"/>
            <a:r>
              <a:rPr b="1"/>
              <a:t>Working With Data:</a:t>
            </a:r>
            <a:r>
              <a:rPr/>
              <a:t> Acquiring the skills to collect, manage, and manipulate data using tools and technologies such as databases, spreadsheets, and programming languages.</a:t>
            </a:r>
          </a:p>
          <a:p>
            <a:pPr lvl="0" indent="0" marL="0">
              <a:buNone/>
            </a:pPr>
          </a:p>
          <a:p>
            <a:pPr lvl="0"/>
            <a:r>
              <a:rPr b="1"/>
              <a:t>Analyzing Data:</a:t>
            </a:r>
            <a:r>
              <a:rPr/>
              <a:t> Exploring techniques and methodologies for analyzing data to extract insights, identify patterns, and make informed decisions.</a:t>
            </a:r>
          </a:p>
          <a:p>
            <a:pPr lvl="0" indent="0" marL="0">
              <a:buNone/>
            </a:pPr>
          </a:p>
          <a:p>
            <a:pPr lvl="0"/>
            <a:r>
              <a:rPr b="1"/>
              <a:t>Communicating With Data:</a:t>
            </a:r>
            <a:r>
              <a:rPr/>
              <a:t> Mastering the art of effectively conveying data insights and findings to diverse audiences through visualizations, reports, and presentations.</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importance of reading data and techniques for interpreting various data formats.</a:t>
            </a:r>
          </a:p>
          <a:p>
            <a:pPr lvl="0" indent="0" marL="0">
              <a:buNone/>
            </a:pPr>
          </a:p>
          <a:p>
            <a:pPr lvl="0"/>
            <a:r>
              <a:rPr b="1"/>
              <a:t>Understanding the Significance of Reading Data:</a:t>
            </a:r>
            <a:r>
              <a:rPr/>
              <a:t> Recognizing the role of data interpretation in gaining insights and making informed decisions.</a:t>
            </a:r>
          </a:p>
          <a:p>
            <a:pPr lvl="0" indent="0" marL="0">
              <a:buNone/>
            </a:pPr>
          </a:p>
          <a:p>
            <a:pPr lvl="0"/>
            <a:r>
              <a:rPr b="1"/>
              <a:t>Techniques for Reading and Interpreting Data:</a:t>
            </a:r>
            <a:r>
              <a:rPr/>
              <a:t> Learning strategies for extracting meaningful information from different types of data, including text, numerical data, and visualizations.</a:t>
            </a:r>
          </a:p>
          <a:p>
            <a:pPr lvl="0" indent="0" marL="0">
              <a:buNone/>
            </a:pPr>
          </a:p>
          <a:p>
            <a:pPr lvl="0"/>
            <a:r>
              <a:rPr b="1"/>
              <a:t>Practical Examples of Reading Data:</a:t>
            </a:r>
            <a:r>
              <a:rPr/>
              <a:t> Examining real-world scenarios where effective data reading skills are essential for understanding trends, patterns, and relationships.</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interpretation is crucial for extracting valuable insights and informing decision-making processes. Understanding the significance of reading data enables individuals to derive meaningful conclusions from complex datasets and leverage data-driven insights to drive organizational success.</a:t>
            </a:r>
          </a:p>
          <a:p>
            <a:pPr lvl="0" indent="0" marL="0">
              <a:buNone/>
            </a:pPr>
          </a:p>
          <a:p>
            <a:pPr lvl="0"/>
            <a:r>
              <a:rPr b="1"/>
              <a:t>Importance of Data Interpretation:</a:t>
            </a:r>
            <a:r>
              <a:rPr/>
              <a:t> Data interpretation is essential for uncovering patterns, trends, and relationships hidden within datasets, enabling organizations to make informed decisions and drive strategic initiatives.</a:t>
            </a:r>
          </a:p>
          <a:p>
            <a:pPr lvl="0" indent="0" marL="0">
              <a:buNone/>
            </a:pPr>
          </a:p>
          <a:p>
            <a:pPr lvl="0"/>
            <a:r>
              <a:rPr b="1"/>
              <a:t>Role of Reading Data in Decision-Making:</a:t>
            </a:r>
            <a:r>
              <a:rPr/>
              <a:t> Reading data plays a critical role in the decision-making process by providing stakeholders with actionable insights and empirical evidence to support their choices.</a:t>
            </a:r>
          </a:p>
          <a:p>
            <a:pPr lvl="0" indent="0" marL="0">
              <a:buNone/>
            </a:pPr>
          </a:p>
          <a:p>
            <a:pPr lvl="0"/>
            <a:r>
              <a:rPr b="1"/>
              <a:t>Benefits of Effective Data Comprehension:</a:t>
            </a:r>
            <a:r>
              <a:rPr/>
              <a:t> Effective data comprehension enhances organizational agility, facilitates innovation, and fosters a culture of evidence-based decision-making, leading to improved performance and competitive advantage.</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Various techniques can be employed to effectively read and interpret different types of data. Understanding these techniques is essential for extracting meaningful insights and making informed decisions based on data-driven evidence.</a:t>
            </a:r>
          </a:p>
          <a:p>
            <a:pPr lvl="0" indent="0" marL="0">
              <a:buNone/>
            </a:pPr>
          </a:p>
          <a:p>
            <a:pPr lvl="0"/>
            <a:r>
              <a:rPr/>
              <a:t>Data Visualization Techniques: Leveraging charts, graphs, and visual representations to convey data patterns and trends in a clear and concise manner.</a:t>
            </a:r>
          </a:p>
          <a:p>
            <a:pPr lvl="0" indent="0" marL="0">
              <a:buNone/>
            </a:pPr>
          </a:p>
          <a:p>
            <a:pPr lvl="0"/>
            <a:r>
              <a:rPr/>
              <a:t>Text Analysis Methods: Applying natural language processing (NLP) and text mining techniques to extract insights from textual data sources such as documents, emails, and social media posts.</a:t>
            </a:r>
          </a:p>
          <a:p>
            <a:pPr lvl="0" indent="0" marL="0">
              <a:buNone/>
            </a:pPr>
          </a:p>
          <a:p>
            <a:pPr lvl="0"/>
            <a:r>
              <a:rPr/>
              <a:t>Numerical Data Interpretation Strategies: Employing statistical analysis and mathematical modeling to analyze numerical data and uncover underlying patterns or correlations.</a:t>
            </a:r>
          </a:p>
          <a:p>
            <a:pPr lvl="0" indent="0" marL="0">
              <a:buNone/>
            </a:pPr>
          </a:p>
          <a:p>
            <a:pPr lvl="0"/>
            <a:r>
              <a:rPr/>
              <a:t>Interpreting Data from Different Sources: Developing the ability to interpret data from diverse sources, including structured databases, unstructured text, and multimedia content.</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Practical examples provide context for applying data reading skills in real-world scenarios. By examining these examples, individuals can understand how effective data interpretation can drive insights and inform decision-making across various domains.</a:t>
            </a:r>
          </a:p>
          <a:p>
            <a:pPr lvl="0" indent="0" marL="0">
              <a:buNone/>
            </a:pPr>
          </a:p>
          <a:p>
            <a:pPr lvl="0"/>
            <a:r>
              <a:rPr/>
              <a:t>Analyzing Sales Reports: Interpreting sales data to identify trends, customer preferences, and market opportunities to optimize sales strategies and enhance revenue generation.</a:t>
            </a:r>
          </a:p>
          <a:p>
            <a:pPr lvl="0" indent="0" marL="0">
              <a:buNone/>
            </a:pPr>
          </a:p>
          <a:p>
            <a:pPr lvl="0"/>
            <a:r>
              <a:rPr/>
              <a:t>Extracting Insights from Social Media Data: Mining social media data to understand customer sentiment, engagement trends, and brand perception, enabling organizations to tailor marketing campaigns and improve customer experiences.</a:t>
            </a:r>
          </a:p>
          <a:p>
            <a:pPr lvl="0" indent="0" marL="0">
              <a:buNone/>
            </a:pPr>
          </a:p>
          <a:p>
            <a:pPr lvl="0"/>
            <a:r>
              <a:rPr/>
              <a:t>Interpreting Financial Statements: Analyzing financial data such as income statements, balance sheets, and cash flow statements to assess the financial health and performance of an organization and make strategic financial decisions.</a:t>
            </a:r>
          </a:p>
          <a:p>
            <a:pPr lvl="0" indent="0" marL="0">
              <a:buNone/>
            </a:pPr>
          </a:p>
          <a:p>
            <a:pPr lvl="0"/>
            <a:r>
              <a:rPr/>
              <a:t>Understanding Scientific Research Findings: Interpreting research data and experimental results to draw conclusions, validate hypotheses, and contribute to scientific knowledge and discovery in various fields.</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delve into the essential skills and practices for effectively working with data, from collection to manipulation.</a:t>
            </a:r>
          </a:p>
          <a:p>
            <a:pPr lvl="0" indent="0" marL="0">
              <a:buNone/>
            </a:pPr>
          </a:p>
          <a:p>
            <a:pPr lvl="0"/>
            <a:r>
              <a:rPr/>
              <a:t>Data Collection Methods: Understanding the various approaches to collecting data from diverse sources and ensuring data quality and integrity.</a:t>
            </a:r>
          </a:p>
          <a:p>
            <a:pPr lvl="0" indent="0" marL="0">
              <a:buNone/>
            </a:pPr>
          </a:p>
          <a:p>
            <a:pPr lvl="0"/>
            <a:r>
              <a:rPr/>
              <a:t>Data Management Practices: Exploring strategies for organizing, storing, and accessing data to facilitate efficient data management and retrieval.</a:t>
            </a:r>
          </a:p>
          <a:p>
            <a:pPr lvl="0" indent="0" marL="0">
              <a:buNone/>
            </a:pPr>
          </a:p>
          <a:p>
            <a:pPr lvl="0"/>
            <a:r>
              <a:rPr/>
              <a:t>Data Manipulation Techniques: Learning techniques for transforming, cleaning, and preparing data for analysis to derive meaningful insights.</a:t>
            </a:r>
          </a:p>
          <a:p>
            <a:pPr lvl="0" indent="0" marL="0">
              <a:buNone/>
            </a:pPr>
          </a:p>
          <a:p>
            <a:pPr lvl="0"/>
            <a:r>
              <a:rPr/>
              <a:t>Tools and Technologies for Working With Data: Discovering the tools and technologies commonly used for data collection, management, and manipulation in different contexts.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collection is crucial for obtaining relevant and reliable data for analysis. Various methods can be employed to collect data from diverse sources, each with its advantages and limitations.</a:t>
            </a:r>
          </a:p>
          <a:p>
            <a:pPr lvl="0" indent="0" marL="0">
              <a:buNone/>
            </a:pPr>
          </a:p>
          <a:p>
            <a:pPr lvl="0"/>
            <a:r>
              <a:rPr/>
              <a:t>Surveys and Questionnaires: Gathering data through structured surveys and questionnaires to obtain insights into opinions, attitudes, and behaviors of individuals or groups.</a:t>
            </a:r>
          </a:p>
          <a:p>
            <a:pPr lvl="0" indent="0" marL="0">
              <a:buNone/>
            </a:pPr>
          </a:p>
          <a:p>
            <a:pPr lvl="0"/>
            <a:r>
              <a:rPr/>
              <a:t>Observational Studies: Collecting data by directly observing phenomena or events in their natural settings, allowing researchers to study behavior and interactions in real-time.</a:t>
            </a:r>
          </a:p>
          <a:p>
            <a:pPr lvl="0" indent="0" marL="0">
              <a:buNone/>
            </a:pPr>
          </a:p>
          <a:p>
            <a:pPr lvl="0"/>
            <a:r>
              <a:rPr/>
              <a:t>Data Scraping and Web Crawling: Extracting data from websites and online sources using automated tools and scripts to gather information for analysis.</a:t>
            </a:r>
          </a:p>
          <a:p>
            <a:pPr lvl="0" indent="0" marL="0">
              <a:buNone/>
            </a:pPr>
          </a:p>
          <a:p>
            <a:pPr lvl="0"/>
            <a:r>
              <a:rPr/>
              <a:t>Sensor Data Collection Techniques: Capturing data from sensors and IoT devices deployed in various environments to monitor physical properties, environmental conditions, and human activities.</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management practices are essential for maintaining data integrity, accessibility, and security throughout its lifecycle. Organizations must adopt robust strategies for organizing, storing, and managing data to ensure its quality and reliability.</a:t>
            </a:r>
          </a:p>
          <a:p>
            <a:pPr lvl="0" indent="0" marL="0">
              <a:buNone/>
            </a:pPr>
          </a:p>
          <a:p>
            <a:pPr lvl="0"/>
            <a:r>
              <a:rPr/>
              <a:t>Data Organization and Structuring: Organizing data into logical structures and formats to facilitate efficient storage, retrieval, and analysis.</a:t>
            </a:r>
          </a:p>
          <a:p>
            <a:pPr lvl="0" indent="0" marL="0">
              <a:buNone/>
            </a:pPr>
          </a:p>
          <a:p>
            <a:pPr lvl="0"/>
            <a:r>
              <a:rPr/>
              <a:t>Database Management Systems (DBMS): Implementing DBMS platforms to manage large volumes of structured data and ensure data consistency, integrity, and security.</a:t>
            </a:r>
          </a:p>
          <a:p>
            <a:pPr lvl="0" indent="0" marL="0">
              <a:buNone/>
            </a:pPr>
          </a:p>
          <a:p>
            <a:pPr lvl="0"/>
            <a:r>
              <a:rPr/>
              <a:t>Data Governance and Security Measures: Establishing policies, procedures, and controls to govern data usage, access, and privacy, and mitigate risks associated with data breaches and unauthorized access.</a:t>
            </a:r>
          </a:p>
          <a:p>
            <a:pPr lvl="0" indent="0" marL="0">
              <a:buNone/>
            </a:pPr>
          </a:p>
          <a:p>
            <a:pPr lvl="0"/>
            <a:r>
              <a:rPr/>
              <a:t>Data Documentation and Metadata Management: Creating comprehensive documentation and metadata to describe the characteristics, context, and usage of data, enabling effective data discovery, understanding, and reuse.</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Tailored recommendations:</a:t>
            </a:r>
            <a:r>
              <a:rPr/>
              <a:t> Data-driven personalization allows organizations to deliver tailored recommendations and content to customers based on their past behavior, preferences, and demographics.</a:t>
            </a:r>
          </a:p>
          <a:p>
            <a:pPr lvl="0" indent="0" marL="0">
              <a:buNone/>
            </a:pPr>
          </a:p>
          <a:p>
            <a:pPr lvl="0"/>
            <a:r>
              <a:rPr b="1"/>
              <a:t>Improved engagement:</a:t>
            </a:r>
            <a:r>
              <a:rPr/>
              <a:t> Personalized experiences capture consumers’ attention and interest, leading to higher engagement levels across marketing channels, websites, and digital platforms.</a:t>
            </a:r>
          </a:p>
          <a:p>
            <a:pPr lvl="0" indent="0" marL="0">
              <a:buNone/>
            </a:pPr>
          </a:p>
          <a:p>
            <a:pPr lvl="0"/>
            <a:r>
              <a:rPr b="1"/>
              <a:t>Enhanced satisfaction:</a:t>
            </a:r>
            <a:r>
              <a:rPr/>
              <a:t> When organizations personalize interactions and offerings, they demonstrate an understanding of their customers’ needs and preferences, leading to greater satisfaction and loyalty.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manipulation involves transforming raw data into a format suitable for analysis and deriving meaningful insights. Various techniques and methods can be employed to manipulate data effectively and prepare it for analysis.</a:t>
            </a:r>
          </a:p>
          <a:p>
            <a:pPr lvl="0" indent="0" marL="0">
              <a:buNone/>
            </a:pPr>
          </a:p>
          <a:p>
            <a:pPr lvl="0"/>
            <a:r>
              <a:rPr/>
              <a:t>Data Cleaning and Preprocessing: Identifying and correcting errors, inconsistencies, and missing values in the dataset to ensure data quality and reliability.</a:t>
            </a:r>
          </a:p>
          <a:p>
            <a:pPr lvl="0" indent="0" marL="0">
              <a:buNone/>
            </a:pPr>
          </a:p>
          <a:p>
            <a:pPr lvl="0"/>
            <a:r>
              <a:rPr/>
              <a:t>Data Transformation and Normalization: Standardizing data formats, scales, and units to facilitate comparison and analysis across different datasets and variables.</a:t>
            </a:r>
          </a:p>
          <a:p>
            <a:pPr lvl="0" indent="0" marL="0">
              <a:buNone/>
            </a:pPr>
          </a:p>
          <a:p>
            <a:pPr lvl="0"/>
            <a:r>
              <a:rPr/>
              <a:t>Feature Engineering: Creating new features or variables from existing data to capture relevant information and improve predictive model performance.</a:t>
            </a:r>
          </a:p>
          <a:p>
            <a:pPr lvl="0" indent="0" marL="0">
              <a:buNone/>
            </a:pPr>
          </a:p>
          <a:p>
            <a:pPr lvl="0"/>
            <a:r>
              <a:rPr/>
              <a:t>Exploratory Data Analysis (EDA): Analyzing and visualizing data to identify patterns, trends, and relationships and generate hypotheses for further investigation.</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Various tools and technologies are available for working with data, offering a wide range of functionalities for data collection, management, manipulation, and analysis. Understanding these tools and their capabilities is essential for effectively handling data-related tasks.</a:t>
            </a:r>
          </a:p>
          <a:p>
            <a:pPr lvl="0" indent="0" marL="0">
              <a:buNone/>
            </a:pPr>
          </a:p>
          <a:p>
            <a:pPr lvl="0"/>
            <a:r>
              <a:rPr/>
              <a:t>Spreadsheet Software: Widely used for basic data manipulation, analysis, and visualization, providing intuitive interfaces and spreadsheet functionalities.</a:t>
            </a:r>
          </a:p>
          <a:p>
            <a:pPr lvl="0" indent="0" marL="0">
              <a:buNone/>
            </a:pPr>
          </a:p>
          <a:p>
            <a:pPr lvl="0"/>
            <a:r>
              <a:rPr/>
              <a:t>Relational Database Management Systems (DBMS): Ideal for storing and managing structured data in tabular formats, offering features for data querying, indexing, and transaction management.</a:t>
            </a:r>
          </a:p>
          <a:p>
            <a:pPr lvl="0" indent="0" marL="0">
              <a:buNone/>
            </a:pPr>
          </a:p>
          <a:p>
            <a:pPr lvl="0"/>
            <a:r>
              <a:rPr/>
              <a:t>Data Visualization Tools: Enables users to create interactive and visually appealing charts, graphs, and dashboards to explore and communicate data insights effectively.</a:t>
            </a:r>
          </a:p>
          <a:p>
            <a:pPr lvl="0" indent="0" marL="0">
              <a:buNone/>
            </a:pPr>
          </a:p>
          <a:p>
            <a:pPr lvl="0"/>
            <a:r>
              <a:rPr/>
              <a:t>Programming Languages and Libraries: Python, R, and their associated libraries offer extensive capabilities for data manipulation, analysis, and visualization, providing flexibility and customization options for advanced data tasks.</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delve into the essential techniques and methods for analyzing data to uncover patterns, trends, and relationships that can inform decision-making and drive business outcomes.</a:t>
            </a:r>
          </a:p>
          <a:p>
            <a:pPr lvl="0" indent="0" marL="0">
              <a:buNone/>
            </a:pPr>
          </a:p>
          <a:p>
            <a:pPr lvl="0"/>
            <a:r>
              <a:rPr/>
              <a:t>Exploratory Data Analysis (EDA): Understanding the structure and characteristics of the dataset through visualizations, summary statistics, and hypothesis testing.</a:t>
            </a:r>
          </a:p>
          <a:p>
            <a:pPr lvl="0" indent="0" marL="0">
              <a:buNone/>
            </a:pPr>
          </a:p>
          <a:p>
            <a:pPr lvl="0"/>
            <a:r>
              <a:rPr/>
              <a:t>Statistical Analysis: Applying statistical methods and techniques to analyze data and infer conclusions about populations or phenomena.</a:t>
            </a:r>
          </a:p>
          <a:p>
            <a:pPr lvl="0" indent="0" marL="0">
              <a:buNone/>
            </a:pPr>
          </a:p>
          <a:p>
            <a:pPr lvl="0"/>
            <a:r>
              <a:rPr/>
              <a:t>Machine Learning Algorithms: Leveraging machine learning algorithms to build predictive models, classify data, and discover insights from complex datasets.</a:t>
            </a:r>
          </a:p>
          <a:p>
            <a:pPr lvl="0" indent="0" marL="0">
              <a:buNone/>
            </a:pPr>
          </a:p>
          <a:p>
            <a:pPr lvl="0"/>
            <a:r>
              <a:rPr/>
              <a:t>Data Mining Techniques: Using data mining techniques to discover patterns, associations, and anomalies in large datasets to support decision-making and improve business processes.</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Exploratory Data Analysis (EDA) is an essential step in the data analysis process, involving the exploration and visualization of data to understand its structure, patterns, and relationships.</a:t>
            </a:r>
          </a:p>
          <a:p>
            <a:pPr lvl="0" indent="0" marL="0">
              <a:buNone/>
            </a:pPr>
          </a:p>
          <a:p>
            <a:pPr lvl="0"/>
            <a:r>
              <a:rPr/>
              <a:t>Data Visualization: Using charts, graphs, and plots to visualize data distributions, relationships, and trends, enabling insights into the underlying patterns and outliers.</a:t>
            </a:r>
          </a:p>
          <a:p>
            <a:pPr lvl="0" indent="0" marL="0">
              <a:buNone/>
            </a:pPr>
          </a:p>
          <a:p>
            <a:pPr lvl="0"/>
            <a:r>
              <a:rPr/>
              <a:t>Summary Statistics: Calculating descriptive statistics such as mean, median, mode, standard deviation, and variance to summarize the central tendency and variability of the data.</a:t>
            </a:r>
          </a:p>
          <a:p>
            <a:pPr lvl="0" indent="0" marL="0">
              <a:buNone/>
            </a:pPr>
          </a:p>
          <a:p>
            <a:pPr lvl="0"/>
            <a:r>
              <a:rPr/>
              <a:t>Hypothesis Testing: Formulating and testing hypotheses about the data using statistical tests to determine the significance of observed differences or relationships.</a:t>
            </a:r>
          </a:p>
          <a:p>
            <a:pPr lvl="0" indent="0" marL="0">
              <a:buNone/>
            </a:pPr>
          </a:p>
          <a:p>
            <a:pPr lvl="0"/>
            <a:r>
              <a:rPr/>
              <a:t>Correlation Analysis: Assessing the strength and direction of relationships between variables using correlation coefficients, such as Pearson’s correlation coefficient.</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Statistical analysis involves applying statistical methods and techniques to analyze data and draw meaningful conclusions about populations or phenomena.</a:t>
            </a:r>
          </a:p>
          <a:p>
            <a:pPr lvl="0" indent="0" marL="0">
              <a:buNone/>
            </a:pPr>
          </a:p>
          <a:p>
            <a:pPr lvl="0"/>
            <a:r>
              <a:rPr b="1"/>
              <a:t>Descriptive Statistics:</a:t>
            </a:r>
            <a:r>
              <a:rPr/>
              <a:t> Summarizing and describing the characteristics of the dataset using measures such as mean, median, mode, standard deviation, and variance.</a:t>
            </a:r>
          </a:p>
          <a:p>
            <a:pPr lvl="0" indent="0" marL="0">
              <a:buNone/>
            </a:pPr>
          </a:p>
          <a:p>
            <a:pPr lvl="0"/>
            <a:r>
              <a:rPr b="1"/>
              <a:t>Inferential Statistics:</a:t>
            </a:r>
            <a:r>
              <a:rPr/>
              <a:t> Making inferences and predictions about populations based on sample data, using techniques such as hypothesis testing and confidence intervals.</a:t>
            </a:r>
          </a:p>
          <a:p>
            <a:pPr lvl="0" indent="0" marL="0">
              <a:buNone/>
            </a:pPr>
          </a:p>
          <a:p>
            <a:pPr lvl="0"/>
            <a:r>
              <a:rPr b="1"/>
              <a:t>Parametric and Non-parametric Tests:</a:t>
            </a:r>
            <a:r>
              <a:rPr/>
              <a:t> Performing statistical tests to compare means, proportions, or distributions, depending on the underlying assumptions about the data.</a:t>
            </a:r>
          </a:p>
          <a:p>
            <a:pPr lvl="0" indent="0" marL="0">
              <a:buNone/>
            </a:pPr>
          </a:p>
          <a:p>
            <a:pPr lvl="0"/>
            <a:r>
              <a:rPr b="1"/>
              <a:t>Regression Analysis:</a:t>
            </a:r>
            <a:r>
              <a:rPr/>
              <a:t> Exploring relationships between variables and predicting outcomes using regression models, such as linear regression and logistic regression.</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Machine learning algorithms enable computers to learn from data and make predictions or decisions without being explicitly programmed. These algorithms can be categorized into supervised and unsupervised learning methods, each serving different purposes in data analysis.</a:t>
            </a:r>
          </a:p>
          <a:p>
            <a:pPr lvl="0" indent="0" marL="0">
              <a:buNone/>
            </a:pPr>
          </a:p>
          <a:p>
            <a:pPr lvl="0"/>
            <a:r>
              <a:rPr b="1"/>
              <a:t>Supervised Learning:</a:t>
            </a:r>
            <a:r>
              <a:rPr/>
              <a:t> Training models on labeled data to make predictions or classify new data into predefined categories, such as regression for predicting continuous outcomes and classification for categorizing data.</a:t>
            </a:r>
          </a:p>
          <a:p>
            <a:pPr lvl="0" indent="0" marL="0">
              <a:buNone/>
            </a:pPr>
          </a:p>
          <a:p>
            <a:pPr lvl="0"/>
            <a:r>
              <a:rPr b="1"/>
              <a:t>Unsupervised Learning:</a:t>
            </a:r>
            <a:r>
              <a:rPr/>
              <a:t> Discovering patterns, associations, or clusters in unlabeled data without predefined categories, such as clustering for grouping similar data points or dimensionality reduction for feature extraction.</a:t>
            </a:r>
          </a:p>
          <a:p>
            <a:pPr lvl="0" indent="0" marL="0">
              <a:buNone/>
            </a:pPr>
          </a:p>
          <a:p>
            <a:pPr lvl="0"/>
            <a:r>
              <a:rPr b="1"/>
              <a:t>Classification:</a:t>
            </a:r>
            <a:r>
              <a:rPr/>
              <a:t> Assigning labels or categories to input data based on training examples with known labels, such as classifying emails as spam or non-spam.</a:t>
            </a:r>
          </a:p>
          <a:p>
            <a:pPr lvl="0" indent="0" marL="0">
              <a:buNone/>
            </a:pPr>
          </a:p>
          <a:p>
            <a:pPr lvl="0"/>
            <a:r>
              <a:rPr b="1"/>
              <a:t>Regression:</a:t>
            </a:r>
            <a:r>
              <a:rPr/>
              <a:t> Predicting continuous outcomes or estimating relationships between variables using mathematical models based on training data.</a:t>
            </a:r>
          </a:p>
          <a:p>
            <a:pPr lvl="0" indent="0" marL="0">
              <a:buNone/>
            </a:pPr>
          </a:p>
          <a:p>
            <a:pPr lvl="0"/>
            <a:r>
              <a:rPr b="1"/>
              <a:t>Clustering:</a:t>
            </a:r>
            <a:r>
              <a:rPr/>
              <a:t> Grouping similar data points together based on their characteristics or features, without predefined categories or labels.</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mining techniques involve discovering patterns, associations, and anomalies in large datasets to extract valuable insights and support decision-making processes.</a:t>
            </a:r>
          </a:p>
          <a:p>
            <a:pPr lvl="0" indent="0" marL="0">
              <a:buNone/>
            </a:pPr>
          </a:p>
          <a:p>
            <a:pPr lvl="0"/>
            <a:r>
              <a:rPr b="1"/>
              <a:t>Association Rule Mining:</a:t>
            </a:r>
            <a:r>
              <a:rPr/>
              <a:t> Identifying patterns and relationships between variables in transactional datasets to uncover frequent itemsets and association rules.</a:t>
            </a:r>
          </a:p>
          <a:p>
            <a:pPr lvl="0" indent="0" marL="0">
              <a:buNone/>
            </a:pPr>
          </a:p>
          <a:p>
            <a:pPr lvl="0"/>
            <a:r>
              <a:rPr b="1"/>
              <a:t>Clustering Analysis:</a:t>
            </a:r>
            <a:r>
              <a:rPr/>
              <a:t> Grouping similar data points together based on their characteristics or features, enabling the identification of natural groupings or clusters in the data.</a:t>
            </a:r>
          </a:p>
          <a:p>
            <a:pPr lvl="0" indent="0" marL="0">
              <a:buNone/>
            </a:pPr>
          </a:p>
          <a:p>
            <a:pPr lvl="0"/>
            <a:r>
              <a:rPr b="1"/>
              <a:t>Anomaly Detection:</a:t>
            </a:r>
            <a:r>
              <a:rPr/>
              <a:t> Detecting outliers or anomalies in data that deviate significantly from the norm, indicating potential errors, fraud, or unusual behavior.</a:t>
            </a:r>
          </a:p>
          <a:p>
            <a:pPr lvl="0" indent="0" marL="0">
              <a:buNone/>
            </a:pPr>
          </a:p>
          <a:p>
            <a:pPr lvl="0"/>
            <a:r>
              <a:rPr b="1"/>
              <a:t>Text Mining:</a:t>
            </a:r>
            <a:r>
              <a:rPr/>
              <a:t> Extracting insights and patterns from unstructured text data, such as documents, social media posts, and emails, using techniques like natural language processing (NLP) and sentiment analysis.</a:t>
            </a:r>
          </a:p>
          <a:p>
            <a:pPr lvl="0" indent="0" marL="0">
              <a:buNone/>
            </a:pPr>
          </a:p>
          <a:p>
            <a:pPr lvl="0"/>
            <a:r>
              <a:rPr b="1"/>
              <a:t>Social Network Analysis:</a:t>
            </a:r>
            <a:r>
              <a:rPr/>
              <a:t> Analyzing relationships and interactions between entities in a network, such as individuals, organizations, or web pages, to understand social structures and influence patterns.</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importance of effective communication in conveying data insights and strategies for presenting information in a clear, compelling manner to diverse audiences.</a:t>
            </a:r>
          </a:p>
          <a:p>
            <a:pPr lvl="0" indent="0" marL="0">
              <a:buNone/>
            </a:pPr>
          </a:p>
          <a:p>
            <a:pPr lvl="0"/>
            <a:r>
              <a:rPr/>
              <a:t>Data Visualization: Using charts, graphs, and interactive visualizations to communicate patterns, trends, and relationships in data effectively.</a:t>
            </a:r>
          </a:p>
          <a:p>
            <a:pPr lvl="0" indent="0" marL="0">
              <a:buNone/>
            </a:pPr>
          </a:p>
          <a:p>
            <a:pPr lvl="0"/>
            <a:r>
              <a:rPr/>
              <a:t>Storytelling with Data: Incorporating narrative elements and storytelling techniques to contextualize data and engage audiences in the data-driven narrative.</a:t>
            </a:r>
          </a:p>
          <a:p>
            <a:pPr lvl="0" indent="0" marL="0">
              <a:buNone/>
            </a:pPr>
          </a:p>
          <a:p>
            <a:pPr lvl="0"/>
            <a:r>
              <a:rPr/>
              <a:t>Data Dashboards: Creating interactive dashboards and visual displays to provide stakeholders with real-time access to key performance indicators (KPIs) and actionable insights.</a:t>
            </a:r>
          </a:p>
          <a:p>
            <a:pPr lvl="0" indent="0" marL="0">
              <a:buNone/>
            </a:pPr>
          </a:p>
          <a:p>
            <a:pPr lvl="0"/>
            <a:r>
              <a:rPr/>
              <a:t>Data Presentation Techniques: Employing effective presentation techniques, such as structuring presentations, using visuals strategically, and delivering compelling narratives, to convey data insights persuasively.</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plays a crucial role in communicating complex information and insights in a clear and intuitive manner. Here are some key techniques and tools used in data visualization:</a:t>
            </a:r>
          </a:p>
          <a:p>
            <a:pPr lvl="0" indent="0" marL="0">
              <a:buNone/>
            </a:pPr>
          </a:p>
          <a:p>
            <a:pPr lvl="0"/>
            <a:r>
              <a:rPr b="1"/>
              <a:t>Charts and Graphs:</a:t>
            </a:r>
            <a:r>
              <a:rPr/>
              <a:t> Utilizing bar charts, line graphs, pie charts, and scatter plots to represent numerical data and trends visually.</a:t>
            </a:r>
          </a:p>
          <a:p>
            <a:pPr lvl="0" indent="0" marL="0">
              <a:buNone/>
            </a:pPr>
          </a:p>
          <a:p>
            <a:pPr lvl="0"/>
            <a:r>
              <a:rPr b="1"/>
              <a:t>Heatmaps:</a:t>
            </a:r>
            <a:r>
              <a:rPr/>
              <a:t> Visualizing data using color gradients to highlight patterns, densities, or correlations in large datasets.</a:t>
            </a:r>
          </a:p>
          <a:p>
            <a:pPr lvl="0" indent="0" marL="0">
              <a:buNone/>
            </a:pPr>
          </a:p>
          <a:p>
            <a:pPr lvl="0"/>
            <a:r>
              <a:rPr b="1"/>
              <a:t>Geographic Maps:</a:t>
            </a:r>
            <a:r>
              <a:rPr/>
              <a:t> Displaying spatial data and geographical patterns using maps to visualize regional variations or distribution.</a:t>
            </a:r>
          </a:p>
          <a:p>
            <a:pPr lvl="0" indent="0" marL="0">
              <a:buNone/>
            </a:pPr>
          </a:p>
          <a:p>
            <a:pPr lvl="0"/>
            <a:r>
              <a:rPr b="1"/>
              <a:t>Interactive Visualizations:</a:t>
            </a:r>
            <a:r>
              <a:rPr/>
              <a:t> Creating dynamic and interactive visualizations that allow users to explore data, filter information, and gain deeper insights.</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Storytelling with data involves weaving a narrative around the insights and findings derived from data analysis to make them more compelling and impactful. Here are key elements of effective storytelling with data:</a:t>
            </a:r>
          </a:p>
          <a:p>
            <a:pPr lvl="0" indent="0" marL="0">
              <a:buNone/>
            </a:pPr>
          </a:p>
          <a:p>
            <a:pPr lvl="0"/>
            <a:r>
              <a:rPr b="1"/>
              <a:t>Narrative Structure:</a:t>
            </a:r>
            <a:r>
              <a:rPr/>
              <a:t> Organizing data insights into a coherent and logical storyline that guides the audience through the analysis process.</a:t>
            </a:r>
          </a:p>
          <a:p>
            <a:pPr lvl="0" indent="0" marL="0">
              <a:buNone/>
            </a:pPr>
          </a:p>
          <a:p>
            <a:pPr lvl="0"/>
            <a:r>
              <a:rPr b="1"/>
              <a:t>Engaging Storytelling:</a:t>
            </a:r>
            <a:r>
              <a:rPr/>
              <a:t> Using storytelling techniques such as suspense, conflict, and resolution to captivate and engage the audience in the data-driven narrative.</a:t>
            </a:r>
          </a:p>
          <a:p>
            <a:pPr lvl="0" indent="0" marL="0">
              <a:buNone/>
            </a:pPr>
          </a:p>
          <a:p>
            <a:pPr lvl="0"/>
            <a:r>
              <a:rPr b="1"/>
              <a:t>Contextualization:</a:t>
            </a:r>
            <a:r>
              <a:rPr/>
              <a:t> Providing context and background information to help the audience understand the significance of the data and its implications.</a:t>
            </a:r>
          </a:p>
          <a:p>
            <a:pPr lvl="0" indent="0" marL="0">
              <a:buNone/>
            </a:pPr>
          </a:p>
          <a:p>
            <a:pPr lvl="0"/>
            <a:r>
              <a:rPr b="1"/>
              <a:t>Audience-Centric Approach:</a:t>
            </a:r>
            <a:r>
              <a:rPr/>
              <a:t> Tailoring the storytelling approach and content to the needs, interests, and knowledge level of the target audience to maximize engagement and comprehension.</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Privacy protection:</a:t>
            </a:r>
            <a:r>
              <a:rPr/>
              <a:t> Data-driven organizations must implement robust security measures and privacy policies to protect individuals’ sensitive information from unauthorized access, breaches, and misuse.</a:t>
            </a:r>
          </a:p>
          <a:p>
            <a:pPr lvl="0" indent="0" marL="0">
              <a:buNone/>
            </a:pPr>
          </a:p>
          <a:p>
            <a:pPr lvl="0"/>
            <a:r>
              <a:rPr b="1"/>
              <a:t>Transparency and consent:</a:t>
            </a:r>
            <a:r>
              <a:rPr/>
              <a:t> Ethical data practices require organizations to be transparent about their data collection and usage practices, providing individuals with clear information and options for consent.</a:t>
            </a:r>
          </a:p>
          <a:p>
            <a:pPr lvl="0" indent="0" marL="0">
              <a:buNone/>
            </a:pPr>
          </a:p>
          <a:p>
            <a:pPr lvl="0"/>
            <a:r>
              <a:rPr b="1"/>
              <a:t>Bias mitigation:</a:t>
            </a:r>
            <a:r>
              <a:rPr/>
              <a:t> To minimize bias in data analytics and decision-making, organizations must regularly audit algorithms, identify potential sources of bias, and implement strategies to mitigate their impact on outcomes.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dashboards are interactive visual displays that provide stakeholders with at-a-glance views of key performance indicators (KPIs) and metrics. Here are essential elements and features of effective data dashboards:</a:t>
            </a:r>
          </a:p>
          <a:p>
            <a:pPr lvl="0" indent="0" marL="0">
              <a:buNone/>
            </a:pPr>
          </a:p>
          <a:p>
            <a:pPr lvl="0"/>
            <a:r>
              <a:rPr b="1"/>
              <a:t>Key Performance Indicators (KPIs):</a:t>
            </a:r>
            <a:r>
              <a:rPr/>
              <a:t> Highlighting critical metrics and performance indicators that align with organizational goals and objectives.</a:t>
            </a:r>
          </a:p>
          <a:p>
            <a:pPr lvl="0" indent="0" marL="0">
              <a:buNone/>
            </a:pPr>
          </a:p>
          <a:p>
            <a:pPr lvl="0"/>
            <a:r>
              <a:rPr b="1"/>
              <a:t>Interactive Features:</a:t>
            </a:r>
            <a:r>
              <a:rPr/>
              <a:t> Incorporating interactive elements such as filters, drill-down capabilities, and tooltips to enable users to explore data and gain deeper insights.</a:t>
            </a:r>
          </a:p>
          <a:p>
            <a:pPr lvl="0" indent="0" marL="0">
              <a:buNone/>
            </a:pPr>
          </a:p>
          <a:p>
            <a:pPr lvl="0"/>
            <a:r>
              <a:rPr b="1"/>
              <a:t>Customization Options:</a:t>
            </a:r>
            <a:r>
              <a:rPr/>
              <a:t> Allowing users to customize dashboard layouts, select preferred visualizations, and set personal preferences to tailor the dashboard to their needs.</a:t>
            </a:r>
          </a:p>
          <a:p>
            <a:pPr lvl="0" indent="0" marL="0">
              <a:buNone/>
            </a:pPr>
          </a:p>
          <a:p>
            <a:pPr lvl="0"/>
            <a:r>
              <a:rPr b="1"/>
              <a:t>Real-Time Data Updates:</a:t>
            </a:r>
            <a:r>
              <a:rPr/>
              <a:t> Providing real-time or near-real-time data updates to ensure that stakeholders have access to the latest information and insights for informed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presentation requires careful planning and execution to convey insights persuasively and engage the audience. Here are key techniques for delivering compelling data presentations:</a:t>
            </a:r>
          </a:p>
          <a:p>
            <a:pPr lvl="0" indent="0" marL="0">
              <a:buNone/>
            </a:pPr>
          </a:p>
          <a:p>
            <a:pPr lvl="0"/>
            <a:r>
              <a:rPr/>
              <a:t>Structuring Presentations: Organizing presentations into logical sections with clear objectives, introductions, main points, and conclusions to guide the audience through the narrative.</a:t>
            </a:r>
          </a:p>
          <a:p>
            <a:pPr lvl="0" indent="0" marL="0">
              <a:buNone/>
            </a:pPr>
          </a:p>
          <a:p>
            <a:pPr lvl="0"/>
            <a:r>
              <a:rPr/>
              <a:t>Visual Storytelling: Using visuals such as charts, graphs, images, and videos to reinforce key points, evoke emotions, and enhance comprehension.</a:t>
            </a:r>
          </a:p>
          <a:p>
            <a:pPr lvl="0" indent="0" marL="0">
              <a:buNone/>
            </a:pPr>
          </a:p>
          <a:p>
            <a:pPr lvl="0"/>
            <a:r>
              <a:rPr/>
              <a:t>Using Persuasive Visuals: Selecting visuals that are visually appealing, easy to understand, and aligned with the intended message to persuade and influence the audience effectively.</a:t>
            </a:r>
          </a:p>
          <a:p>
            <a:pPr lvl="0" indent="0" marL="0">
              <a:buNone/>
            </a:pPr>
          </a:p>
          <a:p>
            <a:pPr lvl="0"/>
            <a:r>
              <a:rPr/>
              <a:t>Engaging the Audience: Encouraging audience interaction, asking questions, and soliciting feedback to foster engagement, participation, and collaboration during the presentation.</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investigates how data literacy intersects with key organizational strategies and cultural aspects. Understanding these intersections is essential for fostering a data-literate culture and leveraging data effectively in decision-making processes.</a:t>
            </a:r>
          </a:p>
          <a:p>
            <a:pPr lvl="0" indent="0" marL="0">
              <a:buNone/>
            </a:pPr>
          </a:p>
          <a:p>
            <a:pPr lvl="0"/>
            <a:r>
              <a:rPr/>
              <a:t>Data and Analytical Strategy: Exploring how data literacy aligns with organizational strategies for data-driven decision-making and analytics implementation.</a:t>
            </a:r>
          </a:p>
          <a:p>
            <a:pPr lvl="0" indent="0" marL="0">
              <a:buNone/>
            </a:pPr>
          </a:p>
          <a:p>
            <a:pPr lvl="0"/>
            <a:r>
              <a:rPr/>
              <a:t>Data Literacy and Data Science: Examining the role of data literacy in supporting data science initiatives and fostering collaboration between data scientists and business stakeholders.</a:t>
            </a:r>
          </a:p>
          <a:p>
            <a:pPr lvl="0" indent="0" marL="0">
              <a:buNone/>
            </a:pPr>
          </a:p>
          <a:p>
            <a:pPr lvl="0"/>
            <a:r>
              <a:rPr/>
              <a:t>Data Literacy and Data Visualization: Investigating how data literacy enhances the effectiveness of data visualization efforts and promotes data-driven storytelling and communication.</a:t>
            </a:r>
          </a:p>
          <a:p>
            <a:pPr lvl="0" indent="0" marL="0">
              <a:buNone/>
            </a:pPr>
          </a:p>
          <a:p>
            <a:pPr lvl="0"/>
            <a:r>
              <a:rPr/>
              <a:t>Data Literacy and Executive Teams: Discussing the importance of data literacy among executive teams and its impact on strategic decision-making and organizational performance.</a:t>
            </a:r>
          </a:p>
          <a:p>
            <a:pPr lvl="0" indent="0" marL="0">
              <a:buNone/>
            </a:pPr>
          </a:p>
          <a:p>
            <a:pPr lvl="0"/>
            <a:r>
              <a:rPr/>
              <a:t>Data Literacy and Culture: Analyzing the influence of data literacy on organizational culture, including attitudes, behaviors, and norms related to data usage and interpretation.</a:t>
            </a:r>
          </a:p>
          <a:p>
            <a:pPr lvl="0" indent="0" marL="0">
              <a:buNone/>
            </a:pPr>
          </a:p>
          <a:p>
            <a:pPr lvl="0"/>
            <a:r>
              <a:rPr/>
              <a:t>Data Literacy and Data Quality: Exploring the relationship between data literacy and data quality management, including strategies for ensuring data accuracy, completeness, and consistency.</a:t>
            </a:r>
          </a:p>
          <a:p>
            <a:pPr lvl="0" indent="0" marL="0">
              <a:buNone/>
            </a:pPr>
          </a:p>
          <a:p>
            <a:pPr lvl="0"/>
            <a:r>
              <a:rPr/>
              <a:t>Data Literacy and Data Governance: Examining the role of data literacy in supporting data governance frameworks and promoting responsible data stewardship and compliance.</a:t>
            </a:r>
          </a:p>
          <a:p>
            <a:pPr lvl="0" indent="0" marL="0">
              <a:buNone/>
            </a:pPr>
          </a:p>
          <a:p>
            <a:pPr lvl="0"/>
            <a:r>
              <a:rPr/>
              <a:t>Data Literacy and Ethics and Regulation: Addressing ethical considerations and regulatory requirements related to data usage and interpretation and the role of data literacy in promoting ethical data practices.</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delve into the significance of data literacy in shaping organizational analytical strategy and driving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is crucial for organizations to thrive in today’s data-driven world. Here are some key points highlighting its importance:</a:t>
            </a:r>
          </a:p>
          <a:p>
            <a:pPr lvl="0" indent="0" marL="0">
              <a:buNone/>
            </a:pPr>
          </a:p>
          <a:p>
            <a:pPr lvl="0"/>
            <a:r>
              <a:rPr/>
              <a:t>Key Role in Organizational Success: Data literacy is essential for organizations to extract insights from data and make informed decisions that drive success and growth.</a:t>
            </a:r>
          </a:p>
          <a:p>
            <a:pPr lvl="0" indent="0" marL="0">
              <a:buNone/>
            </a:pPr>
          </a:p>
          <a:p>
            <a:pPr lvl="0"/>
            <a:r>
              <a:rPr/>
              <a:t>Empowers Informed Decision-Making: Data-literate individuals can analyze data effectively, enabling them to make decisions based on evidence and insights rather than intuition or guesswork.</a:t>
            </a:r>
          </a:p>
          <a:p>
            <a:pPr lvl="0" indent="0" marL="0">
              <a:buNone/>
            </a:pPr>
          </a:p>
          <a:p>
            <a:pPr lvl="0"/>
            <a:r>
              <a:rPr/>
              <a:t>Drives Innovation and Competitiveness: Data-literate organizations are better positioned to innovate, adapt to changing market conditions, and maintain a competitive edge in their industries.</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Integrating data literacy into analytical strategy involves several key steps to ensure its effective implementation:</a:t>
            </a:r>
          </a:p>
          <a:p>
            <a:pPr lvl="0" indent="0" marL="0">
              <a:buNone/>
            </a:pPr>
          </a:p>
          <a:p>
            <a:pPr lvl="0"/>
            <a:r>
              <a:rPr/>
              <a:t>Embedding Data Literacy in Workflows: Incorporating data literacy into existing workflows and processes ensures that data is used effectively at every stage of decision-making.</a:t>
            </a:r>
          </a:p>
          <a:p>
            <a:pPr lvl="0" indent="0" marL="0">
              <a:buNone/>
            </a:pPr>
          </a:p>
          <a:p>
            <a:pPr lvl="0"/>
            <a:r>
              <a:rPr/>
              <a:t>Providing Training and Resources: Offering training programs, resources, and support to help employees develop data literacy skills and stay updated on the latest tools and techniques.</a:t>
            </a:r>
          </a:p>
          <a:p>
            <a:pPr lvl="0" indent="0" marL="0">
              <a:buNone/>
            </a:pPr>
          </a:p>
          <a:p>
            <a:pPr lvl="0"/>
            <a:r>
              <a:rPr/>
              <a:t>Fostering a Data-Driven Culture: Cultivating a culture that values data literacy and encourages curiosity, experimentation, and continuous learning empowers employees to leverage data for innovation and growth.</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has a significant impact on decision-making processes within organizations:</a:t>
            </a:r>
          </a:p>
          <a:p>
            <a:pPr lvl="0" indent="0" marL="0">
              <a:buNone/>
            </a:pPr>
          </a:p>
          <a:p>
            <a:pPr lvl="0"/>
            <a:r>
              <a:rPr/>
              <a:t>Enhances Data-Driven Decision-Making: Data-literate individuals can analyze data effectively, leading to more informed decisions that are based on evidence and insights rather than intuition or guesswork.</a:t>
            </a:r>
          </a:p>
          <a:p>
            <a:pPr lvl="0" indent="0" marL="0">
              <a:buNone/>
            </a:pPr>
          </a:p>
          <a:p>
            <a:pPr lvl="0"/>
            <a:r>
              <a:rPr/>
              <a:t>Improves Accuracy and Reliability: Data literacy ensures that decisions are based on accurate, reliable data, reducing the risk of errors, biases, and misinterpretations.</a:t>
            </a:r>
          </a:p>
          <a:p>
            <a:pPr lvl="0" indent="0" marL="0">
              <a:buNone/>
            </a:pPr>
          </a:p>
          <a:p>
            <a:pPr lvl="0"/>
            <a:r>
              <a:rPr/>
              <a:t>Enables Proactive Rather Than Reactive Decisions: Data-literate organizations can anticipate trends, identify opportunities, and mitigate risks proactively, rather than reacting to events after they occur.</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maximize the effectiveness of data literacy initiatives, it’s essential to align them with organizational goals:</a:t>
            </a:r>
          </a:p>
          <a:p>
            <a:pPr lvl="0" indent="0" marL="0">
              <a:buNone/>
            </a:pPr>
          </a:p>
          <a:p>
            <a:pPr lvl="0"/>
            <a:r>
              <a:rPr/>
              <a:t>Ensuring Data Literacy Initiatives Align with Strategic Objectives: Data literacy initiatives should support and align with the organization’s broader strategic goals and priorities.</a:t>
            </a:r>
          </a:p>
          <a:p>
            <a:pPr lvl="0" indent="0" marL="0">
              <a:buNone/>
            </a:pPr>
          </a:p>
          <a:p>
            <a:pPr lvl="0"/>
            <a:r>
              <a:rPr/>
              <a:t>Measuring the Impact of Data Literacy on Organizational Performance: Establishing key performance indicators (KPIs) and metrics to evaluate the impact of data literacy on organizational performance and success.</a:t>
            </a:r>
          </a:p>
          <a:p>
            <a:pPr lvl="0" indent="0" marL="0">
              <a:buNone/>
            </a:pPr>
          </a:p>
          <a:p>
            <a:pPr lvl="0"/>
            <a:r>
              <a:rPr/>
              <a:t>Continuously Adapting and Evolving Data Literacy Strategies: Data literacy is an ongoing journey, and organizations must continuously adapt and evolve their strategies to keep pace with changing technology, business needs, and industry trends.</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relationship between data literacy and data science, focusing on how data literacy enhances collaboration, bridges the gap between technical and non-technical stakeholders, and empowers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74</a:t>
            </a:fld>
            <a:endParaRPr lang="en-US"/>
          </a:p>
        </p:txBody>
      </p:sp>
    </p:spTree>
  </p:cSld>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plays a crucial role in the practice of data science, enabling practitioners to: - Understand Data Requirements and Objectives: Data-literate individuals can effectively communicate with stakeholders to understand their data needs, objectives, and priorities, ensuring that data science projects are aligned with organizational goals. - Prepare and Clean Data for Analysis: Data literacy skills allow data scientists to clean, preprocess, and manipulate data effectively, ensuring that it is ready for analysis and modeling. - Interpret and Communicate Findings Effectively: Data-literate data scientists can interpret complex analytical results and communicate their implications to non-technical stakeholders in a clear and understandable manner, facilitating informed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75</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Identifying the shortage of data-literate professionals in the workforce</a:t>
            </a:r>
          </a:p>
          <a:p>
            <a:pPr lvl="0" indent="0" marL="0">
              <a:buNone/>
            </a:pPr>
          </a:p>
          <a:p>
            <a:pPr lvl="0"/>
            <a:r>
              <a:rPr b="1"/>
              <a:t>Increasing demand:</a:t>
            </a:r>
            <a:r>
              <a:rPr/>
              <a:t> Provide statistics or examples demonstrating the rising demand for data-related skills in job postings and industry reports.</a:t>
            </a:r>
          </a:p>
          <a:p>
            <a:pPr lvl="0" indent="0" marL="0">
              <a:buNone/>
            </a:pPr>
          </a:p>
          <a:p>
            <a:pPr lvl="0"/>
            <a:r>
              <a:rPr b="1"/>
              <a:t>Factors Contributing to the Skill Gap:</a:t>
            </a:r>
            <a:r>
              <a:rPr/>
              <a:t> Discuss the shortcomings of current educational programs in equipping students with the necessary data literacy and analytical skills.</a:t>
            </a:r>
          </a:p>
          <a:p>
            <a:pPr lvl="0" indent="0" marL="0">
              <a:buNone/>
            </a:pPr>
          </a:p>
          <a:p>
            <a:pPr lvl="0"/>
            <a:r>
              <a:rPr b="1"/>
              <a:t>Impact on organizations:</a:t>
            </a:r>
            <a:r>
              <a:rPr/>
              <a:t> Explain how the skills gap hinders organizations’ ability to compete in a data-driven market, leading to missed opportunities and suboptimal decision-making.</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Collaboration between data scientists and non-technical stakeholders is essential for the success of data science initiatives: - Effective Communication of Technical Concepts to Non-Technical Audiences: Data-literate data scientists can communicate technical concepts and findings to non-technical stakeholders in a language they understand, facilitating collaboration and alignment. - Bridging the Gap Between Data Science and Business Domains: Data literacy enables data scientists to understand the business context and objectives of data science projects, ensuring that analytical solutions address real-world problems and add value to the organization. - Incorporating Domain Knowledge into Data Analysis and Interpretation: Data-literate data scientists can leverage domain knowledge from non-technical stakeholders to guide data analysis, interpret findings in the relevant context, and derive actionable insights.</a:t>
            </a:r>
          </a:p>
        </p:txBody>
      </p:sp>
      <p:sp>
        <p:nvSpPr>
          <p:cNvPr id="4" name="Slide Number Placeholder 3"/>
          <p:cNvSpPr>
            <a:spLocks noGrp="1"/>
          </p:cNvSpPr>
          <p:nvPr>
            <p:ph type="sldNum" sz="quarter" idx="10"/>
          </p:nvPr>
        </p:nvSpPr>
        <p:spPr/>
        <p:txBody>
          <a:bodyPr/>
          <a:lstStyle/>
          <a:p>
            <a:fld id="{18BDFEC3-8487-43E8-A154-7C12CBC1FFF2}" type="slidenum">
              <a:rPr lang="en-US"/>
              <a:t>76</a:t>
            </a:fld>
            <a:endParaRPr lang="en-US"/>
          </a:p>
        </p:txBody>
      </p:sp>
    </p:spTree>
  </p:cSld>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Bridging the gap between data science and business objectives requires data literacy skills: - Translating Business Objectives into Data Science Tasks: Data-literate data scientists can translate business objectives and requirements into actionable data science tasks, ensuring that analytical solutions address specific business needs and priorities. - Aligning Analytical Solutions with Business Needs: Data literacy enables data scientists to design analytical solutions that align with business goals, deliver actionable insights, and drive tangible business outcomes. - Measuring the Impact of Data Science on Business Outcomes: Data-literate organizations can evaluate the effectiveness of data science initiatives by measuring their impact on key performance indicators (KPIs) and business metrics, such as revenue growth, cost savings, and customer satisfaction.</a:t>
            </a:r>
          </a:p>
        </p:txBody>
      </p:sp>
      <p:sp>
        <p:nvSpPr>
          <p:cNvPr id="4" name="Slide Number Placeholder 3"/>
          <p:cNvSpPr>
            <a:spLocks noGrp="1"/>
          </p:cNvSpPr>
          <p:nvPr>
            <p:ph type="sldNum" sz="quarter" idx="10"/>
          </p:nvPr>
        </p:nvSpPr>
        <p:spPr/>
        <p:txBody>
          <a:bodyPr/>
          <a:lstStyle/>
          <a:p>
            <a:fld id="{18BDFEC3-8487-43E8-A154-7C12CBC1FFF2}" type="slidenum">
              <a:rPr lang="en-US"/>
              <a:t>77</a:t>
            </a:fld>
            <a:endParaRPr lang="en-US"/>
          </a:p>
        </p:txBody>
      </p:sp>
    </p:spTree>
  </p:cSld>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empowers organizations to make data-driven decisions: - Providing Data-Driven Insights to Decision-Makers: Data-literate data scientists can provide decision-makers with actionable insights and recommendations based on data analysis, enabling them to make informed decisions that drive business success. - Encouraging Evidence-Based Decision-Making: Data literacy fosters a culture of evidence-based decision-making, where decisions are guided by data and empirical evidence rather than intuition or anecdotal experience. - Cultivating a Data-Driven Culture Across the Organization: Data literacy initiatives help organizations cultivate a data-driven culture where data is valued, accessible, and used to inform decision-making at all levels, driving innovation, efficiency, and competitiveness.</a:t>
            </a:r>
          </a:p>
        </p:txBody>
      </p:sp>
      <p:sp>
        <p:nvSpPr>
          <p:cNvPr id="4" name="Slide Number Placeholder 3"/>
          <p:cNvSpPr>
            <a:spLocks noGrp="1"/>
          </p:cNvSpPr>
          <p:nvPr>
            <p:ph type="sldNum" sz="quarter" idx="10"/>
          </p:nvPr>
        </p:nvSpPr>
        <p:spPr/>
        <p:txBody>
          <a:bodyPr/>
          <a:lstStyle/>
          <a:p>
            <a:fld id="{18BDFEC3-8487-43E8-A154-7C12CBC1FFF2}" type="slidenum">
              <a:rPr lang="en-US"/>
              <a:t>78</a:t>
            </a:fld>
            <a:endParaRPr lang="en-US"/>
          </a:p>
        </p:txBody>
      </p:sp>
    </p:spTree>
  </p:cSld>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relationship between data literacy and data visualization, focusing on the importance of visualizing data effectively, understanding visualization techniques, interpreting visualizations, and communicating insights through data visualization.</a:t>
            </a:r>
          </a:p>
        </p:txBody>
      </p:sp>
      <p:sp>
        <p:nvSpPr>
          <p:cNvPr id="4" name="Slide Number Placeholder 3"/>
          <p:cNvSpPr>
            <a:spLocks noGrp="1"/>
          </p:cNvSpPr>
          <p:nvPr>
            <p:ph type="sldNum" sz="quarter" idx="10"/>
          </p:nvPr>
        </p:nvSpPr>
        <p:spPr/>
        <p:txBody>
          <a:bodyPr/>
          <a:lstStyle/>
          <a:p>
            <a:fld id="{18BDFEC3-8487-43E8-A154-7C12CBC1FFF2}" type="slidenum">
              <a:rPr lang="en-US"/>
              <a:t>79</a:t>
            </a:fld>
            <a:endParaRPr lang="en-US"/>
          </a:p>
        </p:txBody>
      </p:sp>
    </p:spTree>
  </p:cSld>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plays a crucial role in data literacy by: - Enhancing Understanding of Complex Data: Visual representations of data make complex datasets more accessible and understandable, helping individuals with varying levels of data literacy comprehend and interpret information more effectively. - Facilitating Exploration and Discovery: Interactive visualizations allow users to explore data dynamically, uncover patterns, trends, and relationships, and gain insights that may not be apparent from raw data alone, fostering curiosity and discovery. - Supporting Effective Communication of Insights: Visualizations enable data-literate individuals to communicate insights and findings to diverse audiences in a clear, compelling, and engaging manner, enhancing comprehension and retention of information.</a:t>
            </a:r>
          </a:p>
        </p:txBody>
      </p:sp>
      <p:sp>
        <p:nvSpPr>
          <p:cNvPr id="4" name="Slide Number Placeholder 3"/>
          <p:cNvSpPr>
            <a:spLocks noGrp="1"/>
          </p:cNvSpPr>
          <p:nvPr>
            <p:ph type="sldNum" sz="quarter" idx="10"/>
          </p:nvPr>
        </p:nvSpPr>
        <p:spPr/>
        <p:txBody>
          <a:bodyPr/>
          <a:lstStyle/>
          <a:p>
            <a:fld id="{18BDFEC3-8487-43E8-A154-7C12CBC1FFF2}" type="slidenum">
              <a:rPr lang="en-US"/>
              <a:t>80</a:t>
            </a:fld>
            <a:endParaRPr lang="en-US"/>
          </a:p>
        </p:txBody>
      </p:sp>
    </p:spTree>
  </p:cSld>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Understanding data visualization techniques is essential for creating informative and engaging visualizations: - Types of Data Visualizations: Familiarizing oneself with different types of visualizations, such as charts, graphs, maps, and infographics, and their applications in representing various types of data and relationships. - Choosing the Right Visualization for the Data: Selecting the most appropriate visualization type based on the data characteristics, the message to be conveyed, and the audience’s preferences and needs. - Design Principles for Effective Visualizations: Adhering to design principles such as simplicity, clarity, consistency, and relevance to create visually appealing and informative visualizations that effectively communicate insights to the audience.</a:t>
            </a:r>
          </a:p>
        </p:txBody>
      </p:sp>
      <p:sp>
        <p:nvSpPr>
          <p:cNvPr id="4" name="Slide Number Placeholder 3"/>
          <p:cNvSpPr>
            <a:spLocks noGrp="1"/>
          </p:cNvSpPr>
          <p:nvPr>
            <p:ph type="sldNum" sz="quarter" idx="10"/>
          </p:nvPr>
        </p:nvSpPr>
        <p:spPr/>
        <p:txBody>
          <a:bodyPr/>
          <a:lstStyle/>
          <a:p>
            <a:fld id="{18BDFEC3-8487-43E8-A154-7C12CBC1FFF2}" type="slidenum">
              <a:rPr lang="en-US"/>
              <a:t>81</a:t>
            </a:fld>
            <a:endParaRPr lang="en-US"/>
          </a:p>
        </p:txBody>
      </p:sp>
    </p:spTree>
  </p:cSld>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Interpreting visualizations effectively requires critical thinking and attention to detail: - Understanding Visual Encoding and Mapping: Grasping how data variables are encoded visually through attributes such as position, color, size, and shape, and how they are mapped to visual elements in the visualization. - Recognizing Common Visualization Pitfalls and Biases: Being aware of common pitfalls and biases in visualizations, such as misleading scales, distorted proportions, and cherry-picked data, and avoiding or mitigating them to ensure accurate interpretation. - Asking Critical Questions When Interpreting Visualizations: Asking probing questions about the data, the visualization design choices, and the context in which the visualization is presented to uncover underlying assumptions, limitations, and potential insights.</a:t>
            </a:r>
          </a:p>
        </p:txBody>
      </p:sp>
      <p:sp>
        <p:nvSpPr>
          <p:cNvPr id="4" name="Slide Number Placeholder 3"/>
          <p:cNvSpPr>
            <a:spLocks noGrp="1"/>
          </p:cNvSpPr>
          <p:nvPr>
            <p:ph type="sldNum" sz="quarter" idx="10"/>
          </p:nvPr>
        </p:nvSpPr>
        <p:spPr/>
        <p:txBody>
          <a:bodyPr/>
          <a:lstStyle/>
          <a:p>
            <a:fld id="{18BDFEC3-8487-43E8-A154-7C12CBC1FFF2}" type="slidenum">
              <a:rPr lang="en-US"/>
              <a:t>82</a:t>
            </a:fld>
            <a:endParaRPr lang="en-US"/>
          </a:p>
        </p:txBody>
      </p:sp>
    </p:spTree>
  </p:cSld>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communication of insights through data visualization involves: - Tailoring Visualizations to the Audience’s Needs and Preferences: Customizing visualizations to suit the audience’s background knowledge, interests, and preferences, ensuring that the message is relevant, engaging, and impactful. - Incorporating Storytelling Elements into Visualizations: Embedding storytelling elements such as narratives, annotations, and context into visualizations to provide a cohesive and compelling narrative that guides the audience through the data story. - Leveraging Interactive Features for Engagement and Exploration: Integrating interactive elements such as tooltips, filters, and drill-down capabilities into visualizations to encourage audience engagement, facilitate exploration, and enable deeper insights into the data.</a:t>
            </a:r>
          </a:p>
        </p:txBody>
      </p:sp>
      <p:sp>
        <p:nvSpPr>
          <p:cNvPr id="4" name="Slide Number Placeholder 3"/>
          <p:cNvSpPr>
            <a:spLocks noGrp="1"/>
          </p:cNvSpPr>
          <p:nvPr>
            <p:ph type="sldNum" sz="quarter" idx="10"/>
          </p:nvPr>
        </p:nvSpPr>
        <p:spPr/>
        <p:txBody>
          <a:bodyPr/>
          <a:lstStyle/>
          <a:p>
            <a:fld id="{18BDFEC3-8487-43E8-A154-7C12CBC1FFF2}" type="slidenum">
              <a:rPr lang="en-US"/>
              <a:t>83</a:t>
            </a:fld>
            <a:endParaRPr lang="en-US"/>
          </a:p>
        </p:txBody>
      </p:sp>
    </p:spTree>
  </p:cSld>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significance of data literacy for executive teams, highlighting its role in empowering decision-making, fostering a data-driven culture, and promoting collaboration between data experts and executive leadership.</a:t>
            </a:r>
          </a:p>
        </p:txBody>
      </p:sp>
      <p:sp>
        <p:nvSpPr>
          <p:cNvPr id="4" name="Slide Number Placeholder 3"/>
          <p:cNvSpPr>
            <a:spLocks noGrp="1"/>
          </p:cNvSpPr>
          <p:nvPr>
            <p:ph type="sldNum" sz="quarter" idx="10"/>
          </p:nvPr>
        </p:nvSpPr>
        <p:spPr/>
        <p:txBody>
          <a:bodyPr/>
          <a:lstStyle/>
          <a:p>
            <a:fld id="{18BDFEC3-8487-43E8-A154-7C12CBC1FFF2}" type="slidenum">
              <a:rPr lang="en-US"/>
              <a:t>84</a:t>
            </a:fld>
            <a:endParaRPr lang="en-US"/>
          </a:p>
        </p:txBody>
      </p:sp>
    </p:spTree>
  </p:cSld>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is essential for executive teams as it enables: - Making Informed Strategic Decisions: Equipping executives with the ability to analyze data, derive insights, and make informed decisions that align with organizational goals and objectives. - Identifying Opportunities and Mitigating Risks: Leveraging data to identify market trends, customer preferences, and emerging opportunities, while also identifying potential risks and challenges to the business. - Enhancing Organizational Performance and Competitiveness: Harnessing the power of data to optimize processes, drive innovation, and gain a competitive edge in the marketplace, leading to improved performance and sustainable growth.</a:t>
            </a:r>
          </a:p>
        </p:txBody>
      </p:sp>
      <p:sp>
        <p:nvSpPr>
          <p:cNvPr id="4" name="Slide Number Placeholder 3"/>
          <p:cNvSpPr>
            <a:spLocks noGrp="1"/>
          </p:cNvSpPr>
          <p:nvPr>
            <p:ph type="sldNum" sz="quarter" idx="10"/>
          </p:nvPr>
        </p:nvSpPr>
        <p:spPr/>
        <p:txBody>
          <a:bodyPr/>
          <a:lstStyle/>
          <a:p>
            <a:fld id="{18BDFEC3-8487-43E8-A154-7C12CBC1FFF2}" type="slidenum">
              <a:rPr lang="en-US"/>
              <a:t>85</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Industry trends:</a:t>
            </a:r>
            <a:r>
              <a:rPr/>
              <a:t> As organizations across diverse sectors increasingly rely on data-driven insights to inform decision-making and gain a competitive edge, the demand for professionals with data-related skills continues to rise.</a:t>
            </a:r>
          </a:p>
          <a:p>
            <a:pPr lvl="0" indent="0" marL="0">
              <a:buNone/>
            </a:pPr>
          </a:p>
          <a:p>
            <a:pPr lvl="0"/>
            <a:r>
              <a:rPr b="1"/>
              <a:t>Job market dynamics:</a:t>
            </a:r>
            <a:r>
              <a:rPr/>
              <a:t> Data-related roles are in high demand, offering competitive salaries, job security, and opportunities for career growth. From entry-level positions to executive roles, professionals with data skills are sought after by employers worldwide.</a:t>
            </a:r>
          </a:p>
          <a:p>
            <a:pPr lvl="0" indent="0" marL="0">
              <a:buNone/>
            </a:pPr>
          </a:p>
          <a:p>
            <a:pPr lvl="0"/>
            <a:r>
              <a:rPr b="1"/>
              <a:t>Skills gap assessment:</a:t>
            </a:r>
            <a:r>
              <a:rPr/>
              <a:t> While the demand for data skills is on the rise, many organizations struggle to find candidates with the right mix of technical proficiency, analytical capabilities, and domain knowledge, creating a skills gap that hinders business innovation and growth.</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Empowering executive decision-making through data literacy involves: - Providing Access to Timely and Relevant Data: Ensuring that executives have access to accurate, timely, and relevant data from various sources to support decision-making processes and strategic planning. - Developing Data-Driven Decision-Making Frameworks: Establishing frameworks and processes that integrate data into decision-making at all levels of the organization, from strategic planning to day-to-day operations. - Investing in Data Literacy Training and Education for Executives: Investing in training programs, workshops, and resources to enhance executives’ data literacy skills and capabilities, enabling them to leverage data effectively in their roles.</a:t>
            </a:r>
          </a:p>
        </p:txBody>
      </p:sp>
      <p:sp>
        <p:nvSpPr>
          <p:cNvPr id="4" name="Slide Number Placeholder 3"/>
          <p:cNvSpPr>
            <a:spLocks noGrp="1"/>
          </p:cNvSpPr>
          <p:nvPr>
            <p:ph type="sldNum" sz="quarter" idx="10"/>
          </p:nvPr>
        </p:nvSpPr>
        <p:spPr/>
        <p:txBody>
          <a:bodyPr/>
          <a:lstStyle/>
          <a:p>
            <a:fld id="{18BDFEC3-8487-43E8-A154-7C12CBC1FFF2}" type="slidenum">
              <a:rPr lang="en-US"/>
              <a:t>86</a:t>
            </a:fld>
            <a:endParaRPr lang="en-US"/>
          </a:p>
        </p:txBody>
      </p:sp>
    </p:spTree>
  </p:cSld>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Building a data-driven culture in executive leadership involves:</a:t>
            </a:r>
          </a:p>
          <a:p>
            <a:pPr lvl="0" indent="0" marL="0">
              <a:buNone/>
            </a:pPr>
          </a:p>
          <a:p>
            <a:pPr lvl="0"/>
            <a:r>
              <a:rPr/>
              <a:t>Leading by Example in Data-Driven Decision-Making: Demonstrating a commitment to data-driven decision-making by incorporating data into executive discussions, setting strategic priorities based on data insights, and advocating for data literacy across the organization.</a:t>
            </a:r>
          </a:p>
          <a:p>
            <a:pPr lvl="0" indent="0" marL="0">
              <a:buNone/>
            </a:pPr>
          </a:p>
          <a:p>
            <a:pPr lvl="0"/>
            <a:r>
              <a:rPr/>
              <a:t>Encouraging Experimentation and Innovation with Data: Encouraging executives to experiment with new data sources, technologies, and analytical approaches to uncover insights, solve problems, and drive innovation in their respective domains.</a:t>
            </a:r>
          </a:p>
          <a:p>
            <a:pPr lvl="0" indent="0" marL="0">
              <a:buNone/>
            </a:pPr>
          </a:p>
          <a:p>
            <a:pPr lvl="0"/>
            <a:r>
              <a:rPr/>
              <a:t>Rewarding and Recognizing Data-Driven Achievements: Recognizing and rewarding executives who demonstrate a commitment to data literacy and drive positive outcomes through data-driven decision-making, fostering a culture of continuous learning and improvement.</a:t>
            </a:r>
          </a:p>
        </p:txBody>
      </p:sp>
      <p:sp>
        <p:nvSpPr>
          <p:cNvPr id="4" name="Slide Number Placeholder 3"/>
          <p:cNvSpPr>
            <a:spLocks noGrp="1"/>
          </p:cNvSpPr>
          <p:nvPr>
            <p:ph type="sldNum" sz="quarter" idx="10"/>
          </p:nvPr>
        </p:nvSpPr>
        <p:spPr/>
        <p:txBody>
          <a:bodyPr/>
          <a:lstStyle/>
          <a:p>
            <a:fld id="{18BDFEC3-8487-43E8-A154-7C12CBC1FFF2}" type="slidenum">
              <a:rPr lang="en-US"/>
              <a:t>87</a:t>
            </a:fld>
            <a:endParaRPr lang="en-US"/>
          </a:p>
        </p:txBody>
      </p:sp>
    </p:spTree>
  </p:cSld>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collaboration between data experts and executive teams involves:</a:t>
            </a:r>
          </a:p>
          <a:p>
            <a:pPr lvl="0" indent="0" marL="0">
              <a:buNone/>
            </a:pPr>
          </a:p>
          <a:p>
            <a:pPr lvl="0"/>
            <a:r>
              <a:rPr/>
              <a:t>Establishing Cross-Functional Teams and Partnerships: Facilitating collaboration between data experts, such as data scientists, analysts, and engineers, and executive teams, enabling cross-functional teams to work together on data-driven initiatives and projects.</a:t>
            </a:r>
          </a:p>
          <a:p>
            <a:pPr lvl="0" indent="0" marL="0">
              <a:buNone/>
            </a:pPr>
          </a:p>
          <a:p>
            <a:pPr lvl="0"/>
            <a:r>
              <a:rPr/>
              <a:t>Creating Channels for Transparent Communication and Knowledge Sharing: Establishing channels, such as regular meetings, workshops, and collaborative platforms, for transparent communication and knowledge sharing between data experts and executive leadership, ensuring alignment and shared understanding of data-related goals and priorities.</a:t>
            </a:r>
          </a:p>
          <a:p>
            <a:pPr lvl="0" indent="0" marL="0">
              <a:buNone/>
            </a:pPr>
          </a:p>
          <a:p>
            <a:pPr lvl="0"/>
            <a:r>
              <a:rPr/>
              <a:t>Empowering Data Experts to Influence Strategic Decisions: Empowering data experts to provide insights, recommendations, and guidance to executive teams based on data analysis and expertise, enabling executives to make informed decisions that leverage the organization’s data assets effectively.</a:t>
            </a:r>
          </a:p>
        </p:txBody>
      </p:sp>
      <p:sp>
        <p:nvSpPr>
          <p:cNvPr id="4" name="Slide Number Placeholder 3"/>
          <p:cNvSpPr>
            <a:spLocks noGrp="1"/>
          </p:cNvSpPr>
          <p:nvPr>
            <p:ph type="sldNum" sz="quarter" idx="10"/>
          </p:nvPr>
        </p:nvSpPr>
        <p:spPr/>
        <p:txBody>
          <a:bodyPr/>
          <a:lstStyle/>
          <a:p>
            <a:fld id="{18BDFEC3-8487-43E8-A154-7C12CBC1FFF2}" type="slidenum">
              <a:rPr lang="en-US"/>
              <a:t>88</a:t>
            </a:fld>
            <a:endParaRPr lang="en-US"/>
          </a:p>
        </p:txBody>
      </p:sp>
    </p:spTree>
  </p:cSld>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relationship between data literacy and organizational culture, focusing on fostering a data-driven culture, overcoming challenges, and measuring the effectiveness of data literacy initiatives. </a:t>
            </a:r>
            <a:r>
              <a:rPr b="1" i="1"/>
              <a:t>Shaping Organizational Culture through Data Literacy Initiatives</a:t>
            </a:r>
            <a:r>
              <a:rPr/>
              <a:t> Data literacy initiatives play a crucial role in shaping organizational culture by embedding data literacy into the fabric of the organization, implementing targeted training and recognition programs, and fostering a culture that values data-driven decision-making. </a:t>
            </a:r>
            <a:r>
              <a:rPr b="1" i="1"/>
              <a:t>Fostering a Culture of Curiosity, Experimentation, and Continuous Learning</a:t>
            </a:r>
            <a:r>
              <a:rPr/>
              <a:t> Fostering a culture of curiosity, experimentation, and continuous learning involves encouraging employees to explore data, providing opportunities for experimentation and innovation, and embracing a growth mindset and willingness to learn from data. </a:t>
            </a:r>
            <a:r>
              <a:rPr b="1" i="1"/>
              <a:t>Breaking Down Silos and Promoting Cross-Functional Collaboration</a:t>
            </a:r>
            <a:r>
              <a:rPr/>
              <a:t> Breaking down silos and promoting cross-functional collaboration entails creating opportunities for knowledge sharing and collaboration, establishing cross-functional teams and projects, and leveraging data as a common language to facilitate communication and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89</a:t>
            </a:fld>
            <a:endParaRPr lang="en-US"/>
          </a:p>
        </p:txBody>
      </p:sp>
    </p:spTree>
  </p:cSld>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initiatives play a crucial role in shaping organizational culture by: </a:t>
            </a:r>
            <a:r>
              <a:rPr b="1" i="1"/>
              <a:t>Embedding Data Literacy into the Fabric of the Organization:</a:t>
            </a:r>
            <a:r>
              <a:rPr/>
              <a:t> Integrating data literacy into organizational processes, policies, and practices to make data-driven decision-making a fundamental aspect of the culture. </a:t>
            </a:r>
            <a:r>
              <a:rPr b="1" i="1"/>
              <a:t>Implementing Targeted Training, Communication, and Recognition Programs:</a:t>
            </a:r>
            <a:r>
              <a:rPr/>
              <a:t> Providing employees with the necessary training, resources, and support to develop their data literacy skills, while also recognizing and rewarding data-driven behaviors and achievements. </a:t>
            </a:r>
            <a:r>
              <a:rPr b="1" i="1"/>
              <a:t>Fostering a Culture that Values Data-Driven Decision-Making:</a:t>
            </a:r>
            <a:r>
              <a:rPr/>
              <a:t> Cultivating a mindset where data is viewed as a strategic asset and informed decision-making is encouraged and celebrated at all levels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90</a:t>
            </a:fld>
            <a:endParaRPr lang="en-US"/>
          </a:p>
        </p:txBody>
      </p:sp>
    </p:spTree>
  </p:cSld>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a culture of curiosity, experimentation, and continuous learning involves: </a:t>
            </a:r>
            <a:r>
              <a:rPr b="1" i="1"/>
              <a:t>Encouraging Employees to Explore Data and Ask Questions:</a:t>
            </a:r>
            <a:r>
              <a:rPr/>
              <a:t> Creating an environment where employees feel empowered to explore data, ask insightful questions, and seek answers through data analysis. </a:t>
            </a:r>
            <a:r>
              <a:rPr b="1" i="1"/>
              <a:t>Providing Opportunities for Experimentation and Innovation:</a:t>
            </a:r>
            <a:r>
              <a:rPr/>
              <a:t> Encouraging employees to experiment with new tools, techniques, and approaches to data analysis, fostering innovation and creativity in problem-solving. </a:t>
            </a:r>
            <a:r>
              <a:rPr b="1" i="1"/>
              <a:t>Embracing a Growth Mindset and Willingness to Learn from Data:</a:t>
            </a:r>
            <a:r>
              <a:rPr/>
              <a:t> Cultivating a culture where mistakes are viewed as opportunities for learning and growth, and where individuals are encouraged to continuously develop their data literacy skills and expand their understanding of data.</a:t>
            </a:r>
          </a:p>
        </p:txBody>
      </p:sp>
      <p:sp>
        <p:nvSpPr>
          <p:cNvPr id="4" name="Slide Number Placeholder 3"/>
          <p:cNvSpPr>
            <a:spLocks noGrp="1"/>
          </p:cNvSpPr>
          <p:nvPr>
            <p:ph type="sldNum" sz="quarter" idx="10"/>
          </p:nvPr>
        </p:nvSpPr>
        <p:spPr/>
        <p:txBody>
          <a:bodyPr/>
          <a:lstStyle/>
          <a:p>
            <a:fld id="{18BDFEC3-8487-43E8-A154-7C12CBC1FFF2}" type="slidenum">
              <a:rPr lang="en-US"/>
              <a:t>91</a:t>
            </a:fld>
            <a:endParaRPr lang="en-US"/>
          </a:p>
        </p:txBody>
      </p:sp>
    </p:spTree>
  </p:cSld>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Breaking down silos and promoting cross-functional collaboration involves: </a:t>
            </a:r>
            <a:r>
              <a:rPr b="1" i="1"/>
              <a:t>Creating Opportunities for Knowledge Sharing and Collaboration:</a:t>
            </a:r>
            <a:r>
              <a:rPr/>
              <a:t> Facilitating communication and collaboration between different departments and teams, enabling them to share insights, best practices, and data-driven approaches. </a:t>
            </a:r>
            <a:r>
              <a:rPr b="1" i="1"/>
              <a:t>Establishing Cross-Functional Teams and Projects:</a:t>
            </a:r>
            <a:r>
              <a:rPr/>
              <a:t> Bringing together individuals from diverse backgrounds and expertise to work on projects that require multidisciplinary collaboration and problem-solving. </a:t>
            </a:r>
            <a:r>
              <a:rPr b="1" i="1"/>
              <a:t>Leveraging Data as a Common Language:</a:t>
            </a:r>
            <a:r>
              <a:rPr/>
              <a:t> Using data as a universal language that transcends departmental boundaries, facilitating communication, alignment, and decision-making across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92</a:t>
            </a:fld>
            <a:endParaRPr lang="en-US"/>
          </a:p>
        </p:txBody>
      </p:sp>
    </p:spTree>
  </p:cSld>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and data quality, focusing on initiatives to shape organizational understanding, ensure data accuracy and reliability, address challenges in maintaining data quality, and measure the impact of data literacy on data quality improvement. </a:t>
            </a:r>
            <a:r>
              <a:rPr b="1" i="1"/>
              <a:t>Shaping Organizational Understanding through Data Literacy Initiatives</a:t>
            </a:r>
            <a:r>
              <a:rPr/>
              <a:t> Data literacy initiatives contribute to shaping organizational understanding by integrating data literacy into training programs, communicating the importance of data quality, and establishing data governance policies and procedures. </a:t>
            </a:r>
            <a:r>
              <a:rPr b="1" i="1"/>
              <a:t>Ensuring Data Accuracy, Consistency, and Reliability</a:t>
            </a:r>
            <a:r>
              <a:rPr/>
              <a:t> Ensuring data accuracy, consistency, and reliability involves implementing validation processes, standardizing data definitions, and monitoring data quality metrics. </a:t>
            </a:r>
            <a:r>
              <a:rPr b="1" i="1"/>
              <a:t>Addressing Challenges in Maintaining Data Quality</a:t>
            </a:r>
            <a:r>
              <a:rPr/>
              <a:t> Addressing challenges in maintaining data quality requires dealing with data silos, managing data integration, and balancing data quality with accessibility and usability. </a:t>
            </a:r>
            <a:r>
              <a:rPr b="1" i="1"/>
              <a:t>Measuring the Impact of Data Literacy on Data Quality</a:t>
            </a:r>
            <a:r>
              <a:rPr/>
              <a:t> Measuring the impact of data literacy on data quality involves tracking data quality metrics, conducting before-and-after assessments of data literacy initiatives, and gathering feedback from stakeholders on data quality improvements.</a:t>
            </a:r>
          </a:p>
        </p:txBody>
      </p:sp>
      <p:sp>
        <p:nvSpPr>
          <p:cNvPr id="4" name="Slide Number Placeholder 3"/>
          <p:cNvSpPr>
            <a:spLocks noGrp="1"/>
          </p:cNvSpPr>
          <p:nvPr>
            <p:ph type="sldNum" sz="quarter" idx="10"/>
          </p:nvPr>
        </p:nvSpPr>
        <p:spPr/>
        <p:txBody>
          <a:bodyPr/>
          <a:lstStyle/>
          <a:p>
            <a:fld id="{18BDFEC3-8487-43E8-A154-7C12CBC1FFF2}" type="slidenum">
              <a:rPr lang="en-US"/>
              <a:t>93</a:t>
            </a:fld>
            <a:endParaRPr lang="en-US"/>
          </a:p>
        </p:txBody>
      </p:sp>
    </p:spTree>
  </p:cSld>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initiatives contribute to shaping organizational understanding by: </a:t>
            </a:r>
            <a:r>
              <a:rPr b="1" i="1"/>
              <a:t>Integrating Data Literacy into Organizational Training Programs:</a:t>
            </a:r>
            <a:r>
              <a:rPr/>
              <a:t> Incorporating data literacy training and education into onboarding programs, professional development initiatives, and ongoing learning opportunities for employees at all levels. </a:t>
            </a:r>
            <a:r>
              <a:rPr b="1" i="1"/>
              <a:t>Communicating the Importance of Data Quality to All Stakeholders:</a:t>
            </a:r>
            <a:r>
              <a:rPr/>
              <a:t> Raising awareness about the significance of data quality and its impact on business decisions and outcomes through effective communication channels, such as training sessions, workshops, and internal communications. </a:t>
            </a:r>
            <a:r>
              <a:rPr b="1" i="1"/>
              <a:t>Establishing Data Governance Policies and Procedures:</a:t>
            </a:r>
            <a:r>
              <a:rPr/>
              <a:t> Implementing data governance frameworks and practices to ensure that data is managed, maintained, and used responsibly throughout the organization, aligning with regulatory requirements and best practices.</a:t>
            </a:r>
          </a:p>
        </p:txBody>
      </p:sp>
      <p:sp>
        <p:nvSpPr>
          <p:cNvPr id="4" name="Slide Number Placeholder 3"/>
          <p:cNvSpPr>
            <a:spLocks noGrp="1"/>
          </p:cNvSpPr>
          <p:nvPr>
            <p:ph type="sldNum" sz="quarter" idx="10"/>
          </p:nvPr>
        </p:nvSpPr>
        <p:spPr/>
        <p:txBody>
          <a:bodyPr/>
          <a:lstStyle/>
          <a:p>
            <a:fld id="{18BDFEC3-8487-43E8-A154-7C12CBC1FFF2}" type="slidenum">
              <a:rPr lang="en-US"/>
              <a:t>94</a:t>
            </a:fld>
            <a:endParaRPr lang="en-US"/>
          </a:p>
        </p:txBody>
      </p:sp>
    </p:spTree>
  </p:cSld>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Ensuring data accuracy, consistency, and reliability involves: </a:t>
            </a:r>
            <a:r>
              <a:rPr b="1" i="1"/>
              <a:t>Implementing Data Validation and Verification Processes:</a:t>
            </a:r>
            <a:r>
              <a:rPr/>
              <a:t> Establishing procedures to validate and verify the accuracy and completeness of data at various stages of its lifecycle, from collection and entry to storage and analysis. </a:t>
            </a:r>
            <a:r>
              <a:rPr b="1" i="1"/>
              <a:t>Standardizing Data Definitions and Terminology:</a:t>
            </a:r>
            <a:r>
              <a:rPr/>
              <a:t> Developing and enforcing consistent data definitions, formats, and terminology across the organization to prevent misunderstandings and discrepancies in data interpretation and analysis. </a:t>
            </a:r>
            <a:r>
              <a:rPr b="1" i="1"/>
              <a:t>Monitoring and Auditing Data Quality on a Regular Basis:</a:t>
            </a:r>
            <a:r>
              <a:rPr/>
              <a:t> Setting up mechanisms to monitor and audit data quality metrics, such as completeness, accuracy, consistency, and timeliness, on an ongoing basis to identify and address issues proactively.</a:t>
            </a:r>
          </a:p>
        </p:txBody>
      </p:sp>
      <p:sp>
        <p:nvSpPr>
          <p:cNvPr id="4" name="Slide Number Placeholder 3"/>
          <p:cNvSpPr>
            <a:spLocks noGrp="1"/>
          </p:cNvSpPr>
          <p:nvPr>
            <p:ph type="sldNum" sz="quarter" idx="10"/>
          </p:nvPr>
        </p:nvSpPr>
        <p:spPr/>
        <p:txBody>
          <a:bodyPr/>
          <a:lstStyle/>
          <a:p>
            <a:fld id="{18BDFEC3-8487-43E8-A154-7C12CBC1FFF2}" type="slidenum">
              <a:rPr lang="en-US"/>
              <a:t>95</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Rapid technological advancements:</a:t>
            </a:r>
            <a:r>
              <a:rPr/>
              <a:t> Emerging technologies such as artificial intelligence, machine learning, and big data analytics are transforming industries and creating new opportunities, but they also require specialized skills that are in short supply.</a:t>
            </a:r>
          </a:p>
          <a:p>
            <a:pPr lvl="0" indent="0" marL="0">
              <a:buNone/>
            </a:pPr>
          </a:p>
          <a:p>
            <a:pPr lvl="0"/>
            <a:r>
              <a:rPr b="1"/>
              <a:t>Evolving job requirements:</a:t>
            </a:r>
            <a:r>
              <a:rPr/>
              <a:t> Employers increasingly value candidates who can not only analyze data but also interpret findings, communicate insights effectively, and collaborate across teams to drive business outcomes.</a:t>
            </a:r>
          </a:p>
          <a:p>
            <a:pPr lvl="0" indent="0" marL="0">
              <a:buNone/>
            </a:pPr>
          </a:p>
          <a:p>
            <a:pPr lvl="0"/>
            <a:r>
              <a:rPr b="1"/>
              <a:t>Educational gaps:</a:t>
            </a:r>
            <a:r>
              <a:rPr/>
              <a:t> Many academic institutions struggle to keep pace with the rapidly changing landscape of data science and analytics, resulting in outdated curricula, insufficient practical training, and a lack of alignment with industry needs.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Addressing challenges in maintaining data quality requires: </a:t>
            </a:r>
            <a:r>
              <a:rPr b="1" i="1"/>
              <a:t>Dealing with Data Silos and Disparate Systems:</a:t>
            </a:r>
            <a:r>
              <a:rPr/>
              <a:t> Breaking down data silos and integrating disparate systems and sources to ensure a single source of truth and consistency across the organization. </a:t>
            </a:r>
            <a:r>
              <a:rPr b="1" i="1"/>
              <a:t>Managing Data Integration and Interoperability:</a:t>
            </a:r>
            <a:r>
              <a:rPr/>
              <a:t> Implementing robust data integration and interoperability solutions to enable seamless data flow and exchange between different systems, applications, and platforms. </a:t>
            </a:r>
            <a:r>
              <a:rPr b="1" i="1"/>
              <a:t>Balancing Data Quality with Data Accessibility and Usability:</a:t>
            </a:r>
            <a:r>
              <a:rPr/>
              <a:t> Striking a balance between ensuring data quality and making data accessible and usable for decision-making and analysis, considering factors such as data governance, security, and user experience.</a:t>
            </a:r>
          </a:p>
        </p:txBody>
      </p:sp>
      <p:sp>
        <p:nvSpPr>
          <p:cNvPr id="4" name="Slide Number Placeholder 3"/>
          <p:cNvSpPr>
            <a:spLocks noGrp="1"/>
          </p:cNvSpPr>
          <p:nvPr>
            <p:ph type="sldNum" sz="quarter" idx="10"/>
          </p:nvPr>
        </p:nvSpPr>
        <p:spPr/>
        <p:txBody>
          <a:bodyPr/>
          <a:lstStyle/>
          <a:p>
            <a:fld id="{18BDFEC3-8487-43E8-A154-7C12CBC1FFF2}" type="slidenum">
              <a:rPr lang="en-US"/>
              <a:t>96</a:t>
            </a:fld>
            <a:endParaRPr lang="en-US"/>
          </a:p>
        </p:txBody>
      </p:sp>
    </p:spTree>
  </p:cSld>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Measuring the impact of data literacy on data quality involves: </a:t>
            </a:r>
            <a:r>
              <a:rPr b="1" i="1"/>
              <a:t>Tracking Data Quality Metrics and KPIs:</a:t>
            </a:r>
            <a:r>
              <a:rPr/>
              <a:t> Establishing key performance indicators (KPIs) and metrics to measure data quality, such as completeness, accuracy, consistency, and timeliness, and tracking them over time to assess the effectiveness of data literacy initiatives. </a:t>
            </a:r>
            <a:r>
              <a:rPr b="1" i="1"/>
              <a:t>Conducting Before-and-After Assessments of Data Literacy Initiatives:</a:t>
            </a:r>
            <a:r>
              <a:rPr/>
              <a:t> Comparing data quality metrics and performance before and after implementing data literacy initiatives to determine their impact on improving data quality and organizational understanding. </a:t>
            </a:r>
            <a:r>
              <a:rPr b="1" i="1"/>
              <a:t>Gathering Feedback from Stakeholders on Data Quality Improvements:</a:t>
            </a:r>
            <a:r>
              <a:rPr/>
              <a:t> Soliciting feedback from stakeholders, including end-users, analysts, and decision-makers, to assess their perceptions of data quality improvements resulting from data literacy initiatives and identify areas for further enhancement.</a:t>
            </a:r>
          </a:p>
        </p:txBody>
      </p:sp>
      <p:sp>
        <p:nvSpPr>
          <p:cNvPr id="4" name="Slide Number Placeholder 3"/>
          <p:cNvSpPr>
            <a:spLocks noGrp="1"/>
          </p:cNvSpPr>
          <p:nvPr>
            <p:ph type="sldNum" sz="quarter" idx="10"/>
          </p:nvPr>
        </p:nvSpPr>
        <p:spPr/>
        <p:txBody>
          <a:bodyPr/>
          <a:lstStyle/>
          <a:p>
            <a:fld id="{18BDFEC3-8487-43E8-A154-7C12CBC1FFF2}" type="slidenum">
              <a:rPr lang="en-US"/>
              <a:t>97</a:t>
            </a:fld>
            <a:endParaRPr lang="en-US"/>
          </a:p>
        </p:txBody>
      </p:sp>
    </p:spTree>
  </p:cSld>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explore the relationship between data literacy and data governance, focusing on how data literacy enhances effective governance frameworks, promotes data stewardship, and ensures compliance and risk management. </a:t>
            </a:r>
            <a:r>
              <a:rPr b="1" i="1"/>
              <a:t>Understanding the Role of Data Literacy in Effective Data Governance</a:t>
            </a:r>
            <a:r>
              <a:rPr/>
              <a:t> Data literacy is essential for effective data governance as it empowers stakeholders to understand and contribute to governance policies, enhances data quality and trust, and fosters a culture of accountability. </a:t>
            </a:r>
            <a:r>
              <a:rPr b="1" i="1"/>
              <a:t>Integrating Data Literacy into Data Governance Frameworks</a:t>
            </a:r>
            <a:r>
              <a:rPr/>
              <a:t> Integrating data literacy into governance frameworks involves incorporating data literacy requirements into policies, providing training and resources, and leveraging data literacy to enhance governance effectiveness. </a:t>
            </a:r>
            <a:r>
              <a:rPr b="1" i="1"/>
              <a:t>Promoting Data Stewardship and Responsibility Through Data Literacy</a:t>
            </a:r>
            <a:r>
              <a:rPr/>
              <a:t> Data literacy promotes data stewardship by empowering data stewards with skills and knowledge, encouraging a culture of responsibility, and ensuring accountability for governance and compliance. </a:t>
            </a:r>
            <a:r>
              <a:rPr b="1" i="1"/>
              <a:t>Ensuring Compliance and Risk Management with Data Literacy</a:t>
            </a:r>
            <a:r>
              <a:rPr/>
              <a:t> Data literacy helps organizations mitigate risks, enhance compliance with regulatory requirements, and enable informed decision-making to address data-related risks.</a:t>
            </a:r>
          </a:p>
        </p:txBody>
      </p:sp>
      <p:sp>
        <p:nvSpPr>
          <p:cNvPr id="4" name="Slide Number Placeholder 3"/>
          <p:cNvSpPr>
            <a:spLocks noGrp="1"/>
          </p:cNvSpPr>
          <p:nvPr>
            <p:ph type="sldNum" sz="quarter" idx="10"/>
          </p:nvPr>
        </p:nvSpPr>
        <p:spPr/>
        <p:txBody>
          <a:bodyPr/>
          <a:lstStyle/>
          <a:p>
            <a:fld id="{18BDFEC3-8487-43E8-A154-7C12CBC1FFF2}" type="slidenum">
              <a:rPr lang="en-US"/>
              <a:t>98</a:t>
            </a:fld>
            <a:endParaRPr lang="en-US"/>
          </a:p>
        </p:txBody>
      </p:sp>
    </p:spTree>
  </p:cSld>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plays a crucial role in supporting effective data governance by: - Empowering stakeholders: Data-literate stakeholders are better equipped to understand and contribute to data governance policies, ensuring that decisions about data management align with organizational goals and objectives. - Enhancing data quality: By improving their data literacy skills, employees can better understand the importance of data quality and take proactive measures to maintain and improve data integrity, consistency, and trustworthiness. - Fostering a culture of accountability: Data literacy fosters a culture where individuals take ownership of data and are accountable for its accuracy, security, and compliance with regulatory requirements.</a:t>
            </a:r>
          </a:p>
        </p:txBody>
      </p:sp>
      <p:sp>
        <p:nvSpPr>
          <p:cNvPr id="4" name="Slide Number Placeholder 3"/>
          <p:cNvSpPr>
            <a:spLocks noGrp="1"/>
          </p:cNvSpPr>
          <p:nvPr>
            <p:ph type="sldNum" sz="quarter" idx="10"/>
          </p:nvPr>
        </p:nvSpPr>
        <p:spPr/>
        <p:txBody>
          <a:bodyPr/>
          <a:lstStyle/>
          <a:p>
            <a:fld id="{18BDFEC3-8487-43E8-A154-7C12CBC1FFF2}" type="slidenum">
              <a:rPr lang="en-US"/>
              <a:t>99</a:t>
            </a:fld>
            <a:endParaRPr lang="en-US"/>
          </a:p>
        </p:txBody>
      </p:sp>
    </p:spTree>
  </p:cSld>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Integrating data literacy into data governance frameworks involves: - Incorporating data literacy requirements: Data governance policies and procedures should include requirements for data literacy training, competency assessments, and ongoing education to ensure that stakeholders have the necessary skills to fulfill their roles and responsibilities. - Providing training and resources: Organizations should invest in training programs, workshops, and resources to support data literacy development among employees, data stewards, and other stakeholders involved in data governance activities. - Leveraging data literacy: Data literacy enhances the effectiveness of data governance by enabling stakeholders to understand and comply with governance policies, participate in data quality improvement initiatives, and make informed decisions about data management and usage.</a:t>
            </a:r>
          </a:p>
        </p:txBody>
      </p:sp>
      <p:sp>
        <p:nvSpPr>
          <p:cNvPr id="4" name="Slide Number Placeholder 3"/>
          <p:cNvSpPr>
            <a:spLocks noGrp="1"/>
          </p:cNvSpPr>
          <p:nvPr>
            <p:ph type="sldNum" sz="quarter" idx="10"/>
          </p:nvPr>
        </p:nvSpPr>
        <p:spPr/>
        <p:txBody>
          <a:bodyPr/>
          <a:lstStyle/>
          <a:p>
            <a:fld id="{18BDFEC3-8487-43E8-A154-7C12CBC1FFF2}" type="slidenum">
              <a:rPr lang="en-US"/>
              <a:t>100</a:t>
            </a:fld>
            <a:endParaRPr lang="en-US"/>
          </a:p>
        </p:txBody>
      </p:sp>
    </p:spTree>
  </p:cSld>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Promoting data stewardship and responsibility through data literacy involves: - Empowering data stewards: Data stewards play a critical role in ensuring data quality, integrity, and compliance with governance policies. By equipping data stewards with data literacy skills and knowledge, organizations can enhance their ability to fulfill their responsibilities effectively. - Encouraging a culture of data stewardship: Organizations should foster a culture where all employees take responsibility for the quality and integrity of data, regardless of their role or level within the organization. Data literacy promotes awareness of data-related risks and encourages individuals to act responsibly when handling data. - Ensuring accountability: Data literacy enables stakeholders to understand their roles and responsibilities in data governance, ensuring accountability for data quality, security, and compliance with regulatory requirements. By promoting data literacy, organizations can create a culture of accountability where individuals are held responsible for their actions and decisions related to data.</a:t>
            </a:r>
          </a:p>
        </p:txBody>
      </p:sp>
      <p:sp>
        <p:nvSpPr>
          <p:cNvPr id="4" name="Slide Number Placeholder 3"/>
          <p:cNvSpPr>
            <a:spLocks noGrp="1"/>
          </p:cNvSpPr>
          <p:nvPr>
            <p:ph type="sldNum" sz="quarter" idx="10"/>
          </p:nvPr>
        </p:nvSpPr>
        <p:spPr/>
        <p:txBody>
          <a:bodyPr/>
          <a:lstStyle/>
          <a:p>
            <a:fld id="{18BDFEC3-8487-43E8-A154-7C12CBC1FFF2}" type="slidenum">
              <a:rPr lang="en-US"/>
              <a:t>101</a:t>
            </a:fld>
            <a:endParaRPr lang="en-US"/>
          </a:p>
        </p:txBody>
      </p:sp>
    </p:spTree>
  </p:cSld>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Ensuring compliance and risk management with data literacy involves:</a:t>
            </a:r>
          </a:p>
          <a:p>
            <a:pPr lvl="0" indent="0" marL="0">
              <a:buNone/>
            </a:pPr>
          </a:p>
          <a:p>
            <a:pPr lvl="0"/>
            <a:r>
              <a:rPr b="1" i="1"/>
              <a:t>Mitigating risks:</a:t>
            </a:r>
            <a:r>
              <a:rPr/>
              <a:t> Data literacy enables stakeholders to identify and mitigate risks associated with data governance, such as data breaches, privacy violations, and data quality issues. By understanding data governance policies and procedures, employees can take proactive measures to minimize risks and prevent potential issues.</a:t>
            </a:r>
          </a:p>
          <a:p>
            <a:pPr lvl="0" indent="0" marL="0">
              <a:buNone/>
            </a:pPr>
          </a:p>
          <a:p>
            <a:pPr lvl="0"/>
            <a:r>
              <a:rPr b="1" i="1"/>
              <a:t>Enhancing compliance:</a:t>
            </a:r>
            <a:r>
              <a:rPr/>
              <a:t> Data literacy helps organizations comply with regulatory requirements by ensuring that employees understand their obligations regarding data protection, privacy, and security. By providing data literacy training and resources, organizations can reduce the risk of non-compliance and avoid costly penalties and sanctions.</a:t>
            </a:r>
          </a:p>
          <a:p>
            <a:pPr lvl="0" indent="0" marL="0">
              <a:buNone/>
            </a:pPr>
          </a:p>
          <a:p>
            <a:pPr lvl="0"/>
            <a:r>
              <a:rPr b="1" i="1"/>
              <a:t>Enabling informed decision-making:</a:t>
            </a:r>
            <a:r>
              <a:rPr/>
              <a:t> Data literacy enables stakeholders to make informed decisions about data governance and risk management. By improving their understanding of data-related risks and opportunities, employees can effectively assess and prioritize actions to address potential threats and capitalize on data-driven opportunities.</a:t>
            </a:r>
          </a:p>
        </p:txBody>
      </p:sp>
      <p:sp>
        <p:nvSpPr>
          <p:cNvPr id="4" name="Slide Number Placeholder 3"/>
          <p:cNvSpPr>
            <a:spLocks noGrp="1"/>
          </p:cNvSpPr>
          <p:nvPr>
            <p:ph type="sldNum" sz="quarter" idx="10"/>
          </p:nvPr>
        </p:nvSpPr>
        <p:spPr/>
        <p:txBody>
          <a:bodyPr/>
          <a:lstStyle/>
          <a:p>
            <a:fld id="{18BDFEC3-8487-43E8-A154-7C12CBC1FFF2}" type="slidenum">
              <a:rPr lang="en-US"/>
              <a:t>102</a:t>
            </a:fld>
            <a:endParaRPr lang="en-US"/>
          </a:p>
        </p:txBody>
      </p:sp>
    </p:spTree>
  </p:cSld>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delve into the intersection of data literacy with ethics and regulation, exploring ethical considerations in data usage, regulatory requirements, promoting ethical data practices, and navigating ethical dilemmas with data literacy.</a:t>
            </a:r>
          </a:p>
          <a:p>
            <a:pPr lvl="0" indent="0" marL="0">
              <a:buNone/>
            </a:pPr>
          </a:p>
          <a:p>
            <a:pPr lvl="0"/>
            <a:r>
              <a:rPr b="1" i="1"/>
              <a:t>Ethical Considerations in Data Literacy and Usage</a:t>
            </a:r>
            <a:r>
              <a:rPr/>
              <a:t> Data literacy involves understanding the ethical implications of data usage, ensuring privacy, fairness, transparency, and accountability in data-driven decision-making processes.</a:t>
            </a:r>
          </a:p>
          <a:p>
            <a:pPr lvl="0" indent="0" marL="0">
              <a:buNone/>
            </a:pPr>
          </a:p>
          <a:p>
            <a:pPr lvl="0"/>
            <a:r>
              <a:rPr b="1" i="1"/>
              <a:t>Regulatory Requirements and Compliance</a:t>
            </a:r>
            <a:r>
              <a:rPr/>
              <a:t> Data literacy is crucial for compliance with regulatory frameworks such as GDPR, HIPAA, and CCPA, ensuring that organizations adhere to legal requirements regarding data protection, privacy, and security.</a:t>
            </a:r>
          </a:p>
          <a:p>
            <a:pPr lvl="0" indent="0" marL="0">
              <a:buNone/>
            </a:pPr>
          </a:p>
          <a:p>
            <a:pPr lvl="0"/>
            <a:r>
              <a:rPr b="1" i="1"/>
              <a:t>Promoting Ethical Data Practices Through Data Literacy</a:t>
            </a:r>
            <a:r>
              <a:rPr/>
              <a:t> Data literacy empowers individuals to make ethical decisions about data usage, promoting responsible data practices, ethical decision-making, and accountability across the organization.</a:t>
            </a:r>
          </a:p>
          <a:p>
            <a:pPr lvl="0" indent="0" marL="0">
              <a:buNone/>
            </a:pPr>
          </a:p>
          <a:p>
            <a:pPr lvl="0"/>
            <a:r>
              <a:rPr b="1" i="1"/>
              <a:t>Navigating Ethical Dilemmas with Data Literacy</a:t>
            </a:r>
            <a:r>
              <a:rPr/>
              <a:t> Data literacy equips individuals with the skills to navigate ethical dilemmas, recognize biases, mitigate risks, and make informed ethical decisions in complex data-driven environments.</a:t>
            </a:r>
          </a:p>
        </p:txBody>
      </p:sp>
      <p:sp>
        <p:nvSpPr>
          <p:cNvPr id="4" name="Slide Number Placeholder 3"/>
          <p:cNvSpPr>
            <a:spLocks noGrp="1"/>
          </p:cNvSpPr>
          <p:nvPr>
            <p:ph type="sldNum" sz="quarter" idx="10"/>
          </p:nvPr>
        </p:nvSpPr>
        <p:spPr/>
        <p:txBody>
          <a:bodyPr/>
          <a:lstStyle/>
          <a:p>
            <a:fld id="{18BDFEC3-8487-43E8-A154-7C12CBC1FFF2}" type="slidenum">
              <a:rPr lang="en-US"/>
              <a:t>103</a:t>
            </a:fld>
            <a:endParaRPr lang="en-US"/>
          </a:p>
        </p:txBody>
      </p:sp>
    </p:spTree>
  </p:cSld>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Ethical considerations are integral to data literacy and usage, encompassing various principles and practices to ensure responsible and ethical handling of data. Here’s an overview:</a:t>
            </a:r>
          </a:p>
          <a:p>
            <a:pPr lvl="0" indent="0" marL="0">
              <a:buNone/>
            </a:pPr>
          </a:p>
          <a:p>
            <a:pPr lvl="0"/>
            <a:r>
              <a:rPr b="1" i="1"/>
              <a:t>Understanding the Ethical Implications of Data Usage:</a:t>
            </a:r>
            <a:r>
              <a:rPr/>
              <a:t> Data literacy involves recognizing the ethical considerations surrounding data collection, analysis, interpretation, and dissemination. It requires an understanding of the potential impact of data usage on individuals, communities, and society as a whole.</a:t>
            </a:r>
          </a:p>
          <a:p>
            <a:pPr lvl="0" indent="0" marL="0">
              <a:buNone/>
            </a:pPr>
          </a:p>
          <a:p>
            <a:pPr lvl="0"/>
            <a:r>
              <a:rPr b="1" i="1"/>
              <a:t>Ensuring Privacy, Fairness, Transparency, and Accountability:</a:t>
            </a:r>
            <a:r>
              <a:rPr/>
              <a:t> Ethical data usage entails safeguarding individuals’ privacy rights, ensuring fairness in data-driven decision-making processes, maintaining transparency about data practices, and holding individuals and organizations accountable for their actions.</a:t>
            </a:r>
          </a:p>
          <a:p>
            <a:pPr lvl="0" indent="0" marL="0">
              <a:buNone/>
            </a:pPr>
          </a:p>
          <a:p>
            <a:pPr lvl="0"/>
            <a:r>
              <a:rPr b="1" i="1"/>
              <a:t>Recognizing Biases and Mitigating Ethical Risks:</a:t>
            </a:r>
            <a:r>
              <a:rPr/>
              <a:t> Data literacy involves recognizing and addressing biases inherent in data collection, analysis, and interpretation. It requires individuals to critically evaluate data sources, methodologies, and conclusions to mitigate ethical risks and ensure the integrity and credibility of data-driven insights.</a:t>
            </a:r>
          </a:p>
        </p:txBody>
      </p:sp>
      <p:sp>
        <p:nvSpPr>
          <p:cNvPr id="4" name="Slide Number Placeholder 3"/>
          <p:cNvSpPr>
            <a:spLocks noGrp="1"/>
          </p:cNvSpPr>
          <p:nvPr>
            <p:ph type="sldNum" sz="quarter" idx="10"/>
          </p:nvPr>
        </p:nvSpPr>
        <p:spPr/>
        <p:txBody>
          <a:bodyPr/>
          <a:lstStyle/>
          <a:p>
            <a:fld id="{18BDFEC3-8487-43E8-A154-7C12CBC1FFF2}" type="slidenum">
              <a:rPr lang="en-US"/>
              <a:t>104</a:t>
            </a:fld>
            <a:endParaRPr lang="en-US"/>
          </a:p>
        </p:txBody>
      </p:sp>
    </p:spTree>
  </p:cSld>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Compliance with regulatory requirements is essential for organizations to protect individual privacy rights, maintain data security, and avoid legal liabilities. Here’s how data literacy intersects with regulatory requirements and compliance:</a:t>
            </a:r>
          </a:p>
          <a:p>
            <a:pPr lvl="0" indent="0" marL="0">
              <a:buNone/>
            </a:pPr>
          </a:p>
          <a:p>
            <a:pPr lvl="0"/>
            <a:r>
              <a:rPr b="1" i="1"/>
              <a:t>Understanding Regulatory Frameworks:</a:t>
            </a:r>
            <a:r>
              <a:rPr/>
              <a:t> Data literacy involves understanding regulatory frameworks such as the General Data Protection Regulation (GDPR), Health Insurance Portability and Accountability Act (HIPAA), California Consumer Privacy Act (CCPA), and others. It requires familiarity with legal requirements related to data protection, privacy, security, and consent.</a:t>
            </a:r>
          </a:p>
          <a:p>
            <a:pPr lvl="0" indent="0" marL="0">
              <a:buNone/>
            </a:pPr>
          </a:p>
          <a:p>
            <a:pPr lvl="0"/>
            <a:r>
              <a:rPr b="1" i="1"/>
              <a:t>Ensuring Compliance with Data Protection, Privacy, and Security Regulations:</a:t>
            </a:r>
            <a:r>
              <a:rPr/>
              <a:t> Data literacy enables organizations to ensure compliance with data protection, privacy, and security regulations by implementing appropriate measures to safeguard sensitive data, obtain consent for data collection and processing, and respond to data breaches and security incidents effectively.</a:t>
            </a:r>
          </a:p>
          <a:p>
            <a:pPr lvl="0" indent="0" marL="0">
              <a:buNone/>
            </a:pPr>
          </a:p>
          <a:p>
            <a:pPr lvl="0"/>
            <a:r>
              <a:rPr b="1" i="1"/>
              <a:t>Implementing Policies and Procedures:</a:t>
            </a:r>
            <a:r>
              <a:rPr/>
              <a:t> Data literacy empowers individuals to develop and implement policies, procedures, and controls to address regulatory requirements effectively. It involves educating employees about their responsibilities regarding data protection, privacy, and security and providing training on regulatory compliance.</a:t>
            </a:r>
          </a:p>
        </p:txBody>
      </p:sp>
      <p:sp>
        <p:nvSpPr>
          <p:cNvPr id="4" name="Slide Number Placeholder 3"/>
          <p:cNvSpPr>
            <a:spLocks noGrp="1"/>
          </p:cNvSpPr>
          <p:nvPr>
            <p:ph type="sldNum" sz="quarter" idx="10"/>
          </p:nvPr>
        </p:nvSpPr>
        <p:spPr/>
        <p:txBody>
          <a:bodyPr/>
          <a:lstStyle/>
          <a:p>
            <a:fld id="{18BDFEC3-8487-43E8-A154-7C12CBC1FFF2}" type="slidenum">
              <a:rPr lang="en-US"/>
              <a:t>105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3423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0868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94031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7185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89409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28212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856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61827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25469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67F5-B08A-56C9-1176-61DC570BEA0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CC661314-2259-4514-1881-2523C37FA66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39B07-FED9-ECB2-1163-351A976C8B31}"/>
              </a:ext>
            </a:extLst>
          </p:cNvPr>
          <p:cNvSpPr>
            <a:spLocks noGrp="1"/>
          </p:cNvSpPr>
          <p:nvPr>
            <p:ph type="dt" sz="half" idx="10"/>
          </p:nvPr>
        </p:nvSpPr>
        <p:spPr/>
        <p:txBody>
          <a:bodyPr/>
          <a:lstStyle/>
          <a:p>
            <a:fld id="{9BC7CD83-044C-4383-8026-56559C8873BB}" type="datetimeFigureOut">
              <a:rPr lang="en-US" smtClean="0"/>
              <a:t>11/13/2023</a:t>
            </a:fld>
            <a:endParaRPr lang="en-US"/>
          </a:p>
        </p:txBody>
      </p:sp>
      <p:sp>
        <p:nvSpPr>
          <p:cNvPr id="5" name="Footer Placeholder 4">
            <a:extLst>
              <a:ext uri="{FF2B5EF4-FFF2-40B4-BE49-F238E27FC236}">
                <a16:creationId xmlns:a16="http://schemas.microsoft.com/office/drawing/2014/main" id="{DB617B20-BC9A-1C30-AB0A-49382BFB3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86499-92B9-7641-DBAD-A996BA645549}"/>
              </a:ext>
            </a:extLst>
          </p:cNvPr>
          <p:cNvSpPr>
            <a:spLocks noGrp="1"/>
          </p:cNvSpPr>
          <p:nvPr>
            <p:ph type="sldNum" sz="quarter" idx="12"/>
          </p:nvPr>
        </p:nvSpPr>
        <p:spPr/>
        <p:txBody>
          <a:bodyPr/>
          <a:lstStyle/>
          <a:p>
            <a:fld id="{5556DA49-5764-4512-A2E6-1798C21B2F7C}" type="slidenum">
              <a:rPr lang="en-US" smtClean="0"/>
              <a:t>‹#›</a:t>
            </a:fld>
            <a:endParaRPr lang="en-US"/>
          </a:p>
        </p:txBody>
      </p:sp>
    </p:spTree>
    <p:extLst>
      <p:ext uri="{BB962C8B-B14F-4D97-AF65-F5344CB8AC3E}">
        <p14:creationId xmlns:p14="http://schemas.microsoft.com/office/powerpoint/2010/main" val="299993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1248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2320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2866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56281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4719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8671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825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080063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slideLayouts/slideLayout18.xml" Type="http://schemas.openxmlformats.org/officeDocument/2006/relationships/slideLayout" /><Relationship Id="rId3" Target="../slideLayouts/slideLayout3.xml" Type="http://schemas.openxmlformats.org/officeDocument/2006/relationships/slideLayout" /><Relationship Id="rId21" Target="../media/image3.png" Type="http://schemas.openxmlformats.org/officeDocument/2006/relationships/image"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20" Target="../media/image2.png" Type="http://schemas.openxmlformats.org/officeDocument/2006/relationships/imag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theme/theme1.xml" Type="http://schemas.openxmlformats.org/officeDocument/2006/relationships/theme"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 Id="rId22" Target="../media/image4.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3">
        <a:schemeClr val="bg2"/>
      </p:bgRef>
    </p:bg>
    <p:spTree>
      <p:nvGrpSpPr>
        <p:cNvPr id="1" name=""/>
        <p:cNvGrpSpPr/>
        <p:nvPr/>
      </p:nvGrpSpPr>
      <p:grpSpPr>
        <a:xfrm>
          <a:off x="0" y="0"/>
          <a:ext cx="0" cy="0"/>
          <a:chOff x="0" y="0"/>
          <a:chExt cx="0" cy="0"/>
        </a:xfrm>
      </p:grpSpPr>
      <p:pic>
        <p:nvPicPr>
          <p:cNvPr descr="\\DROBO-FS\QuickDrops\JB\PPTX NG\Droplets\LightingOverlay.png" id="7" name="Picture 2"/>
          <p:cNvPicPr>
            <a:picLocks noChangeArrowheads="1" noChangeAspect="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b="b" l="0" r="r" t="0"/>
                <a:pathLst>
                  <a:path h="1141" w="233">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b="b" l="0" r="r" t="0"/>
                <a:pathLst>
                  <a:path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b="b" l="0" r="r" t="0"/>
                <a:pathLst>
                  <a:path h="901" w="233">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b="b" l="0" r="r" t="0"/>
                <a:pathLst>
                  <a:path h="575" w="96">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b="b" l="0" r="r" t="0"/>
                <a:pathLst>
                  <a:path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b="b" l="0" r="r" t="0"/>
                <a:pathLst>
                  <a:path h="332" w="266">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b="b" l="0" r="r" t="0"/>
                <a:pathLst>
                  <a:path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cap="flat" w="15">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b="b" l="0" r="r" t="0"/>
                <a:pathLst>
                  <a:path h="80" w="78">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b="b" l="0" r="r" t="0"/>
                <a:pathLst>
                  <a:path h="303" w="9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b="b" l="0" r="r" t="0"/>
                <a:pathLst>
                  <a:path h="300" w="9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b="b" l="0" r="r" t="0"/>
                <a:pathLst>
                  <a:path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b="b" l="0" r="r" t="0"/>
                <a:pathLst>
                  <a:path h="1135" w="233">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b="b" l="0" r="r" t="0"/>
                <a:pathLst>
                  <a:path h="766" w="54">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b="b" l="0" r="r" t="0"/>
                <a:pathLst>
                  <a:path h="898" w="236">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b="b" l="0" r="r" t="0"/>
                <a:pathLst>
                  <a:path h="575" w="96">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b="b" l="0" r="r" t="0"/>
                <a:pathLst>
                  <a:path h="326" w="263">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b="b" l="0" r="r" t="0"/>
                <a:pathLst>
                  <a:path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b="b" l="0" r="r" t="0"/>
                <a:pathLst>
                  <a:path h="323" w="26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b="b" l="0" r="r" t="0"/>
                <a:pathLst>
                  <a:path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b="b" l="0" r="r" t="0"/>
                <a:pathLst>
                  <a:path h="727" w="188">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b="b" l="0" r="r" t="0"/>
                <a:pathLst>
                  <a:path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b="b" l="0" r="r" t="0"/>
                <a:pathLst>
                  <a:path h="973" w="192">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b="b" l="0" r="r" t="0"/>
                <a:pathLst>
                  <a:path h="1135" w="194">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anchor="ctr" bIns="45720" lIns="91440" rIns="91440" rtlCol="0" tIns="45720" vert="horz">
            <a:normAutofit/>
          </a:bodyPr>
          <a:lstStyle/>
          <a:p>
            <a:endParaRPr dirty="0" lang="en-US"/>
          </a:p>
        </p:txBody>
      </p:sp>
      <p:sp>
        <p:nvSpPr>
          <p:cNvPr id="3" name="Text Placeholder 2"/>
          <p:cNvSpPr>
            <a:spLocks noGrp="1"/>
          </p:cNvSpPr>
          <p:nvPr>
            <p:ph idx="1" type="body"/>
          </p:nvPr>
        </p:nvSpPr>
        <p:spPr>
          <a:xfrm>
            <a:off x="1141412" y="2249487"/>
            <a:ext cx="9905999" cy="3541714"/>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7456921" y="5883276"/>
            <a:ext cx="2743200"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48A87A34-81AB-432B-8DAE-1953F412C126}" type="datetimeFigureOut">
              <a:rPr dirty="0" lang="en-US"/>
              <a:pPr/>
              <a:t>11/13/2023</a:t>
            </a:fld>
            <a:endParaRPr dirty="0" lang="en-US"/>
          </a:p>
        </p:txBody>
      </p:sp>
      <p:sp>
        <p:nvSpPr>
          <p:cNvPr id="5" name="Footer Placeholder 4"/>
          <p:cNvSpPr>
            <a:spLocks noGrp="1"/>
          </p:cNvSpPr>
          <p:nvPr>
            <p:ph idx="3" sz="quarter" type="ftr"/>
          </p:nvPr>
        </p:nvSpPr>
        <p:spPr>
          <a:xfrm>
            <a:off x="1141411" y="5883275"/>
            <a:ext cx="6239309" cy="365125"/>
          </a:xfrm>
          <a:prstGeom prst="rect">
            <a:avLst/>
          </a:prstGeom>
        </p:spPr>
        <p:txBody>
          <a:bodyPr anchor="ctr" bIns="45720" lIns="91440" rIns="91440" rtlCol="0" tIns="45720" vert="horz"/>
          <a:lstStyle>
            <a:lvl1pPr algn="l">
              <a:defRPr baseline="0" cap="all" sz="105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10276321" y="5883274"/>
            <a:ext cx="771089"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6D22F896-40B5-4ADD-8801-0D06FADFA095}" type="slidenum">
              <a:rPr dirty="0" lang="en-US"/>
              <a:pPr/>
              <a:t>‹#›</a:t>
            </a:fld>
            <a:endParaRPr dirty="0" lang="en-US"/>
          </a:p>
        </p:txBody>
      </p:sp>
      <p:pic>
        <p:nvPicPr>
          <p:cNvPr id="48" name="Picture 2">
            <a:extLst>
              <a:ext uri="{FF2B5EF4-FFF2-40B4-BE49-F238E27FC236}">
                <a16:creationId xmlns:a16="http://schemas.microsoft.com/office/drawing/2014/main" id="{679CB441-1B13-6575-96CF-E34E768A79D4}"/>
              </a:ext>
            </a:extLst>
          </p:cNvPr>
          <p:cNvPicPr>
            <a:picLocks noChangeArrowheads="1"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7446916" y="6456592"/>
            <a:ext cx="2930962" cy="386597"/>
          </a:xfrm>
          <a:prstGeom prst="rect">
            <a:avLst/>
          </a:prstGeom>
          <a:noFill/>
          <a:effectLst>
            <a:glow rad="25400">
              <a:schemeClr val="tx2">
                <a:lumMod val="75000"/>
                <a:alpha val="78000"/>
              </a:schemeClr>
            </a:glow>
            <a:outerShdw algn="tl" blurRad="50800" dir="2700000" dist="38100" rotWithShape="0">
              <a:schemeClr val="tx2">
                <a:lumMod val="90000"/>
                <a:alpha val="54000"/>
              </a:schemeClr>
            </a:outerShdw>
          </a:effectLst>
          <a:extLst>
            <a:ext uri="{909E8E84-426E-40DD-AFC4-6F175D3DCCD1}">
              <a14:hiddenFill xmlns:a14="http://schemas.microsoft.com/office/drawing/2010/main">
                <a:solidFill>
                  <a:srgbClr val="FFFFFF"/>
                </a:solidFill>
              </a14:hiddenFill>
            </a:ext>
          </a:extLst>
        </p:spPr>
      </p:pic>
      <p:pic>
        <p:nvPicPr>
          <p:cNvPr id="49" name="Picture 2">
            <a:extLst>
              <a:ext uri="{FF2B5EF4-FFF2-40B4-BE49-F238E27FC236}">
                <a16:creationId xmlns:a16="http://schemas.microsoft.com/office/drawing/2014/main" id="{F1B4B91B-2C6F-9DDD-9173-2B31968A06C7}"/>
              </a:ext>
            </a:extLst>
          </p:cNvPr>
          <p:cNvPicPr>
            <a:picLocks noChangeArrowheads="1"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10479739" y="6517547"/>
            <a:ext cx="536461" cy="263632"/>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E2B4E557-F1DC-0CF0-1471-4F44FEB37E41}"/>
              </a:ext>
            </a:extLst>
          </p:cNvPr>
          <p:cNvSpPr txBox="1"/>
          <p:nvPr/>
        </p:nvSpPr>
        <p:spPr>
          <a:xfrm>
            <a:off x="1106488" y="6353145"/>
            <a:ext cx="4875693" cy="400110"/>
          </a:xfrm>
          <a:prstGeom prst="rect">
            <a:avLst/>
          </a:prstGeom>
          <a:noFill/>
          <a:effectLst>
            <a:glow rad="127000">
              <a:schemeClr val="accent2">
                <a:satMod val="175000"/>
                <a:alpha val="40000"/>
              </a:schemeClr>
            </a:glow>
            <a:outerShdw algn="tl" blurRad="25400" dir="2700000" dist="38100" rotWithShape="0">
              <a:schemeClr val="tx2">
                <a:lumMod val="75000"/>
                <a:alpha val="40000"/>
              </a:schemeClr>
            </a:outerShdw>
          </a:effectLst>
        </p:spPr>
        <p:txBody>
          <a:bodyPr wrap="square">
            <a:spAutoFit/>
          </a:bodyPr>
          <a:lstStyle/>
          <a:p>
            <a:pPr rtl="0">
              <a:spcBef>
                <a:spcPts val="0"/>
              </a:spcBef>
              <a:spcAft>
                <a:spcPts val="0"/>
              </a:spcAft>
            </a:pPr>
            <a:r>
              <a:rPr b="0" dirty="0" i="0" lang="en-US" strike="noStrike" sz="2000" u="none">
                <a:solidFill>
                  <a:schemeClr val="bg2"/>
                </a:solidFill>
                <a:effectLst/>
                <a:latin charset="0" panose="020B0604020202020204" pitchFamily="34" typeface="Arial"/>
              </a:rPr>
              <a:t>© ProDataMan 2023. All Rights Reserved</a:t>
            </a:r>
            <a:endParaRPr b="0" dirty="0" lang="en-US" sz="2000">
              <a:solidFill>
                <a:schemeClr val="bg2"/>
              </a:solidFill>
              <a:effectLst/>
            </a:endParaRPr>
          </a:p>
        </p:txBody>
      </p:sp>
    </p:spTree>
    <p:extLst>
      <p:ext uri="{BB962C8B-B14F-4D97-AF65-F5344CB8AC3E}">
        <p14:creationId xmlns:p14="http://schemas.microsoft.com/office/powerpoint/2010/main" val="2407346765"/>
      </p:ext>
    </p:extLst>
  </p:cSld>
  <p:clrMap accent1="accent1" accent2="accent2" accent3="accent3" accent4="accent4" accent5="accent5" accent6="accent6" bg1="dk1" bg2="dk2" folHlink="folHlink" hlink="hlink" tx1="lt1" tx2="lt2"/>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eaLnBrk="1" hangingPunct="1" latinLnBrk="0" rtl="0">
        <a:lnSpc>
          <a:spcPct val="90000"/>
        </a:lnSpc>
        <a:spcBef>
          <a:spcPct val="0"/>
        </a:spcBef>
        <a:buNone/>
        <a:defRPr baseline="0" cap="all" kern="1200" sz="3600">
          <a:solidFill>
            <a:schemeClr val="tx1"/>
          </a:solidFill>
          <a:latin typeface="+mj-lt"/>
          <a:ea typeface="+mj-ea"/>
          <a:cs typeface="+mj-cs"/>
        </a:defRPr>
      </a:lvl1pPr>
    </p:titleStyle>
    <p:bodyStyle>
      <a:lvl1pPr algn="l" defTabSz="914400" eaLnBrk="1" hangingPunct="1" indent="-228600" latinLnBrk="0" marL="228600" rtl="0">
        <a:lnSpc>
          <a:spcPct val="120000"/>
        </a:lnSpc>
        <a:spcBef>
          <a:spcPts val="1000"/>
        </a:spcBef>
        <a:buSzPct val="125000"/>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120000"/>
        </a:lnSpc>
        <a:spcBef>
          <a:spcPts val="500"/>
        </a:spcBef>
        <a:buSzPct val="125000"/>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120000"/>
        </a:lnSpc>
        <a:spcBef>
          <a:spcPts val="500"/>
        </a:spcBef>
        <a:buSzPct val="125000"/>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6pPr>
      <a:lvl7pPr algn="l" defTabSz="914400" eaLnBrk="1" hangingPunct="1" indent="-228600" latinLnBrk="0" marL="29718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7pPr>
      <a:lvl8pPr algn="l" defTabSz="914400" eaLnBrk="1" hangingPunct="1" indent="-228600" latinLnBrk="0" marL="34290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8pPr>
      <a:lvl9pPr algn="l" defTabSz="914400" eaLnBrk="1" hangingPunct="1" indent="-228600" latinLnBrk="0" marL="38862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4.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5.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6.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7.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8.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9.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0.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1.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4.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5.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6.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7.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8.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9.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0.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1.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3.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4.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5.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6.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7.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8.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9.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0.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1.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3.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4.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5.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6.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7.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8.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9.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0.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1.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2.xm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3.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4.xml" /></Relationships>
</file>

<file path=ppt/slides/_rels/slide1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5.xml" /></Relationships>
</file>

<file path=ppt/slides/_rels/slide1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6.xml"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7.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8.xml" /></Relationships>
</file>

<file path=ppt/slides/_rels/slide1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9.xml"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0.xml" /></Relationships>
</file>

<file path=ppt/slides/_rels/slide1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1.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2.xml" /></Relationships>
</file>

<file path=ppt/slides/_rels/slide1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3.xml" /></Relationships>
</file>

<file path=ppt/slides/_rels/slide1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4.xml" /></Relationships>
</file>

<file path=ppt/slides/_rels/slide1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5.xml" /></Relationships>
</file>

<file path=ppt/slides/_rels/slide1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6.xml" /></Relationships>
</file>

<file path=ppt/slides/_rels/slide1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7.xml" /></Relationships>
</file>

<file path=ppt/slides/_rels/slide1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8.xml" /></Relationships>
</file>

<file path=ppt/slides/_rels/slide1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9.xml" /></Relationships>
</file>

<file path=ppt/slides/_rels/slide1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0.xml" /></Relationships>
</file>

<file path=ppt/slides/_rels/slide1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1.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2.xml" /></Relationships>
</file>

<file path=ppt/slides/_rels/slide1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3.xml" /></Relationships>
</file>

<file path=ppt/slides/_rels/slide1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4.xml" /></Relationships>
</file>

<file path=ppt/slides/_rels/slide1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5.xml" /></Relationships>
</file>

<file path=ppt/slides/_rels/slide1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6.xml" /></Relationships>
</file>

<file path=ppt/slides/_rels/slide1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7.xml" /></Relationships>
</file>

<file path=ppt/slides/_rels/slide1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8.xml" /></Relationships>
</file>

<file path=ppt/slides/_rels/slide1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9.xml" /></Relationships>
</file>

<file path=ppt/slides/_rels/slide1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0.xml" /></Relationships>
</file>

<file path=ppt/slides/_rels/slide1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1.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2.xml" /></Relationships>
</file>

<file path=ppt/slides/_rels/slide1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3.xml" /></Relationships>
</file>

<file path=ppt/slides/_rels/slide1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4.xml" /></Relationships>
</file>

<file path=ppt/slides/_rels/slide1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5.xml" /></Relationships>
</file>

<file path=ppt/slides/_rels/slide1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6.xml" /></Relationships>
</file>

<file path=ppt/slides/_rels/slide1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7.xml" /></Relationships>
</file>

<file path=ppt/slides/_rels/slide1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8.xml" /></Relationships>
</file>

<file path=ppt/slides/_rels/slide1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9.xml" /></Relationships>
</file>

<file path=ppt/slides/_rels/slide1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0.xml" /></Relationships>
</file>

<file path=ppt/slides/_rels/slide1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1.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2.xml" /></Relationships>
</file>

<file path=ppt/slides/_rels/slide1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3.xml" /></Relationships>
</file>

<file path=ppt/slides/_rels/slide1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4.xml" /></Relationships>
</file>

<file path=ppt/slides/_rels/slide1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5.xml" /></Relationships>
</file>

<file path=ppt/slides/_rels/slide1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6.xml" /></Relationships>
</file>

<file path=ppt/slides/_rels/slide1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7.xml" /></Relationships>
</file>

<file path=ppt/slides/_rels/slide1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8.xml" /></Relationships>
</file>

<file path=ppt/slides/_rels/slide1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9.xml" /></Relationships>
</file>

<file path=ppt/slides/_rels/slide1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0.xml" /></Relationships>
</file>

<file path=ppt/slides/_rels/slide1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1.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19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2.xml" /></Relationships>
</file>

<file path=ppt/slides/_rels/slide1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3.xml" /></Relationships>
</file>

<file path=ppt/slides/_rels/slide1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4.xml" /></Relationships>
</file>

<file path=ppt/slides/_rels/slide1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5.xml" /></Relationships>
</file>

<file path=ppt/slides/_rels/slide19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6.xml" /></Relationships>
</file>

<file path=ppt/slides/_rels/slide19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7.xml" /></Relationships>
</file>

<file path=ppt/slides/_rels/slide1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8.xml" /></Relationships>
</file>

<file path=ppt/slides/_rels/slide1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9.xml" /></Relationships>
</file>

<file path=ppt/slides/_rels/slide1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0.xml" /></Relationships>
</file>

<file path=ppt/slides/_rels/slide1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0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2.xml" /></Relationships>
</file>

<file path=ppt/slides/_rels/slide20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3.xml" /></Relationships>
</file>

<file path=ppt/slides/_rels/slide2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4.xml" /></Relationships>
</file>

<file path=ppt/slides/_rels/slide20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5.xml" /></Relationships>
</file>

<file path=ppt/slides/_rels/slide2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6.xml" /></Relationships>
</file>

<file path=ppt/slides/_rels/slide2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7.xml" /></Relationships>
</file>

<file path=ppt/slides/_rels/slide20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8.xml" /></Relationships>
</file>

<file path=ppt/slides/_rels/slide2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9.xml" /></Relationships>
</file>

<file path=ppt/slides/_rels/slide2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0.xml" /></Relationships>
</file>

<file path=ppt/slides/_rels/slide2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1.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2.xml" /></Relationships>
</file>

<file path=ppt/slides/_rels/slide2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3.xml" /></Relationships>
</file>

<file path=ppt/slides/_rels/slide2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4.xml" /></Relationships>
</file>

<file path=ppt/slides/_rels/slide2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5.xml" /></Relationships>
</file>

<file path=ppt/slides/_rels/slide2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6.xml" /></Relationships>
</file>

<file path=ppt/slides/_rels/slide2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7.xml" /></Relationships>
</file>

<file path=ppt/slides/_rels/slide2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8.xml" /></Relationships>
</file>

<file path=ppt/slides/_rels/slide2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9.xml" /></Relationships>
</file>

<file path=ppt/slides/_rels/slide2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0.xml" /></Relationships>
</file>

<file path=ppt/slides/_rels/slide2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1.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2.xml" /></Relationships>
</file>

<file path=ppt/slides/_rels/slide2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3.xml" /></Relationships>
</file>

<file path=ppt/slides/_rels/slide2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4.xml" /></Relationships>
</file>

<file path=ppt/slides/_rels/slide2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5.xml" /></Relationships>
</file>

<file path=ppt/slides/_rels/slide2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6.xml" /></Relationships>
</file>

<file path=ppt/slides/_rels/slide2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7.xml" /></Relationships>
</file>

<file path=ppt/slides/_rels/slide2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8.xml" /></Relationships>
</file>

<file path=ppt/slides/_rels/slide2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9.xml" /></Relationships>
</file>

<file path=ppt/slides/_rels/slide2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0.xml" /></Relationships>
</file>

<file path=ppt/slides/_rels/slide2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1.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2.xml" /></Relationships>
</file>

<file path=ppt/slides/_rels/slide2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3.xml" /></Relationships>
</file>

<file path=ppt/slides/_rels/slide2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4.xml" /></Relationships>
</file>

<file path=ppt/slides/_rels/slide2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5.xml" /></Relationships>
</file>

<file path=ppt/slides/_rels/slide2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6.xml" /></Relationships>
</file>

<file path=ppt/slides/_rels/slide2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7.xml" /></Relationships>
</file>

<file path=ppt/slides/_rels/slide2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8.xml" /></Relationships>
</file>

<file path=ppt/slides/_rels/slide2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9.xml" /></Relationships>
</file>

<file path=ppt/slides/_rels/slide2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0.xml" /></Relationships>
</file>

<file path=ppt/slides/_rels/slide2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1.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2.xml" /></Relationships>
</file>

<file path=ppt/slides/_rels/slide2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3.xml" /></Relationships>
</file>

<file path=ppt/slides/_rels/slide2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4.xml" /></Relationships>
</file>

<file path=ppt/slides/_rels/slide2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5.xml" /></Relationships>
</file>

<file path=ppt/slides/_rels/slide2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6.xml" /></Relationships>
</file>

<file path=ppt/slides/_rels/slide2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7.xml" /></Relationships>
</file>

<file path=ppt/slides/_rels/slide2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8.xml" /></Relationships>
</file>

<file path=ppt/slides/_rels/slide2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9.xml" /></Relationships>
</file>

<file path=ppt/slides/_rels/slide2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0.xml" /></Relationships>
</file>

<file path=ppt/slides/_rels/slide2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1.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2.xml" /></Relationships>
</file>

<file path=ppt/slides/_rels/slide2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3.xml" /></Relationships>
</file>

<file path=ppt/slides/_rels/slide2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4.xml" /></Relationships>
</file>

<file path=ppt/slides/_rels/slide2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5.xml" /></Relationships>
</file>

<file path=ppt/slides/_rels/slide2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6.xml" /></Relationships>
</file>

<file path=ppt/slides/_rels/slide2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7.xml" /></Relationships>
</file>

<file path=ppt/slides/_rels/slide2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8.xml" /></Relationships>
</file>

<file path=ppt/slides/_rels/slide2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9.xml" /></Relationships>
</file>

<file path=ppt/slides/_rels/slide2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0.xml" /></Relationships>
</file>

<file path=ppt/slides/_rels/slide2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1.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2.xml" /></Relationships>
</file>

<file path=ppt/slides/_rels/slide2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3.xml" /></Relationships>
</file>

<file path=ppt/slides/_rels/slide2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4.xml" /></Relationships>
</file>

<file path=ppt/slides/_rels/slide2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5.xml" /></Relationships>
</file>

<file path=ppt/slides/_rels/slide2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6.xml" /></Relationships>
</file>

<file path=ppt/slides/_rels/slide2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7.xml" /></Relationships>
</file>

<file path=ppt/slides/_rels/slide2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8.xml" /></Relationships>
</file>

<file path=ppt/slides/_rels/slide2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9.xml" /></Relationships>
</file>

<file path=ppt/slides/_rels/slide2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0.xml" /></Relationships>
</file>

<file path=ppt/slides/_rels/slide2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1.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2.xml" /></Relationships>
</file>

<file path=ppt/slides/_rels/slide2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3.xml" /></Relationships>
</file>

<file path=ppt/slides/_rels/slide2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4.xml" /></Relationships>
</file>

<file path=ppt/slides/_rels/slide2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5.xml" /></Relationships>
</file>

<file path=ppt/slides/_rels/slide2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6.xml" /></Relationships>
</file>

<file path=ppt/slides/_rels/slide2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7.xml" /></Relationships>
</file>

<file path=ppt/slides/_rels/slide2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8.xml" /></Relationships>
</file>

<file path=ppt/slides/_rels/slide2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9.xml" /></Relationships>
</file>

<file path=ppt/slides/_rels/slide2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0.xml" /></Relationships>
</file>

<file path=ppt/slides/_rels/slide2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1.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2.xml" /></Relationships>
</file>

<file path=ppt/slides/_rels/slide2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3.xml" /></Relationships>
</file>

<file path=ppt/slides/_rels/slide2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4.xml" /></Relationships>
</file>

<file path=ppt/slides/_rels/slide2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5.xml" /></Relationships>
</file>

<file path=ppt/slides/_rels/slide2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6.xml" /></Relationships>
</file>

<file path=ppt/slides/_rels/slide2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7.xml" /></Relationships>
</file>

<file path=ppt/slides/_rels/slide2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8.xml" /></Relationships>
</file>

<file path=ppt/slides/_rels/slide2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9.xml" /></Relationships>
</file>

<file path=ppt/slides/_rels/slide2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0.xml" /></Relationships>
</file>

<file path=ppt/slides/_rels/slide2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1.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29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2.xml" /></Relationships>
</file>

<file path=ppt/slides/_rels/slide2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3.xml" /></Relationships>
</file>

<file path=ppt/slides/_rels/slide2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4.xml" /></Relationships>
</file>

<file path=ppt/slides/_rels/slide2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5.xml" /></Relationships>
</file>

<file path=ppt/slides/_rels/slide29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6.xml" /></Relationships>
</file>

<file path=ppt/slides/_rels/slide29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7.xml" /></Relationships>
</file>

<file path=ppt/slides/_rels/slide2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8.xml" /></Relationships>
</file>

<file path=ppt/slides/_rels/slide2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9.xml" /></Relationships>
</file>

<file path=ppt/slides/_rels/slide2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0.xml" /></Relationships>
</file>

<file path=ppt/slides/_rels/slide2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2.xml" /></Relationships>
</file>

<file path=ppt/slides/_rels/slide30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3.xml" /></Relationships>
</file>

<file path=ppt/slides/_rels/slide3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4.xml" /></Relationships>
</file>

<file path=ppt/slides/_rels/slide30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5.xml" /></Relationships>
</file>

<file path=ppt/slides/_rels/slide3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6.xml" /></Relationships>
</file>

<file path=ppt/slides/_rels/slide3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7.xml" /></Relationships>
</file>

<file path=ppt/slides/_rels/slide30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8.xml" /></Relationships>
</file>

<file path=ppt/slides/_rels/slide3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9.xml" /></Relationships>
</file>

<file path=ppt/slides/_rels/slide3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0.xml" /></Relationships>
</file>

<file path=ppt/slides/_rels/slide3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1.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2.xml" /></Relationships>
</file>

<file path=ppt/slides/_rels/slide3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3.xml" /></Relationships>
</file>

<file path=ppt/slides/_rels/slide3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4.xml" /></Relationships>
</file>

<file path=ppt/slides/_rels/slide3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5.xml" /></Relationships>
</file>

<file path=ppt/slides/_rels/slide3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6.xml" /></Relationships>
</file>

<file path=ppt/slides/_rels/slide3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7.xml" /></Relationships>
</file>

<file path=ppt/slides/_rels/slide3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8.xml" /></Relationships>
</file>

<file path=ppt/slides/_rels/slide3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9.xml" /></Relationships>
</file>

<file path=ppt/slides/_rels/slide3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0.xml" /></Relationships>
</file>

<file path=ppt/slides/_rels/slide3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1.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2.xml" /></Relationships>
</file>

<file path=ppt/slides/_rels/slide3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3.xml" /></Relationships>
</file>

<file path=ppt/slides/_rels/slide3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4.xml" /></Relationships>
</file>

<file path=ppt/slides/_rels/slide3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5.xml" /></Relationships>
</file>

<file path=ppt/slides/_rels/slide3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6.xml" /></Relationships>
</file>

<file path=ppt/slides/_rels/slide3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7.xml" /></Relationships>
</file>

<file path=ppt/slides/_rels/slide3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8.xml" /></Relationships>
</file>

<file path=ppt/slides/_rels/slide3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9.xml" /></Relationships>
</file>

<file path=ppt/slides/_rels/slide3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0.xml" /></Relationships>
</file>

<file path=ppt/slides/_rels/slide3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1.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2.xml" /></Relationships>
</file>

<file path=ppt/slides/_rels/slide3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3.xml" /></Relationships>
</file>

<file path=ppt/slides/_rels/slide3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4.xml" /></Relationships>
</file>

<file path=ppt/slides/_rels/slide3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5.xml" /></Relationships>
</file>

<file path=ppt/slides/_rels/slide3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6.xml" /></Relationships>
</file>

<file path=ppt/slides/_rels/slide3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7.xml" /></Relationships>
</file>

<file path=ppt/slides/_rels/slide3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8.xml" /></Relationships>
</file>

<file path=ppt/slides/_rels/slide3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9.xml" /></Relationships>
</file>

<file path=ppt/slides/_rels/slide3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0.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4.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5.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6.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7.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8.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9.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0.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1.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4.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5.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6.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7.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8.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9.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0.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1.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4.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5.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6.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7.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8.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9.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0.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1.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lstStyle/>
          <a:p>
            <a:pPr lvl="0" indent="0" marL="0">
              <a:buNone/>
            </a:pPr>
            <a:r>
              <a:rPr/>
              <a:t>Data Literacy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Factors Contributing to the Skills Gap</a:t>
            </a:r>
          </a:p>
        </p:txBody>
      </p:sp>
      <p:sp>
        <p:nvSpPr>
          <p:cNvPr id="3" name="Content Placeholder 2"/>
          <p:cNvSpPr>
            <a:spLocks noGrp="1"/>
          </p:cNvSpPr>
          <p:nvPr>
            <p:ph idx="1"/>
          </p:nvPr>
        </p:nvSpPr>
        <p:spPr/>
        <p:txBody>
          <a:bodyPr/>
          <a:lstStyle/>
          <a:p>
            <a:pPr lvl="0" indent="0" marL="0">
              <a:buNone/>
            </a:pPr>
            <a:r>
              <a:rPr/>
              <a:t>Identifying key factors driving the shortage of data-literate professionals</a:t>
            </a:r>
          </a:p>
          <a:p>
            <a:pPr lvl="0"/>
            <a:r>
              <a:rPr/>
              <a:t>Rapid technological advancements</a:t>
            </a:r>
          </a:p>
          <a:p>
            <a:pPr lvl="0"/>
            <a:r>
              <a:rPr/>
              <a:t>Evolving job requirements</a:t>
            </a:r>
          </a:p>
          <a:p>
            <a:pPr lvl="0"/>
            <a:r>
              <a:rPr/>
              <a:t>Educational gaps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Data Literacy into Data Governance Frameworks</a:t>
            </a:r>
          </a:p>
        </p:txBody>
      </p:sp>
      <p:sp>
        <p:nvSpPr>
          <p:cNvPr id="3" name="Content Placeholder 2"/>
          <p:cNvSpPr>
            <a:spLocks noGrp="1"/>
          </p:cNvSpPr>
          <p:nvPr>
            <p:ph idx="1"/>
          </p:nvPr>
        </p:nvSpPr>
        <p:spPr/>
        <p:txBody>
          <a:bodyPr/>
          <a:lstStyle/>
          <a:p>
            <a:pPr lvl="0"/>
            <a:r>
              <a:rPr/>
              <a:t>Incorporating data literacy requirements into governance policies and procedures</a:t>
            </a:r>
          </a:p>
          <a:p>
            <a:pPr lvl="0"/>
            <a:r>
              <a:rPr/>
              <a:t>Providing training and resources to support data literacy within governance frameworks</a:t>
            </a:r>
          </a:p>
          <a:p>
            <a:pPr lvl="0"/>
            <a:r>
              <a:rPr/>
              <a:t>Leveraging data literacy to enhance data governance effectiveness</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Promoting Data Stewardship and Responsibility Through Data Literacy</a:t>
            </a:r>
          </a:p>
        </p:txBody>
      </p:sp>
      <p:sp>
        <p:nvSpPr>
          <p:cNvPr id="3" name="Content Placeholder 2"/>
          <p:cNvSpPr>
            <a:spLocks noGrp="1"/>
          </p:cNvSpPr>
          <p:nvPr>
            <p:ph idx="1"/>
          </p:nvPr>
        </p:nvSpPr>
        <p:spPr/>
        <p:txBody>
          <a:bodyPr/>
          <a:lstStyle/>
          <a:p>
            <a:pPr lvl="0"/>
            <a:r>
              <a:rPr/>
              <a:t>Empowering data stewards with data literacy skills and knowledge</a:t>
            </a:r>
          </a:p>
          <a:p>
            <a:pPr lvl="0"/>
            <a:r>
              <a:rPr/>
              <a:t>Encouraging a culture of data stewardship and responsibility</a:t>
            </a:r>
          </a:p>
          <a:p>
            <a:pPr lvl="0"/>
            <a:r>
              <a:rPr/>
              <a:t>Ensuring accountability for data governance and compliance</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Ensuring Compliance and Risk Management with Data Literacy</a:t>
            </a:r>
          </a:p>
        </p:txBody>
      </p:sp>
      <p:sp>
        <p:nvSpPr>
          <p:cNvPr id="3" name="Content Placeholder 2"/>
          <p:cNvSpPr>
            <a:spLocks noGrp="1"/>
          </p:cNvSpPr>
          <p:nvPr>
            <p:ph idx="1"/>
          </p:nvPr>
        </p:nvSpPr>
        <p:spPr/>
        <p:txBody>
          <a:bodyPr/>
          <a:lstStyle/>
          <a:p>
            <a:pPr lvl="0"/>
            <a:r>
              <a:rPr/>
              <a:t>Mitigating risks associated with data governance through data literacy</a:t>
            </a:r>
          </a:p>
          <a:p>
            <a:pPr lvl="0"/>
            <a:r>
              <a:rPr/>
              <a:t>Enhancing compliance with regulatory requirements</a:t>
            </a:r>
          </a:p>
          <a:p>
            <a:pPr lvl="0"/>
            <a:r>
              <a:rPr/>
              <a:t>Enabling informed decision-making to address data-related risks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Ethics and Regulation</a:t>
            </a:r>
          </a:p>
        </p:txBody>
      </p:sp>
      <p:sp>
        <p:nvSpPr>
          <p:cNvPr id="3" name="Content Placeholder 2"/>
          <p:cNvSpPr>
            <a:spLocks noGrp="1"/>
          </p:cNvSpPr>
          <p:nvPr>
            <p:ph idx="1"/>
          </p:nvPr>
        </p:nvSpPr>
        <p:spPr/>
        <p:txBody>
          <a:bodyPr/>
          <a:lstStyle/>
          <a:p>
            <a:pPr lvl="0"/>
            <a:r>
              <a:rPr/>
              <a:t>Ethical Considerations in Data Literacy and Usage</a:t>
            </a:r>
          </a:p>
          <a:p>
            <a:pPr lvl="0"/>
            <a:r>
              <a:rPr/>
              <a:t>Regulatory Requirements and Compliance</a:t>
            </a:r>
          </a:p>
          <a:p>
            <a:pPr lvl="0"/>
            <a:r>
              <a:rPr/>
              <a:t>Promoting Ethical Data Practices Through Data Literacy</a:t>
            </a:r>
          </a:p>
          <a:p>
            <a:pPr lvl="0"/>
            <a:r>
              <a:rPr/>
              <a:t>Navigating Ethical Dilemmas with Data Literacy</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Data Literacy and Usage</a:t>
            </a:r>
          </a:p>
        </p:txBody>
      </p:sp>
      <p:sp>
        <p:nvSpPr>
          <p:cNvPr id="3" name="Content Placeholder 2"/>
          <p:cNvSpPr>
            <a:spLocks noGrp="1"/>
          </p:cNvSpPr>
          <p:nvPr>
            <p:ph idx="1"/>
          </p:nvPr>
        </p:nvSpPr>
        <p:spPr/>
        <p:txBody>
          <a:bodyPr/>
          <a:lstStyle/>
          <a:p>
            <a:pPr lvl="0"/>
            <a:r>
              <a:rPr/>
              <a:t>Understanding the ethical implications of data usage</a:t>
            </a:r>
          </a:p>
          <a:p>
            <a:pPr lvl="0"/>
            <a:r>
              <a:rPr/>
              <a:t>Ensuring privacy, fairness, transparency, and accountability</a:t>
            </a:r>
          </a:p>
          <a:p>
            <a:pPr lvl="0"/>
            <a:r>
              <a:rPr/>
              <a:t>Recognizing biases and mitigating ethical risks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Regulatory Requirements and Compliance</a:t>
            </a:r>
          </a:p>
        </p:txBody>
      </p:sp>
      <p:sp>
        <p:nvSpPr>
          <p:cNvPr id="3" name="Content Placeholder 2"/>
          <p:cNvSpPr>
            <a:spLocks noGrp="1"/>
          </p:cNvSpPr>
          <p:nvPr>
            <p:ph idx="1"/>
          </p:nvPr>
        </p:nvSpPr>
        <p:spPr/>
        <p:txBody>
          <a:bodyPr/>
          <a:lstStyle/>
          <a:p>
            <a:pPr lvl="0"/>
            <a:r>
              <a:rPr/>
              <a:t>Understanding regulatory frameworks such as GDPR, HIPAA, and CCPA</a:t>
            </a:r>
          </a:p>
          <a:p>
            <a:pPr lvl="0"/>
            <a:r>
              <a:rPr/>
              <a:t>Ensuring compliance with data protection, privacy, and security regulations</a:t>
            </a:r>
          </a:p>
          <a:p>
            <a:pPr lvl="0"/>
            <a:r>
              <a:rPr/>
              <a:t>Implementing policies and procedures to address regulatory requirements</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Promoting Ethical Data Practices Through Data Literacy</a:t>
            </a:r>
          </a:p>
        </p:txBody>
      </p:sp>
      <p:sp>
        <p:nvSpPr>
          <p:cNvPr id="3" name="Content Placeholder 2"/>
          <p:cNvSpPr>
            <a:spLocks noGrp="1"/>
          </p:cNvSpPr>
          <p:nvPr>
            <p:ph idx="1"/>
          </p:nvPr>
        </p:nvSpPr>
        <p:spPr/>
        <p:txBody>
          <a:bodyPr/>
          <a:lstStyle/>
          <a:p>
            <a:pPr lvl="0"/>
            <a:r>
              <a:rPr/>
              <a:t>Encouraging ethical decision-making in data-driven contexts</a:t>
            </a:r>
          </a:p>
          <a:p>
            <a:pPr lvl="0"/>
            <a:r>
              <a:rPr/>
              <a:t>Providing education on ethical guidelines and best practices</a:t>
            </a:r>
          </a:p>
          <a:p>
            <a:pPr lvl="0"/>
            <a:r>
              <a:rPr/>
              <a:t>Empowering individuals to raise ethical concerns and dilemmas</a:t>
            </a:r>
          </a:p>
          <a:p>
            <a:pPr lvl="0" indent="0" marL="0">
              <a:buNone/>
            </a:pPr>
            <a:r>
              <a:rPr/>
              <a:t>Navigating Ethical Dilemmas with Data Literacy Recognizing ethical dilemmas and challenges Applying ethical decision-making frameworks Seeking guidance and consultation when faced with ethical issues ::: notes Data literacy equips individuals with the skills to navigate ethical dilemmas, recognize biases, mitigate risks, and make informed ethical decisions in complex data-driven environments. Here’s how organizations can navigate ethical dilemmas with data literacy: Recognizing Ethical Dilemmas and Challenges: Data literacy enables individuals to identify ethical dilemmas and challenges in data collection, analysis, interpretation, and decision-making processes. Applying Ethical Decision-Making Frameworks: Providing individuals with ethical decision-making frameworks and tools to analyze ethical dilemmas, evaluate alternative courses of action, and make ethically sound decisions based on values, principles, and organizational policies. Seeking Guidance and Consultation: Encouraging individuals to seek guidance, consultation, and support from ethics committees, legal experts, and other stakeholders when faced with complex ethical issues that require additional expertise or perspective. :::</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5: Reading And Speaking The Language Of Data Agenda</a:t>
            </a:r>
          </a:p>
        </p:txBody>
      </p:sp>
      <p:sp>
        <p:nvSpPr>
          <p:cNvPr id="3" name="Content Placeholder 2"/>
          <p:cNvSpPr>
            <a:spLocks noGrp="1"/>
          </p:cNvSpPr>
          <p:nvPr>
            <p:ph idx="1"/>
          </p:nvPr>
        </p:nvSpPr>
        <p:spPr/>
        <p:txBody>
          <a:bodyPr/>
          <a:lstStyle/>
          <a:p>
            <a:pPr lvl="0"/>
            <a:r>
              <a:rPr/>
              <a:t>Reading Data</a:t>
            </a:r>
          </a:p>
          <a:p>
            <a:pPr lvl="0"/>
            <a:r>
              <a:rPr/>
              <a:t>Data Fluency</a:t>
            </a:r>
          </a:p>
          <a:p>
            <a:pPr lvl="0"/>
            <a:r>
              <a:rPr/>
              <a:t>The Data Dictionary</a:t>
            </a:r>
          </a:p>
          <a:p>
            <a:pPr lvl="0"/>
            <a:r>
              <a:rPr/>
              <a:t>Reading Data And Data Fluency Strategy</a:t>
            </a:r>
          </a:p>
          <a:p>
            <a:pPr lvl="0"/>
            <a:r>
              <a:rPr/>
              <a:t>Organizational Example</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a:t>
            </a:r>
          </a:p>
        </p:txBody>
      </p:sp>
      <p:sp>
        <p:nvSpPr>
          <p:cNvPr id="3" name="Content Placeholder 2"/>
          <p:cNvSpPr>
            <a:spLocks noGrp="1"/>
          </p:cNvSpPr>
          <p:nvPr>
            <p:ph idx="1"/>
          </p:nvPr>
        </p:nvSpPr>
        <p:spPr/>
        <p:txBody>
          <a:bodyPr/>
          <a:lstStyle/>
          <a:p>
            <a:pPr lvl="0"/>
            <a:r>
              <a:rPr/>
              <a:t>Techniques for interpreting and analyzing data effectively</a:t>
            </a:r>
          </a:p>
          <a:p>
            <a:pPr lvl="0"/>
            <a:r>
              <a:rPr/>
              <a:t>Understanding data formats and structures</a:t>
            </a:r>
          </a:p>
          <a:p>
            <a:pPr lvl="0"/>
            <a:r>
              <a:rPr/>
              <a:t>Identifying patterns and trends</a:t>
            </a:r>
          </a:p>
          <a:p>
            <a:pPr lvl="0"/>
            <a:r>
              <a:rPr/>
              <a:t>Extracting actionable insights</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for Interpreting and Analyzing Data Effectively</a:t>
            </a:r>
          </a:p>
        </p:txBody>
      </p:sp>
      <p:sp>
        <p:nvSpPr>
          <p:cNvPr id="3" name="Content Placeholder 2"/>
          <p:cNvSpPr>
            <a:spLocks noGrp="1"/>
          </p:cNvSpPr>
          <p:nvPr>
            <p:ph idx="1"/>
          </p:nvPr>
        </p:nvSpPr>
        <p:spPr/>
        <p:txBody>
          <a:bodyPr/>
          <a:lstStyle/>
          <a:p>
            <a:pPr lvl="0"/>
            <a:r>
              <a:rPr/>
              <a:t>Descriptive Statistics</a:t>
            </a:r>
          </a:p>
          <a:p>
            <a:pPr lvl="0"/>
            <a:r>
              <a:rPr/>
              <a:t>Inferential Statistics</a:t>
            </a:r>
          </a:p>
          <a:p>
            <a:pPr lvl="0"/>
            <a:r>
              <a:rPr/>
              <a:t>Data Visualization</a:t>
            </a:r>
          </a:p>
          <a:p>
            <a:pPr lvl="0"/>
            <a:r>
              <a:rPr/>
              <a:t>Exploratory Data Analysis (EDA)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Impact on Organizations</a:t>
            </a:r>
          </a:p>
        </p:txBody>
      </p:sp>
      <p:sp>
        <p:nvSpPr>
          <p:cNvPr id="3" name="Content Placeholder 2"/>
          <p:cNvSpPr>
            <a:spLocks noGrp="1"/>
          </p:cNvSpPr>
          <p:nvPr>
            <p:ph idx="1"/>
          </p:nvPr>
        </p:nvSpPr>
        <p:spPr/>
        <p:txBody>
          <a:bodyPr/>
          <a:lstStyle/>
          <a:p>
            <a:pPr lvl="0" indent="0" marL="0">
              <a:buNone/>
            </a:pPr>
            <a:r>
              <a:rPr/>
              <a:t>Understanding the implications of the skills gap for businesses</a:t>
            </a:r>
          </a:p>
          <a:p>
            <a:pPr lvl="0"/>
            <a:r>
              <a:rPr/>
              <a:t>Reduced competitiveness</a:t>
            </a:r>
          </a:p>
          <a:p>
            <a:pPr lvl="0"/>
            <a:r>
              <a:rPr/>
              <a:t>Increased risk</a:t>
            </a:r>
          </a:p>
          <a:p>
            <a:pPr lvl="0"/>
            <a:r>
              <a:rPr/>
              <a:t>Talent acquisition challenges</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Data Formats and Structures</a:t>
            </a:r>
          </a:p>
        </p:txBody>
      </p:sp>
      <p:sp>
        <p:nvSpPr>
          <p:cNvPr id="3" name="Content Placeholder 2"/>
          <p:cNvSpPr>
            <a:spLocks noGrp="1"/>
          </p:cNvSpPr>
          <p:nvPr>
            <p:ph idx="1"/>
          </p:nvPr>
        </p:nvSpPr>
        <p:spPr/>
        <p:txBody>
          <a:bodyPr/>
          <a:lstStyle/>
          <a:p>
            <a:pPr lvl="0"/>
            <a:r>
              <a:rPr/>
              <a:t>Structured Data</a:t>
            </a:r>
          </a:p>
          <a:p>
            <a:pPr lvl="0"/>
            <a:r>
              <a:rPr/>
              <a:t>Unstructured Data</a:t>
            </a:r>
          </a:p>
          <a:p>
            <a:pPr lvl="0"/>
            <a:r>
              <a:rPr/>
              <a:t>Semi-structured Data</a:t>
            </a:r>
          </a:p>
          <a:p>
            <a:pPr lvl="0"/>
            <a:r>
              <a:rPr/>
              <a:t>Common Data Formats (e.g., CSV, JSON, XML)</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Patterns and Trends</a:t>
            </a:r>
          </a:p>
        </p:txBody>
      </p:sp>
      <p:sp>
        <p:nvSpPr>
          <p:cNvPr id="3" name="Content Placeholder 2"/>
          <p:cNvSpPr>
            <a:spLocks noGrp="1"/>
          </p:cNvSpPr>
          <p:nvPr>
            <p:ph idx="1"/>
          </p:nvPr>
        </p:nvSpPr>
        <p:spPr/>
        <p:txBody>
          <a:bodyPr/>
          <a:lstStyle/>
          <a:p>
            <a:pPr lvl="0"/>
            <a:r>
              <a:rPr/>
              <a:t>Pattern Recognition Techniques</a:t>
            </a:r>
          </a:p>
          <a:p>
            <a:pPr lvl="0"/>
            <a:r>
              <a:rPr/>
              <a:t>Trend Analysis Methods</a:t>
            </a:r>
          </a:p>
          <a:p>
            <a:pPr lvl="0"/>
            <a:r>
              <a:rPr/>
              <a:t>Correlation and Causation</a:t>
            </a:r>
          </a:p>
          <a:p>
            <a:pPr lvl="0"/>
            <a:r>
              <a:rPr/>
              <a:t>Time Series Analysis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Actionable Insights</a:t>
            </a:r>
          </a:p>
        </p:txBody>
      </p:sp>
      <p:sp>
        <p:nvSpPr>
          <p:cNvPr id="3" name="Content Placeholder 2"/>
          <p:cNvSpPr>
            <a:spLocks noGrp="1"/>
          </p:cNvSpPr>
          <p:nvPr>
            <p:ph idx="1"/>
          </p:nvPr>
        </p:nvSpPr>
        <p:spPr/>
        <p:txBody>
          <a:bodyPr/>
          <a:lstStyle/>
          <a:p>
            <a:pPr lvl="0"/>
            <a:r>
              <a:rPr/>
              <a:t>Data Mining</a:t>
            </a:r>
          </a:p>
          <a:p>
            <a:pPr lvl="0"/>
            <a:r>
              <a:rPr/>
              <a:t>Predictive Analytics</a:t>
            </a:r>
          </a:p>
          <a:p>
            <a:pPr lvl="0"/>
            <a:r>
              <a:rPr/>
              <a:t>Prescriptive Analytics</a:t>
            </a:r>
          </a:p>
          <a:p>
            <a:pPr lvl="0"/>
            <a:r>
              <a:rPr/>
              <a:t>Decision Support Systems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Fluency</a:t>
            </a:r>
          </a:p>
        </p:txBody>
      </p:sp>
      <p:sp>
        <p:nvSpPr>
          <p:cNvPr id="3" name="Content Placeholder 2"/>
          <p:cNvSpPr>
            <a:spLocks noGrp="1"/>
          </p:cNvSpPr>
          <p:nvPr>
            <p:ph idx="1"/>
          </p:nvPr>
        </p:nvSpPr>
        <p:spPr/>
        <p:txBody>
          <a:bodyPr/>
          <a:lstStyle/>
          <a:p>
            <a:pPr lvl="0"/>
            <a:r>
              <a:rPr/>
              <a:t>Understanding Data Fluency</a:t>
            </a:r>
          </a:p>
          <a:p>
            <a:pPr lvl="0"/>
            <a:r>
              <a:rPr/>
              <a:t>Importance of Data Fluency in the Digital Age</a:t>
            </a:r>
          </a:p>
          <a:p>
            <a:pPr lvl="0"/>
            <a:r>
              <a:rPr/>
              <a:t>Developing Data Fluency Skills</a:t>
            </a:r>
          </a:p>
          <a:p>
            <a:pPr lvl="0"/>
            <a:r>
              <a:rPr/>
              <a:t>Applications of Data Fluency in Various Fields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Data Fluency</a:t>
            </a:r>
          </a:p>
        </p:txBody>
      </p:sp>
      <p:sp>
        <p:nvSpPr>
          <p:cNvPr id="3" name="Content Placeholder 2"/>
          <p:cNvSpPr>
            <a:spLocks noGrp="1"/>
          </p:cNvSpPr>
          <p:nvPr>
            <p:ph idx="1"/>
          </p:nvPr>
        </p:nvSpPr>
        <p:spPr/>
        <p:txBody>
          <a:bodyPr/>
          <a:lstStyle/>
          <a:p>
            <a:pPr lvl="0"/>
            <a:r>
              <a:rPr/>
              <a:t>Definition of data fluency</a:t>
            </a:r>
          </a:p>
          <a:p>
            <a:pPr lvl="0"/>
            <a:r>
              <a:rPr/>
              <a:t>Components of data fluency</a:t>
            </a:r>
          </a:p>
          <a:p>
            <a:pPr lvl="0"/>
            <a:r>
              <a:rPr/>
              <a:t>Characteristics of data-fluent individuals</a:t>
            </a:r>
          </a:p>
          <a:p>
            <a:pPr lvl="0"/>
            <a:r>
              <a:rPr/>
              <a:t>Importance of data fluency in modern workplaces</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Fluency in the Digital Age</a:t>
            </a:r>
          </a:p>
        </p:txBody>
      </p:sp>
      <p:sp>
        <p:nvSpPr>
          <p:cNvPr id="3" name="Content Placeholder 2"/>
          <p:cNvSpPr>
            <a:spLocks noGrp="1"/>
          </p:cNvSpPr>
          <p:nvPr>
            <p:ph idx="1"/>
          </p:nvPr>
        </p:nvSpPr>
        <p:spPr/>
        <p:txBody>
          <a:bodyPr/>
          <a:lstStyle/>
          <a:p>
            <a:pPr lvl="0"/>
            <a:r>
              <a:rPr/>
              <a:t>Role of data fluency in decision-making</a:t>
            </a:r>
          </a:p>
          <a:p>
            <a:pPr lvl="0"/>
            <a:r>
              <a:rPr/>
              <a:t>Competitive advantage of data-fluent organizations</a:t>
            </a:r>
          </a:p>
          <a:p>
            <a:pPr lvl="0"/>
            <a:r>
              <a:rPr/>
              <a:t>Impact of data fluency on innovation and problem-solving</a:t>
            </a:r>
          </a:p>
          <a:p>
            <a:pPr lvl="0"/>
            <a:r>
              <a:rPr/>
              <a:t>Integration of data fluency into organizational culture</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Developing Data Fluency Skills</a:t>
            </a:r>
          </a:p>
        </p:txBody>
      </p:sp>
      <p:sp>
        <p:nvSpPr>
          <p:cNvPr id="3" name="Content Placeholder 2"/>
          <p:cNvSpPr>
            <a:spLocks noGrp="1"/>
          </p:cNvSpPr>
          <p:nvPr>
            <p:ph idx="1"/>
          </p:nvPr>
        </p:nvSpPr>
        <p:spPr/>
        <p:txBody>
          <a:bodyPr/>
          <a:lstStyle/>
          <a:p>
            <a:pPr lvl="0"/>
            <a:r>
              <a:rPr/>
              <a:t>Training and educational resources for data fluency</a:t>
            </a:r>
          </a:p>
          <a:p>
            <a:pPr lvl="0"/>
            <a:r>
              <a:rPr/>
              <a:t>Practical exercises and real-world applications</a:t>
            </a:r>
          </a:p>
          <a:p>
            <a:pPr lvl="0"/>
            <a:r>
              <a:rPr/>
              <a:t>Continuous learning and skill development strategies</a:t>
            </a:r>
          </a:p>
          <a:p>
            <a:pPr lvl="0"/>
            <a:r>
              <a:rPr/>
              <a:t>Overcoming challenges in developing data fluency</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of Data Fluency in Various Fields</a:t>
            </a:r>
          </a:p>
        </p:txBody>
      </p:sp>
      <p:sp>
        <p:nvSpPr>
          <p:cNvPr id="3" name="Content Placeholder 2"/>
          <p:cNvSpPr>
            <a:spLocks noGrp="1"/>
          </p:cNvSpPr>
          <p:nvPr>
            <p:ph idx="1"/>
          </p:nvPr>
        </p:nvSpPr>
        <p:spPr/>
        <p:txBody>
          <a:bodyPr/>
          <a:lstStyle/>
          <a:p>
            <a:pPr lvl="0"/>
            <a:r>
              <a:rPr/>
              <a:t>Data fluency in business and management</a:t>
            </a:r>
          </a:p>
          <a:p>
            <a:pPr lvl="0"/>
            <a:r>
              <a:rPr/>
              <a:t>Data-driven decision-making in healthcare</a:t>
            </a:r>
          </a:p>
          <a:p>
            <a:pPr lvl="0"/>
            <a:r>
              <a:rPr/>
              <a:t>Data analysis in scientific research</a:t>
            </a:r>
          </a:p>
          <a:p>
            <a:pPr lvl="0"/>
            <a:r>
              <a:rPr/>
              <a:t>Data literacy in education and academia</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Data Dictionary</a:t>
            </a:r>
          </a:p>
        </p:txBody>
      </p:sp>
      <p:sp>
        <p:nvSpPr>
          <p:cNvPr id="3" name="Content Placeholder 2"/>
          <p:cNvSpPr>
            <a:spLocks noGrp="1"/>
          </p:cNvSpPr>
          <p:nvPr>
            <p:ph idx="1"/>
          </p:nvPr>
        </p:nvSpPr>
        <p:spPr/>
        <p:txBody>
          <a:bodyPr/>
          <a:lstStyle/>
          <a:p>
            <a:pPr lvl="0"/>
            <a:r>
              <a:rPr/>
              <a:t>Understanding the Data Dictionary</a:t>
            </a:r>
          </a:p>
          <a:p>
            <a:pPr lvl="0"/>
            <a:r>
              <a:rPr/>
              <a:t>Creating and Managing a Data Dictionary</a:t>
            </a:r>
          </a:p>
          <a:p>
            <a:pPr lvl="0"/>
            <a:r>
              <a:rPr/>
              <a:t>Integrating the Data Dictionary into Data Governance</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Data Dictionary</a:t>
            </a:r>
          </a:p>
        </p:txBody>
      </p:sp>
      <p:sp>
        <p:nvSpPr>
          <p:cNvPr id="3" name="Content Placeholder 2"/>
          <p:cNvSpPr>
            <a:spLocks noGrp="1"/>
          </p:cNvSpPr>
          <p:nvPr>
            <p:ph idx="1"/>
          </p:nvPr>
        </p:nvSpPr>
        <p:spPr/>
        <p:txBody>
          <a:bodyPr/>
          <a:lstStyle/>
          <a:p>
            <a:pPr lvl="0"/>
            <a:r>
              <a:rPr/>
              <a:t>Definition and purpose of a data dictionary</a:t>
            </a:r>
          </a:p>
          <a:p>
            <a:pPr lvl="0"/>
            <a:r>
              <a:rPr/>
              <a:t>Components of a data dictionary</a:t>
            </a:r>
          </a:p>
          <a:p>
            <a:pPr lvl="0"/>
            <a:r>
              <a:rPr/>
              <a:t>Importance of maintaining a data dictionary</a:t>
            </a:r>
          </a:p>
          <a:p>
            <a:pPr lvl="0"/>
            <a:r>
              <a:rPr/>
              <a:t>Examples of data dictionary entries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Is There A Skills Gap?</a:t>
            </a:r>
          </a:p>
        </p:txBody>
      </p:sp>
      <p:sp>
        <p:nvSpPr>
          <p:cNvPr id="3" name="Content Placeholder 2"/>
          <p:cNvSpPr>
            <a:spLocks noGrp="1"/>
          </p:cNvSpPr>
          <p:nvPr>
            <p:ph idx="1"/>
          </p:nvPr>
        </p:nvSpPr>
        <p:spPr/>
        <p:txBody>
          <a:bodyPr/>
          <a:lstStyle/>
          <a:p>
            <a:pPr lvl="0"/>
            <a:r>
              <a:rPr/>
              <a:t>Changing Natire of Work</a:t>
            </a:r>
          </a:p>
          <a:p>
            <a:pPr lvl="0"/>
            <a:r>
              <a:rPr/>
              <a:t>Education Challenges</a:t>
            </a:r>
          </a:p>
          <a:p>
            <a:pPr lvl="0"/>
            <a:r>
              <a:rPr/>
              <a:t>Organizational Factors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and Managing a Data Dictionary</a:t>
            </a:r>
          </a:p>
        </p:txBody>
      </p:sp>
      <p:sp>
        <p:nvSpPr>
          <p:cNvPr id="3" name="Content Placeholder 2"/>
          <p:cNvSpPr>
            <a:spLocks noGrp="1"/>
          </p:cNvSpPr>
          <p:nvPr>
            <p:ph idx="1"/>
          </p:nvPr>
        </p:nvSpPr>
        <p:spPr/>
        <p:txBody>
          <a:bodyPr/>
          <a:lstStyle/>
          <a:p>
            <a:pPr lvl="0"/>
            <a:r>
              <a:rPr/>
              <a:t>Process for creating a data dictionary</a:t>
            </a:r>
          </a:p>
          <a:p>
            <a:pPr lvl="0"/>
            <a:r>
              <a:rPr/>
              <a:t>Tools and software for managing data dictionaries</a:t>
            </a:r>
          </a:p>
          <a:p>
            <a:pPr lvl="0"/>
            <a:r>
              <a:rPr/>
              <a:t>Best practices for maintaining data dictionary accuracy and relevance</a:t>
            </a:r>
          </a:p>
          <a:p>
            <a:pPr lvl="0"/>
            <a:r>
              <a:rPr/>
              <a:t>Role of data stewards in managing the data dictionary</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the Data Dictionary into Data Governance</a:t>
            </a:r>
          </a:p>
        </p:txBody>
      </p:sp>
      <p:sp>
        <p:nvSpPr>
          <p:cNvPr id="3" name="Content Placeholder 2"/>
          <p:cNvSpPr>
            <a:spLocks noGrp="1"/>
          </p:cNvSpPr>
          <p:nvPr>
            <p:ph idx="1"/>
          </p:nvPr>
        </p:nvSpPr>
        <p:spPr/>
        <p:txBody>
          <a:bodyPr/>
          <a:lstStyle/>
          <a:p>
            <a:pPr lvl="0"/>
            <a:r>
              <a:rPr/>
              <a:t>Relationship between the data dictionary and data governance</a:t>
            </a:r>
          </a:p>
          <a:p>
            <a:pPr lvl="0"/>
            <a:r>
              <a:rPr/>
              <a:t>Incorporating data dictionary standards and guidelines into data governance frameworks</a:t>
            </a:r>
          </a:p>
          <a:p>
            <a:pPr lvl="0"/>
            <a:r>
              <a:rPr/>
              <a:t>Using the data dictionary to enforce data policies and standards</a:t>
            </a:r>
          </a:p>
          <a:p>
            <a:pPr lvl="0"/>
            <a:r>
              <a:rPr/>
              <a:t>Leveraging the data dictionary for data lineage and impact analysis</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And Data Fluency Strategy</a:t>
            </a:r>
          </a:p>
        </p:txBody>
      </p:sp>
      <p:sp>
        <p:nvSpPr>
          <p:cNvPr id="3" name="Content Placeholder 2"/>
          <p:cNvSpPr>
            <a:spLocks noGrp="1"/>
          </p:cNvSpPr>
          <p:nvPr>
            <p:ph idx="1"/>
          </p:nvPr>
        </p:nvSpPr>
        <p:spPr/>
        <p:txBody>
          <a:bodyPr/>
          <a:lstStyle/>
          <a:p>
            <a:pPr lvl="0"/>
            <a:r>
              <a:rPr/>
              <a:t>Developing a Data Reading Strategy</a:t>
            </a:r>
          </a:p>
          <a:p>
            <a:pPr lvl="0"/>
            <a:r>
              <a:rPr/>
              <a:t>Enhancing Data Fluency Skills</a:t>
            </a:r>
          </a:p>
          <a:p>
            <a:pPr lvl="0"/>
            <a:r>
              <a:rPr/>
              <a:t>Implementing Data Fluency Programs</a:t>
            </a:r>
          </a:p>
          <a:p>
            <a:pPr lvl="0"/>
            <a:r>
              <a:rPr/>
              <a:t>Measuring Data Fluency Success</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Developing a Data Reading Strategy</a:t>
            </a:r>
          </a:p>
        </p:txBody>
      </p:sp>
      <p:sp>
        <p:nvSpPr>
          <p:cNvPr id="3" name="Content Placeholder 2"/>
          <p:cNvSpPr>
            <a:spLocks noGrp="1"/>
          </p:cNvSpPr>
          <p:nvPr>
            <p:ph idx="1"/>
          </p:nvPr>
        </p:nvSpPr>
        <p:spPr/>
        <p:txBody>
          <a:bodyPr/>
          <a:lstStyle/>
          <a:p>
            <a:pPr lvl="0"/>
            <a:r>
              <a:rPr/>
              <a:t>Understanding the purpose and goals of data reading</a:t>
            </a:r>
          </a:p>
          <a:p>
            <a:pPr lvl="0"/>
            <a:r>
              <a:rPr/>
              <a:t>Identifying relevant data sources and datasets</a:t>
            </a:r>
          </a:p>
          <a:p>
            <a:pPr lvl="0"/>
            <a:r>
              <a:rPr/>
              <a:t>Establishing criteria for data selection and prioritization</a:t>
            </a:r>
          </a:p>
          <a:p>
            <a:pPr lvl="0"/>
            <a:r>
              <a:rPr/>
              <a:t>Creating a framework for data analysis and interpretation</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Enhancing Data Fluency Skills</a:t>
            </a:r>
          </a:p>
        </p:txBody>
      </p:sp>
      <p:sp>
        <p:nvSpPr>
          <p:cNvPr id="3" name="Content Placeholder 2"/>
          <p:cNvSpPr>
            <a:spLocks noGrp="1"/>
          </p:cNvSpPr>
          <p:nvPr>
            <p:ph idx="1"/>
          </p:nvPr>
        </p:nvSpPr>
        <p:spPr/>
        <p:txBody>
          <a:bodyPr/>
          <a:lstStyle/>
          <a:p>
            <a:pPr lvl="0"/>
            <a:r>
              <a:rPr/>
              <a:t>Identifying data fluency competencies and proficiency levels</a:t>
            </a:r>
          </a:p>
          <a:p>
            <a:pPr lvl="0"/>
            <a:r>
              <a:rPr/>
              <a:t>Assessing current data fluency skills within the organization</a:t>
            </a:r>
          </a:p>
          <a:p>
            <a:pPr lvl="0"/>
            <a:r>
              <a:rPr/>
              <a:t>Providing training and resources to improve data fluency</a:t>
            </a:r>
          </a:p>
          <a:p>
            <a:pPr lvl="0"/>
            <a:r>
              <a:rPr/>
              <a:t>Encouraging continuous learning and skill development</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Data Fluency Programs</a:t>
            </a:r>
          </a:p>
        </p:txBody>
      </p:sp>
      <p:sp>
        <p:nvSpPr>
          <p:cNvPr id="3" name="Content Placeholder 2"/>
          <p:cNvSpPr>
            <a:spLocks noGrp="1"/>
          </p:cNvSpPr>
          <p:nvPr>
            <p:ph idx="1"/>
          </p:nvPr>
        </p:nvSpPr>
        <p:spPr/>
        <p:txBody>
          <a:bodyPr/>
          <a:lstStyle/>
          <a:p>
            <a:pPr lvl="0"/>
            <a:r>
              <a:rPr/>
              <a:t>Designing and implementing data fluency initiatives</a:t>
            </a:r>
          </a:p>
          <a:p>
            <a:pPr lvl="0"/>
            <a:r>
              <a:rPr/>
              <a:t>Integrating data fluency into employee onboarding and training</a:t>
            </a:r>
          </a:p>
          <a:p>
            <a:pPr lvl="0"/>
            <a:r>
              <a:rPr/>
              <a:t>Establishing data fluency champions and advocates</a:t>
            </a:r>
          </a:p>
          <a:p>
            <a:pPr lvl="0"/>
            <a:r>
              <a:rPr/>
              <a:t>Measuring the effectiveness of data fluency programs</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Data Fluency Success</a:t>
            </a:r>
          </a:p>
        </p:txBody>
      </p:sp>
      <p:sp>
        <p:nvSpPr>
          <p:cNvPr id="3" name="Content Placeholder 2"/>
          <p:cNvSpPr>
            <a:spLocks noGrp="1"/>
          </p:cNvSpPr>
          <p:nvPr>
            <p:ph idx="1"/>
          </p:nvPr>
        </p:nvSpPr>
        <p:spPr/>
        <p:txBody>
          <a:bodyPr/>
          <a:lstStyle/>
          <a:p>
            <a:pPr lvl="0"/>
            <a:r>
              <a:rPr/>
              <a:t>Defining key performance indicators (KPIs) for data fluency</a:t>
            </a:r>
          </a:p>
          <a:p>
            <a:pPr lvl="0"/>
            <a:r>
              <a:rPr/>
              <a:t>Conducting assessments to measure data fluency levels</a:t>
            </a:r>
          </a:p>
          <a:p>
            <a:pPr lvl="0"/>
            <a:r>
              <a:rPr/>
              <a:t>Tracking progress and improvement over time</a:t>
            </a:r>
          </a:p>
          <a:p>
            <a:pPr lvl="0"/>
            <a:r>
              <a:rPr/>
              <a:t>Iterating and refining data fluency initiatives based on feedback</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*Organizational Example</a:t>
            </a:r>
          </a:p>
        </p:txBody>
      </p:sp>
      <p:sp>
        <p:nvSpPr>
          <p:cNvPr id="3" name="Content Placeholder 2"/>
          <p:cNvSpPr>
            <a:spLocks noGrp="1"/>
          </p:cNvSpPr>
          <p:nvPr>
            <p:ph idx="1"/>
          </p:nvPr>
        </p:nvSpPr>
        <p:spPr/>
        <p:txBody>
          <a:bodyPr/>
          <a:lstStyle/>
          <a:p>
            <a:pPr lvl="0"/>
            <a:r>
              <a:rPr/>
              <a:t>Case study: Implementation of data literacy initiatives at XYZ Corporation</a:t>
            </a:r>
          </a:p>
          <a:p>
            <a:pPr lvl="0"/>
            <a:r>
              <a:rPr/>
              <a:t>Challenges faced and lessons learned</a:t>
            </a:r>
          </a:p>
          <a:p>
            <a:pPr lvl="0"/>
            <a:r>
              <a:rPr/>
              <a:t>Impact on organizational culture and decision-making processes</a:t>
            </a:r>
          </a:p>
          <a:p>
            <a:pPr lvl="0"/>
            <a:r>
              <a:rPr/>
              <a:t>Best practices for promoting data literacy within organizations</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Descriptive Analytics Workshop</a:t>
            </a:r>
          </a:p>
        </p:txBody>
      </p:sp>
      <p:sp>
        <p:nvSpPr>
          <p:cNvPr id="3" name="Content Placeholder 2"/>
          <p:cNvSpPr>
            <a:spLocks noGrp="1"/>
          </p:cNvSpPr>
          <p:nvPr>
            <p:ph idx="1"/>
          </p:nvPr>
        </p:nvSpPr>
        <p:spPr/>
        <p:txBody>
          <a:bodyPr/>
          <a:lstStyle/>
          <a:p>
            <a:pPr lvl="0" indent="0" marL="0">
              <a:buNone/>
            </a:pPr>
            <a:r>
              <a:rPr/>
              <a:t>Apply descriptive analytics techniques to understand data patterns and trends.</a:t>
            </a:r>
          </a:p>
          <a:p>
            <a:pPr lvl="0"/>
            <a:r>
              <a:rPr/>
              <a:t>Dataset Overview</a:t>
            </a:r>
          </a:p>
          <a:p>
            <a:pPr lvl="0"/>
            <a:r>
              <a:rPr/>
              <a:t>Calculating Summary Statistics</a:t>
            </a:r>
          </a:p>
          <a:p>
            <a:pPr lvl="0"/>
            <a:r>
              <a:rPr/>
              <a:t>Visualizing Data</a:t>
            </a:r>
          </a:p>
          <a:p>
            <a:pPr lvl="0"/>
            <a:r>
              <a:rPr/>
              <a:t>Interpretation and Discussion</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Dataset Overview</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Changing Nature of Work</a:t>
            </a:r>
          </a:p>
        </p:txBody>
      </p:sp>
      <p:sp>
        <p:nvSpPr>
          <p:cNvPr id="3" name="Content Placeholder 2"/>
          <p:cNvSpPr>
            <a:spLocks noGrp="1"/>
          </p:cNvSpPr>
          <p:nvPr>
            <p:ph idx="1"/>
          </p:nvPr>
        </p:nvSpPr>
        <p:spPr/>
        <p:txBody>
          <a:bodyPr/>
          <a:lstStyle/>
          <a:p>
            <a:pPr lvl="0" indent="0" marL="0">
              <a:buNone/>
            </a:pPr>
            <a:r>
              <a:rPr/>
              <a:t>Examining how technological advancements shape the skills landscape</a:t>
            </a:r>
          </a:p>
          <a:p>
            <a:pPr lvl="0"/>
            <a:r>
              <a:rPr/>
              <a:t>Automation and digitization</a:t>
            </a:r>
          </a:p>
          <a:p>
            <a:pPr lvl="0"/>
            <a:r>
              <a:rPr/>
              <a:t>Emerging technologiestransformed existing ones, necessitating continuous upskilling and reskilling to remain relevant in the digital age.</a:t>
            </a:r>
          </a:p>
          <a:p>
            <a:pPr lvl="0"/>
            <a:r>
              <a:rPr/>
              <a:t>Globalization and remote work</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Calculating Summary Statistics</a:t>
            </a:r>
          </a:p>
        </p:txBody>
      </p:sp>
      <p:sp>
        <p:nvSpPr>
          <p:cNvPr id="3" name="Content Placeholder 2"/>
          <p:cNvSpPr>
            <a:spLocks noGrp="1"/>
          </p:cNvSpPr>
          <p:nvPr>
            <p:ph idx="1"/>
          </p:nvPr>
        </p:nvSpPr>
        <p:spPr/>
        <p:txBody>
          <a:bodyPr/>
          <a:lstStyle/>
          <a:p>
            <a:pPr lvl="0" indent="0" marL="0">
              <a:buNone/>
            </a:pPr>
            <a:r>
              <a:rPr/>
              <a:t>Calculate summary statistics for key metrics like Revenue and Units Sold.</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*Visualizing Data</a:t>
            </a:r>
          </a:p>
        </p:txBody>
      </p:sp>
      <p:sp>
        <p:nvSpPr>
          <p:cNvPr id="3" name="Content Placeholder 2"/>
          <p:cNvSpPr>
            <a:spLocks noGrp="1"/>
          </p:cNvSpPr>
          <p:nvPr>
            <p:ph idx="1"/>
          </p:nvPr>
        </p:nvSpPr>
        <p:spPr/>
        <p:txBody>
          <a:bodyPr/>
          <a:lstStyle/>
          <a:p>
            <a:pPr lvl="0" indent="0" marL="0">
              <a:buNone/>
            </a:pPr>
            <a:r>
              <a:rPr/>
              <a:t>Create various types of charts to visualize the data and identify outliers and distribution patterns.</a:t>
            </a:r>
          </a:p>
          <a:p>
            <a:pPr lvl="0"/>
            <a:r>
              <a:rPr/>
              <a:t>Histograms</a:t>
            </a:r>
          </a:p>
          <a:p>
            <a:pPr lvl="0"/>
            <a:r>
              <a:rPr/>
              <a:t>Box Plots</a:t>
            </a:r>
          </a:p>
          <a:p>
            <a:pPr lvl="0"/>
            <a:r>
              <a:rPr/>
              <a:t>Scatter Plots</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Histograms</a:t>
            </a:r>
          </a:p>
        </p:txBody>
      </p:sp>
      <p:sp>
        <p:nvSpPr>
          <p:cNvPr id="3" name="Content Placeholder 2"/>
          <p:cNvSpPr>
            <a:spLocks noGrp="1"/>
          </p:cNvSpPr>
          <p:nvPr>
            <p:ph idx="1"/>
          </p:nvPr>
        </p:nvSpPr>
        <p:spPr/>
        <p:txBody>
          <a:bodyPr/>
          <a:lstStyle/>
          <a:p>
            <a:pPr lvl="0" indent="0" marL="0">
              <a:buNone/>
            </a:pPr>
            <a:r>
              <a:rPr/>
              <a:t>Visualize the distribution of revenue and units sold. (10 minutes)</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Box Plots</a:t>
            </a:r>
          </a:p>
        </p:txBody>
      </p:sp>
      <p:sp>
        <p:nvSpPr>
          <p:cNvPr id="3" name="Content Placeholder 2"/>
          <p:cNvSpPr>
            <a:spLocks noGrp="1"/>
          </p:cNvSpPr>
          <p:nvPr>
            <p:ph idx="1"/>
          </p:nvPr>
        </p:nvSpPr>
        <p:spPr/>
        <p:txBody>
          <a:bodyPr/>
          <a:lstStyle/>
          <a:p>
            <a:pPr lvl="0" indent="0" marL="0">
              <a:buNone/>
            </a:pPr>
            <a:r>
              <a:rPr/>
              <a:t>Identify the range and distribution of revenue and units sold. (10 minutes)</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Scatter Plots</a:t>
            </a:r>
          </a:p>
        </p:txBody>
      </p:sp>
      <p:sp>
        <p:nvSpPr>
          <p:cNvPr id="3" name="Content Placeholder 2"/>
          <p:cNvSpPr>
            <a:spLocks noGrp="1"/>
          </p:cNvSpPr>
          <p:nvPr>
            <p:ph idx="1"/>
          </p:nvPr>
        </p:nvSpPr>
        <p:spPr/>
        <p:txBody>
          <a:bodyPr/>
          <a:lstStyle/>
          <a:p>
            <a:pPr lvl="0" indent="0" marL="0">
              <a:buNone/>
            </a:pPr>
            <a:r>
              <a:rPr/>
              <a:t>Explore the relationship between revenue and units sold. (10 minutes)</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Interpretation and Discussion</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6: Combining Data Literacy And The Four Levels Of Analytics Agenda</a:t>
            </a:r>
          </a:p>
        </p:txBody>
      </p:sp>
      <p:sp>
        <p:nvSpPr>
          <p:cNvPr id="3" name="Content Placeholder 2"/>
          <p:cNvSpPr>
            <a:spLocks noGrp="1"/>
          </p:cNvSpPr>
          <p:nvPr>
            <p:ph idx="1"/>
          </p:nvPr>
        </p:nvSpPr>
        <p:spPr/>
        <p:txBody>
          <a:bodyPr/>
          <a:lstStyle/>
          <a:p>
            <a:pPr lvl="0"/>
            <a:r>
              <a:rPr/>
              <a:t>Data Literacy And Descriptive Analytics</a:t>
            </a:r>
          </a:p>
          <a:p>
            <a:pPr lvl="0"/>
            <a:r>
              <a:rPr/>
              <a:t>Data Literacy And Diagnostic Analytics</a:t>
            </a:r>
          </a:p>
          <a:p>
            <a:pPr lvl="0"/>
            <a:r>
              <a:rPr/>
              <a:t>Data Literacy And Predictive Analytics</a:t>
            </a:r>
          </a:p>
          <a:p>
            <a:pPr lvl="0"/>
            <a:r>
              <a:rPr/>
              <a:t>Data Literacy And Prescriptive Analytics</a:t>
            </a:r>
          </a:p>
          <a:p>
            <a:pPr lvl="0"/>
            <a:r>
              <a:rPr/>
              <a:t>Data Literacy And The Four Levels Of Analytics – The Holistic Puzzle</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Descriptive Analytics</a:t>
            </a:r>
          </a:p>
        </p:txBody>
      </p:sp>
      <p:sp>
        <p:nvSpPr>
          <p:cNvPr id="3" name="Content Placeholder 2"/>
          <p:cNvSpPr>
            <a:spLocks noGrp="1"/>
          </p:cNvSpPr>
          <p:nvPr>
            <p:ph idx="1"/>
          </p:nvPr>
        </p:nvSpPr>
        <p:spPr/>
        <p:txBody>
          <a:bodyPr/>
          <a:lstStyle/>
          <a:p>
            <a:pPr lvl="0"/>
            <a:r>
              <a:rPr/>
              <a:t>Understanding the basics of descriptive analytics</a:t>
            </a:r>
          </a:p>
          <a:p>
            <a:pPr lvl="0"/>
            <a:r>
              <a:rPr/>
              <a:t>Interpreting summary statistics</a:t>
            </a:r>
          </a:p>
          <a:p>
            <a:pPr lvl="0"/>
            <a:r>
              <a:rPr/>
              <a:t>Visualizing data for descriptive analysis</a:t>
            </a:r>
          </a:p>
          <a:p>
            <a:pPr lvl="0"/>
            <a:r>
              <a:rPr/>
              <a:t>Extracting insights from descriptive analytics</a:t>
            </a:r>
          </a:p>
          <a:p>
            <a:pPr lvl="0" indent="0" marL="0">
              <a:buNone/>
            </a:pPr>
            <a:r>
              <a:rPr/>
              <a:t>Here are the detail slides for the “Data Literacy And Descriptive Analytics” section:</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Basics of Descriptive Analytics</a:t>
            </a:r>
          </a:p>
        </p:txBody>
      </p:sp>
      <p:sp>
        <p:nvSpPr>
          <p:cNvPr id="3" name="Content Placeholder 2"/>
          <p:cNvSpPr>
            <a:spLocks noGrp="1"/>
          </p:cNvSpPr>
          <p:nvPr>
            <p:ph idx="1"/>
          </p:nvPr>
        </p:nvSpPr>
        <p:spPr/>
        <p:txBody>
          <a:bodyPr/>
          <a:lstStyle/>
          <a:p>
            <a:pPr lvl="0"/>
            <a:r>
              <a:rPr/>
              <a:t>Definition and purpose of descriptive analytics</a:t>
            </a:r>
          </a:p>
          <a:p>
            <a:pPr lvl="0"/>
            <a:r>
              <a:rPr/>
              <a:t>Types of data used in descriptive analysis</a:t>
            </a:r>
          </a:p>
          <a:p>
            <a:pPr lvl="0"/>
            <a:r>
              <a:rPr/>
              <a:t>Common techniques and methods</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Summary Statistics</a:t>
            </a:r>
          </a:p>
        </p:txBody>
      </p:sp>
      <p:sp>
        <p:nvSpPr>
          <p:cNvPr id="3" name="Content Placeholder 2"/>
          <p:cNvSpPr>
            <a:spLocks noGrp="1"/>
          </p:cNvSpPr>
          <p:nvPr>
            <p:ph idx="1"/>
          </p:nvPr>
        </p:nvSpPr>
        <p:spPr/>
        <p:txBody>
          <a:bodyPr/>
          <a:lstStyle/>
          <a:p>
            <a:pPr lvl="0"/>
            <a:r>
              <a:rPr/>
              <a:t>Mean, median, and mode</a:t>
            </a:r>
          </a:p>
          <a:p>
            <a:pPr lvl="0"/>
            <a:r>
              <a:rPr/>
              <a:t>Variability measures: range, variance, standard deviation</a:t>
            </a:r>
          </a:p>
          <a:p>
            <a:pPr lvl="0"/>
            <a:r>
              <a:rPr/>
              <a:t>Skewness and kurtosis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Educational Challenges</a:t>
            </a:r>
          </a:p>
        </p:txBody>
      </p:sp>
      <p:sp>
        <p:nvSpPr>
          <p:cNvPr id="3" name="Content Placeholder 2"/>
          <p:cNvSpPr>
            <a:spLocks noGrp="1"/>
          </p:cNvSpPr>
          <p:nvPr>
            <p:ph idx="1"/>
          </p:nvPr>
        </p:nvSpPr>
        <p:spPr/>
        <p:txBody>
          <a:bodyPr/>
          <a:lstStyle/>
          <a:p>
            <a:pPr lvl="0" indent="0" marL="0">
              <a:buNone/>
            </a:pPr>
            <a:r>
              <a:rPr/>
              <a:t>Highlighting shortcomings in traditional education systems</a:t>
            </a:r>
          </a:p>
          <a:p>
            <a:pPr lvl="0"/>
            <a:r>
              <a:rPr/>
              <a:t>Outdated curricula</a:t>
            </a:r>
          </a:p>
          <a:p>
            <a:pPr lvl="0"/>
            <a:r>
              <a:rPr/>
              <a:t>Theory over practice</a:t>
            </a:r>
          </a:p>
          <a:p>
            <a:pPr lvl="0"/>
            <a:r>
              <a:rPr/>
              <a:t>Limited access and affordability</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Visualizing Data for Descriptive Analysis</a:t>
            </a:r>
          </a:p>
        </p:txBody>
      </p:sp>
      <p:sp>
        <p:nvSpPr>
          <p:cNvPr id="3" name="Content Placeholder 2"/>
          <p:cNvSpPr>
            <a:spLocks noGrp="1"/>
          </p:cNvSpPr>
          <p:nvPr>
            <p:ph idx="1"/>
          </p:nvPr>
        </p:nvSpPr>
        <p:spPr/>
        <p:txBody>
          <a:bodyPr/>
          <a:lstStyle/>
          <a:p>
            <a:pPr lvl="0"/>
            <a:r>
              <a:rPr/>
              <a:t>Histograms</a:t>
            </a:r>
          </a:p>
          <a:p>
            <a:pPr lvl="0"/>
            <a:r>
              <a:rPr/>
              <a:t>Box plots</a:t>
            </a:r>
          </a:p>
          <a:p>
            <a:pPr lvl="0"/>
            <a:r>
              <a:rPr/>
              <a:t>Scatter plots</a:t>
            </a:r>
          </a:p>
          <a:p>
            <a:pPr lvl="0"/>
            <a:r>
              <a:rPr/>
              <a:t>Pie charts</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Insights from Descriptive Analytics</a:t>
            </a:r>
          </a:p>
        </p:txBody>
      </p:sp>
      <p:sp>
        <p:nvSpPr>
          <p:cNvPr id="3" name="Content Placeholder 2"/>
          <p:cNvSpPr>
            <a:spLocks noGrp="1"/>
          </p:cNvSpPr>
          <p:nvPr>
            <p:ph idx="1"/>
          </p:nvPr>
        </p:nvSpPr>
        <p:spPr/>
        <p:txBody>
          <a:bodyPr/>
          <a:lstStyle/>
          <a:p>
            <a:pPr lvl="0"/>
            <a:r>
              <a:rPr/>
              <a:t>Identifying trends and patterns</a:t>
            </a:r>
          </a:p>
          <a:p>
            <a:pPr lvl="0"/>
            <a:r>
              <a:rPr/>
              <a:t>Making data-driven decisions</a:t>
            </a:r>
          </a:p>
          <a:p>
            <a:pPr lvl="0"/>
            <a:r>
              <a:rPr/>
              <a:t>Communicating insights effectively</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Diagnostic Analytics</a:t>
            </a:r>
          </a:p>
        </p:txBody>
      </p:sp>
      <p:sp>
        <p:nvSpPr>
          <p:cNvPr id="3" name="Content Placeholder 2"/>
          <p:cNvSpPr>
            <a:spLocks noGrp="1"/>
          </p:cNvSpPr>
          <p:nvPr>
            <p:ph idx="1"/>
          </p:nvPr>
        </p:nvSpPr>
        <p:spPr/>
        <p:txBody>
          <a:bodyPr/>
          <a:lstStyle/>
          <a:p>
            <a:pPr lvl="0"/>
            <a:r>
              <a:rPr/>
              <a:t>Understanding Diagnostic Analytics</a:t>
            </a:r>
          </a:p>
          <a:p>
            <a:pPr lvl="0"/>
            <a:r>
              <a:rPr/>
              <a:t>Techniques for Diagnostic Analysis</a:t>
            </a:r>
          </a:p>
          <a:p>
            <a:pPr lvl="0"/>
            <a:r>
              <a:rPr/>
              <a:t>Interpreting Diagnostic Results</a:t>
            </a:r>
          </a:p>
          <a:p>
            <a:pPr lvl="0"/>
            <a:r>
              <a:rPr/>
              <a:t>Case Study: Applying Diagnostic Analytics</a:t>
            </a:r>
          </a:p>
          <a:p>
            <a:pPr lvl="0" indent="0" marL="0">
              <a:buNone/>
            </a:pPr>
            <a:r>
              <a:rPr/>
              <a:t>Here are the detail slides for the “Data Literacy And Diagnostic Analytics” section:</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Diagnostic Analytics</a:t>
            </a:r>
          </a:p>
        </p:txBody>
      </p:sp>
      <p:sp>
        <p:nvSpPr>
          <p:cNvPr id="3" name="Content Placeholder 2"/>
          <p:cNvSpPr>
            <a:spLocks noGrp="1"/>
          </p:cNvSpPr>
          <p:nvPr>
            <p:ph idx="1"/>
          </p:nvPr>
        </p:nvSpPr>
        <p:spPr/>
        <p:txBody>
          <a:bodyPr/>
          <a:lstStyle/>
          <a:p>
            <a:pPr lvl="0"/>
            <a:r>
              <a:rPr/>
              <a:t>Definition and purpose of diagnostic analytics</a:t>
            </a:r>
          </a:p>
          <a:p>
            <a:pPr lvl="0"/>
            <a:r>
              <a:rPr/>
              <a:t>Contrasting with descriptive analytics</a:t>
            </a:r>
          </a:p>
          <a:p>
            <a:pPr lvl="0"/>
            <a:r>
              <a:rPr/>
              <a:t>Identifying causal relationships</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for Diagnostic Analysis</a:t>
            </a:r>
          </a:p>
        </p:txBody>
      </p:sp>
      <p:sp>
        <p:nvSpPr>
          <p:cNvPr id="3" name="Content Placeholder 2"/>
          <p:cNvSpPr>
            <a:spLocks noGrp="1"/>
          </p:cNvSpPr>
          <p:nvPr>
            <p:ph idx="1"/>
          </p:nvPr>
        </p:nvSpPr>
        <p:spPr/>
        <p:txBody>
          <a:bodyPr/>
          <a:lstStyle/>
          <a:p>
            <a:pPr lvl="0"/>
            <a:r>
              <a:rPr/>
              <a:t>Correlation analysis</a:t>
            </a:r>
          </a:p>
          <a:p>
            <a:pPr lvl="0"/>
            <a:r>
              <a:rPr/>
              <a:t>Regression analysis</a:t>
            </a:r>
          </a:p>
          <a:p>
            <a:pPr lvl="0"/>
            <a:r>
              <a:rPr/>
              <a:t>Hypothesis testing</a:t>
            </a:r>
          </a:p>
          <a:p>
            <a:pPr lvl="0"/>
            <a:r>
              <a:rPr/>
              <a:t>Root cause analysis</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Diagnostic Results</a:t>
            </a:r>
          </a:p>
        </p:txBody>
      </p:sp>
      <p:sp>
        <p:nvSpPr>
          <p:cNvPr id="3" name="Content Placeholder 2"/>
          <p:cNvSpPr>
            <a:spLocks noGrp="1"/>
          </p:cNvSpPr>
          <p:nvPr>
            <p:ph idx="1"/>
          </p:nvPr>
        </p:nvSpPr>
        <p:spPr/>
        <p:txBody>
          <a:bodyPr/>
          <a:lstStyle/>
          <a:p>
            <a:pPr lvl="0"/>
            <a:r>
              <a:rPr/>
              <a:t>Assessing statistical significance</a:t>
            </a:r>
          </a:p>
          <a:p>
            <a:pPr lvl="0"/>
            <a:r>
              <a:rPr/>
              <a:t>Understanding correlation vs. causation</a:t>
            </a:r>
          </a:p>
          <a:p>
            <a:pPr lvl="0"/>
            <a:r>
              <a:rPr/>
              <a:t>Evaluating model performance</a:t>
            </a:r>
          </a:p>
          <a:p>
            <a:pPr lvl="0"/>
            <a:r>
              <a:rPr/>
              <a:t>Drawing actionable insights</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Applying Diagnostic Analytics</a:t>
            </a:r>
          </a:p>
        </p:txBody>
      </p:sp>
      <p:sp>
        <p:nvSpPr>
          <p:cNvPr id="3" name="Content Placeholder 2"/>
          <p:cNvSpPr>
            <a:spLocks noGrp="1"/>
          </p:cNvSpPr>
          <p:nvPr>
            <p:ph idx="1"/>
          </p:nvPr>
        </p:nvSpPr>
        <p:spPr/>
        <p:txBody>
          <a:bodyPr/>
          <a:lstStyle/>
          <a:p>
            <a:pPr lvl="0"/>
            <a:r>
              <a:rPr/>
              <a:t>Real-world example of diagnostic analysis</a:t>
            </a:r>
          </a:p>
          <a:p>
            <a:pPr lvl="0"/>
            <a:r>
              <a:rPr/>
              <a:t>Identifying key metrics and variables</a:t>
            </a:r>
          </a:p>
          <a:p>
            <a:pPr lvl="0"/>
            <a:r>
              <a:rPr/>
              <a:t>Analyzing causal relationships and root causes</a:t>
            </a:r>
          </a:p>
          <a:p>
            <a:pPr lvl="0"/>
            <a:r>
              <a:rPr/>
              <a:t>Deriving actionable insights and recommendations</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Predictive Analytics</a:t>
            </a:r>
          </a:p>
        </p:txBody>
      </p:sp>
      <p:sp>
        <p:nvSpPr>
          <p:cNvPr id="3" name="Content Placeholder 2"/>
          <p:cNvSpPr>
            <a:spLocks noGrp="1"/>
          </p:cNvSpPr>
          <p:nvPr>
            <p:ph idx="1"/>
          </p:nvPr>
        </p:nvSpPr>
        <p:spPr/>
        <p:txBody>
          <a:bodyPr/>
          <a:lstStyle/>
          <a:p>
            <a:pPr lvl="0"/>
            <a:r>
              <a:rPr/>
              <a:t>Introduction to Predictive Analytics</a:t>
            </a:r>
          </a:p>
          <a:p>
            <a:pPr lvl="0"/>
            <a:r>
              <a:rPr/>
              <a:t>Key Concepts in Predictive Modeling</a:t>
            </a:r>
          </a:p>
          <a:p>
            <a:pPr lvl="0"/>
            <a:r>
              <a:rPr/>
              <a:t>Data Preparation for Predictive Analytics</a:t>
            </a:r>
          </a:p>
          <a:p>
            <a:pPr lvl="0"/>
            <a:r>
              <a:rPr/>
              <a:t>Evaluating Predictive Models</a:t>
            </a:r>
          </a:p>
          <a:p>
            <a:pPr lvl="0"/>
            <a:r>
              <a:rPr/>
              <a:t>Case Study: Applying Predictive Analytics</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Predictive Analytics</a:t>
            </a:r>
          </a:p>
        </p:txBody>
      </p:sp>
      <p:sp>
        <p:nvSpPr>
          <p:cNvPr id="3" name="Content Placeholder 2"/>
          <p:cNvSpPr>
            <a:spLocks noGrp="1"/>
          </p:cNvSpPr>
          <p:nvPr>
            <p:ph idx="1"/>
          </p:nvPr>
        </p:nvSpPr>
        <p:spPr/>
        <p:txBody>
          <a:bodyPr/>
          <a:lstStyle/>
          <a:p>
            <a:pPr lvl="0"/>
            <a:r>
              <a:rPr/>
              <a:t>Definition and Overview</a:t>
            </a:r>
          </a:p>
          <a:p>
            <a:pPr lvl="0"/>
            <a:r>
              <a:rPr/>
              <a:t>Importance in Decision Making</a:t>
            </a:r>
          </a:p>
          <a:p>
            <a:pPr lvl="0"/>
            <a:r>
              <a:rPr/>
              <a:t>Examples of Predictive Analytics Applications</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Concepts in Predictive Modeling</a:t>
            </a:r>
          </a:p>
        </p:txBody>
      </p:sp>
      <p:sp>
        <p:nvSpPr>
          <p:cNvPr id="3" name="Content Placeholder 2"/>
          <p:cNvSpPr>
            <a:spLocks noGrp="1"/>
          </p:cNvSpPr>
          <p:nvPr>
            <p:ph idx="1"/>
          </p:nvPr>
        </p:nvSpPr>
        <p:spPr/>
        <p:txBody>
          <a:bodyPr/>
          <a:lstStyle/>
          <a:p>
            <a:pPr lvl="0"/>
            <a:r>
              <a:rPr/>
              <a:t>Supervised vs. Unsupervised Learning</a:t>
            </a:r>
          </a:p>
          <a:p>
            <a:pPr lvl="0"/>
            <a:r>
              <a:rPr/>
              <a:t>Classification vs. Regression</a:t>
            </a:r>
          </a:p>
          <a:p>
            <a:pPr lvl="0"/>
            <a:r>
              <a:rPr/>
              <a:t>Overfitting and Underfitting</a:t>
            </a:r>
          </a:p>
          <a:p>
            <a:pPr lvl="0"/>
            <a:r>
              <a:rPr/>
              <a:t>Model Evaluation Metrics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Organizational Factors</a:t>
            </a:r>
          </a:p>
        </p:txBody>
      </p:sp>
      <p:sp>
        <p:nvSpPr>
          <p:cNvPr id="3" name="Content Placeholder 2"/>
          <p:cNvSpPr>
            <a:spLocks noGrp="1"/>
          </p:cNvSpPr>
          <p:nvPr>
            <p:ph idx="1"/>
          </p:nvPr>
        </p:nvSpPr>
        <p:spPr/>
        <p:txBody>
          <a:bodyPr/>
          <a:lstStyle/>
          <a:p>
            <a:pPr lvl="0" indent="0" marL="0">
              <a:buNone/>
            </a:pPr>
            <a:r>
              <a:rPr/>
              <a:t>Identifying internal challenges within organizations</a:t>
            </a:r>
          </a:p>
          <a:p>
            <a:pPr lvl="0"/>
            <a:r>
              <a:rPr/>
              <a:t>Lack of investment in training</a:t>
            </a:r>
          </a:p>
          <a:p>
            <a:pPr lvl="0"/>
            <a:r>
              <a:rPr/>
              <a:t>Siloed departments and communication barriers</a:t>
            </a:r>
          </a:p>
          <a:p>
            <a:pPr lvl="0"/>
            <a:r>
              <a:rPr/>
              <a:t>Resistance to change</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 for Predictive Analytics</a:t>
            </a:r>
          </a:p>
        </p:txBody>
      </p:sp>
      <p:sp>
        <p:nvSpPr>
          <p:cNvPr id="3" name="Content Placeholder 2"/>
          <p:cNvSpPr>
            <a:spLocks noGrp="1"/>
          </p:cNvSpPr>
          <p:nvPr>
            <p:ph idx="1"/>
          </p:nvPr>
        </p:nvSpPr>
        <p:spPr/>
        <p:txBody>
          <a:bodyPr/>
          <a:lstStyle/>
          <a:p>
            <a:pPr lvl="0"/>
            <a:r>
              <a:rPr/>
              <a:t>Data Cleaning and Preprocessing</a:t>
            </a:r>
          </a:p>
          <a:p>
            <a:pPr lvl="0"/>
            <a:r>
              <a:rPr/>
              <a:t>Feature Selection and Engineering</a:t>
            </a:r>
          </a:p>
          <a:p>
            <a:pPr lvl="0"/>
            <a:r>
              <a:rPr/>
              <a:t>Handling Missing Values and Outliers</a:t>
            </a:r>
          </a:p>
          <a:p>
            <a:pPr lvl="0"/>
            <a:r>
              <a:rPr/>
              <a:t>Train-Test Split and Cross-Validation</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Evaluating Predictive Models</a:t>
            </a:r>
          </a:p>
        </p:txBody>
      </p:sp>
      <p:sp>
        <p:nvSpPr>
          <p:cNvPr id="3" name="Content Placeholder 2"/>
          <p:cNvSpPr>
            <a:spLocks noGrp="1"/>
          </p:cNvSpPr>
          <p:nvPr>
            <p:ph idx="1"/>
          </p:nvPr>
        </p:nvSpPr>
        <p:spPr/>
        <p:txBody>
          <a:bodyPr/>
          <a:lstStyle/>
          <a:p>
            <a:pPr lvl="0"/>
            <a:r>
              <a:rPr/>
              <a:t>Confusion Matrix and Performance Metrics</a:t>
            </a:r>
          </a:p>
          <a:p>
            <a:pPr lvl="0"/>
            <a:r>
              <a:rPr/>
              <a:t>ROC Curve and AUC</a:t>
            </a:r>
          </a:p>
          <a:p>
            <a:pPr lvl="0"/>
            <a:r>
              <a:rPr/>
              <a:t>Model Interpretability</a:t>
            </a:r>
          </a:p>
          <a:p>
            <a:pPr lvl="0"/>
            <a:r>
              <a:rPr/>
              <a:t>Bias-Variance Tradeoff</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Applying Predictive Analytics</a:t>
            </a:r>
          </a:p>
        </p:txBody>
      </p:sp>
      <p:sp>
        <p:nvSpPr>
          <p:cNvPr id="3" name="Content Placeholder 2"/>
          <p:cNvSpPr>
            <a:spLocks noGrp="1"/>
          </p:cNvSpPr>
          <p:nvPr>
            <p:ph idx="1"/>
          </p:nvPr>
        </p:nvSpPr>
        <p:spPr/>
        <p:txBody>
          <a:bodyPr/>
          <a:lstStyle/>
          <a:p>
            <a:pPr lvl="0"/>
            <a:r>
              <a:rPr/>
              <a:t>Problem Statement and Objectives</a:t>
            </a:r>
          </a:p>
          <a:p>
            <a:pPr lvl="0"/>
            <a:r>
              <a:rPr/>
              <a:t>Data Collection and Exploration</a:t>
            </a:r>
          </a:p>
          <a:p>
            <a:pPr lvl="0"/>
            <a:r>
              <a:rPr/>
              <a:t>Model Building and Evaluation</a:t>
            </a:r>
          </a:p>
          <a:p>
            <a:pPr lvl="0"/>
            <a:r>
              <a:rPr/>
              <a:t>Insights and Recommendations</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Prescriptive Analytics</a:t>
            </a:r>
          </a:p>
        </p:txBody>
      </p:sp>
      <p:sp>
        <p:nvSpPr>
          <p:cNvPr id="3" name="Content Placeholder 2"/>
          <p:cNvSpPr>
            <a:spLocks noGrp="1"/>
          </p:cNvSpPr>
          <p:nvPr>
            <p:ph idx="1"/>
          </p:nvPr>
        </p:nvSpPr>
        <p:spPr/>
        <p:txBody>
          <a:bodyPr/>
          <a:lstStyle/>
          <a:p>
            <a:pPr lvl="0"/>
            <a:r>
              <a:rPr/>
              <a:t>Understanding Prescriptive Analytics</a:t>
            </a:r>
          </a:p>
          <a:p>
            <a:pPr lvl="0"/>
            <a:r>
              <a:rPr/>
              <a:t>Role of Data Literacy in Prescriptive Analytics</a:t>
            </a:r>
          </a:p>
          <a:p>
            <a:pPr lvl="0"/>
            <a:r>
              <a:rPr/>
              <a:t>Techniques and Tools for Prescriptive Analytics</a:t>
            </a:r>
          </a:p>
          <a:p>
            <a:pPr lvl="0"/>
            <a:r>
              <a:rPr/>
              <a:t>Implementation Challenges and Considerations</a:t>
            </a:r>
          </a:p>
          <a:p>
            <a:pPr lvl="0"/>
            <a:r>
              <a:rPr/>
              <a:t>Case Study: Applying Prescriptive Analytics</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Prescriptive Analytics</a:t>
            </a:r>
          </a:p>
        </p:txBody>
      </p:sp>
      <p:sp>
        <p:nvSpPr>
          <p:cNvPr id="3" name="Content Placeholder 2"/>
          <p:cNvSpPr>
            <a:spLocks noGrp="1"/>
          </p:cNvSpPr>
          <p:nvPr>
            <p:ph idx="1"/>
          </p:nvPr>
        </p:nvSpPr>
        <p:spPr/>
        <p:txBody>
          <a:bodyPr/>
          <a:lstStyle/>
          <a:p>
            <a:pPr lvl="0"/>
            <a:r>
              <a:rPr/>
              <a:t>Definition and Overview</a:t>
            </a:r>
          </a:p>
          <a:p>
            <a:pPr lvl="0"/>
            <a:r>
              <a:rPr/>
              <a:t>Distinction from Descriptive and Predictive Analytics</a:t>
            </a:r>
          </a:p>
          <a:p>
            <a:pPr lvl="0"/>
            <a:r>
              <a:rPr/>
              <a:t>Goal and Objectives</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Literacy in Prescriptive Analytics</a:t>
            </a:r>
          </a:p>
        </p:txBody>
      </p:sp>
      <p:sp>
        <p:nvSpPr>
          <p:cNvPr id="3" name="Content Placeholder 2"/>
          <p:cNvSpPr>
            <a:spLocks noGrp="1"/>
          </p:cNvSpPr>
          <p:nvPr>
            <p:ph idx="1"/>
          </p:nvPr>
        </p:nvSpPr>
        <p:spPr/>
        <p:txBody>
          <a:bodyPr/>
          <a:lstStyle/>
          <a:p>
            <a:pPr lvl="0"/>
            <a:r>
              <a:rPr/>
              <a:t>Interpreting Prescriptive Insights</a:t>
            </a:r>
          </a:p>
          <a:p>
            <a:pPr lvl="0"/>
            <a:r>
              <a:rPr/>
              <a:t>Understanding Model Outputs</a:t>
            </a:r>
          </a:p>
          <a:p>
            <a:pPr lvl="0"/>
            <a:r>
              <a:rPr/>
              <a:t>Making Informed Decisions</a:t>
            </a:r>
          </a:p>
          <a:p>
            <a:pPr lvl="0"/>
            <a:r>
              <a:rPr/>
              <a:t>Collaborating Across Teams</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and Tools for Prescriptive Analytics</a:t>
            </a:r>
          </a:p>
        </p:txBody>
      </p:sp>
      <p:sp>
        <p:nvSpPr>
          <p:cNvPr id="3" name="Content Placeholder 2"/>
          <p:cNvSpPr>
            <a:spLocks noGrp="1"/>
          </p:cNvSpPr>
          <p:nvPr>
            <p:ph idx="1"/>
          </p:nvPr>
        </p:nvSpPr>
        <p:spPr/>
        <p:txBody>
          <a:bodyPr/>
          <a:lstStyle/>
          <a:p>
            <a:pPr lvl="0"/>
            <a:r>
              <a:rPr/>
              <a:t>Optimization Algorithms</a:t>
            </a:r>
          </a:p>
          <a:p>
            <a:pPr lvl="0"/>
            <a:r>
              <a:rPr/>
              <a:t>Decision Trees and Rule-Based Systems</a:t>
            </a:r>
          </a:p>
          <a:p>
            <a:pPr lvl="0"/>
            <a:r>
              <a:rPr/>
              <a:t>Simulation and Scenario Analysis</a:t>
            </a:r>
          </a:p>
          <a:p>
            <a:pPr lvl="0"/>
            <a:r>
              <a:rPr/>
              <a:t>Machine Learning Models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Challenges and Considerations</a:t>
            </a:r>
          </a:p>
        </p:txBody>
      </p:sp>
      <p:sp>
        <p:nvSpPr>
          <p:cNvPr id="3" name="Content Placeholder 2"/>
          <p:cNvSpPr>
            <a:spLocks noGrp="1"/>
          </p:cNvSpPr>
          <p:nvPr>
            <p:ph idx="1"/>
          </p:nvPr>
        </p:nvSpPr>
        <p:spPr/>
        <p:txBody>
          <a:bodyPr/>
          <a:lstStyle/>
          <a:p>
            <a:pPr lvl="0"/>
            <a:r>
              <a:rPr/>
              <a:t>Data Quality and Availability</a:t>
            </a:r>
          </a:p>
          <a:p>
            <a:pPr lvl="0"/>
            <a:r>
              <a:rPr/>
              <a:t>Ethical and Regulatory Compliance</a:t>
            </a:r>
          </a:p>
          <a:p>
            <a:pPr lvl="0"/>
            <a:r>
              <a:rPr/>
              <a:t>Organizational Readiness and Culture</a:t>
            </a:r>
          </a:p>
          <a:p>
            <a:pPr lvl="0"/>
            <a:r>
              <a:rPr/>
              <a:t>Change Management and Adoption</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Applying Prescriptive Analytics</a:t>
            </a:r>
          </a:p>
        </p:txBody>
      </p:sp>
      <p:sp>
        <p:nvSpPr>
          <p:cNvPr id="3" name="Content Placeholder 2"/>
          <p:cNvSpPr>
            <a:spLocks noGrp="1"/>
          </p:cNvSpPr>
          <p:nvPr>
            <p:ph idx="1"/>
          </p:nvPr>
        </p:nvSpPr>
        <p:spPr/>
        <p:txBody>
          <a:bodyPr/>
          <a:lstStyle/>
          <a:p>
            <a:pPr lvl="0"/>
            <a:r>
              <a:rPr/>
              <a:t>Business Problem and Objectives</a:t>
            </a:r>
          </a:p>
          <a:p>
            <a:pPr lvl="0"/>
            <a:r>
              <a:rPr/>
              <a:t>Data Preparation and Analysis</a:t>
            </a:r>
          </a:p>
          <a:p>
            <a:pPr lvl="0"/>
            <a:r>
              <a:rPr/>
              <a:t>Model Development and Validation</a:t>
            </a:r>
          </a:p>
          <a:p>
            <a:pPr lvl="0"/>
            <a:r>
              <a:rPr/>
              <a:t>Implementation and Results</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The Four Levels Of Analytics – The Holistic Puzzle</a:t>
            </a:r>
          </a:p>
        </p:txBody>
      </p:sp>
      <p:sp>
        <p:nvSpPr>
          <p:cNvPr id="3" name="Content Placeholder 2"/>
          <p:cNvSpPr>
            <a:spLocks noGrp="1"/>
          </p:cNvSpPr>
          <p:nvPr>
            <p:ph idx="1"/>
          </p:nvPr>
        </p:nvSpPr>
        <p:spPr/>
        <p:txBody>
          <a:bodyPr/>
          <a:lstStyle/>
          <a:p>
            <a:pPr lvl="0"/>
            <a:r>
              <a:rPr/>
              <a:t>Introduction to the Four Levels of Analytics</a:t>
            </a:r>
          </a:p>
          <a:p>
            <a:pPr lvl="0"/>
            <a:r>
              <a:rPr/>
              <a:t>Importance of Data Literacy Across Analytics Levels</a:t>
            </a:r>
          </a:p>
          <a:p>
            <a:pPr lvl="0"/>
            <a:r>
              <a:rPr/>
              <a:t>Enhancing Data Literacy for Comprehensive Analytics Understanding</a:t>
            </a:r>
          </a:p>
          <a:p>
            <a:pPr lvl="0"/>
            <a:r>
              <a:rPr/>
              <a:t>Integrating Data Literacy into Organizational Analytics Culture</a:t>
            </a:r>
          </a:p>
          <a:p>
            <a:pPr lvl="0"/>
            <a:r>
              <a:rPr/>
              <a:t>Case Study: Successful Implementation of Holistic Data Literacy and Analytics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*What’s Next?</a:t>
            </a:r>
          </a:p>
        </p:txBody>
      </p:sp>
      <p:sp>
        <p:nvSpPr>
          <p:cNvPr id="3" name="Content Placeholder 2"/>
          <p:cNvSpPr>
            <a:spLocks noGrp="1"/>
          </p:cNvSpPr>
          <p:nvPr>
            <p:ph idx="1"/>
          </p:nvPr>
        </p:nvSpPr>
        <p:spPr/>
        <p:txBody>
          <a:bodyPr/>
          <a:lstStyle/>
          <a:p>
            <a:pPr lvl="0"/>
            <a:r>
              <a:rPr/>
              <a:t>Artificial intelligence</a:t>
            </a:r>
          </a:p>
          <a:p>
            <a:pPr lvl="0"/>
            <a:r>
              <a:rPr/>
              <a:t>Automation and IoT</a:t>
            </a:r>
          </a:p>
          <a:p>
            <a:pPr lvl="0"/>
            <a:r>
              <a:rPr/>
              <a:t>Oppourtunities and Challenges</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the Four Levels of Analytics</a:t>
            </a:r>
          </a:p>
        </p:txBody>
      </p:sp>
      <p:sp>
        <p:nvSpPr>
          <p:cNvPr id="3" name="Content Placeholder 2"/>
          <p:cNvSpPr>
            <a:spLocks noGrp="1"/>
          </p:cNvSpPr>
          <p:nvPr>
            <p:ph idx="1"/>
          </p:nvPr>
        </p:nvSpPr>
        <p:spPr/>
        <p:txBody>
          <a:bodyPr/>
          <a:lstStyle/>
          <a:p>
            <a:pPr lvl="0"/>
            <a:r>
              <a:rPr/>
              <a:t>Descriptive Analytics</a:t>
            </a:r>
          </a:p>
          <a:p>
            <a:pPr lvl="0"/>
            <a:r>
              <a:rPr/>
              <a:t>Diagnostic Analytics</a:t>
            </a:r>
          </a:p>
          <a:p>
            <a:pPr lvl="0"/>
            <a:r>
              <a:rPr/>
              <a:t>Predictive Analytics</a:t>
            </a:r>
          </a:p>
          <a:p>
            <a:pPr lvl="0"/>
            <a:r>
              <a:rPr/>
              <a:t>Prescriptive Analytics</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 Across Analytics Levels</a:t>
            </a:r>
          </a:p>
        </p:txBody>
      </p:sp>
      <p:sp>
        <p:nvSpPr>
          <p:cNvPr id="3" name="Content Placeholder 2"/>
          <p:cNvSpPr>
            <a:spLocks noGrp="1"/>
          </p:cNvSpPr>
          <p:nvPr>
            <p:ph idx="1"/>
          </p:nvPr>
        </p:nvSpPr>
        <p:spPr/>
        <p:txBody>
          <a:bodyPr/>
          <a:lstStyle/>
          <a:p>
            <a:pPr lvl="0"/>
            <a:r>
              <a:rPr/>
              <a:t>Understanding Different Types of Data Analysis</a:t>
            </a:r>
          </a:p>
          <a:p>
            <a:pPr lvl="0"/>
            <a:r>
              <a:rPr/>
              <a:t>Making Informed Decisions at Each Level</a:t>
            </a:r>
          </a:p>
          <a:p>
            <a:pPr lvl="0"/>
            <a:r>
              <a:rPr/>
              <a:t>Leveraging Insights for Strategic Planning</a:t>
            </a:r>
          </a:p>
          <a:p>
            <a:pPr lvl="0"/>
            <a:r>
              <a:rPr/>
              <a:t>Enhancing Organizational Agility and Competitiveness</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Enhancing Data Literacy for Comprehensive Analytics Understanding</a:t>
            </a:r>
          </a:p>
        </p:txBody>
      </p:sp>
      <p:sp>
        <p:nvSpPr>
          <p:cNvPr id="3" name="Content Placeholder 2"/>
          <p:cNvSpPr>
            <a:spLocks noGrp="1"/>
          </p:cNvSpPr>
          <p:nvPr>
            <p:ph idx="1"/>
          </p:nvPr>
        </p:nvSpPr>
        <p:spPr/>
        <p:txBody>
          <a:bodyPr/>
          <a:lstStyle/>
          <a:p>
            <a:pPr lvl="0"/>
            <a:r>
              <a:rPr/>
              <a:t>Providing Training and Education Programs</a:t>
            </a:r>
          </a:p>
          <a:p>
            <a:pPr lvl="0"/>
            <a:r>
              <a:rPr/>
              <a:t>Hands-On Experience with Analytics Tools</a:t>
            </a:r>
          </a:p>
          <a:p>
            <a:pPr lvl="0"/>
            <a:r>
              <a:rPr/>
              <a:t>Encouraging Continuous Learning and Development</a:t>
            </a:r>
          </a:p>
          <a:p>
            <a:pPr lvl="0"/>
            <a:r>
              <a:rPr/>
              <a:t>Tailoring Support for Different Skill Levels and Roles</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Data Literacy into Organizational Analytics Culture</a:t>
            </a:r>
          </a:p>
        </p:txBody>
      </p:sp>
      <p:sp>
        <p:nvSpPr>
          <p:cNvPr id="3" name="Content Placeholder 2"/>
          <p:cNvSpPr>
            <a:spLocks noGrp="1"/>
          </p:cNvSpPr>
          <p:nvPr>
            <p:ph idx="1"/>
          </p:nvPr>
        </p:nvSpPr>
        <p:spPr/>
        <p:txBody>
          <a:bodyPr/>
          <a:lstStyle/>
          <a:p>
            <a:pPr lvl="0"/>
            <a:r>
              <a:rPr/>
              <a:t>Leadership Support and Alignment</a:t>
            </a:r>
          </a:p>
          <a:p>
            <a:pPr lvl="0"/>
            <a:r>
              <a:rPr/>
              <a:t>Embedding Data Literacy into Workflows and Processes</a:t>
            </a:r>
          </a:p>
          <a:p>
            <a:pPr lvl="0"/>
            <a:r>
              <a:rPr/>
              <a:t>Promoting Collaboration and Knowledge Sharing</a:t>
            </a:r>
          </a:p>
          <a:p>
            <a:pPr lvl="0"/>
            <a:r>
              <a:rPr/>
              <a:t>Recognizing and Rewarding Data-Driven Behaviors</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Successful Implementation of Holistic Data Literacy and Analytics</a:t>
            </a:r>
          </a:p>
        </p:txBody>
      </p:sp>
      <p:sp>
        <p:nvSpPr>
          <p:cNvPr id="3" name="Content Placeholder 2"/>
          <p:cNvSpPr>
            <a:spLocks noGrp="1"/>
          </p:cNvSpPr>
          <p:nvPr>
            <p:ph idx="1"/>
          </p:nvPr>
        </p:nvSpPr>
        <p:spPr/>
        <p:txBody>
          <a:bodyPr/>
          <a:lstStyle/>
          <a:p>
            <a:pPr lvl="0"/>
            <a:r>
              <a:rPr/>
              <a:t>Business Context and Objectives</a:t>
            </a:r>
          </a:p>
          <a:p>
            <a:pPr lvl="0"/>
            <a:r>
              <a:rPr/>
              <a:t>Data Literacy Initiative Overview</a:t>
            </a:r>
          </a:p>
          <a:p>
            <a:pPr lvl="0"/>
            <a:r>
              <a:rPr/>
              <a:t>Integration with Analytics Strategy</a:t>
            </a:r>
          </a:p>
          <a:p>
            <a:pPr lvl="0"/>
            <a:r>
              <a:rPr/>
              <a:t>Impact on Business Outcomes</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7: The Steps Of Data Literacy Learning Agenda</a:t>
            </a:r>
          </a:p>
        </p:txBody>
      </p:sp>
      <p:sp>
        <p:nvSpPr>
          <p:cNvPr id="3" name="Content Placeholder 2"/>
          <p:cNvSpPr>
            <a:spLocks noGrp="1"/>
          </p:cNvSpPr>
          <p:nvPr>
            <p:ph idx="1"/>
          </p:nvPr>
        </p:nvSpPr>
        <p:spPr/>
        <p:txBody>
          <a:bodyPr/>
          <a:lstStyle/>
          <a:p>
            <a:pPr lvl="0"/>
            <a:r>
              <a:rPr/>
              <a:t>The Role Of Leadership And Data Literacy Learning</a:t>
            </a:r>
          </a:p>
          <a:p>
            <a:pPr lvl="0"/>
            <a:r>
              <a:rPr/>
              <a:t>The Role Of Data And Analytical Strategy And Data Literacy Learning</a:t>
            </a:r>
          </a:p>
          <a:p>
            <a:pPr lvl="0"/>
            <a:r>
              <a:rPr/>
              <a:t>A Data Literacy Learning Framework And Approach</a:t>
            </a:r>
          </a:p>
          <a:p>
            <a:pPr lvl="0"/>
            <a:r>
              <a:rPr/>
              <a:t>Learning For The Four Characteristics Of Data Literacy</a:t>
            </a:r>
          </a:p>
          <a:p>
            <a:pPr lvl="0"/>
            <a:r>
              <a:rPr/>
              <a:t>Learning For A Strong Data Literate Culture</a:t>
            </a:r>
          </a:p>
          <a:p>
            <a:pPr lvl="0"/>
            <a:r>
              <a:rPr/>
              <a:t>Other Areas Of Data Literacy Learning And Focus</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Role Of Leadership And Data Literacy Learning</a:t>
            </a:r>
          </a:p>
        </p:txBody>
      </p:sp>
      <p:sp>
        <p:nvSpPr>
          <p:cNvPr id="3" name="Content Placeholder 2"/>
          <p:cNvSpPr>
            <a:spLocks noGrp="1"/>
          </p:cNvSpPr>
          <p:nvPr>
            <p:ph idx="1"/>
          </p:nvPr>
        </p:nvSpPr>
        <p:spPr/>
        <p:txBody>
          <a:bodyPr/>
          <a:lstStyle/>
          <a:p>
            <a:pPr lvl="0"/>
            <a:r>
              <a:rPr/>
              <a:t>Leadership’s Influence on Data Literacy Culture</a:t>
            </a:r>
          </a:p>
          <a:p>
            <a:pPr lvl="0"/>
            <a:r>
              <a:rPr/>
              <a:t>Allocating Resources for Learning Initiatives</a:t>
            </a:r>
          </a:p>
          <a:p>
            <a:pPr lvl="0"/>
            <a:r>
              <a:rPr/>
              <a:t>Setting Data Literacy Goals and Expectations</a:t>
            </a:r>
          </a:p>
          <a:p>
            <a:pPr lvl="0"/>
            <a:r>
              <a:rPr/>
              <a:t>Leading by Example: Demonstrating Data Literacy</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Leadership’s Influence on Data Literacy Culture</a:t>
            </a:r>
          </a:p>
        </p:txBody>
      </p:sp>
      <p:sp>
        <p:nvSpPr>
          <p:cNvPr id="3" name="Content Placeholder 2"/>
          <p:cNvSpPr>
            <a:spLocks noGrp="1"/>
          </p:cNvSpPr>
          <p:nvPr>
            <p:ph idx="1"/>
          </p:nvPr>
        </p:nvSpPr>
        <p:spPr/>
        <p:txBody>
          <a:bodyPr/>
          <a:lstStyle/>
          <a:p>
            <a:pPr lvl="0" indent="0" marL="0">
              <a:buNone/>
            </a:pPr>
            <a:r>
              <a:rPr/>
              <a:t>Leadership sets the tone for organizational culture, including attitudes towards data literacy. Here are the key points:</a:t>
            </a:r>
          </a:p>
          <a:p>
            <a:pPr lvl="0"/>
            <a:r>
              <a:rPr/>
              <a:t>Leadership shapes organizational culture</a:t>
            </a:r>
          </a:p>
          <a:p>
            <a:pPr lvl="0"/>
            <a:r>
              <a:rPr/>
              <a:t>Supportive leadership fosters a culture of data literacy</a:t>
            </a:r>
          </a:p>
          <a:p>
            <a:pPr lvl="0"/>
            <a:r>
              <a:rPr/>
              <a:t>Leadership commitment encourages employee engagement</a:t>
            </a:r>
          </a:p>
          <a:p>
            <a:pPr lvl="0"/>
            <a:r>
              <a:rPr/>
              <a:t>Visible leadership involvement promotes data-driven decision-making</a:t>
            </a:r>
          </a:p>
          <a:p>
            <a:pPr lvl="0"/>
            <a:r>
              <a:rPr/>
              <a:t>Clear communication from leadership enhances understanding and buy-in</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Allocating Resources for Learning Initiatives</a:t>
            </a:r>
          </a:p>
        </p:txBody>
      </p:sp>
      <p:sp>
        <p:nvSpPr>
          <p:cNvPr id="3" name="Content Placeholder 2"/>
          <p:cNvSpPr>
            <a:spLocks noGrp="1"/>
          </p:cNvSpPr>
          <p:nvPr>
            <p:ph idx="1"/>
          </p:nvPr>
        </p:nvSpPr>
        <p:spPr/>
        <p:txBody>
          <a:bodyPr/>
          <a:lstStyle/>
          <a:p>
            <a:pPr lvl="0" indent="0" marL="0">
              <a:buNone/>
            </a:pPr>
            <a:r>
              <a:rPr/>
              <a:t>Leadership must allocate resources to support data literacy learning initiatives effectively. Here’s what it entails:</a:t>
            </a:r>
          </a:p>
          <a:p>
            <a:pPr lvl="0"/>
            <a:r>
              <a:rPr/>
              <a:t>Budget allocation for training programs and resources</a:t>
            </a:r>
          </a:p>
          <a:p>
            <a:pPr lvl="0"/>
            <a:r>
              <a:rPr/>
              <a:t>Time allocation for employees to participate in learning activities</a:t>
            </a:r>
          </a:p>
          <a:p>
            <a:pPr lvl="0"/>
            <a:r>
              <a:rPr/>
              <a:t>Personnel allocation to oversee and facilitate learning programs</a:t>
            </a:r>
          </a:p>
          <a:p>
            <a:pPr lvl="0"/>
            <a:r>
              <a:rPr/>
              <a:t>Investment in technology and infrastructure to support learning efforts</a:t>
            </a:r>
          </a:p>
          <a:p>
            <a:pPr lvl="0"/>
            <a:r>
              <a:rPr/>
              <a:t>Evaluation and adjustment of resource allocation based on effectiveness</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Setting Data Literacy Goals and Expectations</a:t>
            </a:r>
          </a:p>
        </p:txBody>
      </p:sp>
      <p:sp>
        <p:nvSpPr>
          <p:cNvPr id="3" name="Content Placeholder 2"/>
          <p:cNvSpPr>
            <a:spLocks noGrp="1"/>
          </p:cNvSpPr>
          <p:nvPr>
            <p:ph idx="1"/>
          </p:nvPr>
        </p:nvSpPr>
        <p:spPr/>
        <p:txBody>
          <a:bodyPr/>
          <a:lstStyle/>
          <a:p>
            <a:pPr lvl="0" indent="0" marL="0">
              <a:buNone/>
            </a:pPr>
            <a:r>
              <a:rPr/>
              <a:t>Clear goals and expectations are essential for driving data literacy initiatives. Here’s how leadership can set them effectively:</a:t>
            </a:r>
          </a:p>
          <a:p>
            <a:pPr lvl="0"/>
            <a:r>
              <a:rPr/>
              <a:t>Define measurable data literacy goals aligned with organizational objectives</a:t>
            </a:r>
          </a:p>
          <a:p>
            <a:pPr lvl="0"/>
            <a:r>
              <a:rPr/>
              <a:t>Communicate expectations regarding data literacy proficiency levels</a:t>
            </a:r>
          </a:p>
          <a:p>
            <a:pPr lvl="0"/>
            <a:r>
              <a:rPr/>
              <a:t>Provide clarity on how data literacy contributes to individual and organizational success</a:t>
            </a:r>
          </a:p>
          <a:p>
            <a:pPr lvl="0"/>
            <a:r>
              <a:rPr/>
              <a:t>Establish a timeline for achieving data literacy goals</a:t>
            </a:r>
          </a:p>
          <a:p>
            <a:pPr lvl="0"/>
            <a:r>
              <a:rPr/>
              <a:t>Regularly monitor progress and provide feedback and support as needed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Rise of Artificial Intelligence</a:t>
            </a:r>
          </a:p>
        </p:txBody>
      </p:sp>
      <p:sp>
        <p:nvSpPr>
          <p:cNvPr id="3" name="Content Placeholder 2"/>
          <p:cNvSpPr>
            <a:spLocks noGrp="1"/>
          </p:cNvSpPr>
          <p:nvPr>
            <p:ph idx="1"/>
          </p:nvPr>
        </p:nvSpPr>
        <p:spPr/>
        <p:txBody>
          <a:bodyPr/>
          <a:lstStyle/>
          <a:p>
            <a:pPr lvl="0" indent="0" marL="0">
              <a:buNone/>
            </a:pPr>
            <a:r>
              <a:rPr/>
              <a:t>Exploring the impact of AI on the future of data</a:t>
            </a:r>
          </a:p>
          <a:p>
            <a:pPr lvl="0"/>
            <a:r>
              <a:rPr/>
              <a:t>Automation and augmentation</a:t>
            </a:r>
          </a:p>
          <a:p>
            <a:pPr lvl="0"/>
            <a:r>
              <a:rPr/>
              <a:t>Ethical considerations</a:t>
            </a:r>
          </a:p>
          <a:p>
            <a:pPr lvl="0"/>
            <a:r>
              <a:rPr/>
              <a:t>Job displacement and creation</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Leading by Example: Demonstrating Data Literacy</a:t>
            </a:r>
          </a:p>
        </p:txBody>
      </p:sp>
      <p:sp>
        <p:nvSpPr>
          <p:cNvPr id="3" name="Content Placeholder 2"/>
          <p:cNvSpPr>
            <a:spLocks noGrp="1"/>
          </p:cNvSpPr>
          <p:nvPr>
            <p:ph idx="1"/>
          </p:nvPr>
        </p:nvSpPr>
        <p:spPr/>
        <p:txBody>
          <a:bodyPr/>
          <a:lstStyle/>
          <a:p>
            <a:pPr lvl="0" indent="0" marL="0">
              <a:buNone/>
            </a:pPr>
            <a:r>
              <a:rPr/>
              <a:t>Leadership must lead by example and demonstrate their own data literacy skills. Here’s how they can do it:</a:t>
            </a:r>
          </a:p>
          <a:p>
            <a:pPr lvl="0"/>
            <a:r>
              <a:rPr/>
              <a:t>Actively engage in data-driven decision-making processes</a:t>
            </a:r>
          </a:p>
          <a:p>
            <a:pPr lvl="0"/>
            <a:r>
              <a:rPr/>
              <a:t>Use data to support arguments and proposals</a:t>
            </a:r>
          </a:p>
          <a:p>
            <a:pPr lvl="0"/>
            <a:r>
              <a:rPr/>
              <a:t>Advocate for data-driven approaches in meetings and discussions</a:t>
            </a:r>
          </a:p>
          <a:p>
            <a:pPr lvl="0"/>
            <a:r>
              <a:rPr/>
              <a:t>Participate in data literacy training and development programs</a:t>
            </a:r>
          </a:p>
          <a:p>
            <a:pPr lvl="0"/>
            <a:r>
              <a:rPr/>
              <a:t>Encourage and recognize data-driven behaviors among employees</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Role Of Data And Analytical Strategy And Data Literacy Learning</a:t>
            </a:r>
          </a:p>
        </p:txBody>
      </p:sp>
      <p:sp>
        <p:nvSpPr>
          <p:cNvPr id="3" name="Content Placeholder 2"/>
          <p:cNvSpPr>
            <a:spLocks noGrp="1"/>
          </p:cNvSpPr>
          <p:nvPr>
            <p:ph idx="1"/>
          </p:nvPr>
        </p:nvSpPr>
        <p:spPr/>
        <p:txBody>
          <a:bodyPr/>
          <a:lstStyle/>
          <a:p>
            <a:pPr lvl="0"/>
            <a:r>
              <a:rPr/>
              <a:t>Aligning Learning Initiatives with Organizational Goals</a:t>
            </a:r>
          </a:p>
          <a:p>
            <a:pPr lvl="0"/>
            <a:r>
              <a:rPr/>
              <a:t>Incorporating Data Literacy into Analytical Processes</a:t>
            </a:r>
          </a:p>
          <a:p>
            <a:pPr lvl="0"/>
            <a:r>
              <a:rPr/>
              <a:t>Identifying Skill Gaps and Training Needs</a:t>
            </a:r>
          </a:p>
          <a:p>
            <a:pPr lvl="0"/>
            <a:r>
              <a:rPr/>
              <a:t>Measuring the Impact of Data Literacy on Analytical Capabilities</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Aligning Learning Initiatives with Organizational Goals</a:t>
            </a:r>
          </a:p>
        </p:txBody>
      </p:sp>
      <p:sp>
        <p:nvSpPr>
          <p:cNvPr id="3" name="Content Placeholder 2"/>
          <p:cNvSpPr>
            <a:spLocks noGrp="1"/>
          </p:cNvSpPr>
          <p:nvPr>
            <p:ph idx="1"/>
          </p:nvPr>
        </p:nvSpPr>
        <p:spPr/>
        <p:txBody>
          <a:bodyPr/>
          <a:lstStyle/>
          <a:p>
            <a:pPr lvl="0"/>
            <a:r>
              <a:rPr/>
              <a:t>Goal alignment</a:t>
            </a:r>
          </a:p>
          <a:p>
            <a:pPr lvl="0"/>
            <a:r>
              <a:rPr/>
              <a:t>Strategic objectives</a:t>
            </a:r>
          </a:p>
          <a:p>
            <a:pPr lvl="0"/>
            <a:r>
              <a:rPr/>
              <a:t>Prioritizing initiatives</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Incorporating Data Literacy into Analytical Processes</a:t>
            </a:r>
          </a:p>
        </p:txBody>
      </p:sp>
      <p:sp>
        <p:nvSpPr>
          <p:cNvPr id="3" name="Content Placeholder 2"/>
          <p:cNvSpPr>
            <a:spLocks noGrp="1"/>
          </p:cNvSpPr>
          <p:nvPr>
            <p:ph idx="1"/>
          </p:nvPr>
        </p:nvSpPr>
        <p:spPr/>
        <p:txBody>
          <a:bodyPr/>
          <a:lstStyle/>
          <a:p>
            <a:pPr lvl="0"/>
            <a:r>
              <a:rPr/>
              <a:t>Workflow integration</a:t>
            </a:r>
          </a:p>
          <a:p>
            <a:pPr lvl="0"/>
            <a:r>
              <a:rPr/>
              <a:t>Decision-making enhancement</a:t>
            </a:r>
          </a:p>
          <a:p>
            <a:pPr lvl="0"/>
            <a:r>
              <a:rPr/>
              <a:t>Data-driven culture</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Skill Gaps and Training Needs</a:t>
            </a:r>
          </a:p>
        </p:txBody>
      </p:sp>
      <p:sp>
        <p:nvSpPr>
          <p:cNvPr id="3" name="Content Placeholder 2"/>
          <p:cNvSpPr>
            <a:spLocks noGrp="1"/>
          </p:cNvSpPr>
          <p:nvPr>
            <p:ph idx="1"/>
          </p:nvPr>
        </p:nvSpPr>
        <p:spPr/>
        <p:txBody>
          <a:bodyPr/>
          <a:lstStyle/>
          <a:p>
            <a:pPr lvl="0"/>
            <a:r>
              <a:rPr/>
              <a:t>Skills assessment</a:t>
            </a:r>
          </a:p>
          <a:p>
            <a:pPr lvl="0"/>
            <a:r>
              <a:rPr/>
              <a:t>Training program design</a:t>
            </a:r>
          </a:p>
          <a:p>
            <a:pPr lvl="0"/>
            <a:r>
              <a:rPr/>
              <a:t>Individual development plans</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the Impact of Data Literacy on Analytical Capabilities</a:t>
            </a:r>
          </a:p>
        </p:txBody>
      </p:sp>
      <p:sp>
        <p:nvSpPr>
          <p:cNvPr id="3" name="Content Placeholder 2"/>
          <p:cNvSpPr>
            <a:spLocks noGrp="1"/>
          </p:cNvSpPr>
          <p:nvPr>
            <p:ph idx="1"/>
          </p:nvPr>
        </p:nvSpPr>
        <p:spPr/>
        <p:txBody>
          <a:bodyPr/>
          <a:lstStyle/>
          <a:p>
            <a:pPr lvl="0"/>
            <a:r>
              <a:rPr/>
              <a:t>Key metrics</a:t>
            </a:r>
          </a:p>
          <a:p>
            <a:pPr lvl="0"/>
            <a:r>
              <a:rPr/>
              <a:t>Performance evaluation</a:t>
            </a:r>
          </a:p>
          <a:p>
            <a:pPr lvl="0"/>
            <a:r>
              <a:rPr/>
              <a:t>Continuous improvement</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Data Literacy Learning Framework And Approach</a:t>
            </a:r>
          </a:p>
        </p:txBody>
      </p:sp>
      <p:sp>
        <p:nvSpPr>
          <p:cNvPr id="3" name="Content Placeholder 2"/>
          <p:cNvSpPr>
            <a:spLocks noGrp="1"/>
          </p:cNvSpPr>
          <p:nvPr>
            <p:ph idx="1"/>
          </p:nvPr>
        </p:nvSpPr>
        <p:spPr/>
        <p:txBody>
          <a:bodyPr/>
          <a:lstStyle/>
          <a:p>
            <a:pPr lvl="0"/>
            <a:r>
              <a:rPr/>
              <a:t>Assessing Current Data Literacy Levels</a:t>
            </a:r>
          </a:p>
          <a:p>
            <a:pPr lvl="0"/>
            <a:r>
              <a:rPr/>
              <a:t>Designing Tailored Learning Programs</a:t>
            </a:r>
          </a:p>
          <a:p>
            <a:pPr lvl="0"/>
            <a:r>
              <a:rPr/>
              <a:t>Providing Accessible and Engaging Learning Materials</a:t>
            </a:r>
          </a:p>
          <a:p>
            <a:pPr lvl="0"/>
            <a:r>
              <a:rPr/>
              <a:t>Fostering a Continuous Learning Culture</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Assessing Current Data Literacy Levels</a:t>
            </a:r>
          </a:p>
        </p:txBody>
      </p:sp>
      <p:sp>
        <p:nvSpPr>
          <p:cNvPr id="3" name="Content Placeholder 2"/>
          <p:cNvSpPr>
            <a:spLocks noGrp="1"/>
          </p:cNvSpPr>
          <p:nvPr>
            <p:ph idx="1"/>
          </p:nvPr>
        </p:nvSpPr>
        <p:spPr/>
        <p:txBody>
          <a:bodyPr/>
          <a:lstStyle/>
          <a:p>
            <a:pPr lvl="0"/>
            <a:r>
              <a:rPr/>
              <a:t>Skills assessment methods</a:t>
            </a:r>
          </a:p>
          <a:p>
            <a:pPr lvl="0"/>
            <a:r>
              <a:rPr/>
              <a:t>Surveys and interviews</a:t>
            </a:r>
          </a:p>
          <a:p>
            <a:pPr lvl="0"/>
            <a:r>
              <a:rPr/>
              <a:t>Data literacy frameworks</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Designing Tailored Learning Programs</a:t>
            </a:r>
          </a:p>
        </p:txBody>
      </p:sp>
      <p:sp>
        <p:nvSpPr>
          <p:cNvPr id="3" name="Content Placeholder 2"/>
          <p:cNvSpPr>
            <a:spLocks noGrp="1"/>
          </p:cNvSpPr>
          <p:nvPr>
            <p:ph idx="1"/>
          </p:nvPr>
        </p:nvSpPr>
        <p:spPr/>
        <p:txBody>
          <a:bodyPr/>
          <a:lstStyle/>
          <a:p>
            <a:pPr lvl="0"/>
            <a:r>
              <a:rPr/>
              <a:t>Customized curriculum</a:t>
            </a:r>
          </a:p>
          <a:p>
            <a:pPr lvl="0"/>
            <a:r>
              <a:rPr/>
              <a:t>Targeted training sessions</a:t>
            </a:r>
          </a:p>
          <a:p>
            <a:pPr lvl="0"/>
            <a:r>
              <a:rPr/>
              <a:t>Personalized learning paths</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Providing Accessible and Engaging Learning Materials</a:t>
            </a:r>
          </a:p>
        </p:txBody>
      </p:sp>
      <p:sp>
        <p:nvSpPr>
          <p:cNvPr id="3" name="Content Placeholder 2"/>
          <p:cNvSpPr>
            <a:spLocks noGrp="1"/>
          </p:cNvSpPr>
          <p:nvPr>
            <p:ph idx="1"/>
          </p:nvPr>
        </p:nvSpPr>
        <p:spPr/>
        <p:txBody>
          <a:bodyPr/>
          <a:lstStyle/>
          <a:p>
            <a:pPr lvl="0"/>
            <a:r>
              <a:rPr/>
              <a:t>Interactive online courses</a:t>
            </a:r>
          </a:p>
          <a:p>
            <a:pPr lvl="0"/>
            <a:r>
              <a:rPr/>
              <a:t>Video tutorials and webinars</a:t>
            </a:r>
          </a:p>
          <a:p>
            <a:pPr lvl="0"/>
            <a:r>
              <a:rPr/>
              <a:t>Gamified learning platforms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Automation and IoT</a:t>
            </a:r>
          </a:p>
        </p:txBody>
      </p:sp>
      <p:sp>
        <p:nvSpPr>
          <p:cNvPr id="3" name="Content Placeholder 2"/>
          <p:cNvSpPr>
            <a:spLocks noGrp="1"/>
          </p:cNvSpPr>
          <p:nvPr>
            <p:ph idx="1"/>
          </p:nvPr>
        </p:nvSpPr>
        <p:spPr/>
        <p:txBody>
          <a:bodyPr/>
          <a:lstStyle/>
          <a:p>
            <a:pPr lvl="0" indent="0" marL="0">
              <a:buNone/>
            </a:pPr>
            <a:r>
              <a:rPr/>
              <a:t>Examining the role of automation and the Internet of Things in shaping the future</a:t>
            </a:r>
          </a:p>
          <a:p>
            <a:pPr lvl="0"/>
            <a:r>
              <a:rPr/>
              <a:t>Process optimization</a:t>
            </a:r>
          </a:p>
          <a:p>
            <a:pPr lvl="0"/>
            <a:r>
              <a:rPr/>
              <a:t>Predictive maintenance</a:t>
            </a:r>
          </a:p>
          <a:p>
            <a:pPr lvl="0"/>
            <a:r>
              <a:rPr/>
              <a:t>Connected ecosystems</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a Continuous Learning Culture</a:t>
            </a:r>
          </a:p>
        </p:txBody>
      </p:sp>
      <p:sp>
        <p:nvSpPr>
          <p:cNvPr id="3" name="Content Placeholder 2"/>
          <p:cNvSpPr>
            <a:spLocks noGrp="1"/>
          </p:cNvSpPr>
          <p:nvPr>
            <p:ph idx="1"/>
          </p:nvPr>
        </p:nvSpPr>
        <p:spPr/>
        <p:txBody>
          <a:bodyPr/>
          <a:lstStyle/>
          <a:p>
            <a:pPr lvl="0"/>
            <a:r>
              <a:rPr/>
              <a:t>Encouraging self-directed learning</a:t>
            </a:r>
          </a:p>
          <a:p>
            <a:pPr lvl="0"/>
            <a:r>
              <a:rPr/>
              <a:t>Organizing learning events and workshops</a:t>
            </a:r>
          </a:p>
          <a:p>
            <a:pPr lvl="0"/>
            <a:r>
              <a:rPr/>
              <a:t>Recognizing and rewarding learning achievements</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For The Four Characteristics Of Data Literacy</a:t>
            </a:r>
          </a:p>
        </p:txBody>
      </p:sp>
      <p:sp>
        <p:nvSpPr>
          <p:cNvPr id="3" name="Content Placeholder 2"/>
          <p:cNvSpPr>
            <a:spLocks noGrp="1"/>
          </p:cNvSpPr>
          <p:nvPr>
            <p:ph idx="1"/>
          </p:nvPr>
        </p:nvSpPr>
        <p:spPr/>
        <p:txBody>
          <a:bodyPr/>
          <a:lstStyle/>
          <a:p>
            <a:pPr lvl="0"/>
            <a:r>
              <a:rPr/>
              <a:t>Technical Proficiency with Data Tools and Technologies</a:t>
            </a:r>
          </a:p>
          <a:p>
            <a:pPr lvl="0"/>
            <a:r>
              <a:rPr/>
              <a:t>Critical Thinking and Analytical Skills</a:t>
            </a:r>
          </a:p>
          <a:p>
            <a:pPr lvl="0"/>
            <a:r>
              <a:rPr/>
              <a:t>Data Ethics and Privacy Awareness</a:t>
            </a:r>
          </a:p>
          <a:p>
            <a:pPr lvl="0"/>
            <a:r>
              <a:rPr/>
              <a:t>Effective Communication and Visualization</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Technical Proficiency with Data Tools and Technologies</a:t>
            </a:r>
          </a:p>
        </p:txBody>
      </p:sp>
      <p:sp>
        <p:nvSpPr>
          <p:cNvPr id="3" name="Content Placeholder 2"/>
          <p:cNvSpPr>
            <a:spLocks noGrp="1"/>
          </p:cNvSpPr>
          <p:nvPr>
            <p:ph idx="1"/>
          </p:nvPr>
        </p:nvSpPr>
        <p:spPr/>
        <p:txBody>
          <a:bodyPr/>
          <a:lstStyle/>
          <a:p>
            <a:pPr lvl="0"/>
            <a:r>
              <a:rPr/>
              <a:t>Familiarity with common data analysis tools</a:t>
            </a:r>
          </a:p>
          <a:p>
            <a:pPr lvl="0"/>
            <a:r>
              <a:rPr/>
              <a:t>Proficiency in programming languages (e.g., Python, R)</a:t>
            </a:r>
          </a:p>
          <a:p>
            <a:pPr lvl="0"/>
            <a:r>
              <a:rPr/>
              <a:t>Understanding of data management systems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Critical Thinking and Analytical Skills</a:t>
            </a:r>
          </a:p>
        </p:txBody>
      </p:sp>
      <p:sp>
        <p:nvSpPr>
          <p:cNvPr id="3" name="Content Placeholder 2"/>
          <p:cNvSpPr>
            <a:spLocks noGrp="1"/>
          </p:cNvSpPr>
          <p:nvPr>
            <p:ph idx="1"/>
          </p:nvPr>
        </p:nvSpPr>
        <p:spPr/>
        <p:txBody>
          <a:bodyPr/>
          <a:lstStyle/>
          <a:p>
            <a:pPr lvl="0"/>
            <a:r>
              <a:rPr/>
              <a:t>Ability to ask insightful questions</a:t>
            </a:r>
          </a:p>
          <a:p>
            <a:pPr lvl="0"/>
            <a:r>
              <a:rPr/>
              <a:t>Capacity for logical reasoning and problem-solving</a:t>
            </a:r>
          </a:p>
          <a:p>
            <a:pPr lvl="0"/>
            <a:r>
              <a:rPr/>
              <a:t>Aptitude for data-driven decision-making</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Ethics and Privacy Awareness</a:t>
            </a:r>
          </a:p>
        </p:txBody>
      </p:sp>
      <p:sp>
        <p:nvSpPr>
          <p:cNvPr id="3" name="Content Placeholder 2"/>
          <p:cNvSpPr>
            <a:spLocks noGrp="1"/>
          </p:cNvSpPr>
          <p:nvPr>
            <p:ph idx="1"/>
          </p:nvPr>
        </p:nvSpPr>
        <p:spPr/>
        <p:txBody>
          <a:bodyPr/>
          <a:lstStyle/>
          <a:p>
            <a:pPr lvl="0"/>
            <a:r>
              <a:rPr/>
              <a:t>Understanding of ethical considerations in data usage</a:t>
            </a:r>
          </a:p>
          <a:p>
            <a:pPr lvl="0"/>
            <a:r>
              <a:rPr/>
              <a:t>Awareness of data privacy regulations and best practices</a:t>
            </a:r>
          </a:p>
          <a:p>
            <a:pPr lvl="0"/>
            <a:r>
              <a:rPr/>
              <a:t>Commitment to ethical and responsible data practices</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Effective Communication and Visualization</a:t>
            </a:r>
          </a:p>
        </p:txBody>
      </p:sp>
      <p:sp>
        <p:nvSpPr>
          <p:cNvPr id="3" name="Content Placeholder 2"/>
          <p:cNvSpPr>
            <a:spLocks noGrp="1"/>
          </p:cNvSpPr>
          <p:nvPr>
            <p:ph idx="1"/>
          </p:nvPr>
        </p:nvSpPr>
        <p:spPr/>
        <p:txBody>
          <a:bodyPr/>
          <a:lstStyle/>
          <a:p>
            <a:pPr lvl="0"/>
            <a:r>
              <a:rPr/>
              <a:t>Ability to communicate complex ideas and findings clearly</a:t>
            </a:r>
          </a:p>
          <a:p>
            <a:pPr lvl="0"/>
            <a:r>
              <a:rPr/>
              <a:t>Proficiency in data visualization techniques</a:t>
            </a:r>
          </a:p>
          <a:p>
            <a:pPr lvl="0"/>
            <a:r>
              <a:rPr/>
              <a:t>Utilization of storytelling for data-driven narratives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For A Strong Data Literate Culture</a:t>
            </a:r>
          </a:p>
        </p:txBody>
      </p:sp>
      <p:sp>
        <p:nvSpPr>
          <p:cNvPr id="3" name="Content Placeholder 2"/>
          <p:cNvSpPr>
            <a:spLocks noGrp="1"/>
          </p:cNvSpPr>
          <p:nvPr>
            <p:ph idx="1"/>
          </p:nvPr>
        </p:nvSpPr>
        <p:spPr/>
        <p:txBody>
          <a:bodyPr/>
          <a:lstStyle/>
          <a:p>
            <a:pPr lvl="0"/>
            <a:r>
              <a:rPr/>
              <a:t>Creating Learning Communities and Peer Support Networks</a:t>
            </a:r>
          </a:p>
          <a:p>
            <a:pPr lvl="0"/>
            <a:r>
              <a:rPr/>
              <a:t>Recognizing and Rewarding Data Literacy Achievements</a:t>
            </a:r>
          </a:p>
          <a:p>
            <a:pPr lvl="0"/>
            <a:r>
              <a:rPr/>
              <a:t>Embedding Data Literacy into Performance Evaluation Criteria</a:t>
            </a:r>
          </a:p>
          <a:p>
            <a:pPr lvl="0"/>
            <a:r>
              <a:rPr/>
              <a:t>Providing Leadership Training on Data Literacy</a:t>
            </a: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Learning Communities and Peer Support Networks</a:t>
            </a:r>
          </a:p>
        </p:txBody>
      </p:sp>
      <p:sp>
        <p:nvSpPr>
          <p:cNvPr id="3" name="Content Placeholder 2"/>
          <p:cNvSpPr>
            <a:spLocks noGrp="1"/>
          </p:cNvSpPr>
          <p:nvPr>
            <p:ph idx="1"/>
          </p:nvPr>
        </p:nvSpPr>
        <p:spPr/>
        <p:txBody>
          <a:bodyPr/>
          <a:lstStyle/>
          <a:p>
            <a:pPr lvl="0"/>
            <a:r>
              <a:rPr/>
              <a:t>Encouraging knowledge sharing and collaboration</a:t>
            </a:r>
          </a:p>
          <a:p>
            <a:pPr lvl="0"/>
            <a:r>
              <a:rPr/>
              <a:t>Facilitating peer-to-peer learning opportunities</a:t>
            </a:r>
          </a:p>
          <a:p>
            <a:pPr lvl="0"/>
            <a:r>
              <a:rPr/>
              <a:t>Building a supportive and inclusive learning environment</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Recognizing and Rewarding Data Literacy Achievements</a:t>
            </a:r>
          </a:p>
        </p:txBody>
      </p:sp>
      <p:sp>
        <p:nvSpPr>
          <p:cNvPr id="3" name="Content Placeholder 2"/>
          <p:cNvSpPr>
            <a:spLocks noGrp="1"/>
          </p:cNvSpPr>
          <p:nvPr>
            <p:ph idx="1"/>
          </p:nvPr>
        </p:nvSpPr>
        <p:spPr/>
        <p:txBody>
          <a:bodyPr/>
          <a:lstStyle/>
          <a:p>
            <a:pPr lvl="0"/>
            <a:r>
              <a:rPr/>
              <a:t>Acknowledging and celebrating data literacy milestones</a:t>
            </a:r>
          </a:p>
          <a:p>
            <a:pPr lvl="0"/>
            <a:r>
              <a:rPr/>
              <a:t>Providing incentives and rewards for data literacy improvements</a:t>
            </a:r>
          </a:p>
          <a:p>
            <a:pPr lvl="0"/>
            <a:r>
              <a:rPr/>
              <a:t>Highlighting success stories and best practices</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Embedding Data Literacy into Performance Evaluation Criteria</a:t>
            </a:r>
          </a:p>
        </p:txBody>
      </p:sp>
      <p:sp>
        <p:nvSpPr>
          <p:cNvPr id="3" name="Content Placeholder 2"/>
          <p:cNvSpPr>
            <a:spLocks noGrp="1"/>
          </p:cNvSpPr>
          <p:nvPr>
            <p:ph idx="1"/>
          </p:nvPr>
        </p:nvSpPr>
        <p:spPr/>
        <p:txBody>
          <a:bodyPr/>
          <a:lstStyle/>
          <a:p>
            <a:pPr lvl="0"/>
            <a:r>
              <a:rPr/>
              <a:t>Including data literacy as a competency in performance evaluations</a:t>
            </a:r>
          </a:p>
          <a:p>
            <a:pPr lvl="0"/>
            <a:r>
              <a:rPr/>
              <a:t>Setting measurable goals and objectives for data literacy</a:t>
            </a:r>
          </a:p>
          <a:p>
            <a:pPr lvl="0"/>
            <a:r>
              <a:rPr/>
              <a:t>Providing feedback and coaching on data literacy development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Opportunities and Challenges</a:t>
            </a:r>
          </a:p>
        </p:txBody>
      </p:sp>
      <p:sp>
        <p:nvSpPr>
          <p:cNvPr id="3" name="Content Placeholder 2"/>
          <p:cNvSpPr>
            <a:spLocks noGrp="1"/>
          </p:cNvSpPr>
          <p:nvPr>
            <p:ph idx="1"/>
          </p:nvPr>
        </p:nvSpPr>
        <p:spPr/>
        <p:txBody>
          <a:bodyPr/>
          <a:lstStyle/>
          <a:p>
            <a:pPr lvl="0" indent="0" marL="0">
              <a:buNone/>
            </a:pPr>
            <a:r>
              <a:rPr/>
              <a:t>Analyzing the potential benefits and risks associated with future data trends</a:t>
            </a:r>
          </a:p>
          <a:p>
            <a:pPr lvl="0"/>
            <a:r>
              <a:rPr/>
              <a:t>Opportunities for innovation</a:t>
            </a:r>
          </a:p>
          <a:p>
            <a:pPr lvl="0"/>
            <a:r>
              <a:rPr/>
              <a:t>Data privacy and security concerns</a:t>
            </a:r>
          </a:p>
          <a:p>
            <a:pPr lvl="0"/>
            <a:r>
              <a:rPr/>
              <a:t>Talent shortage and workforce readiness</a:t>
            </a: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Providing Leadership Training on Data Literacy</a:t>
            </a:r>
          </a:p>
        </p:txBody>
      </p:sp>
      <p:sp>
        <p:nvSpPr>
          <p:cNvPr id="3" name="Content Placeholder 2"/>
          <p:cNvSpPr>
            <a:spLocks noGrp="1"/>
          </p:cNvSpPr>
          <p:nvPr>
            <p:ph idx="1"/>
          </p:nvPr>
        </p:nvSpPr>
        <p:spPr/>
        <p:txBody>
          <a:bodyPr/>
          <a:lstStyle/>
          <a:p>
            <a:pPr lvl="0"/>
            <a:r>
              <a:rPr/>
              <a:t>Equipping leaders with foundational data literacy skills</a:t>
            </a:r>
          </a:p>
          <a:p>
            <a:pPr lvl="0"/>
            <a:r>
              <a:rPr/>
              <a:t>Empowering leaders to champion data literacy initiatives</a:t>
            </a:r>
          </a:p>
          <a:p>
            <a:pPr lvl="0"/>
            <a:r>
              <a:rPr/>
              <a:t>Integrating data literacy into leadership development programs</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Areas Of Data Literacy Learning And Focus</a:t>
            </a:r>
          </a:p>
        </p:txBody>
      </p:sp>
      <p:sp>
        <p:nvSpPr>
          <p:cNvPr id="3" name="Content Placeholder 2"/>
          <p:cNvSpPr>
            <a:spLocks noGrp="1"/>
          </p:cNvSpPr>
          <p:nvPr>
            <p:ph idx="1"/>
          </p:nvPr>
        </p:nvSpPr>
        <p:spPr/>
        <p:txBody>
          <a:bodyPr/>
          <a:lstStyle/>
          <a:p>
            <a:pPr lvl="0"/>
            <a:r>
              <a:rPr/>
              <a:t>Advanced Analytics and Machine Learning</a:t>
            </a:r>
          </a:p>
          <a:p>
            <a:pPr lvl="0"/>
            <a:r>
              <a:rPr/>
              <a:t>Data Governance and Compliance</a:t>
            </a:r>
          </a:p>
          <a:p>
            <a:pPr lvl="0"/>
            <a:r>
              <a:rPr/>
              <a:t>Domain-Specific Data Literacy</a:t>
            </a:r>
          </a:p>
          <a:p>
            <a:pPr lvl="0"/>
            <a:r>
              <a:rPr/>
              <a:t>Cultural and Behavioral Aspects of Data Literacy</a:t>
            </a: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Analytics and Machine Learning</a:t>
            </a:r>
          </a:p>
        </p:txBody>
      </p:sp>
      <p:sp>
        <p:nvSpPr>
          <p:cNvPr id="3" name="Content Placeholder 2"/>
          <p:cNvSpPr>
            <a:spLocks noGrp="1"/>
          </p:cNvSpPr>
          <p:nvPr>
            <p:ph idx="1"/>
          </p:nvPr>
        </p:nvSpPr>
        <p:spPr/>
        <p:txBody>
          <a:bodyPr/>
          <a:lstStyle/>
          <a:p>
            <a:pPr lvl="0"/>
            <a:r>
              <a:rPr/>
              <a:t>Understanding advanced analytics techniques</a:t>
            </a:r>
          </a:p>
          <a:p>
            <a:pPr lvl="0"/>
            <a:r>
              <a:rPr/>
              <a:t>Developing proficiency in machine learning algorithms</a:t>
            </a:r>
          </a:p>
          <a:p>
            <a:pPr lvl="0"/>
            <a:r>
              <a:rPr/>
              <a:t>Applying advanced analytics to solve complex problems</a:t>
            </a: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Governance and Compliance</a:t>
            </a:r>
          </a:p>
        </p:txBody>
      </p:sp>
      <p:sp>
        <p:nvSpPr>
          <p:cNvPr id="3" name="Content Placeholder 2"/>
          <p:cNvSpPr>
            <a:spLocks noGrp="1"/>
          </p:cNvSpPr>
          <p:nvPr>
            <p:ph idx="1"/>
          </p:nvPr>
        </p:nvSpPr>
        <p:spPr/>
        <p:txBody>
          <a:bodyPr/>
          <a:lstStyle/>
          <a:p>
            <a:pPr lvl="0"/>
            <a:r>
              <a:rPr/>
              <a:t>Understanding the principles of data governance</a:t>
            </a:r>
          </a:p>
          <a:p>
            <a:pPr lvl="0"/>
            <a:r>
              <a:rPr/>
              <a:t>Ensuring compliance with data protection regulations</a:t>
            </a:r>
          </a:p>
          <a:p>
            <a:pPr lvl="0"/>
            <a:r>
              <a:rPr/>
              <a:t>Implementing data governance best practices</a:t>
            </a: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Domain-Specific Data Literacy</a:t>
            </a:r>
          </a:p>
        </p:txBody>
      </p:sp>
      <p:sp>
        <p:nvSpPr>
          <p:cNvPr id="3" name="Content Placeholder 2"/>
          <p:cNvSpPr>
            <a:spLocks noGrp="1"/>
          </p:cNvSpPr>
          <p:nvPr>
            <p:ph idx="1"/>
          </p:nvPr>
        </p:nvSpPr>
        <p:spPr/>
        <p:txBody>
          <a:bodyPr/>
          <a:lstStyle/>
          <a:p>
            <a:pPr lvl="0"/>
            <a:r>
              <a:rPr/>
              <a:t>Acquiring domain-specific knowledge and expertise</a:t>
            </a:r>
          </a:p>
          <a:p>
            <a:pPr lvl="0"/>
            <a:r>
              <a:rPr/>
              <a:t>Understanding domain-specific data sources and terminology</a:t>
            </a:r>
          </a:p>
          <a:p>
            <a:pPr lvl="0"/>
            <a:r>
              <a:rPr/>
              <a:t>Applying data literacy skills in specific industry contexts</a:t>
            </a: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Cultural and Behavioral Aspects of Data Literacy</a:t>
            </a:r>
          </a:p>
        </p:txBody>
      </p:sp>
      <p:sp>
        <p:nvSpPr>
          <p:cNvPr id="3" name="Content Placeholder 2"/>
          <p:cNvSpPr>
            <a:spLocks noGrp="1"/>
          </p:cNvSpPr>
          <p:nvPr>
            <p:ph idx="1"/>
          </p:nvPr>
        </p:nvSpPr>
        <p:spPr/>
        <p:txBody>
          <a:bodyPr/>
          <a:lstStyle/>
          <a:p>
            <a:pPr lvl="0"/>
            <a:r>
              <a:rPr/>
              <a:t>Fostering a data-driven culture</a:t>
            </a:r>
          </a:p>
          <a:p>
            <a:pPr lvl="0"/>
            <a:r>
              <a:rPr/>
              <a:t>Promoting data-driven decision-making</a:t>
            </a:r>
          </a:p>
          <a:p>
            <a:pPr lvl="0"/>
            <a:r>
              <a:rPr/>
              <a:t>Addressing cultural and behavioral barriers to data literacy</a:t>
            </a: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8: The Three Cs Of Data Literacy Agenda</a:t>
            </a:r>
          </a:p>
        </p:txBody>
      </p:sp>
      <p:sp>
        <p:nvSpPr>
          <p:cNvPr id="3" name="Content Placeholder 2"/>
          <p:cNvSpPr>
            <a:spLocks noGrp="1"/>
          </p:cNvSpPr>
          <p:nvPr>
            <p:ph idx="1"/>
          </p:nvPr>
        </p:nvSpPr>
        <p:spPr/>
        <p:txBody>
          <a:bodyPr/>
          <a:lstStyle/>
          <a:p>
            <a:pPr lvl="0"/>
            <a:r>
              <a:rPr/>
              <a:t>The First C Of Data Literacy: Curiosity</a:t>
            </a:r>
          </a:p>
          <a:p>
            <a:pPr lvl="0"/>
            <a:r>
              <a:rPr/>
              <a:t>The Second C Of Data Literacy: Creativity</a:t>
            </a:r>
          </a:p>
          <a:p>
            <a:pPr lvl="0"/>
            <a:r>
              <a:rPr/>
              <a:t>The Third C Of Data Literacy: Critical Thinking</a:t>
            </a:r>
          </a:p>
          <a:p>
            <a:pPr lvl="0"/>
            <a:r>
              <a:rPr/>
              <a:t>Reading Data</a:t>
            </a:r>
          </a:p>
          <a:p>
            <a:pPr lvl="0"/>
            <a:r>
              <a:rPr/>
              <a:t>Working With Data</a:t>
            </a:r>
          </a:p>
          <a:p>
            <a:pPr lvl="0"/>
            <a:r>
              <a:rPr/>
              <a:t>Analyzing Data</a:t>
            </a:r>
          </a:p>
          <a:p>
            <a:pPr lvl="0"/>
            <a:r>
              <a:rPr/>
              <a:t>Communicating With Data</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First C Of Data Literacy: Curiosity</a:t>
            </a:r>
          </a:p>
        </p:txBody>
      </p:sp>
      <p:sp>
        <p:nvSpPr>
          <p:cNvPr id="3" name="Content Placeholder 2"/>
          <p:cNvSpPr>
            <a:spLocks noGrp="1"/>
          </p:cNvSpPr>
          <p:nvPr>
            <p:ph idx="1"/>
          </p:nvPr>
        </p:nvSpPr>
        <p:spPr/>
        <p:txBody>
          <a:bodyPr/>
          <a:lstStyle/>
          <a:p>
            <a:pPr lvl="0"/>
            <a:r>
              <a:rPr/>
              <a:t>Stimulating curiosity to explore data</a:t>
            </a:r>
          </a:p>
          <a:p>
            <a:pPr lvl="0"/>
            <a:r>
              <a:rPr/>
              <a:t>Asking insightful questions about data</a:t>
            </a:r>
          </a:p>
          <a:p>
            <a:pPr lvl="0"/>
            <a:r>
              <a:rPr/>
              <a:t>Embracing a curious mindset for continuous learning</a:t>
            </a: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Stimulating Curiosity to Explore Data</a:t>
            </a:r>
          </a:p>
        </p:txBody>
      </p:sp>
      <p:sp>
        <p:nvSpPr>
          <p:cNvPr id="3" name="Content Placeholder 2"/>
          <p:cNvSpPr>
            <a:spLocks noGrp="1"/>
          </p:cNvSpPr>
          <p:nvPr>
            <p:ph idx="1"/>
          </p:nvPr>
        </p:nvSpPr>
        <p:spPr/>
        <p:txBody>
          <a:bodyPr/>
          <a:lstStyle/>
          <a:p>
            <a:pPr lvl="0"/>
            <a:r>
              <a:rPr/>
              <a:t>Providing access to diverse datasets</a:t>
            </a:r>
          </a:p>
          <a:p>
            <a:pPr lvl="0"/>
            <a:r>
              <a:rPr/>
              <a:t>Encouraging exploration of data visualization tools</a:t>
            </a:r>
          </a:p>
          <a:p>
            <a:pPr lvl="0"/>
            <a:r>
              <a:rPr/>
              <a:t>Hosting data exploration workshops and challenges</a:t>
            </a: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Asking Insightful Questions about Data</a:t>
            </a:r>
          </a:p>
        </p:txBody>
      </p:sp>
      <p:sp>
        <p:nvSpPr>
          <p:cNvPr id="3" name="Content Placeholder 2"/>
          <p:cNvSpPr>
            <a:spLocks noGrp="1"/>
          </p:cNvSpPr>
          <p:nvPr>
            <p:ph idx="1"/>
          </p:nvPr>
        </p:nvSpPr>
        <p:spPr/>
        <p:txBody>
          <a:bodyPr/>
          <a:lstStyle/>
          <a:p>
            <a:pPr lvl="0"/>
            <a:r>
              <a:rPr/>
              <a:t>Teaching techniques for formulating effective questions</a:t>
            </a:r>
          </a:p>
          <a:p>
            <a:pPr lvl="0"/>
            <a:r>
              <a:rPr/>
              <a:t>Providing examples of impactful data-driven questions</a:t>
            </a:r>
          </a:p>
          <a:p>
            <a:pPr lvl="0"/>
            <a:r>
              <a:rPr/>
              <a:t>Encouraging a culture of inquiry and curiosity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Agenda</a:t>
            </a:r>
          </a:p>
        </p:txBody>
      </p:sp>
      <p:sp>
        <p:nvSpPr>
          <p:cNvPr id="3" name="Content Placeholder 2"/>
          <p:cNvSpPr>
            <a:spLocks noGrp="1"/>
          </p:cNvSpPr>
          <p:nvPr>
            <p:ph idx="1"/>
          </p:nvPr>
        </p:nvSpPr>
        <p:spPr/>
        <p:txBody>
          <a:bodyPr/>
          <a:lstStyle/>
          <a:p>
            <a:pPr lvl="0"/>
            <a:r>
              <a:rPr/>
              <a:t>The World Of Data</a:t>
            </a:r>
          </a:p>
          <a:p>
            <a:pPr lvl="0"/>
            <a:r>
              <a:rPr/>
              <a:t>The Four Levels Of Analytics</a:t>
            </a:r>
          </a:p>
          <a:p>
            <a:pPr lvl="0"/>
            <a:r>
              <a:rPr/>
              <a:t>Defining Data Literacy</a:t>
            </a:r>
          </a:p>
          <a:p>
            <a:pPr lvl="0"/>
            <a:r>
              <a:rPr/>
              <a:t>The Data Literacy Umbrella</a:t>
            </a:r>
          </a:p>
          <a:p>
            <a:pPr lvl="0"/>
            <a:r>
              <a:rPr/>
              <a:t>Reading And Speaking The Language Of Data</a:t>
            </a:r>
          </a:p>
          <a:p>
            <a:pPr lvl="0"/>
            <a:r>
              <a:rPr/>
              <a:t>Combining Data Literacy And The Four Levels Of Analytics</a:t>
            </a:r>
          </a:p>
          <a:p>
            <a:pPr lvl="0"/>
            <a:r>
              <a:rPr/>
              <a:t>The Steps Of Data Literacy Learning</a:t>
            </a:r>
          </a:p>
          <a:p>
            <a:pPr lvl="0"/>
            <a:r>
              <a:rPr/>
              <a:t>The Three Cs Of Data Literacy</a:t>
            </a:r>
          </a:p>
          <a:p>
            <a:pPr lvl="0"/>
            <a:r>
              <a:rPr/>
              <a:t>Data Informed Decision-Making</a:t>
            </a:r>
          </a:p>
          <a:p>
            <a:pPr lvl="0"/>
            <a:r>
              <a:rPr/>
              <a:t>Data Literacy And Data And Analytical Strategy</a:t>
            </a:r>
          </a:p>
          <a:p>
            <a:pPr lvl="0"/>
            <a:r>
              <a:rPr/>
              <a:t>Begin Your Data And Analytics Journey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2: The Four Levels Of Analytics Agenda</a:t>
            </a:r>
          </a:p>
        </p:txBody>
      </p:sp>
      <p:sp>
        <p:nvSpPr>
          <p:cNvPr id="3" name="Content Placeholder 2"/>
          <p:cNvSpPr>
            <a:spLocks noGrp="1"/>
          </p:cNvSpPr>
          <p:nvPr>
            <p:ph idx="1"/>
          </p:nvPr>
        </p:nvSpPr>
        <p:spPr/>
        <p:txBody>
          <a:bodyPr/>
          <a:lstStyle/>
          <a:p>
            <a:pPr lvl="0"/>
            <a:r>
              <a:rPr/>
              <a:t>The Four Levels Of Analytics</a:t>
            </a:r>
          </a:p>
          <a:p>
            <a:pPr lvl="0"/>
            <a:r>
              <a:rPr/>
              <a:t>Descriptive Analytics</a:t>
            </a:r>
          </a:p>
          <a:p>
            <a:pPr lvl="0"/>
            <a:r>
              <a:rPr/>
              <a:t>Diagnostic Analytics</a:t>
            </a:r>
          </a:p>
          <a:p>
            <a:pPr lvl="0"/>
            <a:r>
              <a:rPr/>
              <a:t>Predictive Analytics</a:t>
            </a:r>
          </a:p>
          <a:p>
            <a:pPr lvl="0"/>
            <a:r>
              <a:rPr/>
              <a:t>Prescriptive Analytics</a:t>
            </a:r>
          </a:p>
          <a:p>
            <a:pPr lvl="0"/>
            <a:r>
              <a:rPr/>
              <a:t>Real-World Examples Of The Four Levels Of Analytics</a:t>
            </a: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Embracing a Curious Mindset for Continuous Learning</a:t>
            </a:r>
          </a:p>
        </p:txBody>
      </p:sp>
      <p:sp>
        <p:nvSpPr>
          <p:cNvPr id="3" name="Content Placeholder 2"/>
          <p:cNvSpPr>
            <a:spLocks noGrp="1"/>
          </p:cNvSpPr>
          <p:nvPr>
            <p:ph idx="1"/>
          </p:nvPr>
        </p:nvSpPr>
        <p:spPr/>
        <p:txBody>
          <a:bodyPr/>
          <a:lstStyle/>
          <a:p>
            <a:pPr lvl="0"/>
            <a:r>
              <a:rPr/>
              <a:t>Cultivating an environment of experimentation and exploration</a:t>
            </a:r>
          </a:p>
          <a:p>
            <a:pPr lvl="0"/>
            <a:r>
              <a:rPr/>
              <a:t>Recognizing and celebrating curiosity-driven discoveries</a:t>
            </a:r>
          </a:p>
          <a:p>
            <a:pPr lvl="0"/>
            <a:r>
              <a:rPr/>
              <a:t>Providing opportunities for ongoing learning and development</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Second C Of Data Literacy: Creativity</a:t>
            </a:r>
          </a:p>
        </p:txBody>
      </p:sp>
      <p:sp>
        <p:nvSpPr>
          <p:cNvPr id="3" name="Content Placeholder 2"/>
          <p:cNvSpPr>
            <a:spLocks noGrp="1"/>
          </p:cNvSpPr>
          <p:nvPr>
            <p:ph idx="1"/>
          </p:nvPr>
        </p:nvSpPr>
        <p:spPr/>
        <p:txBody>
          <a:bodyPr/>
          <a:lstStyle/>
          <a:p>
            <a:pPr lvl="0"/>
            <a:r>
              <a:rPr/>
              <a:t>Fostering a Creative Data Culture</a:t>
            </a:r>
          </a:p>
          <a:p>
            <a:pPr lvl="0"/>
            <a:r>
              <a:rPr/>
              <a:t>Thinking Outside the Box with Data</a:t>
            </a:r>
          </a:p>
          <a:p>
            <a:pPr lvl="0"/>
            <a:r>
              <a:rPr/>
              <a:t>Leveraging Data for Innovation</a:t>
            </a:r>
          </a:p>
          <a:p>
            <a:pPr lvl="0"/>
            <a:r>
              <a:rPr/>
              <a:t>Encouraging Experimentation and Risk-Taking</a:t>
            </a: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a Creative Data Culture</a:t>
            </a:r>
          </a:p>
        </p:txBody>
      </p:sp>
      <p:sp>
        <p:nvSpPr>
          <p:cNvPr id="3" name="Content Placeholder 2"/>
          <p:cNvSpPr>
            <a:spLocks noGrp="1"/>
          </p:cNvSpPr>
          <p:nvPr>
            <p:ph idx="1"/>
          </p:nvPr>
        </p:nvSpPr>
        <p:spPr/>
        <p:txBody>
          <a:bodyPr/>
          <a:lstStyle/>
          <a:p>
            <a:pPr lvl="0"/>
            <a:r>
              <a:rPr/>
              <a:t>Encouraging brainstorming sessions</a:t>
            </a:r>
          </a:p>
          <a:p>
            <a:pPr lvl="0"/>
            <a:r>
              <a:rPr/>
              <a:t>Creating cross-functional teams for data projects</a:t>
            </a:r>
          </a:p>
          <a:p>
            <a:pPr lvl="0"/>
            <a:r>
              <a:rPr/>
              <a:t>Establishing a supportive environment for experimentation</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Thinking Outside the Box with Data</a:t>
            </a:r>
          </a:p>
        </p:txBody>
      </p:sp>
      <p:sp>
        <p:nvSpPr>
          <p:cNvPr id="3" name="Content Placeholder 2"/>
          <p:cNvSpPr>
            <a:spLocks noGrp="1"/>
          </p:cNvSpPr>
          <p:nvPr>
            <p:ph idx="1"/>
          </p:nvPr>
        </p:nvSpPr>
        <p:spPr/>
        <p:txBody>
          <a:bodyPr/>
          <a:lstStyle/>
          <a:p>
            <a:pPr lvl="0"/>
            <a:r>
              <a:rPr/>
              <a:t>Exploring unconventional data sources</a:t>
            </a:r>
          </a:p>
          <a:p>
            <a:pPr lvl="0"/>
            <a:r>
              <a:rPr/>
              <a:t>Using data creatively to uncover insights</a:t>
            </a:r>
          </a:p>
          <a:p>
            <a:pPr lvl="0"/>
            <a:r>
              <a:rPr/>
              <a:t>Encouraging unconventional analysis techniques</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Leveraging Data for Innovation</a:t>
            </a:r>
          </a:p>
        </p:txBody>
      </p:sp>
      <p:sp>
        <p:nvSpPr>
          <p:cNvPr id="3" name="Content Placeholder 2"/>
          <p:cNvSpPr>
            <a:spLocks noGrp="1"/>
          </p:cNvSpPr>
          <p:nvPr>
            <p:ph idx="1"/>
          </p:nvPr>
        </p:nvSpPr>
        <p:spPr/>
        <p:txBody>
          <a:bodyPr/>
          <a:lstStyle/>
          <a:p>
            <a:pPr lvl="0"/>
            <a:r>
              <a:rPr/>
              <a:t>Encouraging a culture of innovation</a:t>
            </a:r>
          </a:p>
          <a:p>
            <a:pPr lvl="0"/>
            <a:r>
              <a:rPr/>
              <a:t>Using data to drive product development</a:t>
            </a:r>
          </a:p>
          <a:p>
            <a:pPr lvl="0"/>
            <a:r>
              <a:rPr/>
              <a:t>Supporting data-driven experimentation and prototyping</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Encouraging Experimentation and Risk-Taking</a:t>
            </a:r>
          </a:p>
        </p:txBody>
      </p:sp>
      <p:sp>
        <p:nvSpPr>
          <p:cNvPr id="3" name="Content Placeholder 2"/>
          <p:cNvSpPr>
            <a:spLocks noGrp="1"/>
          </p:cNvSpPr>
          <p:nvPr>
            <p:ph idx="1"/>
          </p:nvPr>
        </p:nvSpPr>
        <p:spPr/>
        <p:txBody>
          <a:bodyPr/>
          <a:lstStyle/>
          <a:p>
            <a:pPr lvl="0"/>
            <a:r>
              <a:rPr/>
              <a:t>Providing resources for data experiments</a:t>
            </a:r>
          </a:p>
          <a:p>
            <a:pPr lvl="0"/>
            <a:r>
              <a:rPr/>
              <a:t>Celebrating and learning from failures</a:t>
            </a:r>
          </a:p>
          <a:p>
            <a:pPr lvl="0"/>
            <a:r>
              <a:rPr/>
              <a:t>Recognizing and rewarding innovative ideas and initiatives</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Third C Of Data Literacy: Critical Thinking</a:t>
            </a:r>
          </a:p>
        </p:txBody>
      </p:sp>
      <p:sp>
        <p:nvSpPr>
          <p:cNvPr id="3" name="Content Placeholder 2"/>
          <p:cNvSpPr>
            <a:spLocks noGrp="1"/>
          </p:cNvSpPr>
          <p:nvPr>
            <p:ph idx="1"/>
          </p:nvPr>
        </p:nvSpPr>
        <p:spPr/>
        <p:txBody>
          <a:bodyPr/>
          <a:lstStyle/>
          <a:p>
            <a:pPr lvl="0"/>
            <a:r>
              <a:rPr/>
              <a:t>Developing Analytical and Problem-Solving Skills</a:t>
            </a:r>
          </a:p>
          <a:p>
            <a:pPr lvl="0"/>
            <a:r>
              <a:rPr/>
              <a:t>Evaluating Data Sources and Quality</a:t>
            </a:r>
          </a:p>
          <a:p>
            <a:pPr lvl="0"/>
            <a:r>
              <a:rPr/>
              <a:t>Questioning Assumptions and Biases in Data Analysis</a:t>
            </a:r>
          </a:p>
          <a:p>
            <a:pPr lvl="0"/>
            <a:r>
              <a:rPr/>
              <a:t>Making Informed Decisions Based on Data</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Developing Analytical and Problem-Solving Skills</a:t>
            </a:r>
          </a:p>
        </p:txBody>
      </p:sp>
      <p:sp>
        <p:nvSpPr>
          <p:cNvPr id="3" name="Content Placeholder 2"/>
          <p:cNvSpPr>
            <a:spLocks noGrp="1"/>
          </p:cNvSpPr>
          <p:nvPr>
            <p:ph idx="1"/>
          </p:nvPr>
        </p:nvSpPr>
        <p:spPr/>
        <p:txBody>
          <a:bodyPr/>
          <a:lstStyle/>
          <a:p>
            <a:pPr lvl="0"/>
            <a:r>
              <a:rPr/>
              <a:t>Applying logical reasoning</a:t>
            </a:r>
          </a:p>
          <a:p>
            <a:pPr lvl="0"/>
            <a:r>
              <a:rPr/>
              <a:t>Identifying patterns and trends</a:t>
            </a:r>
          </a:p>
          <a:p>
            <a:pPr lvl="0"/>
            <a:r>
              <a:rPr/>
              <a:t>Solving complex problems</a:t>
            </a: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Evaluating Data Sources and Quality</a:t>
            </a:r>
          </a:p>
        </p:txBody>
      </p:sp>
      <p:sp>
        <p:nvSpPr>
          <p:cNvPr id="3" name="Content Placeholder 2"/>
          <p:cNvSpPr>
            <a:spLocks noGrp="1"/>
          </p:cNvSpPr>
          <p:nvPr>
            <p:ph idx="1"/>
          </p:nvPr>
        </p:nvSpPr>
        <p:spPr/>
        <p:txBody>
          <a:bodyPr/>
          <a:lstStyle/>
          <a:p>
            <a:pPr lvl="0"/>
            <a:r>
              <a:rPr/>
              <a:t>Assessing data reliability</a:t>
            </a:r>
          </a:p>
          <a:p>
            <a:pPr lvl="0"/>
            <a:r>
              <a:rPr/>
              <a:t>Verifying data accuracy</a:t>
            </a:r>
          </a:p>
          <a:p>
            <a:pPr lvl="0"/>
            <a:r>
              <a:rPr/>
              <a:t>Ensuring data relevance</a:t>
            </a: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Questioning Assumptions and Biases in Data Analysis</a:t>
            </a:r>
          </a:p>
        </p:txBody>
      </p:sp>
      <p:sp>
        <p:nvSpPr>
          <p:cNvPr id="3" name="Content Placeholder 2"/>
          <p:cNvSpPr>
            <a:spLocks noGrp="1"/>
          </p:cNvSpPr>
          <p:nvPr>
            <p:ph idx="1"/>
          </p:nvPr>
        </p:nvSpPr>
        <p:spPr/>
        <p:txBody>
          <a:bodyPr/>
          <a:lstStyle/>
          <a:p>
            <a:pPr lvl="0"/>
            <a:r>
              <a:rPr/>
              <a:t>Challenging assumptions</a:t>
            </a:r>
          </a:p>
          <a:p>
            <a:pPr lvl="0"/>
            <a:r>
              <a:rPr/>
              <a:t>Recognizing cognitive biases</a:t>
            </a:r>
          </a:p>
          <a:p>
            <a:pPr lvl="0"/>
            <a:r>
              <a:rPr/>
              <a:t>Mitigating biases in data interpretation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And Analytics – There Are Four Levels</a:t>
            </a:r>
          </a:p>
        </p:txBody>
      </p:sp>
      <p:sp>
        <p:nvSpPr>
          <p:cNvPr id="3" name="Content Placeholder 2"/>
          <p:cNvSpPr>
            <a:spLocks noGrp="1"/>
          </p:cNvSpPr>
          <p:nvPr>
            <p:ph idx="1"/>
          </p:nvPr>
        </p:nvSpPr>
        <p:spPr/>
        <p:txBody>
          <a:bodyPr/>
          <a:lstStyle/>
          <a:p>
            <a:pPr lvl="0" indent="0" marL="0">
              <a:buNone/>
            </a:pPr>
            <a:r>
              <a:rPr/>
              <a:t>Understanding the concept of different levels of analytics</a:t>
            </a:r>
          </a:p>
          <a:p>
            <a:pPr lvl="0"/>
            <a:r>
              <a:rPr/>
              <a:t>Introduction to analytics levels</a:t>
            </a:r>
          </a:p>
          <a:p>
            <a:pPr lvl="0"/>
            <a:r>
              <a:rPr b="1"/>
              <a:t>Level 1:</a:t>
            </a:r>
            <a:r>
              <a:rPr/>
              <a:t> Descriptive Analytics</a:t>
            </a:r>
          </a:p>
          <a:p>
            <a:pPr lvl="0"/>
            <a:r>
              <a:rPr b="1"/>
              <a:t>Level 2:</a:t>
            </a:r>
            <a:r>
              <a:rPr/>
              <a:t> Diagnostic Analytics</a:t>
            </a:r>
          </a:p>
          <a:p>
            <a:pPr lvl="0"/>
            <a:r>
              <a:rPr b="1"/>
              <a:t>Level 3:</a:t>
            </a:r>
            <a:r>
              <a:rPr/>
              <a:t> Predictive Analytics</a:t>
            </a:r>
          </a:p>
          <a:p>
            <a:pPr lvl="0"/>
            <a:r>
              <a:rPr b="1"/>
              <a:t>Level 4:</a:t>
            </a:r>
            <a:r>
              <a:rPr/>
              <a:t> Prescriptive Analytics</a:t>
            </a:r>
          </a:p>
        </p:txBody>
      </p:sp>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Informed Decisions Based on Data</a:t>
            </a:r>
          </a:p>
        </p:txBody>
      </p:sp>
      <p:sp>
        <p:nvSpPr>
          <p:cNvPr id="3" name="Content Placeholder 2"/>
          <p:cNvSpPr>
            <a:spLocks noGrp="1"/>
          </p:cNvSpPr>
          <p:nvPr>
            <p:ph idx="1"/>
          </p:nvPr>
        </p:nvSpPr>
        <p:spPr/>
        <p:txBody>
          <a:bodyPr/>
          <a:lstStyle/>
          <a:p>
            <a:pPr lvl="0"/>
            <a:r>
              <a:rPr/>
              <a:t>Utilizing evidence-based decision-making</a:t>
            </a:r>
          </a:p>
          <a:p>
            <a:pPr lvl="0"/>
            <a:r>
              <a:rPr/>
              <a:t>Weighing pros and cons</a:t>
            </a:r>
          </a:p>
          <a:p>
            <a:pPr lvl="0"/>
            <a:r>
              <a:rPr/>
              <a:t>Considering uncertainties and risks</a:t>
            </a: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a:t>
            </a:r>
          </a:p>
        </p:txBody>
      </p:sp>
      <p:sp>
        <p:nvSpPr>
          <p:cNvPr id="3" name="Content Placeholder 2"/>
          <p:cNvSpPr>
            <a:spLocks noGrp="1"/>
          </p:cNvSpPr>
          <p:nvPr>
            <p:ph idx="1"/>
          </p:nvPr>
        </p:nvSpPr>
        <p:spPr/>
        <p:txBody>
          <a:bodyPr/>
          <a:lstStyle/>
          <a:p>
            <a:pPr lvl="0"/>
            <a:r>
              <a:rPr/>
              <a:t>Understanding Different Data Formats</a:t>
            </a:r>
          </a:p>
          <a:p>
            <a:pPr lvl="0"/>
            <a:r>
              <a:rPr/>
              <a:t>Interpreting Data Structures</a:t>
            </a:r>
          </a:p>
          <a:p>
            <a:pPr lvl="0"/>
            <a:r>
              <a:rPr/>
              <a:t>Extracting Insights from Data</a:t>
            </a:r>
          </a:p>
          <a:p>
            <a:pPr lvl="0"/>
            <a:r>
              <a:rPr/>
              <a:t>Enhancing Data Literacy through Reading Data</a:t>
            </a: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Different Data Formats</a:t>
            </a:r>
          </a:p>
        </p:txBody>
      </p:sp>
      <p:sp>
        <p:nvSpPr>
          <p:cNvPr id="3" name="Content Placeholder 2"/>
          <p:cNvSpPr>
            <a:spLocks noGrp="1"/>
          </p:cNvSpPr>
          <p:nvPr>
            <p:ph idx="1"/>
          </p:nvPr>
        </p:nvSpPr>
        <p:spPr/>
        <p:txBody>
          <a:bodyPr/>
          <a:lstStyle/>
          <a:p>
            <a:pPr lvl="0"/>
            <a:r>
              <a:rPr/>
              <a:t>Structured Data</a:t>
            </a:r>
          </a:p>
          <a:p>
            <a:pPr lvl="0"/>
            <a:r>
              <a:rPr/>
              <a:t>Unstructured Data</a:t>
            </a:r>
          </a:p>
          <a:p>
            <a:pPr lvl="0"/>
            <a:r>
              <a:rPr/>
              <a:t>Semi-Structured Data</a:t>
            </a: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Data Structures</a:t>
            </a:r>
          </a:p>
        </p:txBody>
      </p:sp>
      <p:sp>
        <p:nvSpPr>
          <p:cNvPr id="3" name="Content Placeholder 2"/>
          <p:cNvSpPr>
            <a:spLocks noGrp="1"/>
          </p:cNvSpPr>
          <p:nvPr>
            <p:ph idx="1"/>
          </p:nvPr>
        </p:nvSpPr>
        <p:spPr/>
        <p:txBody>
          <a:bodyPr/>
          <a:lstStyle/>
          <a:p>
            <a:pPr lvl="0"/>
            <a:r>
              <a:rPr/>
              <a:t>Tables and Databases</a:t>
            </a:r>
          </a:p>
          <a:p>
            <a:pPr lvl="0"/>
            <a:r>
              <a:rPr/>
              <a:t>Graphs and Charts</a:t>
            </a:r>
          </a:p>
          <a:p>
            <a:pPr lvl="0"/>
            <a:r>
              <a:rPr/>
              <a:t>Hierarchical Data Structures</a:t>
            </a: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Insights from Data</a:t>
            </a:r>
          </a:p>
        </p:txBody>
      </p:sp>
      <p:sp>
        <p:nvSpPr>
          <p:cNvPr id="3" name="Content Placeholder 2"/>
          <p:cNvSpPr>
            <a:spLocks noGrp="1"/>
          </p:cNvSpPr>
          <p:nvPr>
            <p:ph idx="1"/>
          </p:nvPr>
        </p:nvSpPr>
        <p:spPr/>
        <p:txBody>
          <a:bodyPr/>
          <a:lstStyle/>
          <a:p>
            <a:pPr lvl="0"/>
            <a:r>
              <a:rPr/>
              <a:t>Identifying Patterns</a:t>
            </a:r>
          </a:p>
          <a:p>
            <a:pPr lvl="0"/>
            <a:r>
              <a:rPr/>
              <a:t>Detecting Trends</a:t>
            </a:r>
          </a:p>
          <a:p>
            <a:pPr lvl="0"/>
            <a:r>
              <a:rPr/>
              <a:t>Recognizing Outliers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Enhancing Data Literacy through Reading Data</a:t>
            </a:r>
          </a:p>
        </p:txBody>
      </p:sp>
      <p:sp>
        <p:nvSpPr>
          <p:cNvPr id="3" name="Content Placeholder 2"/>
          <p:cNvSpPr>
            <a:spLocks noGrp="1"/>
          </p:cNvSpPr>
          <p:nvPr>
            <p:ph idx="1"/>
          </p:nvPr>
        </p:nvSpPr>
        <p:spPr/>
        <p:txBody>
          <a:bodyPr/>
          <a:lstStyle/>
          <a:p>
            <a:pPr lvl="0"/>
            <a:r>
              <a:rPr/>
              <a:t>Developing Data Reading Skills</a:t>
            </a:r>
          </a:p>
          <a:p>
            <a:pPr lvl="0"/>
            <a:r>
              <a:rPr/>
              <a:t>Practicing Data Interpretation</a:t>
            </a:r>
          </a:p>
          <a:p>
            <a:pPr lvl="0"/>
            <a:r>
              <a:rPr/>
              <a:t>Applying Reading Strategies to Different Data Types</a:t>
            </a: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With Data</a:t>
            </a:r>
          </a:p>
        </p:txBody>
      </p:sp>
      <p:sp>
        <p:nvSpPr>
          <p:cNvPr id="3" name="Content Placeholder 2"/>
          <p:cNvSpPr>
            <a:spLocks noGrp="1"/>
          </p:cNvSpPr>
          <p:nvPr>
            <p:ph idx="1"/>
          </p:nvPr>
        </p:nvSpPr>
        <p:spPr/>
        <p:txBody>
          <a:bodyPr/>
          <a:lstStyle/>
          <a:p>
            <a:pPr lvl="0"/>
            <a:r>
              <a:rPr/>
              <a:t>Data Acquisition and Collection</a:t>
            </a:r>
          </a:p>
          <a:p>
            <a:pPr lvl="0"/>
            <a:r>
              <a:rPr/>
              <a:t>Data Preparation and Cleaning</a:t>
            </a:r>
          </a:p>
          <a:p>
            <a:pPr lvl="0"/>
            <a:r>
              <a:rPr/>
              <a:t>Data Transformation and Integration</a:t>
            </a:r>
          </a:p>
          <a:p>
            <a:pPr lvl="0"/>
            <a:r>
              <a:rPr/>
              <a:t>Data Storage and Management</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Acquisition and Collection</a:t>
            </a:r>
          </a:p>
        </p:txBody>
      </p:sp>
      <p:sp>
        <p:nvSpPr>
          <p:cNvPr id="3" name="Content Placeholder 2"/>
          <p:cNvSpPr>
            <a:spLocks noGrp="1"/>
          </p:cNvSpPr>
          <p:nvPr>
            <p:ph idx="1"/>
          </p:nvPr>
        </p:nvSpPr>
        <p:spPr/>
        <p:txBody>
          <a:bodyPr/>
          <a:lstStyle/>
          <a:p>
            <a:pPr lvl="0"/>
            <a:r>
              <a:rPr/>
              <a:t>Identifying relevant data sources</a:t>
            </a:r>
          </a:p>
          <a:p>
            <a:pPr lvl="0"/>
            <a:r>
              <a:rPr/>
              <a:t>Collecting data from various sources</a:t>
            </a: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 and Cleaning</a:t>
            </a:r>
          </a:p>
        </p:txBody>
      </p:sp>
      <p:sp>
        <p:nvSpPr>
          <p:cNvPr id="3" name="Content Placeholder 2"/>
          <p:cNvSpPr>
            <a:spLocks noGrp="1"/>
          </p:cNvSpPr>
          <p:nvPr>
            <p:ph idx="1"/>
          </p:nvPr>
        </p:nvSpPr>
        <p:spPr/>
        <p:txBody>
          <a:bodyPr/>
          <a:lstStyle/>
          <a:p>
            <a:pPr lvl="0"/>
            <a:r>
              <a:rPr/>
              <a:t>Preparing data for analysis</a:t>
            </a:r>
          </a:p>
          <a:p>
            <a:pPr lvl="0"/>
            <a:r>
              <a:rPr/>
              <a:t>Cleaning and preprocessing data</a:t>
            </a: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Transformation and Integration</a:t>
            </a:r>
          </a:p>
        </p:txBody>
      </p:sp>
      <p:sp>
        <p:nvSpPr>
          <p:cNvPr id="3" name="Content Placeholder 2"/>
          <p:cNvSpPr>
            <a:spLocks noGrp="1"/>
          </p:cNvSpPr>
          <p:nvPr>
            <p:ph idx="1"/>
          </p:nvPr>
        </p:nvSpPr>
        <p:spPr/>
        <p:txBody>
          <a:bodyPr/>
          <a:lstStyle/>
          <a:p>
            <a:pPr lvl="0"/>
            <a:r>
              <a:rPr/>
              <a:t>Transforming data into usable formats</a:t>
            </a:r>
          </a:p>
          <a:p>
            <a:pPr lvl="0"/>
            <a:r>
              <a:rPr/>
              <a:t>Integrating data from multiple sources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1: Descriptive Analytics</a:t>
            </a:r>
          </a:p>
        </p:txBody>
      </p:sp>
      <p:sp>
        <p:nvSpPr>
          <p:cNvPr id="3" name="Content Placeholder 2"/>
          <p:cNvSpPr>
            <a:spLocks noGrp="1"/>
          </p:cNvSpPr>
          <p:nvPr>
            <p:ph idx="1"/>
          </p:nvPr>
        </p:nvSpPr>
        <p:spPr/>
        <p:txBody>
          <a:bodyPr/>
          <a:lstStyle/>
          <a:p>
            <a:pPr lvl="0" indent="0" marL="0">
              <a:buNone/>
            </a:pPr>
            <a:r>
              <a:rPr/>
              <a:t>Exploring the foundational level of analytics focused on summarizing historical data and providing insights into past performance</a:t>
            </a:r>
          </a:p>
          <a:p>
            <a:pPr lvl="0"/>
            <a:r>
              <a:rPr/>
              <a:t>Overview of descriptive analytics</a:t>
            </a:r>
          </a:p>
          <a:p>
            <a:pPr lvl="0"/>
            <a:r>
              <a:rPr/>
              <a:t>Methods and techniques</a:t>
            </a:r>
          </a:p>
          <a:p>
            <a:pPr lvl="0"/>
            <a:r>
              <a:rPr/>
              <a:t>Use cases and examples</a:t>
            </a:r>
          </a:p>
        </p:txBody>
      </p:sp>
    </p:spTree>
  </p:cSl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Storage and Management</a:t>
            </a:r>
          </a:p>
        </p:txBody>
      </p:sp>
      <p:sp>
        <p:nvSpPr>
          <p:cNvPr id="3" name="Content Placeholder 2"/>
          <p:cNvSpPr>
            <a:spLocks noGrp="1"/>
          </p:cNvSpPr>
          <p:nvPr>
            <p:ph idx="1"/>
          </p:nvPr>
        </p:nvSpPr>
        <p:spPr/>
        <p:txBody>
          <a:bodyPr/>
          <a:lstStyle/>
          <a:p>
            <a:pPr lvl="0"/>
            <a:r>
              <a:rPr/>
              <a:t>Selecting appropriate storage solutions</a:t>
            </a:r>
          </a:p>
          <a:p>
            <a:pPr lvl="0"/>
            <a:r>
              <a:rPr/>
              <a:t>Managing data storage and access</a:t>
            </a:r>
          </a:p>
        </p:txBody>
      </p:sp>
    </p:spTree>
  </p:cSl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Data</a:t>
            </a:r>
          </a:p>
        </p:txBody>
      </p:sp>
      <p:sp>
        <p:nvSpPr>
          <p:cNvPr id="3" name="Content Placeholder 2"/>
          <p:cNvSpPr>
            <a:spLocks noGrp="1"/>
          </p:cNvSpPr>
          <p:nvPr>
            <p:ph idx="1"/>
          </p:nvPr>
        </p:nvSpPr>
        <p:spPr/>
        <p:txBody>
          <a:bodyPr/>
          <a:lstStyle/>
          <a:p>
            <a:pPr lvl="0"/>
            <a:r>
              <a:rPr/>
              <a:t>Exploratory Data Analysis (EDA)</a:t>
            </a:r>
          </a:p>
          <a:p>
            <a:pPr lvl="0"/>
            <a:r>
              <a:rPr/>
              <a:t>Statistical Analysis</a:t>
            </a:r>
          </a:p>
          <a:p>
            <a:pPr lvl="0"/>
            <a:r>
              <a:rPr/>
              <a:t>Machine Learning Techniques</a:t>
            </a:r>
          </a:p>
          <a:p>
            <a:pPr lvl="0"/>
            <a:r>
              <a:rPr/>
              <a:t>Advanced Analytics Methods</a:t>
            </a:r>
          </a:p>
        </p:txBody>
      </p:sp>
    </p:spTree>
  </p:cSl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Exploratory Data Analysis (EDA)</a:t>
            </a:r>
          </a:p>
        </p:txBody>
      </p:sp>
      <p:sp>
        <p:nvSpPr>
          <p:cNvPr id="3" name="Content Placeholder 2"/>
          <p:cNvSpPr>
            <a:spLocks noGrp="1"/>
          </p:cNvSpPr>
          <p:nvPr>
            <p:ph idx="1"/>
          </p:nvPr>
        </p:nvSpPr>
        <p:spPr/>
        <p:txBody>
          <a:bodyPr/>
          <a:lstStyle/>
          <a:p>
            <a:pPr lvl="0"/>
            <a:r>
              <a:rPr/>
              <a:t>Understanding data structure and characteristics</a:t>
            </a:r>
          </a:p>
          <a:p>
            <a:pPr lvl="0"/>
            <a:r>
              <a:rPr/>
              <a:t>Identifying patterns and relationships</a:t>
            </a:r>
          </a:p>
        </p:txBody>
      </p:sp>
    </p:spTree>
  </p:cSl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Analysis</a:t>
            </a:r>
          </a:p>
        </p:txBody>
      </p:sp>
      <p:sp>
        <p:nvSpPr>
          <p:cNvPr id="3" name="Content Placeholder 2"/>
          <p:cNvSpPr>
            <a:spLocks noGrp="1"/>
          </p:cNvSpPr>
          <p:nvPr>
            <p:ph idx="1"/>
          </p:nvPr>
        </p:nvSpPr>
        <p:spPr/>
        <p:txBody>
          <a:bodyPr/>
          <a:lstStyle/>
          <a:p>
            <a:pPr lvl="0"/>
            <a:r>
              <a:rPr/>
              <a:t>Descriptive statistics</a:t>
            </a:r>
          </a:p>
          <a:p>
            <a:pPr lvl="0"/>
            <a:r>
              <a:rPr/>
              <a:t>Inferential statistics</a:t>
            </a:r>
          </a:p>
          <a:p>
            <a:pPr lvl="0"/>
            <a:r>
              <a:rPr/>
              <a:t>Hypothesis testing</a:t>
            </a:r>
          </a:p>
        </p:txBody>
      </p:sp>
    </p:spTree>
  </p:cSl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Machine Learning Techniques</a:t>
            </a:r>
          </a:p>
        </p:txBody>
      </p:sp>
      <p:sp>
        <p:nvSpPr>
          <p:cNvPr id="3" name="Content Placeholder 2"/>
          <p:cNvSpPr>
            <a:spLocks noGrp="1"/>
          </p:cNvSpPr>
          <p:nvPr>
            <p:ph idx="1"/>
          </p:nvPr>
        </p:nvSpPr>
        <p:spPr/>
        <p:txBody>
          <a:bodyPr/>
          <a:lstStyle/>
          <a:p>
            <a:pPr lvl="0"/>
            <a:r>
              <a:rPr/>
              <a:t>Supervised learning</a:t>
            </a:r>
          </a:p>
          <a:p>
            <a:pPr lvl="0"/>
            <a:r>
              <a:rPr/>
              <a:t>Unsupervised learning</a:t>
            </a:r>
          </a:p>
          <a:p>
            <a:pPr lvl="0"/>
            <a:r>
              <a:rPr/>
              <a:t>Feature engineering</a:t>
            </a:r>
          </a:p>
          <a:p>
            <a:pPr lvl="0"/>
            <a:r>
              <a:rPr/>
              <a:t>Model evaluation and validation</a:t>
            </a:r>
          </a:p>
        </p:txBody>
      </p:sp>
    </p:spTree>
  </p:cSl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Analytics Methods</a:t>
            </a:r>
          </a:p>
        </p:txBody>
      </p:sp>
      <p:sp>
        <p:nvSpPr>
          <p:cNvPr id="3" name="Content Placeholder 2"/>
          <p:cNvSpPr>
            <a:spLocks noGrp="1"/>
          </p:cNvSpPr>
          <p:nvPr>
            <p:ph idx="1"/>
          </p:nvPr>
        </p:nvSpPr>
        <p:spPr/>
        <p:txBody>
          <a:bodyPr/>
          <a:lstStyle/>
          <a:p>
            <a:pPr lvl="0"/>
            <a:r>
              <a:rPr/>
              <a:t>Time series analysis</a:t>
            </a:r>
          </a:p>
          <a:p>
            <a:pPr lvl="0"/>
            <a:r>
              <a:rPr/>
              <a:t>Text analytics</a:t>
            </a:r>
          </a:p>
          <a:p>
            <a:pPr lvl="0"/>
            <a:r>
              <a:rPr/>
              <a:t>Predictive modeling</a:t>
            </a:r>
          </a:p>
          <a:p>
            <a:pPr lvl="0"/>
            <a:r>
              <a:rPr/>
              <a:t>Ensemble methods</a:t>
            </a:r>
          </a:p>
          <a:p>
            <a:pPr lvl="0" indent="0" marL="0">
              <a:buNone/>
            </a:pPr>
            <a:r>
              <a:rPr/>
              <a:t>Understood, I’ll make sure not to include any [Add details] text. Here’s the revised output for the “Communicating With Data” section:</a:t>
            </a:r>
          </a:p>
        </p:txBody>
      </p:sp>
    </p:spTree>
  </p:cSl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*Communicating With Data</a:t>
            </a:r>
          </a:p>
        </p:txBody>
      </p:sp>
      <p:sp>
        <p:nvSpPr>
          <p:cNvPr id="3" name="Content Placeholder 2"/>
          <p:cNvSpPr>
            <a:spLocks noGrp="1"/>
          </p:cNvSpPr>
          <p:nvPr>
            <p:ph idx="1"/>
          </p:nvPr>
        </p:nvSpPr>
        <p:spPr/>
        <p:txBody>
          <a:bodyPr/>
          <a:lstStyle/>
          <a:p>
            <a:pPr lvl="0"/>
            <a:r>
              <a:rPr/>
              <a:t>Importance of Data Visualization</a:t>
            </a:r>
          </a:p>
          <a:p>
            <a:pPr lvl="0"/>
            <a:r>
              <a:rPr/>
              <a:t>Storytelling with Data</a:t>
            </a:r>
          </a:p>
          <a:p>
            <a:pPr lvl="0"/>
            <a:r>
              <a:rPr/>
              <a:t>Tailoring Communication to the Audience</a:t>
            </a:r>
          </a:p>
          <a:p>
            <a:pPr lvl="0"/>
            <a:r>
              <a:rPr/>
              <a:t>Ethical Considerations in Data Communication</a:t>
            </a:r>
          </a:p>
        </p:txBody>
      </p:sp>
    </p:spTree>
  </p:cSl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Visualization</a:t>
            </a:r>
          </a:p>
        </p:txBody>
      </p:sp>
      <p:sp>
        <p:nvSpPr>
          <p:cNvPr id="3" name="Content Placeholder 2"/>
          <p:cNvSpPr>
            <a:spLocks noGrp="1"/>
          </p:cNvSpPr>
          <p:nvPr>
            <p:ph idx="1"/>
          </p:nvPr>
        </p:nvSpPr>
        <p:spPr/>
        <p:txBody>
          <a:bodyPr/>
          <a:lstStyle/>
          <a:p>
            <a:pPr lvl="0"/>
            <a:r>
              <a:rPr/>
              <a:t>Enhances comprehension</a:t>
            </a:r>
          </a:p>
          <a:p>
            <a:pPr lvl="0"/>
            <a:r>
              <a:rPr/>
              <a:t>Reveals patterns and trends</a:t>
            </a:r>
          </a:p>
          <a:p>
            <a:pPr lvl="0"/>
            <a:r>
              <a:rPr/>
              <a:t>Facilitates decision-making</a:t>
            </a:r>
          </a:p>
        </p:txBody>
      </p:sp>
    </p:spTree>
  </p:cSl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Storytelling with Data</a:t>
            </a:r>
          </a:p>
        </p:txBody>
      </p:sp>
      <p:sp>
        <p:nvSpPr>
          <p:cNvPr id="3" name="Content Placeholder 2"/>
          <p:cNvSpPr>
            <a:spLocks noGrp="1"/>
          </p:cNvSpPr>
          <p:nvPr>
            <p:ph idx="1"/>
          </p:nvPr>
        </p:nvSpPr>
        <p:spPr/>
        <p:txBody>
          <a:bodyPr/>
          <a:lstStyle/>
          <a:p>
            <a:pPr lvl="0"/>
            <a:r>
              <a:rPr/>
              <a:t>Engages the audience</a:t>
            </a:r>
          </a:p>
          <a:p>
            <a:pPr lvl="0"/>
            <a:r>
              <a:rPr/>
              <a:t>Provides context and narrative</a:t>
            </a:r>
          </a:p>
          <a:p>
            <a:pPr lvl="0"/>
            <a:r>
              <a:rPr/>
              <a:t>Influences decision-making</a:t>
            </a:r>
          </a:p>
        </p:txBody>
      </p:sp>
    </p:spTree>
  </p:cSl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Tailoring Communication to the Audience</a:t>
            </a:r>
          </a:p>
        </p:txBody>
      </p:sp>
      <p:sp>
        <p:nvSpPr>
          <p:cNvPr id="3" name="Content Placeholder 2"/>
          <p:cNvSpPr>
            <a:spLocks noGrp="1"/>
          </p:cNvSpPr>
          <p:nvPr>
            <p:ph idx="1"/>
          </p:nvPr>
        </p:nvSpPr>
        <p:spPr/>
        <p:txBody>
          <a:bodyPr/>
          <a:lstStyle/>
          <a:p>
            <a:pPr lvl="0"/>
            <a:r>
              <a:rPr/>
              <a:t>Understanding audience needs</a:t>
            </a:r>
          </a:p>
          <a:p>
            <a:pPr lvl="0"/>
            <a:r>
              <a:rPr/>
              <a:t>Adapting communication style</a:t>
            </a:r>
          </a:p>
          <a:p>
            <a:pPr lvl="0"/>
            <a:r>
              <a:rPr/>
              <a:t>Addressing different levels of data literacy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 of Descriptive Analytics</a:t>
            </a:r>
          </a:p>
        </p:txBody>
      </p:sp>
      <p:sp>
        <p:nvSpPr>
          <p:cNvPr id="3" name="Content Placeholder 2"/>
          <p:cNvSpPr>
            <a:spLocks noGrp="1"/>
          </p:cNvSpPr>
          <p:nvPr>
            <p:ph idx="1"/>
          </p:nvPr>
        </p:nvSpPr>
        <p:spPr/>
        <p:txBody>
          <a:bodyPr/>
          <a:lstStyle/>
          <a:p>
            <a:pPr lvl="0"/>
            <a:r>
              <a:rPr/>
              <a:t>Definition</a:t>
            </a:r>
          </a:p>
          <a:p>
            <a:pPr lvl="0"/>
            <a:r>
              <a:rPr/>
              <a:t>Purpose</a:t>
            </a:r>
          </a:p>
          <a:p>
            <a:pPr lvl="0"/>
            <a:r>
              <a:rPr/>
              <a:t>Techniques</a:t>
            </a:r>
          </a:p>
          <a:p>
            <a:pPr lvl="0"/>
            <a:r>
              <a:rPr/>
              <a:t>Importance</a:t>
            </a:r>
          </a:p>
        </p:txBody>
      </p:sp>
    </p:spTree>
  </p:cSl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Data Communication</a:t>
            </a:r>
          </a:p>
        </p:txBody>
      </p:sp>
      <p:sp>
        <p:nvSpPr>
          <p:cNvPr id="3" name="Content Placeholder 2"/>
          <p:cNvSpPr>
            <a:spLocks noGrp="1"/>
          </p:cNvSpPr>
          <p:nvPr>
            <p:ph idx="1"/>
          </p:nvPr>
        </p:nvSpPr>
        <p:spPr/>
        <p:txBody>
          <a:bodyPr/>
          <a:lstStyle/>
          <a:p>
            <a:pPr lvl="0"/>
            <a:r>
              <a:rPr/>
              <a:t>Ensuring accuracy and transparency</a:t>
            </a:r>
          </a:p>
          <a:p>
            <a:pPr lvl="0"/>
            <a:r>
              <a:rPr/>
              <a:t>Avoiding misrepresentation or bias</a:t>
            </a:r>
          </a:p>
          <a:p>
            <a:pPr lvl="0"/>
            <a:r>
              <a:rPr/>
              <a:t>Respecting data privacy and confidentiality</a:t>
            </a:r>
          </a:p>
        </p:txBody>
      </p:sp>
    </p:spTree>
  </p:cSl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Data Literacy and Analytics Integration</a:t>
            </a:r>
          </a:p>
        </p:txBody>
      </p:sp>
      <p:sp>
        <p:nvSpPr>
          <p:cNvPr id="3" name="Content Placeholder 2"/>
          <p:cNvSpPr>
            <a:spLocks noGrp="1"/>
          </p:cNvSpPr>
          <p:nvPr>
            <p:ph idx="1"/>
          </p:nvPr>
        </p:nvSpPr>
        <p:spPr/>
        <p:txBody>
          <a:bodyPr/>
          <a:lstStyle/>
          <a:p>
            <a:pPr lvl="0" indent="0" marL="0">
              <a:buNone/>
            </a:pPr>
            <a:r>
              <a:rPr/>
              <a:t>Combine data literacy with each level of analytics for a holistic approach.</a:t>
            </a:r>
          </a:p>
        </p:txBody>
      </p:sp>
    </p:spTree>
  </p:cSl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9: Data Informed Decision-Making Agenda</a:t>
            </a:r>
          </a:p>
        </p:txBody>
      </p:sp>
      <p:sp>
        <p:nvSpPr>
          <p:cNvPr id="3" name="Content Placeholder 2"/>
          <p:cNvSpPr>
            <a:spLocks noGrp="1"/>
          </p:cNvSpPr>
          <p:nvPr>
            <p:ph idx="1"/>
          </p:nvPr>
        </p:nvSpPr>
        <p:spPr/>
        <p:txBody>
          <a:bodyPr/>
          <a:lstStyle/>
          <a:p>
            <a:pPr lvl="0"/>
            <a:r>
              <a:rPr/>
              <a:t>Steps Of The Data Informed Decision-Making Framework</a:t>
            </a:r>
          </a:p>
          <a:p>
            <a:pPr lvl="0"/>
            <a:r>
              <a:rPr/>
              <a:t>Step 1: Ask</a:t>
            </a:r>
          </a:p>
          <a:p>
            <a:pPr lvl="0"/>
            <a:r>
              <a:rPr/>
              <a:t>Step 2: Acquire</a:t>
            </a:r>
          </a:p>
          <a:p>
            <a:pPr lvl="0"/>
            <a:r>
              <a:rPr/>
              <a:t>Step 3: Analyze</a:t>
            </a:r>
          </a:p>
          <a:p>
            <a:pPr lvl="0"/>
            <a:r>
              <a:rPr/>
              <a:t>Step 4: Integrate</a:t>
            </a:r>
          </a:p>
          <a:p>
            <a:pPr lvl="0"/>
            <a:r>
              <a:rPr/>
              <a:t>Step 5: Decide</a:t>
            </a:r>
          </a:p>
          <a:p>
            <a:pPr lvl="0"/>
            <a:r>
              <a:rPr/>
              <a:t>Step 6: Iterate</a:t>
            </a:r>
          </a:p>
        </p:txBody>
      </p:sp>
    </p:spTree>
  </p:cSl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 Of The Data Informed Decision-Making Framework</a:t>
            </a:r>
          </a:p>
        </p:txBody>
      </p:sp>
      <p:sp>
        <p:nvSpPr>
          <p:cNvPr id="3" name="Content Placeholder 2"/>
          <p:cNvSpPr>
            <a:spLocks noGrp="1"/>
          </p:cNvSpPr>
          <p:nvPr>
            <p:ph idx="1"/>
          </p:nvPr>
        </p:nvSpPr>
        <p:spPr/>
        <p:txBody>
          <a:bodyPr/>
          <a:lstStyle/>
          <a:p>
            <a:pPr lvl="0"/>
            <a:r>
              <a:rPr/>
              <a:t>Step 1: Ask</a:t>
            </a:r>
          </a:p>
          <a:p>
            <a:pPr lvl="0"/>
            <a:r>
              <a:rPr/>
              <a:t>Step 2: Acquire</a:t>
            </a:r>
          </a:p>
          <a:p>
            <a:pPr lvl="0"/>
            <a:r>
              <a:rPr/>
              <a:t>Step 3: Analyze</a:t>
            </a:r>
          </a:p>
          <a:p>
            <a:pPr lvl="0"/>
            <a:r>
              <a:rPr/>
              <a:t>Step 4: Integrate</a:t>
            </a:r>
          </a:p>
          <a:p>
            <a:pPr lvl="0"/>
            <a:r>
              <a:rPr/>
              <a:t>Step 5: Decide</a:t>
            </a:r>
          </a:p>
          <a:p>
            <a:pPr lvl="0"/>
            <a:r>
              <a:rPr/>
              <a:t>Step 6: Iterate</a:t>
            </a:r>
          </a:p>
        </p:txBody>
      </p:sp>
    </p:spTree>
  </p:cSl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Ask</a:t>
            </a:r>
          </a:p>
        </p:txBody>
      </p:sp>
      <p:sp>
        <p:nvSpPr>
          <p:cNvPr id="3" name="Content Placeholder 2"/>
          <p:cNvSpPr>
            <a:spLocks noGrp="1"/>
          </p:cNvSpPr>
          <p:nvPr>
            <p:ph idx="1"/>
          </p:nvPr>
        </p:nvSpPr>
        <p:spPr/>
        <p:txBody>
          <a:bodyPr/>
          <a:lstStyle/>
          <a:p>
            <a:pPr lvl="0"/>
            <a:r>
              <a:rPr/>
              <a:t>Formulating Clear and Relevant Questions</a:t>
            </a:r>
          </a:p>
          <a:p>
            <a:pPr lvl="0"/>
            <a:r>
              <a:rPr/>
              <a:t>Defining Decision-Making Objectives</a:t>
            </a:r>
          </a:p>
          <a:p>
            <a:pPr lvl="0"/>
            <a:r>
              <a:rPr/>
              <a:t>Identifying Key Stakeholders</a:t>
            </a:r>
          </a:p>
          <a:p>
            <a:pPr lvl="0"/>
            <a:r>
              <a:rPr/>
              <a:t>Establishing Criteria for Success</a:t>
            </a:r>
          </a:p>
        </p:txBody>
      </p:sp>
    </p:spTree>
  </p:cSl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Formulating Clear and Relevant Questions</a:t>
            </a:r>
          </a:p>
        </p:txBody>
      </p:sp>
      <p:sp>
        <p:nvSpPr>
          <p:cNvPr id="3" name="Content Placeholder 2"/>
          <p:cNvSpPr>
            <a:spLocks noGrp="1"/>
          </p:cNvSpPr>
          <p:nvPr>
            <p:ph idx="1"/>
          </p:nvPr>
        </p:nvSpPr>
        <p:spPr/>
        <p:txBody>
          <a:bodyPr/>
          <a:lstStyle/>
          <a:p>
            <a:pPr lvl="0"/>
            <a:r>
              <a:rPr/>
              <a:t>Specific and Measurable Objectives</a:t>
            </a:r>
          </a:p>
          <a:p>
            <a:pPr lvl="0"/>
            <a:r>
              <a:rPr/>
              <a:t>Relevant to Decision-Making Goals</a:t>
            </a:r>
          </a:p>
          <a:p>
            <a:pPr lvl="0"/>
            <a:r>
              <a:rPr/>
              <a:t>Aligned with Organizational Priorities</a:t>
            </a:r>
          </a:p>
        </p:txBody>
      </p:sp>
    </p:spTree>
  </p:cSl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Defining Decision-Making Objectives</a:t>
            </a:r>
          </a:p>
        </p:txBody>
      </p:sp>
      <p:sp>
        <p:nvSpPr>
          <p:cNvPr id="3" name="Content Placeholder 2"/>
          <p:cNvSpPr>
            <a:spLocks noGrp="1"/>
          </p:cNvSpPr>
          <p:nvPr>
            <p:ph idx="1"/>
          </p:nvPr>
        </p:nvSpPr>
        <p:spPr/>
        <p:txBody>
          <a:bodyPr/>
          <a:lstStyle/>
          <a:p>
            <a:pPr lvl="0"/>
            <a:r>
              <a:rPr/>
              <a:t>Clarify Decision Scope and Context</a:t>
            </a:r>
          </a:p>
          <a:p>
            <a:pPr lvl="0"/>
            <a:r>
              <a:rPr/>
              <a:t>Identify Key Performance Indicators (KPIs)</a:t>
            </a:r>
          </a:p>
          <a:p>
            <a:pPr lvl="0"/>
            <a:r>
              <a:rPr/>
              <a:t>Establish Timeframes and Deadlines</a:t>
            </a:r>
          </a:p>
        </p:txBody>
      </p:sp>
    </p:spTree>
  </p:cSl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Key Stakeholders</a:t>
            </a:r>
          </a:p>
        </p:txBody>
      </p:sp>
      <p:sp>
        <p:nvSpPr>
          <p:cNvPr id="3" name="Content Placeholder 2"/>
          <p:cNvSpPr>
            <a:spLocks noGrp="1"/>
          </p:cNvSpPr>
          <p:nvPr>
            <p:ph idx="1"/>
          </p:nvPr>
        </p:nvSpPr>
        <p:spPr/>
        <p:txBody>
          <a:bodyPr/>
          <a:lstStyle/>
          <a:p>
            <a:pPr lvl="0"/>
            <a:r>
              <a:rPr/>
              <a:t>Stakeholder Analysis and Mapping</a:t>
            </a:r>
          </a:p>
          <a:p>
            <a:pPr lvl="0"/>
            <a:r>
              <a:rPr/>
              <a:t>Engagement and Communication Strategies</a:t>
            </a:r>
          </a:p>
          <a:p>
            <a:pPr lvl="0"/>
            <a:r>
              <a:rPr/>
              <a:t>Addressing Diverse Perspectives and Interests</a:t>
            </a:r>
          </a:p>
        </p:txBody>
      </p:sp>
    </p:spTree>
  </p:cSl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Establishing Criteria for Success</a:t>
            </a:r>
          </a:p>
        </p:txBody>
      </p:sp>
      <p:sp>
        <p:nvSpPr>
          <p:cNvPr id="3" name="Content Placeholder 2"/>
          <p:cNvSpPr>
            <a:spLocks noGrp="1"/>
          </p:cNvSpPr>
          <p:nvPr>
            <p:ph idx="1"/>
          </p:nvPr>
        </p:nvSpPr>
        <p:spPr/>
        <p:txBody>
          <a:bodyPr/>
          <a:lstStyle/>
          <a:p>
            <a:pPr lvl="0"/>
            <a:r>
              <a:rPr/>
              <a:t>Define Success Metrics and Benchmarks</a:t>
            </a:r>
          </a:p>
          <a:p>
            <a:pPr lvl="0"/>
            <a:r>
              <a:rPr/>
              <a:t>Quantify Expected Outcomes and Benefits</a:t>
            </a:r>
          </a:p>
          <a:p>
            <a:pPr lvl="0"/>
            <a:r>
              <a:rPr/>
              <a:t>Identify Risks and Contingency Plans</a:t>
            </a:r>
          </a:p>
        </p:txBody>
      </p:sp>
    </p:spTree>
  </p:cSl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2: Acquire</a:t>
            </a:r>
          </a:p>
        </p:txBody>
      </p:sp>
      <p:sp>
        <p:nvSpPr>
          <p:cNvPr id="3" name="Content Placeholder 2"/>
          <p:cNvSpPr>
            <a:spLocks noGrp="1"/>
          </p:cNvSpPr>
          <p:nvPr>
            <p:ph idx="1"/>
          </p:nvPr>
        </p:nvSpPr>
        <p:spPr/>
        <p:txBody>
          <a:bodyPr/>
          <a:lstStyle/>
          <a:p>
            <a:pPr lvl="0"/>
            <a:r>
              <a:rPr/>
              <a:t>Data Collection Methods</a:t>
            </a:r>
          </a:p>
          <a:p>
            <a:pPr lvl="0"/>
            <a:r>
              <a:rPr/>
              <a:t>Data Sources and Accessibility</a:t>
            </a:r>
          </a:p>
          <a:p>
            <a:pPr lvl="0"/>
            <a:r>
              <a:rPr/>
              <a:t>Data Quality Assessment</a:t>
            </a:r>
          </a:p>
          <a:p>
            <a:pPr lvl="0"/>
            <a:r>
              <a:rPr/>
              <a:t>Ethical Considerations in Data Acquisition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and Techniques in Descriptive Analytics</a:t>
            </a:r>
          </a:p>
        </p:txBody>
      </p:sp>
      <p:sp>
        <p:nvSpPr>
          <p:cNvPr id="3" name="Content Placeholder 2"/>
          <p:cNvSpPr>
            <a:spLocks noGrp="1"/>
          </p:cNvSpPr>
          <p:nvPr>
            <p:ph idx="1"/>
          </p:nvPr>
        </p:nvSpPr>
        <p:spPr/>
        <p:txBody>
          <a:bodyPr/>
          <a:lstStyle/>
          <a:p>
            <a:pPr lvl="0"/>
            <a:r>
              <a:rPr b="1"/>
              <a:t>Data Aggregation:</a:t>
            </a:r>
            <a:r>
              <a:rPr/>
              <a:t> Combining raw data to form summary datasets for analysis.</a:t>
            </a:r>
          </a:p>
          <a:p>
            <a:pPr lvl="0"/>
            <a:r>
              <a:rPr b="1"/>
              <a:t>Summarization:</a:t>
            </a:r>
            <a:r>
              <a:rPr/>
              <a:t> Condensing large datasets into manageable and understandable formats.</a:t>
            </a:r>
          </a:p>
          <a:p>
            <a:pPr lvl="0"/>
            <a:r>
              <a:rPr b="1"/>
              <a:t>Visualization:</a:t>
            </a:r>
            <a:r>
              <a:rPr/>
              <a:t> Representing data visually through charts, graphs, and dashboards.</a:t>
            </a:r>
          </a:p>
          <a:p>
            <a:pPr lvl="0"/>
            <a:r>
              <a:rPr b="1"/>
              <a:t>Reporting:</a:t>
            </a:r>
            <a:r>
              <a:rPr/>
              <a:t> Communicating insights and findings to stakeholders through reports and presentations.</a:t>
            </a:r>
          </a:p>
          <a:p>
            <a:pPr lvl="0"/>
            <a:r>
              <a:rPr b="1"/>
              <a:t>Tools:</a:t>
            </a:r>
            <a:r>
              <a:rPr/>
              <a:t> Utilizing software tools like Excel, Tableau, and Power BI for analysis and visualization.</a:t>
            </a:r>
          </a:p>
        </p:txBody>
      </p:sp>
    </p:spTree>
  </p:cSl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Collection Methods</a:t>
            </a:r>
          </a:p>
        </p:txBody>
      </p:sp>
      <p:sp>
        <p:nvSpPr>
          <p:cNvPr id="3" name="Content Placeholder 2"/>
          <p:cNvSpPr>
            <a:spLocks noGrp="1"/>
          </p:cNvSpPr>
          <p:nvPr>
            <p:ph idx="1"/>
          </p:nvPr>
        </p:nvSpPr>
        <p:spPr/>
        <p:txBody>
          <a:bodyPr/>
          <a:lstStyle/>
          <a:p>
            <a:pPr lvl="0" indent="0" marL="0">
              <a:buNone/>
            </a:pPr>
            <a:r>
              <a:rPr/>
              <a:t>Selecting appropriate data collection methods is crucial for gathering relevant and reliable data to address decision-making objectives.</a:t>
            </a:r>
          </a:p>
          <a:p>
            <a:pPr lvl="0"/>
            <a:r>
              <a:rPr/>
              <a:t>Surveys and Questionnaires</a:t>
            </a:r>
          </a:p>
          <a:p>
            <a:pPr lvl="0"/>
            <a:r>
              <a:rPr/>
              <a:t>Interviews and Focus Groups</a:t>
            </a:r>
          </a:p>
          <a:p>
            <a:pPr lvl="0"/>
            <a:r>
              <a:rPr/>
              <a:t>Observational Studies</a:t>
            </a:r>
          </a:p>
          <a:p>
            <a:pPr lvl="0"/>
            <a:r>
              <a:rPr/>
              <a:t>Secondary Data Analysis</a:t>
            </a:r>
          </a:p>
        </p:txBody>
      </p:sp>
    </p:spTree>
  </p:cSl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Sources and Accessibility</a:t>
            </a:r>
          </a:p>
        </p:txBody>
      </p:sp>
      <p:sp>
        <p:nvSpPr>
          <p:cNvPr id="3" name="Content Placeholder 2"/>
          <p:cNvSpPr>
            <a:spLocks noGrp="1"/>
          </p:cNvSpPr>
          <p:nvPr>
            <p:ph idx="1"/>
          </p:nvPr>
        </p:nvSpPr>
        <p:spPr/>
        <p:txBody>
          <a:bodyPr/>
          <a:lstStyle/>
          <a:p>
            <a:pPr lvl="0" indent="0" marL="0">
              <a:buNone/>
            </a:pPr>
            <a:r>
              <a:rPr/>
              <a:t>Identifying data sources and ensuring data accessibility are essential steps in the data acquisition process to obtain relevant and reliable data.</a:t>
            </a:r>
          </a:p>
          <a:p>
            <a:pPr lvl="0"/>
            <a:r>
              <a:rPr/>
              <a:t>Internal Data Sources</a:t>
            </a:r>
          </a:p>
          <a:p>
            <a:pPr lvl="0"/>
            <a:r>
              <a:rPr/>
              <a:t>External Data Sources</a:t>
            </a:r>
          </a:p>
          <a:p>
            <a:pPr lvl="0"/>
            <a:r>
              <a:rPr/>
              <a:t>Data Accessibility and Availability</a:t>
            </a:r>
          </a:p>
          <a:p>
            <a:pPr lvl="0"/>
            <a:r>
              <a:rPr/>
              <a:t>Data Sharing Agreements</a:t>
            </a:r>
          </a:p>
        </p:txBody>
      </p:sp>
    </p:spTree>
  </p:cSl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Quality Assessment</a:t>
            </a:r>
          </a:p>
        </p:txBody>
      </p:sp>
      <p:sp>
        <p:nvSpPr>
          <p:cNvPr id="3" name="Content Placeholder 2"/>
          <p:cNvSpPr>
            <a:spLocks noGrp="1"/>
          </p:cNvSpPr>
          <p:nvPr>
            <p:ph idx="1"/>
          </p:nvPr>
        </p:nvSpPr>
        <p:spPr/>
        <p:txBody>
          <a:bodyPr/>
          <a:lstStyle/>
          <a:p>
            <a:pPr lvl="0" indent="0" marL="0">
              <a:buNone/>
            </a:pPr>
            <a:r>
              <a:rPr/>
              <a:t>Conducting data quality assessment ensures that acquired data meets predefined standards and criteria for accuracy, completeness, consistency, and reliability.</a:t>
            </a:r>
          </a:p>
          <a:p>
            <a:pPr lvl="0"/>
            <a:r>
              <a:rPr/>
              <a:t>Data Accuracy</a:t>
            </a:r>
          </a:p>
          <a:p>
            <a:pPr lvl="0"/>
            <a:r>
              <a:rPr/>
              <a:t>Data Completeness</a:t>
            </a:r>
          </a:p>
          <a:p>
            <a:pPr lvl="0"/>
            <a:r>
              <a:rPr/>
              <a:t>Data Consistency</a:t>
            </a:r>
          </a:p>
          <a:p>
            <a:pPr lvl="0"/>
            <a:r>
              <a:rPr/>
              <a:t>Data Reliability</a:t>
            </a:r>
          </a:p>
        </p:txBody>
      </p:sp>
    </p:spTree>
  </p:cSl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Data Acquisition</a:t>
            </a:r>
          </a:p>
        </p:txBody>
      </p:sp>
      <p:sp>
        <p:nvSpPr>
          <p:cNvPr id="3" name="Content Placeholder 2"/>
          <p:cNvSpPr>
            <a:spLocks noGrp="1"/>
          </p:cNvSpPr>
          <p:nvPr>
            <p:ph idx="1"/>
          </p:nvPr>
        </p:nvSpPr>
        <p:spPr/>
        <p:txBody>
          <a:bodyPr/>
          <a:lstStyle/>
          <a:p>
            <a:pPr lvl="0" indent="0" marL="0">
              <a:buNone/>
            </a:pPr>
            <a:r>
              <a:rPr/>
              <a:t>Adhering to ethical principles and guidelines is essential in data acquisition to ensure privacy, confidentiality, and responsible data stewardship.</a:t>
            </a:r>
          </a:p>
          <a:p>
            <a:pPr lvl="0"/>
            <a:r>
              <a:rPr/>
              <a:t>Privacy Protection</a:t>
            </a:r>
          </a:p>
          <a:p>
            <a:pPr lvl="0"/>
            <a:r>
              <a:rPr/>
              <a:t>Informed Consent</a:t>
            </a:r>
          </a:p>
          <a:p>
            <a:pPr lvl="0"/>
            <a:r>
              <a:rPr/>
              <a:t>Data Ownership and Control</a:t>
            </a:r>
          </a:p>
          <a:p>
            <a:pPr lvl="0"/>
            <a:r>
              <a:rPr/>
              <a:t>Transparency and Accountability</a:t>
            </a:r>
          </a:p>
        </p:txBody>
      </p:sp>
    </p:spTree>
  </p:cSl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3: Analyze</a:t>
            </a:r>
          </a:p>
        </p:txBody>
      </p:sp>
      <p:sp>
        <p:nvSpPr>
          <p:cNvPr id="3" name="Content Placeholder 2"/>
          <p:cNvSpPr>
            <a:spLocks noGrp="1"/>
          </p:cNvSpPr>
          <p:nvPr>
            <p:ph idx="1"/>
          </p:nvPr>
        </p:nvSpPr>
        <p:spPr/>
        <p:txBody>
          <a:bodyPr/>
          <a:lstStyle/>
          <a:p>
            <a:pPr lvl="0"/>
            <a:r>
              <a:rPr/>
              <a:t>Exploratory Data Analysis (EDA)</a:t>
            </a:r>
          </a:p>
          <a:p>
            <a:pPr lvl="0"/>
            <a:r>
              <a:rPr/>
              <a:t>Statistical Analysis Techniques</a:t>
            </a:r>
          </a:p>
          <a:p>
            <a:pPr lvl="0"/>
            <a:r>
              <a:rPr/>
              <a:t>Data Visualization Methods</a:t>
            </a:r>
          </a:p>
          <a:p>
            <a:pPr lvl="0"/>
            <a:r>
              <a:rPr/>
              <a:t>Pattern Recognition and Insights Generation</a:t>
            </a:r>
          </a:p>
        </p:txBody>
      </p:sp>
    </p:spTree>
  </p:cSl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Exploratory Data Analysis (EDA)</a:t>
            </a:r>
          </a:p>
        </p:txBody>
      </p:sp>
      <p:sp>
        <p:nvSpPr>
          <p:cNvPr id="3" name="Content Placeholder 2"/>
          <p:cNvSpPr>
            <a:spLocks noGrp="1"/>
          </p:cNvSpPr>
          <p:nvPr>
            <p:ph idx="1"/>
          </p:nvPr>
        </p:nvSpPr>
        <p:spPr/>
        <p:txBody>
          <a:bodyPr/>
          <a:lstStyle/>
          <a:p>
            <a:pPr lvl="0" indent="0" marL="0">
              <a:buNone/>
            </a:pPr>
            <a:r>
              <a:rPr/>
              <a:t>Exploratory Data Analysis (EDA) is a critical step in the data analysis process, involving techniques to summarize, visualize, and understand the main characteristics of a dataset.</a:t>
            </a:r>
          </a:p>
          <a:p>
            <a:pPr lvl="0"/>
            <a:r>
              <a:rPr/>
              <a:t>Descriptive Statistics</a:t>
            </a:r>
          </a:p>
          <a:p>
            <a:pPr lvl="0"/>
            <a:r>
              <a:rPr/>
              <a:t>Data Visualization</a:t>
            </a:r>
          </a:p>
          <a:p>
            <a:pPr lvl="0"/>
            <a:r>
              <a:rPr/>
              <a:t>Univariate Analysis</a:t>
            </a:r>
          </a:p>
          <a:p>
            <a:pPr lvl="0"/>
            <a:r>
              <a:rPr/>
              <a:t>Bivariate Analysis</a:t>
            </a:r>
          </a:p>
        </p:txBody>
      </p:sp>
    </p:spTree>
  </p:cSl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Analysis Techniques</a:t>
            </a:r>
          </a:p>
        </p:txBody>
      </p:sp>
      <p:sp>
        <p:nvSpPr>
          <p:cNvPr id="3" name="Content Placeholder 2"/>
          <p:cNvSpPr>
            <a:spLocks noGrp="1"/>
          </p:cNvSpPr>
          <p:nvPr>
            <p:ph idx="1"/>
          </p:nvPr>
        </p:nvSpPr>
        <p:spPr/>
        <p:txBody>
          <a:bodyPr/>
          <a:lstStyle/>
          <a:p>
            <a:pPr lvl="0" indent="0" marL="0">
              <a:buNone/>
            </a:pPr>
            <a:r>
              <a:rPr/>
              <a:t>Statistical analysis techniques are used to analyze data and test hypotheses, providing insights into relationships, patterns, and trends in the data.</a:t>
            </a:r>
          </a:p>
          <a:p>
            <a:pPr lvl="0"/>
            <a:r>
              <a:rPr/>
              <a:t>Hypothesis Testing</a:t>
            </a:r>
          </a:p>
          <a:p>
            <a:pPr lvl="0"/>
            <a:r>
              <a:rPr/>
              <a:t>Regression Analysis</a:t>
            </a:r>
          </a:p>
          <a:p>
            <a:pPr lvl="0"/>
            <a:r>
              <a:rPr/>
              <a:t>Time Series Analysis</a:t>
            </a:r>
          </a:p>
          <a:p>
            <a:pPr lvl="0"/>
            <a:r>
              <a:rPr/>
              <a:t>Machine Learning Algorithms</a:t>
            </a:r>
          </a:p>
        </p:txBody>
      </p:sp>
    </p:spTree>
  </p:cSl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Visualization Methods</a:t>
            </a:r>
          </a:p>
        </p:txBody>
      </p:sp>
      <p:sp>
        <p:nvSpPr>
          <p:cNvPr id="3" name="Content Placeholder 2"/>
          <p:cNvSpPr>
            <a:spLocks noGrp="1"/>
          </p:cNvSpPr>
          <p:nvPr>
            <p:ph idx="1"/>
          </p:nvPr>
        </p:nvSpPr>
        <p:spPr/>
        <p:txBody>
          <a:bodyPr/>
          <a:lstStyle/>
          <a:p>
            <a:pPr lvl="0" indent="0" marL="0">
              <a:buNone/>
            </a:pPr>
            <a:r>
              <a:rPr/>
              <a:t>Data visualization methods help to represent data visually, making it easier to explore patterns, trends, and relationships in the data.</a:t>
            </a:r>
          </a:p>
          <a:p>
            <a:pPr lvl="0"/>
            <a:r>
              <a:rPr/>
              <a:t>Charts and Graphs</a:t>
            </a:r>
          </a:p>
          <a:p>
            <a:pPr lvl="0"/>
            <a:r>
              <a:rPr/>
              <a:t>Heatmaps</a:t>
            </a:r>
          </a:p>
          <a:p>
            <a:pPr lvl="0"/>
            <a:r>
              <a:rPr/>
              <a:t>Scatterplots</a:t>
            </a:r>
          </a:p>
          <a:p>
            <a:pPr lvl="0"/>
            <a:r>
              <a:rPr/>
              <a:t>Histograms</a:t>
            </a:r>
          </a:p>
        </p:txBody>
      </p:sp>
    </p:spTree>
  </p:cSl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Pattern Recognition and Insights Generation</a:t>
            </a:r>
          </a:p>
        </p:txBody>
      </p:sp>
      <p:sp>
        <p:nvSpPr>
          <p:cNvPr id="3" name="Content Placeholder 2"/>
          <p:cNvSpPr>
            <a:spLocks noGrp="1"/>
          </p:cNvSpPr>
          <p:nvPr>
            <p:ph idx="1"/>
          </p:nvPr>
        </p:nvSpPr>
        <p:spPr/>
        <p:txBody>
          <a:bodyPr/>
          <a:lstStyle/>
          <a:p>
            <a:pPr lvl="0" indent="0" marL="0">
              <a:buNone/>
            </a:pPr>
            <a:r>
              <a:rPr/>
              <a:t>Pattern recognition techniques are used to identify meaningful patterns, trends, and insights in the data, guiding decision-making processes.</a:t>
            </a:r>
          </a:p>
          <a:p>
            <a:pPr lvl="0"/>
            <a:r>
              <a:rPr/>
              <a:t>Clustering Analysis</a:t>
            </a:r>
          </a:p>
          <a:p>
            <a:pPr lvl="0"/>
            <a:r>
              <a:rPr/>
              <a:t>Association Rule Mining</a:t>
            </a:r>
          </a:p>
          <a:p>
            <a:pPr lvl="0"/>
            <a:r>
              <a:rPr/>
              <a:t>Text Mining and Natural Language Processing (NLP)</a:t>
            </a:r>
          </a:p>
          <a:p>
            <a:pPr lvl="0"/>
            <a:r>
              <a:rPr/>
              <a:t>Anomaly Detection</a:t>
            </a:r>
          </a:p>
        </p:txBody>
      </p:sp>
    </p:spTree>
  </p:cSl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4: Integrate</a:t>
            </a:r>
          </a:p>
        </p:txBody>
      </p:sp>
      <p:sp>
        <p:nvSpPr>
          <p:cNvPr id="3" name="Content Placeholder 2"/>
          <p:cNvSpPr>
            <a:spLocks noGrp="1"/>
          </p:cNvSpPr>
          <p:nvPr>
            <p:ph idx="1"/>
          </p:nvPr>
        </p:nvSpPr>
        <p:spPr/>
        <p:txBody>
          <a:bodyPr/>
          <a:lstStyle/>
          <a:p>
            <a:pPr lvl="0"/>
            <a:r>
              <a:rPr/>
              <a:t>Integrating Data from Multiple Sources</a:t>
            </a:r>
          </a:p>
          <a:p>
            <a:pPr lvl="0"/>
            <a:r>
              <a:rPr/>
              <a:t>Data Transformation and Cleansing</a:t>
            </a:r>
          </a:p>
          <a:p>
            <a:pPr lvl="0"/>
            <a:r>
              <a:rPr/>
              <a:t>Creating Unified Data Repositories</a:t>
            </a:r>
          </a:p>
          <a:p>
            <a:pPr lvl="0"/>
            <a:r>
              <a:rPr/>
              <a:t>Ensuring Data Consistency and Compatibility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Cases and Examples of Descriptive Analytics</a:t>
            </a:r>
          </a:p>
        </p:txBody>
      </p:sp>
      <p:sp>
        <p:nvSpPr>
          <p:cNvPr id="3" name="Content Placeholder 2"/>
          <p:cNvSpPr>
            <a:spLocks noGrp="1"/>
          </p:cNvSpPr>
          <p:nvPr>
            <p:ph idx="1"/>
          </p:nvPr>
        </p:nvSpPr>
        <p:spPr/>
        <p:txBody>
          <a:bodyPr/>
          <a:lstStyle/>
          <a:p>
            <a:pPr lvl="0"/>
            <a:r>
              <a:rPr b="1"/>
              <a:t>Sales Analysis:</a:t>
            </a:r>
            <a:r>
              <a:rPr/>
              <a:t> Examining historical sales data to identify trends, patterns, and seasonality.</a:t>
            </a:r>
          </a:p>
          <a:p>
            <a:pPr lvl="0"/>
            <a:r>
              <a:rPr b="1"/>
              <a:t>Customer Segmentation:</a:t>
            </a:r>
            <a:r>
              <a:rPr/>
              <a:t> Grouping customers based on demographics, behavior, or purchasing habits.</a:t>
            </a:r>
          </a:p>
          <a:p>
            <a:pPr lvl="0"/>
            <a:r>
              <a:rPr b="1"/>
              <a:t>Inventory Management:</a:t>
            </a:r>
            <a:r>
              <a:rPr/>
              <a:t> Monitoring inventory levels and predicting demand to optimize stock levels.</a:t>
            </a:r>
          </a:p>
          <a:p>
            <a:pPr lvl="0"/>
            <a:r>
              <a:rPr b="1"/>
              <a:t>Performance Tracking:</a:t>
            </a:r>
            <a:r>
              <a:rPr/>
              <a:t> Evaluating key performance indicators (KPIs) to measure organizational performance.</a:t>
            </a:r>
          </a:p>
        </p:txBody>
      </p:sp>
    </p:spTree>
  </p:cSl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Data from Multiple Sources</a:t>
            </a:r>
          </a:p>
        </p:txBody>
      </p:sp>
      <p:sp>
        <p:nvSpPr>
          <p:cNvPr id="3" name="Content Placeholder 2"/>
          <p:cNvSpPr>
            <a:spLocks noGrp="1"/>
          </p:cNvSpPr>
          <p:nvPr>
            <p:ph idx="1"/>
          </p:nvPr>
        </p:nvSpPr>
        <p:spPr/>
        <p:txBody>
          <a:bodyPr/>
          <a:lstStyle/>
          <a:p>
            <a:pPr lvl="0" indent="0" marL="0">
              <a:buNone/>
            </a:pPr>
            <a:r>
              <a:rPr/>
              <a:t>Integrating data from multiple sources involves combining data from different databases, systems, or formats to create a unified view of the data.</a:t>
            </a:r>
          </a:p>
          <a:p>
            <a:pPr lvl="0"/>
            <a:r>
              <a:rPr/>
              <a:t>Extract, Transform, Load (ETL) Processes</a:t>
            </a:r>
          </a:p>
          <a:p>
            <a:pPr lvl="0"/>
            <a:r>
              <a:rPr/>
              <a:t>Data Integration Platforms</a:t>
            </a:r>
          </a:p>
          <a:p>
            <a:pPr lvl="0"/>
            <a:r>
              <a:rPr/>
              <a:t>Data Migration Strategies</a:t>
            </a:r>
          </a:p>
          <a:p>
            <a:pPr lvl="0"/>
            <a:r>
              <a:rPr/>
              <a:t>API and Data Connectors</a:t>
            </a:r>
          </a:p>
        </p:txBody>
      </p:sp>
    </p:spTree>
  </p:cSl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Transformation and Cleansing</a:t>
            </a:r>
          </a:p>
        </p:txBody>
      </p:sp>
      <p:sp>
        <p:nvSpPr>
          <p:cNvPr id="3" name="Content Placeholder 2"/>
          <p:cNvSpPr>
            <a:spLocks noGrp="1"/>
          </p:cNvSpPr>
          <p:nvPr>
            <p:ph idx="1"/>
          </p:nvPr>
        </p:nvSpPr>
        <p:spPr/>
        <p:txBody>
          <a:bodyPr/>
          <a:lstStyle/>
          <a:p>
            <a:pPr lvl="0" indent="0" marL="0">
              <a:buNone/>
            </a:pPr>
            <a:r>
              <a:rPr/>
              <a:t>Data transformation and cleansing involve preparing and refining data to ensure its quality, consistency, and relevance for analysis and decision-making.</a:t>
            </a:r>
          </a:p>
          <a:p>
            <a:pPr lvl="0"/>
            <a:r>
              <a:rPr/>
              <a:t>Data Normalization and Standardization</a:t>
            </a:r>
          </a:p>
          <a:p>
            <a:pPr lvl="0"/>
            <a:r>
              <a:rPr/>
              <a:t>Missing Data Handling</a:t>
            </a:r>
          </a:p>
          <a:p>
            <a:pPr lvl="0"/>
            <a:r>
              <a:rPr/>
              <a:t>Outlier Detection and Treatment</a:t>
            </a:r>
          </a:p>
          <a:p>
            <a:pPr lvl="0"/>
            <a:r>
              <a:rPr/>
              <a:t>Data Quality Assessment and Validation</a:t>
            </a:r>
          </a:p>
        </p:txBody>
      </p:sp>
    </p:spTree>
  </p:cSl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Unified Data Repositories</a:t>
            </a:r>
          </a:p>
        </p:txBody>
      </p:sp>
      <p:sp>
        <p:nvSpPr>
          <p:cNvPr id="3" name="Content Placeholder 2"/>
          <p:cNvSpPr>
            <a:spLocks noGrp="1"/>
          </p:cNvSpPr>
          <p:nvPr>
            <p:ph idx="1"/>
          </p:nvPr>
        </p:nvSpPr>
        <p:spPr/>
        <p:txBody>
          <a:bodyPr/>
          <a:lstStyle/>
          <a:p>
            <a:pPr lvl="0" indent="0" marL="0">
              <a:buNone/>
            </a:pPr>
            <a:r>
              <a:rPr/>
              <a:t>Creating unified data repositories involves aggregating and storing data from various sources in a central location for easy access, analysis, and reporting.</a:t>
            </a:r>
          </a:p>
          <a:p>
            <a:pPr lvl="0"/>
            <a:r>
              <a:rPr/>
              <a:t>Data Warehousing</a:t>
            </a:r>
          </a:p>
          <a:p>
            <a:pPr lvl="0"/>
            <a:r>
              <a:rPr/>
              <a:t>Data Lakes</a:t>
            </a:r>
          </a:p>
          <a:p>
            <a:pPr lvl="0"/>
            <a:r>
              <a:rPr/>
              <a:t>Master Data Management (MDM)</a:t>
            </a:r>
          </a:p>
          <a:p>
            <a:pPr lvl="0"/>
            <a:r>
              <a:rPr/>
              <a:t>Cloud-Based Data Platforms</a:t>
            </a:r>
          </a:p>
        </p:txBody>
      </p:sp>
    </p:spTree>
  </p:cSl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Ensuring Data Consistency and Compatibility</a:t>
            </a:r>
          </a:p>
        </p:txBody>
      </p:sp>
      <p:sp>
        <p:nvSpPr>
          <p:cNvPr id="3" name="Content Placeholder 2"/>
          <p:cNvSpPr>
            <a:spLocks noGrp="1"/>
          </p:cNvSpPr>
          <p:nvPr>
            <p:ph idx="1"/>
          </p:nvPr>
        </p:nvSpPr>
        <p:spPr/>
        <p:txBody>
          <a:bodyPr/>
          <a:lstStyle/>
          <a:p>
            <a:pPr lvl="0" indent="0" marL="0">
              <a:buNone/>
            </a:pPr>
            <a:r>
              <a:rPr/>
              <a:t>Ensuring data consistency and compatibility involves aligning data formats, schemas, and definitions to enable seamless integration and interoperability across different systems and applications.</a:t>
            </a:r>
          </a:p>
          <a:p>
            <a:pPr lvl="0"/>
            <a:r>
              <a:rPr/>
              <a:t>Data Governance Policies and Standards</a:t>
            </a:r>
          </a:p>
          <a:p>
            <a:pPr lvl="0"/>
            <a:r>
              <a:rPr/>
              <a:t>Data Quality Controls and Checks</a:t>
            </a:r>
          </a:p>
          <a:p>
            <a:pPr lvl="0"/>
            <a:r>
              <a:rPr/>
              <a:t>Metadata Management</a:t>
            </a:r>
          </a:p>
          <a:p>
            <a:pPr lvl="0"/>
            <a:r>
              <a:rPr/>
              <a:t>Data Validation and Verification Processes</a:t>
            </a:r>
          </a:p>
        </p:txBody>
      </p:sp>
    </p:spTree>
  </p:cSl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5: Decide</a:t>
            </a:r>
          </a:p>
        </p:txBody>
      </p:sp>
      <p:sp>
        <p:nvSpPr>
          <p:cNvPr id="3" name="Content Placeholder 2"/>
          <p:cNvSpPr>
            <a:spLocks noGrp="1"/>
          </p:cNvSpPr>
          <p:nvPr>
            <p:ph idx="1"/>
          </p:nvPr>
        </p:nvSpPr>
        <p:spPr/>
        <p:txBody>
          <a:bodyPr/>
          <a:lstStyle/>
          <a:p>
            <a:pPr lvl="0"/>
            <a:r>
              <a:rPr/>
              <a:t>Establishing Decision Criteria</a:t>
            </a:r>
          </a:p>
          <a:p>
            <a:pPr lvl="0"/>
            <a:r>
              <a:rPr/>
              <a:t>Evaluating Alternatives and Trade-offs</a:t>
            </a:r>
          </a:p>
          <a:p>
            <a:pPr lvl="0"/>
            <a:r>
              <a:rPr/>
              <a:t>Making Informed Decisions</a:t>
            </a:r>
          </a:p>
          <a:p>
            <a:pPr lvl="0"/>
            <a:r>
              <a:rPr/>
              <a:t>Implementing Decision Outcomes</a:t>
            </a:r>
          </a:p>
        </p:txBody>
      </p:sp>
    </p:spTree>
  </p:cSl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Establishing Decision Criteria</a:t>
            </a:r>
          </a:p>
        </p:txBody>
      </p:sp>
      <p:sp>
        <p:nvSpPr>
          <p:cNvPr id="3" name="Content Placeholder 2"/>
          <p:cNvSpPr>
            <a:spLocks noGrp="1"/>
          </p:cNvSpPr>
          <p:nvPr>
            <p:ph idx="1"/>
          </p:nvPr>
        </p:nvSpPr>
        <p:spPr/>
        <p:txBody>
          <a:bodyPr/>
          <a:lstStyle/>
          <a:p>
            <a:pPr lvl="0" indent="0" marL="0">
              <a:buNone/>
            </a:pPr>
            <a:r>
              <a:rPr/>
              <a:t>Establishing decision criteria involves defining the factors and metrics that will be used to evaluate alternatives and make decisions.</a:t>
            </a:r>
          </a:p>
          <a:p>
            <a:pPr lvl="0"/>
            <a:r>
              <a:rPr/>
              <a:t>Identifying Key Decision Factors</a:t>
            </a:r>
          </a:p>
          <a:p>
            <a:pPr lvl="0"/>
            <a:r>
              <a:rPr/>
              <a:t>Setting Quantifiable Metrics and Thresholds</a:t>
            </a:r>
          </a:p>
          <a:p>
            <a:pPr lvl="0"/>
            <a:r>
              <a:rPr/>
              <a:t>Prioritizing Decision Criteria</a:t>
            </a:r>
          </a:p>
          <a:p>
            <a:pPr lvl="0"/>
            <a:r>
              <a:rPr/>
              <a:t>Aligning Criteria with Organizational Goals</a:t>
            </a:r>
          </a:p>
        </p:txBody>
      </p:sp>
    </p:spTree>
  </p:cSl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Evaluating Alternatives and Trade-offs</a:t>
            </a:r>
          </a:p>
        </p:txBody>
      </p:sp>
      <p:sp>
        <p:nvSpPr>
          <p:cNvPr id="3" name="Content Placeholder 2"/>
          <p:cNvSpPr>
            <a:spLocks noGrp="1"/>
          </p:cNvSpPr>
          <p:nvPr>
            <p:ph idx="1"/>
          </p:nvPr>
        </p:nvSpPr>
        <p:spPr/>
        <p:txBody>
          <a:bodyPr/>
          <a:lstStyle/>
          <a:p>
            <a:pPr lvl="0" indent="0" marL="0">
              <a:buNone/>
            </a:pPr>
            <a:r>
              <a:rPr/>
              <a:t>Evaluating alternatives and trade-offs involves assessing the strengths, weaknesses, opportunities, and risks associated with each option to make an informed decision.</a:t>
            </a:r>
          </a:p>
          <a:p>
            <a:pPr lvl="0"/>
            <a:r>
              <a:rPr/>
              <a:t>SWOT Analysis (Strengths, Weaknesses, Opportunities, Threats)</a:t>
            </a:r>
          </a:p>
          <a:p>
            <a:pPr lvl="0"/>
            <a:r>
              <a:rPr/>
              <a:t>Cost-Benefit Analysis</a:t>
            </a:r>
          </a:p>
          <a:p>
            <a:pPr lvl="0"/>
            <a:r>
              <a:rPr/>
              <a:t>Risk Assessment and Mitigation Strategies</a:t>
            </a:r>
          </a:p>
          <a:p>
            <a:pPr lvl="0"/>
            <a:r>
              <a:rPr/>
              <a:t>Scenario Planning and Sensitivity Analysis</a:t>
            </a:r>
          </a:p>
        </p:txBody>
      </p:sp>
    </p:spTree>
  </p:cSl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Informed Decisions</a:t>
            </a:r>
          </a:p>
        </p:txBody>
      </p:sp>
      <p:sp>
        <p:nvSpPr>
          <p:cNvPr id="3" name="Content Placeholder 2"/>
          <p:cNvSpPr>
            <a:spLocks noGrp="1"/>
          </p:cNvSpPr>
          <p:nvPr>
            <p:ph idx="1"/>
          </p:nvPr>
        </p:nvSpPr>
        <p:spPr/>
        <p:txBody>
          <a:bodyPr/>
          <a:lstStyle/>
          <a:p>
            <a:pPr lvl="0" indent="0" marL="0">
              <a:buNone/>
            </a:pPr>
            <a:r>
              <a:rPr/>
              <a:t>Making informed decisions involves using data, analysis, and judgment to select the best alternative that aligns with the established decision criteria and goals.</a:t>
            </a:r>
          </a:p>
          <a:p>
            <a:pPr lvl="0"/>
            <a:r>
              <a:rPr/>
              <a:t>Data-Driven Decision-Making</a:t>
            </a:r>
          </a:p>
          <a:p>
            <a:pPr lvl="0"/>
            <a:r>
              <a:rPr/>
              <a:t>Stakeholder Engagement and Consensus Building</a:t>
            </a:r>
          </a:p>
          <a:p>
            <a:pPr lvl="0"/>
            <a:r>
              <a:rPr/>
              <a:t>Decision Support Systems</a:t>
            </a:r>
          </a:p>
          <a:p>
            <a:pPr lvl="0"/>
            <a:r>
              <a:rPr/>
              <a:t>Balancing Objectivity and Subjectivity</a:t>
            </a:r>
          </a:p>
        </p:txBody>
      </p:sp>
    </p:spTree>
  </p:cSl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Decision Outcomes</a:t>
            </a:r>
          </a:p>
        </p:txBody>
      </p:sp>
      <p:sp>
        <p:nvSpPr>
          <p:cNvPr id="3" name="Content Placeholder 2"/>
          <p:cNvSpPr>
            <a:spLocks noGrp="1"/>
          </p:cNvSpPr>
          <p:nvPr>
            <p:ph idx="1"/>
          </p:nvPr>
        </p:nvSpPr>
        <p:spPr/>
        <p:txBody>
          <a:bodyPr/>
          <a:lstStyle/>
          <a:p>
            <a:pPr lvl="0" indent="0" marL="0">
              <a:buNone/>
            </a:pPr>
            <a:r>
              <a:rPr/>
              <a:t>Implementing decision outcomes involves executing the chosen alternative and monitoring its progress to ensure successful implementation and desired outcomes.</a:t>
            </a:r>
          </a:p>
          <a:p>
            <a:pPr lvl="0"/>
            <a:r>
              <a:rPr/>
              <a:t>Action Planning and Implementation Strategies</a:t>
            </a:r>
          </a:p>
          <a:p>
            <a:pPr lvl="0"/>
            <a:r>
              <a:rPr/>
              <a:t>Performance Monitoring and Evaluation</a:t>
            </a:r>
          </a:p>
          <a:p>
            <a:pPr lvl="0"/>
            <a:r>
              <a:rPr/>
              <a:t>Adjusting Course as Needed</a:t>
            </a:r>
          </a:p>
          <a:p>
            <a:pPr lvl="0"/>
            <a:r>
              <a:rPr/>
              <a:t>Learning from Decision Outcomes</a:t>
            </a:r>
          </a:p>
        </p:txBody>
      </p:sp>
    </p:spTree>
  </p:cSl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6: Iterate</a:t>
            </a:r>
          </a:p>
        </p:txBody>
      </p:sp>
      <p:sp>
        <p:nvSpPr>
          <p:cNvPr id="3" name="Content Placeholder 2"/>
          <p:cNvSpPr>
            <a:spLocks noGrp="1"/>
          </p:cNvSpPr>
          <p:nvPr>
            <p:ph idx="1"/>
          </p:nvPr>
        </p:nvSpPr>
        <p:spPr/>
        <p:txBody>
          <a:bodyPr/>
          <a:lstStyle/>
          <a:p>
            <a:pPr lvl="0"/>
            <a:r>
              <a:rPr/>
              <a:t>Monitoring and Evaluating Decision Outcomes</a:t>
            </a:r>
          </a:p>
          <a:p>
            <a:pPr lvl="0"/>
            <a:r>
              <a:rPr/>
              <a:t>Gathering Feedback and Iterating</a:t>
            </a:r>
          </a:p>
          <a:p>
            <a:pPr lvl="0"/>
            <a:r>
              <a:rPr/>
              <a:t>Adapting to Changing Conditions</a:t>
            </a:r>
          </a:p>
          <a:p>
            <a:pPr lvl="0"/>
            <a:r>
              <a:rPr/>
              <a:t>Continuous Improvement and Learning</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2: Diagnostic Analytics</a:t>
            </a:r>
          </a:p>
        </p:txBody>
      </p:sp>
      <p:sp>
        <p:nvSpPr>
          <p:cNvPr id="3" name="Content Placeholder 2"/>
          <p:cNvSpPr>
            <a:spLocks noGrp="1"/>
          </p:cNvSpPr>
          <p:nvPr>
            <p:ph idx="1"/>
          </p:nvPr>
        </p:nvSpPr>
        <p:spPr/>
        <p:txBody>
          <a:bodyPr/>
          <a:lstStyle/>
          <a:p>
            <a:pPr lvl="0" indent="0" marL="0">
              <a:buNone/>
            </a:pPr>
            <a:r>
              <a:rPr/>
              <a:t>Examining the diagnostic level of analytics, which involves analyzing data to understand the root causes of specific events or outcomes</a:t>
            </a:r>
          </a:p>
          <a:p>
            <a:pPr lvl="0"/>
            <a:r>
              <a:rPr/>
              <a:t>Understanding Diagnostic Analytics</a:t>
            </a:r>
          </a:p>
          <a:p>
            <a:pPr lvl="0"/>
            <a:r>
              <a:rPr/>
              <a:t>Techniques in Diagnostic Analytics</a:t>
            </a:r>
          </a:p>
          <a:p>
            <a:pPr lvl="0"/>
            <a:r>
              <a:rPr/>
              <a:t>Applications of Diagnostic Analytics</a:t>
            </a:r>
          </a:p>
        </p:txBody>
      </p:sp>
    </p:spTree>
  </p:cSl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Monitoring and Evaluating Decision Outcomes</a:t>
            </a:r>
          </a:p>
        </p:txBody>
      </p:sp>
      <p:sp>
        <p:nvSpPr>
          <p:cNvPr id="3" name="Content Placeholder 2"/>
          <p:cNvSpPr>
            <a:spLocks noGrp="1"/>
          </p:cNvSpPr>
          <p:nvPr>
            <p:ph idx="1"/>
          </p:nvPr>
        </p:nvSpPr>
        <p:spPr/>
        <p:txBody>
          <a:bodyPr/>
          <a:lstStyle/>
          <a:p>
            <a:pPr lvl="0" indent="0" marL="0">
              <a:buNone/>
            </a:pPr>
            <a:r>
              <a:rPr/>
              <a:t>Monitoring and evaluating decision outcomes involves assessing the effectiveness of the implemented decisions against predefined metrics and targets.</a:t>
            </a:r>
          </a:p>
          <a:p>
            <a:pPr lvl="0"/>
            <a:r>
              <a:rPr/>
              <a:t>Establishing Key Performance Indicators (KPIs)</a:t>
            </a:r>
          </a:p>
          <a:p>
            <a:pPr lvl="0"/>
            <a:r>
              <a:rPr/>
              <a:t>Tracking Progress and Performance</a:t>
            </a:r>
          </a:p>
          <a:p>
            <a:pPr lvl="0"/>
            <a:r>
              <a:rPr/>
              <a:t>Conducting Post-Implementation Reviews</a:t>
            </a:r>
          </a:p>
          <a:p>
            <a:pPr lvl="0"/>
            <a:r>
              <a:rPr/>
              <a:t>Analyzing Successes and Failures</a:t>
            </a:r>
          </a:p>
        </p:txBody>
      </p:sp>
    </p:spTree>
  </p:cSl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Gathering Feedback and Iterating</a:t>
            </a:r>
          </a:p>
        </p:txBody>
      </p:sp>
      <p:sp>
        <p:nvSpPr>
          <p:cNvPr id="3" name="Content Placeholder 2"/>
          <p:cNvSpPr>
            <a:spLocks noGrp="1"/>
          </p:cNvSpPr>
          <p:nvPr>
            <p:ph idx="1"/>
          </p:nvPr>
        </p:nvSpPr>
        <p:spPr/>
        <p:txBody>
          <a:bodyPr/>
          <a:lstStyle/>
          <a:p>
            <a:pPr lvl="0" indent="0" marL="0">
              <a:buNone/>
            </a:pPr>
            <a:r>
              <a:rPr/>
              <a:t>Gathering feedback and iterating involves soliciting input from stakeholders, analyzing feedback, and using insights to refine and improve decision-making processes.</a:t>
            </a:r>
          </a:p>
          <a:p>
            <a:pPr lvl="0"/>
            <a:r>
              <a:rPr/>
              <a:t>Stakeholder Surveys and Interviews</a:t>
            </a:r>
          </a:p>
          <a:p>
            <a:pPr lvl="0"/>
            <a:r>
              <a:rPr/>
              <a:t>Feedback Mechanisms and Platforms</a:t>
            </a:r>
          </a:p>
          <a:p>
            <a:pPr lvl="0"/>
            <a:r>
              <a:rPr/>
              <a:t>Incorporating Stakeholder Input into Decision-Making</a:t>
            </a:r>
          </a:p>
          <a:p>
            <a:pPr lvl="0"/>
            <a:r>
              <a:rPr/>
              <a:t>Iterative Decision-Making Process</a:t>
            </a:r>
          </a:p>
        </p:txBody>
      </p:sp>
    </p:spTree>
  </p:cSl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Adapting to Changing Conditions</a:t>
            </a:r>
          </a:p>
        </p:txBody>
      </p:sp>
      <p:sp>
        <p:nvSpPr>
          <p:cNvPr id="3" name="Content Placeholder 2"/>
          <p:cNvSpPr>
            <a:spLocks noGrp="1"/>
          </p:cNvSpPr>
          <p:nvPr>
            <p:ph idx="1"/>
          </p:nvPr>
        </p:nvSpPr>
        <p:spPr/>
        <p:txBody>
          <a:bodyPr/>
          <a:lstStyle/>
          <a:p>
            <a:pPr lvl="0" indent="0" marL="0">
              <a:buNone/>
            </a:pPr>
            <a:r>
              <a:rPr/>
              <a:t>Adapting to changing conditions involves staying flexible and responsive to shifts in the business environment, technology landscape, and stakeholder needs.</a:t>
            </a:r>
          </a:p>
          <a:p>
            <a:pPr lvl="0"/>
            <a:r>
              <a:rPr/>
              <a:t>Environmental Scanning and Trend Analysis</a:t>
            </a:r>
          </a:p>
          <a:p>
            <a:pPr lvl="0"/>
            <a:r>
              <a:rPr/>
              <a:t>Scenario Planning and Contingency Planning</a:t>
            </a:r>
          </a:p>
          <a:p>
            <a:pPr lvl="0"/>
            <a:r>
              <a:rPr/>
              <a:t>Agility and Resilience in Decision-Making</a:t>
            </a:r>
          </a:p>
          <a:p>
            <a:pPr lvl="0"/>
            <a:r>
              <a:rPr/>
              <a:t>Embracing Change as an Opportunity</a:t>
            </a:r>
          </a:p>
        </p:txBody>
      </p:sp>
    </p:spTree>
  </p:cSl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Continuous Improvement and Learning</a:t>
            </a:r>
          </a:p>
        </p:txBody>
      </p:sp>
      <p:sp>
        <p:nvSpPr>
          <p:cNvPr id="3" name="Content Placeholder 2"/>
          <p:cNvSpPr>
            <a:spLocks noGrp="1"/>
          </p:cNvSpPr>
          <p:nvPr>
            <p:ph idx="1"/>
          </p:nvPr>
        </p:nvSpPr>
        <p:spPr/>
        <p:txBody>
          <a:bodyPr/>
          <a:lstStyle/>
          <a:p>
            <a:pPr lvl="0" indent="0" marL="0">
              <a:buNone/>
            </a:pPr>
            <a:r>
              <a:rPr/>
              <a:t>Continuous improvement and learning involve fostering a culture of experimentation, innovation, and reflection to drive ongoing enhancements in decision-making processes and outcomes.</a:t>
            </a:r>
          </a:p>
          <a:p>
            <a:pPr lvl="0"/>
            <a:r>
              <a:rPr/>
              <a:t>Establishing a Culture of Learning and Innovation</a:t>
            </a:r>
          </a:p>
          <a:p>
            <a:pPr lvl="0"/>
            <a:r>
              <a:rPr/>
              <a:t>Encouraging Experimentation and Risk-Taking</a:t>
            </a:r>
          </a:p>
          <a:p>
            <a:pPr lvl="0"/>
            <a:r>
              <a:rPr/>
              <a:t>Reflecting on Decision Outcomes and Lessons Learned</a:t>
            </a:r>
          </a:p>
          <a:p>
            <a:pPr lvl="0"/>
            <a:r>
              <a:rPr/>
              <a:t>Implementing Feedback Loops for Continuous Improvement</a:t>
            </a:r>
          </a:p>
        </p:txBody>
      </p:sp>
    </p:spTree>
  </p:cSl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10: Data Literacy And Data And Analytical Strategy Agenda</a:t>
            </a:r>
          </a:p>
        </p:txBody>
      </p:sp>
      <p:sp>
        <p:nvSpPr>
          <p:cNvPr id="3" name="Content Placeholder 2"/>
          <p:cNvSpPr>
            <a:spLocks noGrp="1"/>
          </p:cNvSpPr>
          <p:nvPr>
            <p:ph idx="1"/>
          </p:nvPr>
        </p:nvSpPr>
        <p:spPr/>
        <p:txBody>
          <a:bodyPr/>
          <a:lstStyle/>
          <a:p>
            <a:pPr lvl="0"/>
            <a:r>
              <a:rPr/>
              <a:t>Data Driven Culture</a:t>
            </a:r>
          </a:p>
          <a:p>
            <a:pPr lvl="0"/>
            <a:r>
              <a:rPr/>
              <a:t>Business Intelligence</a:t>
            </a:r>
          </a:p>
          <a:p>
            <a:pPr lvl="0"/>
            <a:r>
              <a:rPr/>
              <a:t>Artificial Intelligence</a:t>
            </a:r>
          </a:p>
          <a:p>
            <a:pPr lvl="0"/>
            <a:r>
              <a:rPr/>
              <a:t>Machine Learning And Algorithms</a:t>
            </a:r>
          </a:p>
          <a:p>
            <a:pPr lvl="0"/>
            <a:r>
              <a:rPr/>
              <a:t>Big Data</a:t>
            </a:r>
          </a:p>
          <a:p>
            <a:pPr lvl="0"/>
            <a:r>
              <a:rPr/>
              <a:t>X Contents</a:t>
            </a:r>
          </a:p>
          <a:p>
            <a:pPr lvl="0"/>
            <a:r>
              <a:rPr/>
              <a:t>Embedded Analytics</a:t>
            </a:r>
          </a:p>
          <a:p>
            <a:pPr lvl="0"/>
            <a:r>
              <a:rPr/>
              <a:t>The Cloud</a:t>
            </a:r>
          </a:p>
          <a:p>
            <a:pPr lvl="0"/>
            <a:r>
              <a:rPr/>
              <a:t>Edge Analytics</a:t>
            </a:r>
          </a:p>
          <a:p>
            <a:pPr lvl="0"/>
            <a:r>
              <a:rPr/>
              <a:t>Geo Analytics</a:t>
            </a:r>
          </a:p>
        </p:txBody>
      </p:sp>
    </p:spTree>
  </p:cSl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Driven Culture</a:t>
            </a:r>
          </a:p>
        </p:txBody>
      </p:sp>
      <p:sp>
        <p:nvSpPr>
          <p:cNvPr id="3" name="Content Placeholder 2"/>
          <p:cNvSpPr>
            <a:spLocks noGrp="1"/>
          </p:cNvSpPr>
          <p:nvPr>
            <p:ph idx="1"/>
          </p:nvPr>
        </p:nvSpPr>
        <p:spPr/>
        <p:txBody>
          <a:bodyPr/>
          <a:lstStyle/>
          <a:p>
            <a:pPr lvl="0"/>
            <a:r>
              <a:rPr/>
              <a:t>Definition and Importance</a:t>
            </a:r>
          </a:p>
          <a:p>
            <a:pPr lvl="0"/>
            <a:r>
              <a:rPr/>
              <a:t>Building a Data Driven Culture</a:t>
            </a:r>
          </a:p>
          <a:p>
            <a:pPr lvl="0"/>
            <a:r>
              <a:rPr/>
              <a:t>Leadership’s Role in Promoting Data Literacy</a:t>
            </a:r>
          </a:p>
          <a:p>
            <a:pPr lvl="0"/>
            <a:r>
              <a:rPr/>
              <a:t>Overcoming Challenges and Resistance</a:t>
            </a:r>
          </a:p>
        </p:txBody>
      </p:sp>
    </p:spTree>
  </p:cSl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Importance</a:t>
            </a:r>
          </a:p>
        </p:txBody>
      </p:sp>
      <p:sp>
        <p:nvSpPr>
          <p:cNvPr id="3" name="Content Placeholder 2"/>
          <p:cNvSpPr>
            <a:spLocks noGrp="1"/>
          </p:cNvSpPr>
          <p:nvPr>
            <p:ph idx="1"/>
          </p:nvPr>
        </p:nvSpPr>
        <p:spPr/>
        <p:txBody>
          <a:bodyPr/>
          <a:lstStyle/>
          <a:p>
            <a:pPr lvl="0"/>
            <a:r>
              <a:rPr/>
              <a:t>Understanding the Concept of a Data-Driven Culture</a:t>
            </a:r>
          </a:p>
          <a:p>
            <a:pPr lvl="0"/>
            <a:r>
              <a:rPr/>
              <a:t>Significance of a Data-Driven Culture for Organizations</a:t>
            </a:r>
          </a:p>
        </p:txBody>
      </p:sp>
    </p:spTree>
  </p:cSl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Building a Data Driven Culture</a:t>
            </a:r>
          </a:p>
        </p:txBody>
      </p:sp>
      <p:sp>
        <p:nvSpPr>
          <p:cNvPr id="3" name="Content Placeholder 2"/>
          <p:cNvSpPr>
            <a:spLocks noGrp="1"/>
          </p:cNvSpPr>
          <p:nvPr>
            <p:ph idx="1"/>
          </p:nvPr>
        </p:nvSpPr>
        <p:spPr/>
        <p:txBody>
          <a:bodyPr/>
          <a:lstStyle/>
          <a:p>
            <a:pPr lvl="0"/>
            <a:r>
              <a:rPr/>
              <a:t>Establishing Clear Goals and Objectives</a:t>
            </a:r>
          </a:p>
          <a:p>
            <a:pPr lvl="0"/>
            <a:r>
              <a:rPr/>
              <a:t>Promoting Data Literacy Training and Education</a:t>
            </a:r>
          </a:p>
          <a:p>
            <a:pPr lvl="0"/>
            <a:r>
              <a:rPr/>
              <a:t>Creating a Supportive Environment for Data Initiatives</a:t>
            </a:r>
          </a:p>
        </p:txBody>
      </p:sp>
    </p:spTree>
  </p:cSl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Leadership’s Role in Promoting Data Literacy</a:t>
            </a:r>
          </a:p>
        </p:txBody>
      </p:sp>
      <p:sp>
        <p:nvSpPr>
          <p:cNvPr id="3" name="Content Placeholder 2"/>
          <p:cNvSpPr>
            <a:spLocks noGrp="1"/>
          </p:cNvSpPr>
          <p:nvPr>
            <p:ph idx="1"/>
          </p:nvPr>
        </p:nvSpPr>
        <p:spPr/>
        <p:txBody>
          <a:bodyPr/>
          <a:lstStyle/>
          <a:p>
            <a:pPr lvl="0"/>
            <a:r>
              <a:rPr/>
              <a:t>Setting the Tone from the Top</a:t>
            </a:r>
          </a:p>
          <a:p>
            <a:pPr lvl="0"/>
            <a:r>
              <a:rPr/>
              <a:t>Allocating Resources and Support</a:t>
            </a:r>
          </a:p>
          <a:p>
            <a:pPr lvl="0"/>
            <a:r>
              <a:rPr/>
              <a:t>Leading by Example: Demonstrating Data Literacy Skills</a:t>
            </a:r>
          </a:p>
        </p:txBody>
      </p:sp>
    </p:spTree>
  </p:cSl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Overcoming Challenges and Resistance</a:t>
            </a:r>
          </a:p>
        </p:txBody>
      </p:sp>
      <p:sp>
        <p:nvSpPr>
          <p:cNvPr id="3" name="Content Placeholder 2"/>
          <p:cNvSpPr>
            <a:spLocks noGrp="1"/>
          </p:cNvSpPr>
          <p:nvPr>
            <p:ph idx="1"/>
          </p:nvPr>
        </p:nvSpPr>
        <p:spPr/>
        <p:txBody>
          <a:bodyPr/>
          <a:lstStyle/>
          <a:p>
            <a:pPr lvl="0"/>
            <a:r>
              <a:rPr/>
              <a:t>Addressing Cultural Resistance to Change</a:t>
            </a:r>
          </a:p>
          <a:p>
            <a:pPr lvl="0"/>
            <a:r>
              <a:rPr/>
              <a:t>Dealing with Data Silos and Fragmentation</a:t>
            </a:r>
          </a:p>
          <a:p>
            <a:pPr lvl="0"/>
            <a:r>
              <a:rPr/>
              <a:t>Building Trust and Confidence in Data</a:t>
            </a:r>
          </a:p>
          <a:p>
            <a:pPr lvl="0"/>
            <a:r>
              <a:rPr/>
              <a:t>Addressing Privacy and Ethical Concerns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Diagnostic Analytics</a:t>
            </a:r>
          </a:p>
        </p:txBody>
      </p:sp>
      <p:sp>
        <p:nvSpPr>
          <p:cNvPr id="3" name="Content Placeholder 2"/>
          <p:cNvSpPr>
            <a:spLocks noGrp="1"/>
          </p:cNvSpPr>
          <p:nvPr>
            <p:ph idx="1"/>
          </p:nvPr>
        </p:nvSpPr>
        <p:spPr/>
        <p:txBody>
          <a:bodyPr/>
          <a:lstStyle/>
          <a:p>
            <a:pPr lvl="0"/>
            <a:r>
              <a:rPr/>
              <a:t>Definition</a:t>
            </a:r>
          </a:p>
          <a:p>
            <a:pPr lvl="0"/>
            <a:r>
              <a:rPr/>
              <a:t>Goal</a:t>
            </a:r>
          </a:p>
          <a:p>
            <a:pPr lvl="0"/>
            <a:r>
              <a:rPr/>
              <a:t>Techniques</a:t>
            </a:r>
          </a:p>
          <a:p>
            <a:pPr lvl="0"/>
            <a:r>
              <a:rPr/>
              <a:t>Applications</a:t>
            </a:r>
          </a:p>
        </p:txBody>
      </p:sp>
    </p:spTree>
  </p:cSl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*Business Intelligence</a:t>
            </a:r>
          </a:p>
        </p:txBody>
      </p:sp>
      <p:sp>
        <p:nvSpPr>
          <p:cNvPr id="3" name="Content Placeholder 2"/>
          <p:cNvSpPr>
            <a:spLocks noGrp="1"/>
          </p:cNvSpPr>
          <p:nvPr>
            <p:ph idx="1"/>
          </p:nvPr>
        </p:nvSpPr>
        <p:spPr/>
        <p:txBody>
          <a:bodyPr/>
          <a:lstStyle/>
          <a:p>
            <a:pPr lvl="0"/>
            <a:r>
              <a:rPr/>
              <a:t>Introduction to Business Intelligence</a:t>
            </a:r>
          </a:p>
          <a:p>
            <a:pPr lvl="0"/>
            <a:r>
              <a:rPr/>
              <a:t>Role of Data Literacy in Business Intelligence</a:t>
            </a:r>
          </a:p>
          <a:p>
            <a:pPr lvl="0"/>
            <a:r>
              <a:rPr/>
              <a:t>Business Intelligence Tools and Technologies</a:t>
            </a:r>
          </a:p>
          <a:p>
            <a:pPr lvl="0"/>
            <a:r>
              <a:rPr/>
              <a:t>Benefits and Challenges of Business Intelligence Implementation</a:t>
            </a:r>
          </a:p>
        </p:txBody>
      </p:sp>
    </p:spTree>
  </p:cSl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Business Intelligence</a:t>
            </a:r>
          </a:p>
        </p:txBody>
      </p:sp>
      <p:sp>
        <p:nvSpPr>
          <p:cNvPr id="3" name="Content Placeholder 2"/>
          <p:cNvSpPr>
            <a:spLocks noGrp="1"/>
          </p:cNvSpPr>
          <p:nvPr>
            <p:ph idx="1"/>
          </p:nvPr>
        </p:nvSpPr>
        <p:spPr/>
        <p:txBody>
          <a:bodyPr/>
          <a:lstStyle/>
          <a:p>
            <a:pPr lvl="0"/>
            <a:r>
              <a:rPr/>
              <a:t>Definition and Purpose</a:t>
            </a:r>
          </a:p>
          <a:p>
            <a:pPr lvl="0"/>
            <a:r>
              <a:rPr/>
              <a:t>Key Components and Features</a:t>
            </a:r>
          </a:p>
          <a:p>
            <a:pPr lvl="0"/>
            <a:r>
              <a:rPr/>
              <a:t>Historical Evolution</a:t>
            </a:r>
          </a:p>
          <a:p>
            <a:pPr lvl="0"/>
            <a:r>
              <a:rPr/>
              <a:t>Importance in Decision-Making</a:t>
            </a:r>
          </a:p>
        </p:txBody>
      </p:sp>
    </p:spTree>
  </p:cSl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Literacy in Business Intelligence</a:t>
            </a:r>
          </a:p>
        </p:txBody>
      </p:sp>
      <p:sp>
        <p:nvSpPr>
          <p:cNvPr id="3" name="Content Placeholder 2"/>
          <p:cNvSpPr>
            <a:spLocks noGrp="1"/>
          </p:cNvSpPr>
          <p:nvPr>
            <p:ph idx="1"/>
          </p:nvPr>
        </p:nvSpPr>
        <p:spPr/>
        <p:txBody>
          <a:bodyPr/>
          <a:lstStyle/>
          <a:p>
            <a:pPr lvl="0"/>
            <a:r>
              <a:rPr/>
              <a:t>Interpreting Data Correctly</a:t>
            </a:r>
          </a:p>
          <a:p>
            <a:pPr lvl="0"/>
            <a:r>
              <a:rPr/>
              <a:t>Maximizing Tool Utilization</a:t>
            </a:r>
          </a:p>
          <a:p>
            <a:pPr lvl="0"/>
            <a:r>
              <a:rPr/>
              <a:t>Enabling Data-Driven Insights</a:t>
            </a:r>
          </a:p>
          <a:p>
            <a:pPr lvl="0"/>
            <a:r>
              <a:rPr/>
              <a:t>Facilitating Effective Communication</a:t>
            </a:r>
          </a:p>
        </p:txBody>
      </p:sp>
    </p:spTree>
  </p:cSl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Business Intelligence Tools and Technologies</a:t>
            </a:r>
          </a:p>
        </p:txBody>
      </p:sp>
      <p:sp>
        <p:nvSpPr>
          <p:cNvPr id="3" name="Content Placeholder 2"/>
          <p:cNvSpPr>
            <a:spLocks noGrp="1"/>
          </p:cNvSpPr>
          <p:nvPr>
            <p:ph idx="1"/>
          </p:nvPr>
        </p:nvSpPr>
        <p:spPr/>
        <p:txBody>
          <a:bodyPr/>
          <a:lstStyle/>
          <a:p>
            <a:pPr lvl="0"/>
            <a:r>
              <a:rPr/>
              <a:t>Overview of Common BI Tools</a:t>
            </a:r>
          </a:p>
          <a:p>
            <a:pPr lvl="0"/>
            <a:r>
              <a:rPr/>
              <a:t>Data Visualization Platforms</a:t>
            </a:r>
          </a:p>
          <a:p>
            <a:pPr lvl="0"/>
            <a:r>
              <a:rPr/>
              <a:t>Reporting and Dashboard Solutions</a:t>
            </a:r>
          </a:p>
          <a:p>
            <a:pPr lvl="0"/>
            <a:r>
              <a:rPr/>
              <a:t>Advanced Analytics Capabilities</a:t>
            </a:r>
          </a:p>
        </p:txBody>
      </p:sp>
    </p:spTree>
  </p:cSl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Benefits and Challenges of Business Intelligence Implementation</a:t>
            </a:r>
          </a:p>
        </p:txBody>
      </p:sp>
      <p:sp>
        <p:nvSpPr>
          <p:cNvPr id="3" name="Content Placeholder 2"/>
          <p:cNvSpPr>
            <a:spLocks noGrp="1"/>
          </p:cNvSpPr>
          <p:nvPr>
            <p:ph idx="1"/>
          </p:nvPr>
        </p:nvSpPr>
        <p:spPr/>
        <p:txBody>
          <a:bodyPr/>
          <a:lstStyle/>
          <a:p>
            <a:pPr lvl="0"/>
            <a:r>
              <a:rPr/>
              <a:t>Operational Efficiency and Productivity</a:t>
            </a:r>
          </a:p>
          <a:p>
            <a:pPr lvl="0"/>
            <a:r>
              <a:rPr/>
              <a:t>Enhanced Decision Making</a:t>
            </a:r>
          </a:p>
          <a:p>
            <a:pPr lvl="0"/>
            <a:r>
              <a:rPr/>
              <a:t>Competitive Advantage</a:t>
            </a:r>
          </a:p>
          <a:p>
            <a:pPr lvl="0"/>
            <a:r>
              <a:rPr/>
              <a:t>Data Security and Privacy Concerns</a:t>
            </a:r>
          </a:p>
        </p:txBody>
      </p:sp>
    </p:spTree>
  </p:cSl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*Artificial Intelligence</a:t>
            </a:r>
          </a:p>
        </p:txBody>
      </p:sp>
      <p:sp>
        <p:nvSpPr>
          <p:cNvPr id="3" name="Content Placeholder 2"/>
          <p:cNvSpPr>
            <a:spLocks noGrp="1"/>
          </p:cNvSpPr>
          <p:nvPr>
            <p:ph idx="1"/>
          </p:nvPr>
        </p:nvSpPr>
        <p:spPr/>
        <p:txBody>
          <a:bodyPr/>
          <a:lstStyle/>
          <a:p>
            <a:pPr lvl="0"/>
            <a:r>
              <a:rPr/>
              <a:t>Overview of Artificial Intelligence</a:t>
            </a:r>
          </a:p>
          <a:p>
            <a:pPr lvl="0"/>
            <a:r>
              <a:rPr/>
              <a:t>Applications of Artificial Intelligence</a:t>
            </a:r>
          </a:p>
          <a:p>
            <a:pPr lvl="0"/>
            <a:r>
              <a:rPr/>
              <a:t>Importance of Data Literacy in AI</a:t>
            </a:r>
          </a:p>
          <a:p>
            <a:pPr lvl="0"/>
            <a:r>
              <a:rPr/>
              <a:t>Ethical Considerations in AI</a:t>
            </a:r>
          </a:p>
        </p:txBody>
      </p:sp>
    </p:spTree>
  </p:cSl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 of Artificial Intelligence</a:t>
            </a:r>
          </a:p>
        </p:txBody>
      </p:sp>
      <p:sp>
        <p:nvSpPr>
          <p:cNvPr id="3" name="Content Placeholder 2"/>
          <p:cNvSpPr>
            <a:spLocks noGrp="1"/>
          </p:cNvSpPr>
          <p:nvPr>
            <p:ph idx="1"/>
          </p:nvPr>
        </p:nvSpPr>
        <p:spPr/>
        <p:txBody>
          <a:bodyPr/>
          <a:lstStyle/>
          <a:p>
            <a:pPr lvl="0"/>
            <a:r>
              <a:rPr/>
              <a:t>Definition and Scope</a:t>
            </a:r>
          </a:p>
          <a:p>
            <a:pPr lvl="0"/>
            <a:r>
              <a:rPr/>
              <a:t>Types of Artificial Intelligence</a:t>
            </a:r>
          </a:p>
          <a:p>
            <a:pPr lvl="0"/>
            <a:r>
              <a:rPr/>
              <a:t>Historical Development</a:t>
            </a:r>
          </a:p>
          <a:p>
            <a:pPr lvl="0"/>
            <a:r>
              <a:rPr/>
              <a:t>Current State and Future Trends</a:t>
            </a:r>
          </a:p>
        </p:txBody>
      </p:sp>
    </p:spTree>
  </p:cSl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of Artificial Intelligence</a:t>
            </a:r>
          </a:p>
        </p:txBody>
      </p:sp>
      <p:sp>
        <p:nvSpPr>
          <p:cNvPr id="3" name="Content Placeholder 2"/>
          <p:cNvSpPr>
            <a:spLocks noGrp="1"/>
          </p:cNvSpPr>
          <p:nvPr>
            <p:ph idx="1"/>
          </p:nvPr>
        </p:nvSpPr>
        <p:spPr/>
        <p:txBody>
          <a:bodyPr/>
          <a:lstStyle/>
          <a:p>
            <a:pPr lvl="0"/>
            <a:r>
              <a:rPr/>
              <a:t>Healthcare</a:t>
            </a:r>
          </a:p>
          <a:p>
            <a:pPr lvl="0"/>
            <a:r>
              <a:rPr/>
              <a:t>Finance</a:t>
            </a:r>
          </a:p>
          <a:p>
            <a:pPr lvl="0"/>
            <a:r>
              <a:rPr/>
              <a:t>Transportation</a:t>
            </a:r>
          </a:p>
          <a:p>
            <a:pPr lvl="0"/>
            <a:r>
              <a:rPr/>
              <a:t>Manufacturing</a:t>
            </a:r>
          </a:p>
          <a:p>
            <a:pPr lvl="0"/>
            <a:r>
              <a:rPr/>
              <a:t>Customer Service</a:t>
            </a:r>
          </a:p>
        </p:txBody>
      </p:sp>
    </p:spTree>
  </p:cSl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 in AI</a:t>
            </a:r>
          </a:p>
        </p:txBody>
      </p:sp>
      <p:sp>
        <p:nvSpPr>
          <p:cNvPr id="3" name="Content Placeholder 2"/>
          <p:cNvSpPr>
            <a:spLocks noGrp="1"/>
          </p:cNvSpPr>
          <p:nvPr>
            <p:ph idx="1"/>
          </p:nvPr>
        </p:nvSpPr>
        <p:spPr/>
        <p:txBody>
          <a:bodyPr/>
          <a:lstStyle/>
          <a:p>
            <a:pPr lvl="0"/>
            <a:r>
              <a:rPr/>
              <a:t>Understanding AI Algorithms</a:t>
            </a:r>
          </a:p>
          <a:p>
            <a:pPr lvl="0"/>
            <a:r>
              <a:rPr/>
              <a:t>Interpreting AI Outputs</a:t>
            </a:r>
          </a:p>
          <a:p>
            <a:pPr lvl="0"/>
            <a:r>
              <a:rPr/>
              <a:t>Recognizing Biases and Limitations</a:t>
            </a:r>
          </a:p>
          <a:p>
            <a:pPr lvl="0"/>
            <a:r>
              <a:rPr/>
              <a:t>Ethical Decision-Making</a:t>
            </a:r>
          </a:p>
        </p:txBody>
      </p:sp>
    </p:spTree>
  </p:cSl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AI</a:t>
            </a:r>
          </a:p>
        </p:txBody>
      </p:sp>
      <p:sp>
        <p:nvSpPr>
          <p:cNvPr id="3" name="Content Placeholder 2"/>
          <p:cNvSpPr>
            <a:spLocks noGrp="1"/>
          </p:cNvSpPr>
          <p:nvPr>
            <p:ph idx="1"/>
          </p:nvPr>
        </p:nvSpPr>
        <p:spPr/>
        <p:txBody>
          <a:bodyPr/>
          <a:lstStyle/>
          <a:p>
            <a:pPr lvl="0"/>
            <a:r>
              <a:rPr/>
              <a:t>Bias and Fairness</a:t>
            </a:r>
          </a:p>
          <a:p>
            <a:pPr lvl="0"/>
            <a:r>
              <a:rPr/>
              <a:t>Privacy and Security</a:t>
            </a:r>
          </a:p>
          <a:p>
            <a:pPr lvl="0"/>
            <a:r>
              <a:rPr/>
              <a:t>Accountability and Transparency</a:t>
            </a:r>
          </a:p>
          <a:p>
            <a:pPr lvl="0"/>
            <a:r>
              <a:rPr/>
              <a:t>Societal Impact</a:t>
            </a:r>
          </a:p>
          <a:p>
            <a:pPr lvl="0" indent="0" marL="0">
              <a:buNone/>
            </a:pPr>
            <a:r>
              <a:rPr/>
              <a:t>Sure, let’s create the agenda slide and detail slides for the Machine Learning And Algorithms section.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in Diagnostic Analytics</a:t>
            </a:r>
          </a:p>
        </p:txBody>
      </p:sp>
      <p:sp>
        <p:nvSpPr>
          <p:cNvPr id="3" name="Content Placeholder 2"/>
          <p:cNvSpPr>
            <a:spLocks noGrp="1"/>
          </p:cNvSpPr>
          <p:nvPr>
            <p:ph idx="1"/>
          </p:nvPr>
        </p:nvSpPr>
        <p:spPr/>
        <p:txBody>
          <a:bodyPr/>
          <a:lstStyle/>
          <a:p>
            <a:pPr lvl="0"/>
            <a:r>
              <a:rPr/>
              <a:t>Statistical Analysis</a:t>
            </a:r>
          </a:p>
          <a:p>
            <a:pPr lvl="0"/>
            <a:r>
              <a:rPr/>
              <a:t>Correlation Analysis</a:t>
            </a:r>
          </a:p>
          <a:p>
            <a:pPr lvl="0"/>
            <a:r>
              <a:rPr/>
              <a:t>Root Cause Analysis</a:t>
            </a:r>
          </a:p>
          <a:p>
            <a:pPr lvl="0"/>
            <a:r>
              <a:rPr/>
              <a:t>Data Mining</a:t>
            </a:r>
          </a:p>
          <a:p>
            <a:pPr lvl="0"/>
            <a:r>
              <a:rPr/>
              <a:t>Hypothesis Testing</a:t>
            </a:r>
          </a:p>
        </p:txBody>
      </p:sp>
    </p:spTree>
  </p:cSl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*Machine Learning And Algorithms</a:t>
            </a:r>
          </a:p>
        </p:txBody>
      </p:sp>
      <p:sp>
        <p:nvSpPr>
          <p:cNvPr id="3" name="Content Placeholder 2"/>
          <p:cNvSpPr>
            <a:spLocks noGrp="1"/>
          </p:cNvSpPr>
          <p:nvPr>
            <p:ph idx="1"/>
          </p:nvPr>
        </p:nvSpPr>
        <p:spPr/>
        <p:txBody>
          <a:bodyPr/>
          <a:lstStyle/>
          <a:p>
            <a:pPr lvl="0"/>
            <a:r>
              <a:rPr/>
              <a:t>Introduction to Machine Learning</a:t>
            </a:r>
          </a:p>
          <a:p>
            <a:pPr lvl="0"/>
            <a:r>
              <a:rPr/>
              <a:t>Types of Machine Learning Algorithms</a:t>
            </a:r>
          </a:p>
          <a:p>
            <a:pPr lvl="0"/>
            <a:r>
              <a:rPr/>
              <a:t>Data Preparation for Machine Learning</a:t>
            </a:r>
          </a:p>
          <a:p>
            <a:pPr lvl="0"/>
            <a:r>
              <a:rPr/>
              <a:t>Evaluation and Validation of Machine Learning Models</a:t>
            </a:r>
          </a:p>
        </p:txBody>
      </p:sp>
    </p:spTree>
  </p:cSl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Machine Learning</a:t>
            </a:r>
          </a:p>
        </p:txBody>
      </p:sp>
      <p:sp>
        <p:nvSpPr>
          <p:cNvPr id="3" name="Content Placeholder 2"/>
          <p:cNvSpPr>
            <a:spLocks noGrp="1"/>
          </p:cNvSpPr>
          <p:nvPr>
            <p:ph idx="1"/>
          </p:nvPr>
        </p:nvSpPr>
        <p:spPr/>
        <p:txBody>
          <a:bodyPr/>
          <a:lstStyle/>
          <a:p>
            <a:pPr lvl="0"/>
            <a:r>
              <a:rPr/>
              <a:t>Definition and Scope</a:t>
            </a:r>
          </a:p>
          <a:p>
            <a:pPr lvl="0"/>
            <a:r>
              <a:rPr/>
              <a:t>Supervised, Unsupervised, and Reinforcement Learning</a:t>
            </a:r>
          </a:p>
          <a:p>
            <a:pPr lvl="0"/>
            <a:r>
              <a:rPr/>
              <a:t>Machine Learning Workflow</a:t>
            </a:r>
          </a:p>
          <a:p>
            <a:pPr lvl="0"/>
            <a:r>
              <a:rPr/>
              <a:t>Applications and Use Cases</a:t>
            </a:r>
          </a:p>
        </p:txBody>
      </p:sp>
    </p:spTree>
  </p:cSl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Types of Machine Learning Algorithms</a:t>
            </a:r>
          </a:p>
        </p:txBody>
      </p:sp>
      <p:sp>
        <p:nvSpPr>
          <p:cNvPr id="3" name="Content Placeholder 2"/>
          <p:cNvSpPr>
            <a:spLocks noGrp="1"/>
          </p:cNvSpPr>
          <p:nvPr>
            <p:ph idx="1"/>
          </p:nvPr>
        </p:nvSpPr>
        <p:spPr/>
        <p:txBody>
          <a:bodyPr/>
          <a:lstStyle/>
          <a:p>
            <a:pPr lvl="0"/>
            <a:r>
              <a:rPr/>
              <a:t>Supervised Learning Algorithms</a:t>
            </a:r>
          </a:p>
          <a:p>
            <a:pPr lvl="0"/>
            <a:r>
              <a:rPr/>
              <a:t>Unsupervised Learning Algorithms</a:t>
            </a:r>
          </a:p>
          <a:p>
            <a:pPr lvl="0"/>
            <a:r>
              <a:rPr/>
              <a:t>Semi-Supervised and Reinforcement Learning Algorithms</a:t>
            </a:r>
          </a:p>
          <a:p>
            <a:pPr lvl="0"/>
            <a:r>
              <a:rPr/>
              <a:t>Deep Learning Algorithms</a:t>
            </a:r>
          </a:p>
        </p:txBody>
      </p:sp>
    </p:spTree>
  </p:cSl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 for Machine Learning</a:t>
            </a:r>
          </a:p>
        </p:txBody>
      </p:sp>
      <p:sp>
        <p:nvSpPr>
          <p:cNvPr id="3" name="Content Placeholder 2"/>
          <p:cNvSpPr>
            <a:spLocks noGrp="1"/>
          </p:cNvSpPr>
          <p:nvPr>
            <p:ph idx="1"/>
          </p:nvPr>
        </p:nvSpPr>
        <p:spPr/>
        <p:txBody>
          <a:bodyPr/>
          <a:lstStyle/>
          <a:p>
            <a:pPr lvl="0"/>
            <a:r>
              <a:rPr/>
              <a:t>Data Cleaning and Preprocessing</a:t>
            </a:r>
          </a:p>
          <a:p>
            <a:pPr lvl="0"/>
            <a:r>
              <a:rPr/>
              <a:t>Feature Engineering</a:t>
            </a:r>
          </a:p>
          <a:p>
            <a:pPr lvl="0"/>
            <a:r>
              <a:rPr/>
              <a:t>Handling Imbalanced Data</a:t>
            </a:r>
          </a:p>
          <a:p>
            <a:pPr lvl="0"/>
            <a:r>
              <a:rPr/>
              <a:t>Train-Test Split and Cross-Validation</a:t>
            </a:r>
          </a:p>
        </p:txBody>
      </p:sp>
    </p:spTree>
  </p:cSl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Evaluation and Validation of Machine Learning Models</a:t>
            </a:r>
          </a:p>
        </p:txBody>
      </p:sp>
      <p:sp>
        <p:nvSpPr>
          <p:cNvPr id="3" name="Content Placeholder 2"/>
          <p:cNvSpPr>
            <a:spLocks noGrp="1"/>
          </p:cNvSpPr>
          <p:nvPr>
            <p:ph idx="1"/>
          </p:nvPr>
        </p:nvSpPr>
        <p:spPr/>
        <p:txBody>
          <a:bodyPr/>
          <a:lstStyle/>
          <a:p>
            <a:pPr lvl="0"/>
            <a:r>
              <a:rPr/>
              <a:t>Performance Metrics for Classification and Regression</a:t>
            </a:r>
          </a:p>
          <a:p>
            <a:pPr lvl="0"/>
            <a:r>
              <a:rPr/>
              <a:t>Model Selection and Hyperparameter Tuning</a:t>
            </a:r>
          </a:p>
          <a:p>
            <a:pPr lvl="0"/>
            <a:r>
              <a:rPr/>
              <a:t>Cross-Validation Techniques</a:t>
            </a:r>
          </a:p>
          <a:p>
            <a:pPr lvl="0"/>
            <a:r>
              <a:rPr/>
              <a:t>Interpretability and Explainability</a:t>
            </a:r>
          </a:p>
        </p:txBody>
      </p:sp>
    </p:spTree>
  </p:cSl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*Big Data</a:t>
            </a:r>
          </a:p>
        </p:txBody>
      </p:sp>
      <p:sp>
        <p:nvSpPr>
          <p:cNvPr id="3" name="Content Placeholder 2"/>
          <p:cNvSpPr>
            <a:spLocks noGrp="1"/>
          </p:cNvSpPr>
          <p:nvPr>
            <p:ph idx="1"/>
          </p:nvPr>
        </p:nvSpPr>
        <p:spPr/>
        <p:txBody>
          <a:bodyPr/>
          <a:lstStyle/>
          <a:p>
            <a:pPr lvl="0"/>
            <a:r>
              <a:rPr/>
              <a:t>Definition and Scope</a:t>
            </a:r>
          </a:p>
          <a:p>
            <a:pPr lvl="0"/>
            <a:r>
              <a:rPr/>
              <a:t>Volume, Velocity, Variety, and Veracity</a:t>
            </a:r>
          </a:p>
          <a:p>
            <a:pPr lvl="0"/>
            <a:r>
              <a:rPr/>
              <a:t>Sources of Big Data</a:t>
            </a:r>
          </a:p>
          <a:p>
            <a:pPr lvl="0"/>
            <a:r>
              <a:rPr/>
              <a:t>Impact on Industries and Society</a:t>
            </a:r>
          </a:p>
        </p:txBody>
      </p:sp>
    </p:spTree>
  </p:cSl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Scope</a:t>
            </a:r>
          </a:p>
        </p:txBody>
      </p:sp>
      <p:sp>
        <p:nvSpPr>
          <p:cNvPr id="3" name="Content Placeholder 2"/>
          <p:cNvSpPr>
            <a:spLocks noGrp="1"/>
          </p:cNvSpPr>
          <p:nvPr>
            <p:ph idx="1"/>
          </p:nvPr>
        </p:nvSpPr>
        <p:spPr/>
        <p:txBody>
          <a:bodyPr/>
          <a:lstStyle/>
          <a:p>
            <a:pPr lvl="0"/>
            <a:r>
              <a:rPr/>
              <a:t>Understanding Big Data</a:t>
            </a:r>
          </a:p>
          <a:p>
            <a:pPr lvl="0"/>
            <a:r>
              <a:rPr/>
              <a:t>Characteristics of Big Data</a:t>
            </a:r>
          </a:p>
        </p:txBody>
      </p:sp>
    </p:spTree>
  </p:cSld>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Volume, Velocity, Variety, and Veracity</a:t>
            </a:r>
          </a:p>
        </p:txBody>
      </p:sp>
      <p:sp>
        <p:nvSpPr>
          <p:cNvPr id="3" name="Content Placeholder 2"/>
          <p:cNvSpPr>
            <a:spLocks noGrp="1"/>
          </p:cNvSpPr>
          <p:nvPr>
            <p:ph idx="1"/>
          </p:nvPr>
        </p:nvSpPr>
        <p:spPr/>
        <p:txBody>
          <a:bodyPr/>
          <a:lstStyle/>
          <a:p>
            <a:pPr lvl="0"/>
            <a:r>
              <a:rPr/>
              <a:t>Scale and Size of Data</a:t>
            </a:r>
          </a:p>
          <a:p>
            <a:pPr lvl="0"/>
            <a:r>
              <a:rPr/>
              <a:t>Speed of Data Generation</a:t>
            </a:r>
          </a:p>
          <a:p>
            <a:pPr lvl="0"/>
            <a:r>
              <a:rPr/>
              <a:t>Diversity of Data Types</a:t>
            </a:r>
          </a:p>
          <a:p>
            <a:pPr lvl="0"/>
            <a:r>
              <a:rPr/>
              <a:t>Reliability and Accuracy of Data</a:t>
            </a:r>
          </a:p>
        </p:txBody>
      </p:sp>
    </p:spTree>
  </p:cSld>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Sources of Big Data</a:t>
            </a:r>
          </a:p>
        </p:txBody>
      </p:sp>
      <p:sp>
        <p:nvSpPr>
          <p:cNvPr id="3" name="Content Placeholder 2"/>
          <p:cNvSpPr>
            <a:spLocks noGrp="1"/>
          </p:cNvSpPr>
          <p:nvPr>
            <p:ph idx="1"/>
          </p:nvPr>
        </p:nvSpPr>
        <p:spPr/>
        <p:txBody>
          <a:bodyPr/>
          <a:lstStyle/>
          <a:p>
            <a:pPr lvl="0"/>
            <a:r>
              <a:rPr/>
              <a:t>Social Media</a:t>
            </a:r>
          </a:p>
          <a:p>
            <a:pPr lvl="0"/>
            <a:r>
              <a:rPr/>
              <a:t>Sensors and IoT Devices</a:t>
            </a:r>
          </a:p>
          <a:p>
            <a:pPr lvl="0"/>
            <a:r>
              <a:rPr/>
              <a:t>Transactional Data</a:t>
            </a:r>
          </a:p>
          <a:p>
            <a:pPr lvl="0"/>
            <a:r>
              <a:rPr/>
              <a:t>Web and Clickstream Data</a:t>
            </a:r>
          </a:p>
        </p:txBody>
      </p:sp>
    </p:spTree>
  </p:cSld>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Impact on Industries and Society</a:t>
            </a:r>
          </a:p>
        </p:txBody>
      </p:sp>
      <p:sp>
        <p:nvSpPr>
          <p:cNvPr id="3" name="Content Placeholder 2"/>
          <p:cNvSpPr>
            <a:spLocks noGrp="1"/>
          </p:cNvSpPr>
          <p:nvPr>
            <p:ph idx="1"/>
          </p:nvPr>
        </p:nvSpPr>
        <p:spPr/>
        <p:txBody>
          <a:bodyPr/>
          <a:lstStyle/>
          <a:p>
            <a:pPr lvl="0"/>
            <a:r>
              <a:rPr/>
              <a:t>Healthcare</a:t>
            </a:r>
          </a:p>
          <a:p>
            <a:pPr lvl="0"/>
            <a:r>
              <a:rPr/>
              <a:t>Finance</a:t>
            </a:r>
          </a:p>
          <a:p>
            <a:pPr lvl="0"/>
            <a:r>
              <a:rPr/>
              <a:t>Marketing</a:t>
            </a:r>
          </a:p>
          <a:p>
            <a:pPr lvl="0"/>
            <a:r>
              <a:rPr/>
              <a:t>Transportation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of Diagnostic Analytics</a:t>
            </a:r>
          </a:p>
        </p:txBody>
      </p:sp>
      <p:sp>
        <p:nvSpPr>
          <p:cNvPr id="3" name="Content Placeholder 2"/>
          <p:cNvSpPr>
            <a:spLocks noGrp="1"/>
          </p:cNvSpPr>
          <p:nvPr>
            <p:ph idx="1"/>
          </p:nvPr>
        </p:nvSpPr>
        <p:spPr/>
        <p:txBody>
          <a:bodyPr/>
          <a:lstStyle/>
          <a:p>
            <a:pPr lvl="0"/>
            <a:r>
              <a:rPr/>
              <a:t>Healthcare</a:t>
            </a:r>
          </a:p>
          <a:p>
            <a:pPr lvl="0"/>
            <a:r>
              <a:rPr/>
              <a:t>Manufacturing</a:t>
            </a:r>
          </a:p>
          <a:p>
            <a:pPr lvl="0"/>
            <a:r>
              <a:rPr/>
              <a:t>Finance</a:t>
            </a:r>
          </a:p>
          <a:p>
            <a:pPr lvl="0"/>
            <a:r>
              <a:rPr/>
              <a:t>Marketing</a:t>
            </a:r>
          </a:p>
          <a:p>
            <a:pPr lvl="0"/>
            <a:r>
              <a:rPr/>
              <a:t>Operations</a:t>
            </a:r>
          </a:p>
        </p:txBody>
      </p:sp>
    </p:spTree>
  </p:cSld>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 Contents</a:t>
            </a:r>
          </a:p>
        </p:txBody>
      </p:sp>
      <p:sp>
        <p:nvSpPr>
          <p:cNvPr id="3" name="Content Placeholder 2"/>
          <p:cNvSpPr>
            <a:spLocks noGrp="1"/>
          </p:cNvSpPr>
          <p:nvPr>
            <p:ph idx="1"/>
          </p:nvPr>
        </p:nvSpPr>
        <p:spPr/>
        <p:txBody>
          <a:bodyPr/>
          <a:lstStyle/>
          <a:p>
            <a:pPr lvl="0"/>
            <a:r>
              <a:rPr/>
              <a:t>Definition and Scope</a:t>
            </a:r>
          </a:p>
          <a:p>
            <a:pPr lvl="0"/>
            <a:r>
              <a:rPr/>
              <a:t>Emerging Trends and Specialized Areas</a:t>
            </a:r>
          </a:p>
          <a:p>
            <a:pPr lvl="0"/>
            <a:r>
              <a:rPr/>
              <a:t>Importance in Data Literacy Education</a:t>
            </a:r>
          </a:p>
          <a:p>
            <a:pPr lvl="0"/>
            <a:r>
              <a:rPr/>
              <a:t>Practical Applications and Examples</a:t>
            </a:r>
          </a:p>
        </p:txBody>
      </p:sp>
    </p:spTree>
  </p:cSld>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Scope</a:t>
            </a:r>
          </a:p>
        </p:txBody>
      </p:sp>
      <p:sp>
        <p:nvSpPr>
          <p:cNvPr id="3" name="Content Placeholder 2"/>
          <p:cNvSpPr>
            <a:spLocks noGrp="1"/>
          </p:cNvSpPr>
          <p:nvPr>
            <p:ph idx="1"/>
          </p:nvPr>
        </p:nvSpPr>
        <p:spPr/>
        <p:txBody>
          <a:bodyPr/>
          <a:lstStyle/>
          <a:p>
            <a:pPr lvl="0"/>
            <a:r>
              <a:rPr/>
              <a:t>Flexibility and Adaptability</a:t>
            </a:r>
          </a:p>
          <a:p>
            <a:pPr lvl="0"/>
            <a:r>
              <a:rPr/>
              <a:t>Encompassing Emerging Trends and Specialized Areas</a:t>
            </a:r>
          </a:p>
          <a:p>
            <a:pPr lvl="0"/>
            <a:r>
              <a:rPr/>
              <a:t>Reflecting Evolving Industry Needs</a:t>
            </a:r>
          </a:p>
        </p:txBody>
      </p:sp>
    </p:spTree>
  </p:cSld>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Emerging Trends and Specialized Areas</a:t>
            </a:r>
          </a:p>
        </p:txBody>
      </p:sp>
      <p:sp>
        <p:nvSpPr>
          <p:cNvPr id="3" name="Content Placeholder 2"/>
          <p:cNvSpPr>
            <a:spLocks noGrp="1"/>
          </p:cNvSpPr>
          <p:nvPr>
            <p:ph idx="1"/>
          </p:nvPr>
        </p:nvSpPr>
        <p:spPr/>
        <p:txBody>
          <a:bodyPr/>
          <a:lstStyle/>
          <a:p>
            <a:pPr lvl="0"/>
            <a:r>
              <a:rPr/>
              <a:t>Data Ethics and Responsible AI</a:t>
            </a:r>
          </a:p>
          <a:p>
            <a:pPr lvl="0"/>
            <a:r>
              <a:rPr/>
              <a:t>Natural Language Processing and Text Analytics</a:t>
            </a:r>
          </a:p>
          <a:p>
            <a:pPr lvl="0"/>
            <a:r>
              <a:rPr/>
              <a:t>Computer Vision and Image Recognition</a:t>
            </a:r>
          </a:p>
          <a:p>
            <a:pPr lvl="0"/>
            <a:r>
              <a:rPr/>
              <a:t>Predictive Analytics and Forecasting Techniques</a:t>
            </a:r>
          </a:p>
        </p:txBody>
      </p:sp>
    </p:spTree>
  </p:cSld>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in Data Literacy Education</a:t>
            </a:r>
          </a:p>
        </p:txBody>
      </p:sp>
      <p:sp>
        <p:nvSpPr>
          <p:cNvPr id="3" name="Content Placeholder 2"/>
          <p:cNvSpPr>
            <a:spLocks noGrp="1"/>
          </p:cNvSpPr>
          <p:nvPr>
            <p:ph idx="1"/>
          </p:nvPr>
        </p:nvSpPr>
        <p:spPr/>
        <p:txBody>
          <a:bodyPr/>
          <a:lstStyle/>
          <a:p>
            <a:pPr lvl="0"/>
            <a:r>
              <a:rPr/>
              <a:t>Keeping Pace with Industry Advancements</a:t>
            </a:r>
          </a:p>
          <a:p>
            <a:pPr lvl="0"/>
            <a:r>
              <a:rPr/>
              <a:t>Broadening Skill Set and Knowledge Base</a:t>
            </a:r>
          </a:p>
          <a:p>
            <a:pPr lvl="0"/>
            <a:r>
              <a:rPr/>
              <a:t>Enhancing Readiness for Real-World Applications</a:t>
            </a:r>
          </a:p>
        </p:txBody>
      </p:sp>
    </p:spTree>
  </p:cSld>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 Applications and Examples</a:t>
            </a:r>
          </a:p>
        </p:txBody>
      </p:sp>
      <p:sp>
        <p:nvSpPr>
          <p:cNvPr id="3" name="Content Placeholder 2"/>
          <p:cNvSpPr>
            <a:spLocks noGrp="1"/>
          </p:cNvSpPr>
          <p:nvPr>
            <p:ph idx="1"/>
          </p:nvPr>
        </p:nvSpPr>
        <p:spPr/>
        <p:txBody>
          <a:bodyPr/>
          <a:lstStyle/>
          <a:p>
            <a:pPr lvl="0"/>
            <a:r>
              <a:rPr/>
              <a:t>Healthcare: Predictive Modeling for Disease Diagnosis</a:t>
            </a:r>
          </a:p>
          <a:p>
            <a:pPr lvl="0"/>
            <a:r>
              <a:rPr/>
              <a:t>Finance: Fraud Detection and Risk Management</a:t>
            </a:r>
          </a:p>
          <a:p>
            <a:pPr lvl="0"/>
            <a:r>
              <a:rPr/>
              <a:t>Marketing: Personalized Recommendation Systems</a:t>
            </a:r>
          </a:p>
          <a:p>
            <a:pPr lvl="0"/>
            <a:r>
              <a:rPr/>
              <a:t>Cybersecurity: Threat Detection and Prevention</a:t>
            </a:r>
          </a:p>
        </p:txBody>
      </p:sp>
    </p:spTree>
  </p:cSld>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Cloud</a:t>
            </a:r>
          </a:p>
        </p:txBody>
      </p:sp>
      <p:sp>
        <p:nvSpPr>
          <p:cNvPr id="3" name="Content Placeholder 2"/>
          <p:cNvSpPr>
            <a:spLocks noGrp="1"/>
          </p:cNvSpPr>
          <p:nvPr>
            <p:ph idx="1"/>
          </p:nvPr>
        </p:nvSpPr>
        <p:spPr/>
        <p:txBody>
          <a:bodyPr/>
          <a:lstStyle/>
          <a:p>
            <a:pPr lvl="0"/>
            <a:r>
              <a:rPr/>
              <a:t>Definition and Characteristics in Data Analytics</a:t>
            </a:r>
          </a:p>
          <a:p>
            <a:pPr lvl="0"/>
            <a:r>
              <a:rPr/>
              <a:t>Benefits of Cloud Computing for Data Analytics</a:t>
            </a:r>
          </a:p>
          <a:p>
            <a:pPr lvl="0"/>
            <a:r>
              <a:rPr/>
              <a:t>Cloud Service Models and Their Relevance to Data Analytics</a:t>
            </a:r>
          </a:p>
          <a:p>
            <a:pPr lvl="0"/>
            <a:r>
              <a:rPr/>
              <a:t>Cloud Deployment Models and Their Implications for Data Analytics</a:t>
            </a:r>
          </a:p>
        </p:txBody>
      </p:sp>
    </p:spTree>
  </p:cSld>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Characteristics in Data Analytics</a:t>
            </a:r>
          </a:p>
        </p:txBody>
      </p:sp>
      <p:sp>
        <p:nvSpPr>
          <p:cNvPr id="3" name="Content Placeholder 2"/>
          <p:cNvSpPr>
            <a:spLocks noGrp="1"/>
          </p:cNvSpPr>
          <p:nvPr>
            <p:ph idx="1"/>
          </p:nvPr>
        </p:nvSpPr>
        <p:spPr/>
        <p:txBody>
          <a:bodyPr/>
          <a:lstStyle/>
          <a:p>
            <a:pPr lvl="0"/>
            <a:r>
              <a:rPr/>
              <a:t>Scalability and Flexibility for Analytical Workloads</a:t>
            </a:r>
          </a:p>
          <a:p>
            <a:pPr lvl="0"/>
            <a:r>
              <a:rPr/>
              <a:t>On-Demand Self-Service for Data Processing</a:t>
            </a:r>
          </a:p>
          <a:p>
            <a:pPr lvl="0"/>
            <a:r>
              <a:rPr/>
              <a:t>Broad Network Access for Data Accessibility</a:t>
            </a:r>
          </a:p>
          <a:p>
            <a:pPr lvl="0"/>
            <a:r>
              <a:rPr/>
              <a:t>Resource Pooling for Efficient Resource Utilization</a:t>
            </a:r>
          </a:p>
          <a:p>
            <a:pPr lvl="0"/>
            <a:r>
              <a:rPr/>
              <a:t>Measured Service for Cost Management in Data Analytics</a:t>
            </a:r>
          </a:p>
        </p:txBody>
      </p:sp>
    </p:spTree>
  </p:cSld>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Benefits of Cloud Computing for Data Analytics</a:t>
            </a:r>
          </a:p>
        </p:txBody>
      </p:sp>
      <p:sp>
        <p:nvSpPr>
          <p:cNvPr id="3" name="Content Placeholder 2"/>
          <p:cNvSpPr>
            <a:spLocks noGrp="1"/>
          </p:cNvSpPr>
          <p:nvPr>
            <p:ph idx="1"/>
          </p:nvPr>
        </p:nvSpPr>
        <p:spPr/>
        <p:txBody>
          <a:bodyPr/>
          <a:lstStyle/>
          <a:p>
            <a:pPr lvl="0"/>
            <a:r>
              <a:rPr/>
              <a:t>Reduced Infrastructure Costs</a:t>
            </a:r>
          </a:p>
          <a:p>
            <a:pPr lvl="0"/>
            <a:r>
              <a:rPr/>
              <a:t>Scalability and Elasticity for Analytical Workloads</a:t>
            </a:r>
          </a:p>
          <a:p>
            <a:pPr lvl="0"/>
            <a:r>
              <a:rPr/>
              <a:t>Accessibility and Collaboration in Data Analysis</a:t>
            </a:r>
          </a:p>
          <a:p>
            <a:pPr lvl="0"/>
            <a:r>
              <a:rPr/>
              <a:t>Innovation and Experimentation with New Technologies</a:t>
            </a:r>
          </a:p>
          <a:p>
            <a:pPr lvl="0"/>
            <a:r>
              <a:rPr/>
              <a:t>Integration with Advanced Analytical Tools and Services</a:t>
            </a:r>
          </a:p>
        </p:txBody>
      </p:sp>
    </p:spTree>
  </p:cSl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Cloud Service Models and Their Relevance to Data Analytics</a:t>
            </a:r>
          </a:p>
        </p:txBody>
      </p:sp>
      <p:sp>
        <p:nvSpPr>
          <p:cNvPr id="3" name="Content Placeholder 2"/>
          <p:cNvSpPr>
            <a:spLocks noGrp="1"/>
          </p:cNvSpPr>
          <p:nvPr>
            <p:ph idx="1"/>
          </p:nvPr>
        </p:nvSpPr>
        <p:spPr/>
        <p:txBody>
          <a:bodyPr/>
          <a:lstStyle/>
          <a:p>
            <a:pPr lvl="0"/>
            <a:r>
              <a:rPr/>
              <a:t>Infrastructure as a Service (IaaS) for Flexibility and Control</a:t>
            </a:r>
          </a:p>
          <a:p>
            <a:pPr lvl="0"/>
            <a:r>
              <a:rPr/>
              <a:t>Platform as a Service (PaaS) for Development and Deployment</a:t>
            </a:r>
          </a:p>
          <a:p>
            <a:pPr lvl="0"/>
            <a:r>
              <a:rPr/>
              <a:t>Software as a Service (SaaS) for Accessibility and Convenience</a:t>
            </a:r>
          </a:p>
        </p:txBody>
      </p:sp>
    </p:spTree>
  </p:cSl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Cloud Deployment Models and Their Implications for Data Analytics</a:t>
            </a:r>
          </a:p>
        </p:txBody>
      </p:sp>
      <p:sp>
        <p:nvSpPr>
          <p:cNvPr id="3" name="Content Placeholder 2"/>
          <p:cNvSpPr>
            <a:spLocks noGrp="1"/>
          </p:cNvSpPr>
          <p:nvPr>
            <p:ph idx="1"/>
          </p:nvPr>
        </p:nvSpPr>
        <p:spPr/>
        <p:txBody>
          <a:bodyPr/>
          <a:lstStyle/>
          <a:p>
            <a:pPr lvl="0"/>
            <a:r>
              <a:rPr/>
              <a:t>Public Cloud for Scalability and Cost Efficiency</a:t>
            </a:r>
          </a:p>
          <a:p>
            <a:pPr lvl="0"/>
            <a:r>
              <a:rPr/>
              <a:t>Private Cloud for Security and Compliance</a:t>
            </a:r>
          </a:p>
          <a:p>
            <a:pPr lvl="0"/>
            <a:r>
              <a:rPr/>
              <a:t>Hybrid Cloud for Flexibility and Control</a:t>
            </a:r>
          </a:p>
          <a:p>
            <a:pPr lvl="0"/>
            <a:r>
              <a:rPr/>
              <a:t>Multi-Cloud for Redundancy and Vendor Diversification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1: The World Of Data Agenda</a:t>
            </a:r>
          </a:p>
        </p:txBody>
      </p:sp>
      <p:sp>
        <p:nvSpPr>
          <p:cNvPr id="3" name="Content Placeholder 2"/>
          <p:cNvSpPr>
            <a:spLocks noGrp="1"/>
          </p:cNvSpPr>
          <p:nvPr>
            <p:ph idx="1"/>
          </p:nvPr>
        </p:nvSpPr>
        <p:spPr/>
        <p:txBody>
          <a:bodyPr/>
          <a:lstStyle/>
          <a:p>
            <a:pPr lvl="0" indent="0" marL="0">
              <a:buNone/>
            </a:pPr>
            <a:r>
              <a:rPr/>
              <a:t>Understanding the significance and challenges of data in our world</a:t>
            </a:r>
          </a:p>
          <a:p>
            <a:pPr lvl="0"/>
            <a:r>
              <a:rPr/>
              <a:t>The World We Live In</a:t>
            </a:r>
          </a:p>
          <a:p>
            <a:pPr lvl="0"/>
            <a:r>
              <a:rPr/>
              <a:t>The Skills Gap</a:t>
            </a:r>
          </a:p>
          <a:p>
            <a:pPr lvl="0"/>
            <a:r>
              <a:rPr/>
              <a:t>Why Is There A Skills Gap?</a:t>
            </a:r>
          </a:p>
          <a:p>
            <a:pPr lvl="0"/>
            <a:r>
              <a:rPr/>
              <a:t>What’s Next?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3: Predictive Analytics</a:t>
            </a:r>
          </a:p>
        </p:txBody>
      </p:sp>
      <p:sp>
        <p:nvSpPr>
          <p:cNvPr id="3" name="Content Placeholder 2"/>
          <p:cNvSpPr>
            <a:spLocks noGrp="1"/>
          </p:cNvSpPr>
          <p:nvPr>
            <p:ph idx="1"/>
          </p:nvPr>
        </p:nvSpPr>
        <p:spPr/>
        <p:txBody>
          <a:bodyPr/>
          <a:lstStyle/>
          <a:p>
            <a:pPr lvl="0" indent="0" marL="0">
              <a:buNone/>
            </a:pPr>
            <a:r>
              <a:rPr/>
              <a:t>Utilizing statistical algorithms and machine learning techniques to forecast future trends and behaviors based on historical data patterns</a:t>
            </a:r>
          </a:p>
          <a:p>
            <a:pPr lvl="0"/>
            <a:r>
              <a:rPr/>
              <a:t>Understanding Predictive Analytics</a:t>
            </a:r>
          </a:p>
          <a:p>
            <a:pPr lvl="0"/>
            <a:r>
              <a:rPr/>
              <a:t>Methods and Techniques</a:t>
            </a:r>
          </a:p>
          <a:p>
            <a:pPr lvl="0"/>
            <a:r>
              <a:rPr/>
              <a:t>Real-world Applications</a:t>
            </a:r>
          </a:p>
        </p:txBody>
      </p:sp>
    </p:spTree>
  </p:cSld>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*Edge Analytics</a:t>
            </a:r>
          </a:p>
        </p:txBody>
      </p:sp>
      <p:sp>
        <p:nvSpPr>
          <p:cNvPr id="3" name="Content Placeholder 2"/>
          <p:cNvSpPr>
            <a:spLocks noGrp="1"/>
          </p:cNvSpPr>
          <p:nvPr>
            <p:ph idx="1"/>
          </p:nvPr>
        </p:nvSpPr>
        <p:spPr/>
        <p:txBody>
          <a:bodyPr/>
          <a:lstStyle/>
          <a:p>
            <a:pPr lvl="0"/>
            <a:r>
              <a:rPr/>
              <a:t>Definition and Key Concepts</a:t>
            </a:r>
          </a:p>
          <a:p>
            <a:pPr lvl="0"/>
            <a:r>
              <a:rPr/>
              <a:t>Advantages and Challenges of Edge Analytics</a:t>
            </a:r>
          </a:p>
          <a:p>
            <a:pPr lvl="0"/>
            <a:r>
              <a:rPr/>
              <a:t>Use Cases and Applications</a:t>
            </a:r>
          </a:p>
          <a:p>
            <a:pPr lvl="0"/>
            <a:r>
              <a:rPr/>
              <a:t>Integration with Data Analytics Strategy</a:t>
            </a:r>
          </a:p>
        </p:txBody>
      </p:sp>
    </p:spTree>
  </p:cSld>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Key Concepts</a:t>
            </a:r>
          </a:p>
        </p:txBody>
      </p:sp>
      <p:sp>
        <p:nvSpPr>
          <p:cNvPr id="3" name="Content Placeholder 2"/>
          <p:cNvSpPr>
            <a:spLocks noGrp="1"/>
          </p:cNvSpPr>
          <p:nvPr>
            <p:ph idx="1"/>
          </p:nvPr>
        </p:nvSpPr>
        <p:spPr/>
        <p:txBody>
          <a:bodyPr/>
          <a:lstStyle/>
          <a:p>
            <a:pPr lvl="0"/>
            <a:r>
              <a:rPr/>
              <a:t>Processing Data at or Near the Source</a:t>
            </a:r>
          </a:p>
          <a:p>
            <a:pPr lvl="0"/>
            <a:r>
              <a:rPr/>
              <a:t>Real-Time Processing and Low Latency</a:t>
            </a:r>
          </a:p>
          <a:p>
            <a:pPr lvl="0"/>
            <a:r>
              <a:rPr/>
              <a:t>Data Filtering and Aggregation</a:t>
            </a:r>
          </a:p>
          <a:p>
            <a:pPr lvl="0"/>
            <a:r>
              <a:rPr/>
              <a:t>Edge Devices and Edge Computing Infrastructure</a:t>
            </a:r>
          </a:p>
        </p:txBody>
      </p:sp>
    </p:spTree>
  </p:cSld>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Advantages and Challenges of Edge Analytics</a:t>
            </a:r>
          </a:p>
        </p:txBody>
      </p:sp>
      <p:sp>
        <p:nvSpPr>
          <p:cNvPr id="3" name="Content Placeholder 2"/>
          <p:cNvSpPr>
            <a:spLocks noGrp="1"/>
          </p:cNvSpPr>
          <p:nvPr>
            <p:ph idx="1"/>
          </p:nvPr>
        </p:nvSpPr>
        <p:spPr/>
        <p:txBody>
          <a:bodyPr/>
          <a:lstStyle/>
          <a:p>
            <a:pPr lvl="0"/>
            <a:r>
              <a:rPr/>
              <a:t>Reduced Data Latency and Improved Responsiveness</a:t>
            </a:r>
          </a:p>
          <a:p>
            <a:pPr lvl="0"/>
            <a:r>
              <a:rPr/>
              <a:t>Enhanced Data Privacy and Security</a:t>
            </a:r>
          </a:p>
          <a:p>
            <a:pPr lvl="0"/>
            <a:r>
              <a:rPr/>
              <a:t>Bandwidth Optimization and Reduced Network Traffic</a:t>
            </a:r>
          </a:p>
          <a:p>
            <a:pPr lvl="0"/>
            <a:r>
              <a:rPr/>
              <a:t>Complexity of Managing Edge Devices and Data Streams</a:t>
            </a:r>
          </a:p>
        </p:txBody>
      </p:sp>
    </p:spTree>
  </p:cSld>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Cases and Applications</a:t>
            </a:r>
          </a:p>
        </p:txBody>
      </p:sp>
      <p:sp>
        <p:nvSpPr>
          <p:cNvPr id="3" name="Content Placeholder 2"/>
          <p:cNvSpPr>
            <a:spLocks noGrp="1"/>
          </p:cNvSpPr>
          <p:nvPr>
            <p:ph idx="1"/>
          </p:nvPr>
        </p:nvSpPr>
        <p:spPr/>
        <p:txBody>
          <a:bodyPr/>
          <a:lstStyle/>
          <a:p>
            <a:pPr lvl="0"/>
            <a:r>
              <a:rPr/>
              <a:t>Predictive Maintenance in Manufacturing</a:t>
            </a:r>
          </a:p>
          <a:p>
            <a:pPr lvl="0"/>
            <a:r>
              <a:rPr/>
              <a:t>Remote Patient Monitoring in Healthcare</a:t>
            </a:r>
          </a:p>
          <a:p>
            <a:pPr lvl="0"/>
            <a:r>
              <a:rPr/>
              <a:t>Traffic Management and Optimization in Transportation</a:t>
            </a:r>
          </a:p>
          <a:p>
            <a:pPr lvl="0"/>
            <a:r>
              <a:rPr/>
              <a:t>Smart Grids and Energy Management in Utilities</a:t>
            </a:r>
          </a:p>
        </p:txBody>
      </p:sp>
    </p:spTree>
  </p:cSld>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with Data Analytics Strategy</a:t>
            </a:r>
          </a:p>
        </p:txBody>
      </p:sp>
      <p:sp>
        <p:nvSpPr>
          <p:cNvPr id="3" name="Content Placeholder 2"/>
          <p:cNvSpPr>
            <a:spLocks noGrp="1"/>
          </p:cNvSpPr>
          <p:nvPr>
            <p:ph idx="1"/>
          </p:nvPr>
        </p:nvSpPr>
        <p:spPr/>
        <p:txBody>
          <a:bodyPr/>
          <a:lstStyle/>
          <a:p>
            <a:pPr lvl="0"/>
            <a:r>
              <a:rPr/>
              <a:t>Complementing Centralized Data Processing</a:t>
            </a:r>
          </a:p>
          <a:p>
            <a:pPr lvl="0"/>
            <a:r>
              <a:rPr/>
              <a:t>Enhancing Data Insights with Localized Analysis</a:t>
            </a:r>
          </a:p>
          <a:p>
            <a:pPr lvl="0"/>
            <a:r>
              <a:rPr/>
              <a:t>Enabling Distributed Data Processing and Analysis</a:t>
            </a:r>
          </a:p>
          <a:p>
            <a:pPr lvl="0"/>
            <a:r>
              <a:rPr/>
              <a:t>Implementing Edge-to-Cloud Data Pipelines</a:t>
            </a:r>
          </a:p>
        </p:txBody>
      </p:sp>
    </p:spTree>
  </p:cSld>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*Geo Analytics</a:t>
            </a:r>
          </a:p>
        </p:txBody>
      </p:sp>
      <p:sp>
        <p:nvSpPr>
          <p:cNvPr id="3" name="Content Placeholder 2"/>
          <p:cNvSpPr>
            <a:spLocks noGrp="1"/>
          </p:cNvSpPr>
          <p:nvPr>
            <p:ph idx="1"/>
          </p:nvPr>
        </p:nvSpPr>
        <p:spPr/>
        <p:txBody>
          <a:bodyPr/>
          <a:lstStyle/>
          <a:p>
            <a:pPr lvl="0"/>
            <a:r>
              <a:rPr/>
              <a:t>Definition and Scope</a:t>
            </a:r>
          </a:p>
          <a:p>
            <a:pPr lvl="0"/>
            <a:r>
              <a:rPr/>
              <a:t>Spatial Data Analysis Techniques</a:t>
            </a:r>
          </a:p>
          <a:p>
            <a:pPr lvl="0"/>
            <a:r>
              <a:rPr/>
              <a:t>Applications Across Industries</a:t>
            </a:r>
          </a:p>
          <a:p>
            <a:pPr lvl="0"/>
            <a:r>
              <a:rPr/>
              <a:t>Role in Data-Driven Decision Making</a:t>
            </a:r>
          </a:p>
        </p:txBody>
      </p:sp>
    </p:spTree>
  </p:cSld>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Scope</a:t>
            </a:r>
          </a:p>
        </p:txBody>
      </p:sp>
      <p:sp>
        <p:nvSpPr>
          <p:cNvPr id="3" name="Content Placeholder 2"/>
          <p:cNvSpPr>
            <a:spLocks noGrp="1"/>
          </p:cNvSpPr>
          <p:nvPr>
            <p:ph idx="1"/>
          </p:nvPr>
        </p:nvSpPr>
        <p:spPr/>
        <p:txBody>
          <a:bodyPr/>
          <a:lstStyle/>
          <a:p>
            <a:pPr lvl="0"/>
            <a:r>
              <a:rPr/>
              <a:t>Analyzing Spatial or Geographic Data</a:t>
            </a:r>
          </a:p>
          <a:p>
            <a:pPr lvl="0"/>
            <a:r>
              <a:rPr/>
              <a:t>Uncovering Patterns and Trends Related to Location</a:t>
            </a:r>
          </a:p>
        </p:txBody>
      </p:sp>
    </p:spTree>
  </p:cSld>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Spatial Data Analysis Techniques</a:t>
            </a:r>
          </a:p>
        </p:txBody>
      </p:sp>
      <p:sp>
        <p:nvSpPr>
          <p:cNvPr id="3" name="Content Placeholder 2"/>
          <p:cNvSpPr>
            <a:spLocks noGrp="1"/>
          </p:cNvSpPr>
          <p:nvPr>
            <p:ph idx="1"/>
          </p:nvPr>
        </p:nvSpPr>
        <p:spPr/>
        <p:txBody>
          <a:bodyPr/>
          <a:lstStyle/>
          <a:p>
            <a:pPr lvl="0"/>
            <a:r>
              <a:rPr/>
              <a:t>Geographic Information Systems (GIS)</a:t>
            </a:r>
          </a:p>
          <a:p>
            <a:pPr lvl="0"/>
            <a:r>
              <a:rPr/>
              <a:t>Spatial Statistics</a:t>
            </a:r>
          </a:p>
          <a:p>
            <a:pPr lvl="0"/>
            <a:r>
              <a:rPr/>
              <a:t>Geospatial Data Visualization</a:t>
            </a:r>
          </a:p>
        </p:txBody>
      </p:sp>
    </p:spTree>
  </p:cSld>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Across Industries</a:t>
            </a:r>
          </a:p>
        </p:txBody>
      </p:sp>
      <p:sp>
        <p:nvSpPr>
          <p:cNvPr id="3" name="Content Placeholder 2"/>
          <p:cNvSpPr>
            <a:spLocks noGrp="1"/>
          </p:cNvSpPr>
          <p:nvPr>
            <p:ph idx="1"/>
          </p:nvPr>
        </p:nvSpPr>
        <p:spPr/>
        <p:txBody>
          <a:bodyPr/>
          <a:lstStyle/>
          <a:p>
            <a:pPr lvl="0"/>
            <a:r>
              <a:rPr/>
              <a:t>Urban Planning and Development</a:t>
            </a:r>
          </a:p>
          <a:p>
            <a:pPr lvl="0"/>
            <a:r>
              <a:rPr/>
              <a:t>Transportation and Logistics</a:t>
            </a:r>
          </a:p>
          <a:p>
            <a:pPr lvl="0"/>
            <a:r>
              <a:rPr/>
              <a:t>Environmental Science and Natural Resource Management</a:t>
            </a:r>
          </a:p>
          <a:p>
            <a:pPr lvl="0"/>
            <a:r>
              <a:rPr/>
              <a:t>Retail and Marketing</a:t>
            </a:r>
          </a:p>
          <a:p>
            <a:pPr lvl="0"/>
            <a:r>
              <a:rPr/>
              <a:t>Agriculture and Precision Farming</a:t>
            </a:r>
          </a:p>
        </p:txBody>
      </p:sp>
    </p:spTree>
  </p:cSld>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in Data-Driven Decision Making</a:t>
            </a:r>
          </a:p>
        </p:txBody>
      </p:sp>
      <p:sp>
        <p:nvSpPr>
          <p:cNvPr id="3" name="Content Placeholder 2"/>
          <p:cNvSpPr>
            <a:spLocks noGrp="1"/>
          </p:cNvSpPr>
          <p:nvPr>
            <p:ph idx="1"/>
          </p:nvPr>
        </p:nvSpPr>
        <p:spPr/>
        <p:txBody>
          <a:bodyPr/>
          <a:lstStyle/>
          <a:p>
            <a:pPr lvl="0"/>
            <a:r>
              <a:rPr/>
              <a:t>Providing Spatial Insights for Strategic Planning</a:t>
            </a:r>
          </a:p>
          <a:p>
            <a:pPr lvl="0"/>
            <a:r>
              <a:rPr/>
              <a:t>Informing Resource Allocation and Risk Management</a:t>
            </a:r>
          </a:p>
          <a:p>
            <a:pPr lvl="0"/>
            <a:r>
              <a:rPr/>
              <a:t>Supporting Policy Development and Implementation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Predictive Analytics</a:t>
            </a:r>
          </a:p>
        </p:txBody>
      </p:sp>
      <p:sp>
        <p:nvSpPr>
          <p:cNvPr id="3" name="Content Placeholder 2"/>
          <p:cNvSpPr>
            <a:spLocks noGrp="1"/>
          </p:cNvSpPr>
          <p:nvPr>
            <p:ph idx="1"/>
          </p:nvPr>
        </p:nvSpPr>
        <p:spPr/>
        <p:txBody>
          <a:bodyPr/>
          <a:lstStyle/>
          <a:p>
            <a:pPr lvl="0"/>
            <a:r>
              <a:rPr/>
              <a:t>Definition</a:t>
            </a:r>
          </a:p>
          <a:p>
            <a:pPr lvl="0"/>
            <a:r>
              <a:rPr/>
              <a:t>Objectives</a:t>
            </a:r>
          </a:p>
          <a:p>
            <a:pPr lvl="0"/>
            <a:r>
              <a:rPr/>
              <a:t>Methods</a:t>
            </a:r>
          </a:p>
          <a:p>
            <a:pPr lvl="0"/>
            <a:r>
              <a:rPr/>
              <a:t>Benefits</a:t>
            </a:r>
          </a:p>
        </p:txBody>
      </p:sp>
    </p:spTree>
  </p:cSld>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Data-Informed Decision Making Simulation</a:t>
            </a:r>
          </a:p>
        </p:txBody>
      </p:sp>
      <p:sp>
        <p:nvSpPr>
          <p:cNvPr id="3" name="Content Placeholder 2"/>
          <p:cNvSpPr>
            <a:spLocks noGrp="1"/>
          </p:cNvSpPr>
          <p:nvPr>
            <p:ph idx="1"/>
          </p:nvPr>
        </p:nvSpPr>
        <p:spPr/>
        <p:txBody>
          <a:bodyPr/>
          <a:lstStyle/>
          <a:p>
            <a:pPr lvl="0" indent="0" marL="0">
              <a:buNone/>
            </a:pPr>
            <a:r>
              <a:rPr/>
              <a:t>Follow a structured framework for data-informed decision-making.</a:t>
            </a:r>
          </a:p>
        </p:txBody>
      </p:sp>
    </p:spTree>
  </p:cSld>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11: Begin Your Data And Analytics Journey Agenda</a:t>
            </a:r>
          </a:p>
        </p:txBody>
      </p:sp>
      <p:sp>
        <p:nvSpPr>
          <p:cNvPr id="3" name="Content Placeholder 2"/>
          <p:cNvSpPr>
            <a:spLocks noGrp="1"/>
          </p:cNvSpPr>
          <p:nvPr>
            <p:ph idx="1"/>
          </p:nvPr>
        </p:nvSpPr>
        <p:spPr/>
        <p:txBody>
          <a:bodyPr/>
          <a:lstStyle/>
          <a:p>
            <a:pPr lvl="0"/>
            <a:r>
              <a:rPr/>
              <a:t>COVID-19 And Data And Analytics</a:t>
            </a:r>
          </a:p>
          <a:p>
            <a:pPr lvl="0"/>
            <a:r>
              <a:rPr/>
              <a:t>Making A Recipe</a:t>
            </a:r>
          </a:p>
          <a:p>
            <a:pPr lvl="0"/>
            <a:r>
              <a:rPr/>
              <a:t>Focus On Proactive Versus Reactive Analytics</a:t>
            </a:r>
          </a:p>
          <a:p>
            <a:pPr lvl="0"/>
            <a:r>
              <a:rPr/>
              <a:t>Start With The Basics</a:t>
            </a:r>
          </a:p>
          <a:p>
            <a:pPr lvl="0"/>
            <a:r>
              <a:rPr/>
              <a:t>The Gamification Of Data And Analytics</a:t>
            </a:r>
          </a:p>
          <a:p>
            <a:pPr lvl="0"/>
            <a:r>
              <a:rPr/>
              <a:t>Find Something That Interests You And Run To It</a:t>
            </a:r>
          </a:p>
          <a:p>
            <a:pPr lvl="0"/>
            <a:r>
              <a:rPr/>
              <a:t>Find Your Why</a:t>
            </a:r>
          </a:p>
        </p:txBody>
      </p:sp>
    </p:spTree>
  </p:cSld>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*COVID-19 And Data And Analytics</a:t>
            </a:r>
          </a:p>
        </p:txBody>
      </p:sp>
      <p:sp>
        <p:nvSpPr>
          <p:cNvPr id="3" name="Content Placeholder 2"/>
          <p:cNvSpPr>
            <a:spLocks noGrp="1"/>
          </p:cNvSpPr>
          <p:nvPr>
            <p:ph idx="1"/>
          </p:nvPr>
        </p:nvSpPr>
        <p:spPr/>
        <p:txBody>
          <a:bodyPr/>
          <a:lstStyle/>
          <a:p>
            <a:pPr lvl="0"/>
            <a:r>
              <a:rPr/>
              <a:t>Role of Data and Analytics During the Pandemic</a:t>
            </a:r>
          </a:p>
          <a:p>
            <a:pPr lvl="0"/>
            <a:r>
              <a:rPr/>
              <a:t>Lessons Learned from COVID-19</a:t>
            </a:r>
          </a:p>
        </p:txBody>
      </p:sp>
    </p:spTree>
  </p:cSld>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and Analytics During the Pandemic</a:t>
            </a:r>
          </a:p>
        </p:txBody>
      </p:sp>
      <p:sp>
        <p:nvSpPr>
          <p:cNvPr id="3" name="Content Placeholder 2"/>
          <p:cNvSpPr>
            <a:spLocks noGrp="1"/>
          </p:cNvSpPr>
          <p:nvPr>
            <p:ph idx="1"/>
          </p:nvPr>
        </p:nvSpPr>
        <p:spPr/>
        <p:txBody>
          <a:bodyPr/>
          <a:lstStyle/>
          <a:p>
            <a:pPr lvl="0"/>
            <a:r>
              <a:rPr/>
              <a:t>Tracking and Monitoring COVID-19 Cases</a:t>
            </a:r>
          </a:p>
          <a:p>
            <a:pPr lvl="0"/>
            <a:r>
              <a:rPr/>
              <a:t>Predictive Modeling for Disease Spread</a:t>
            </a:r>
          </a:p>
          <a:p>
            <a:pPr lvl="0"/>
            <a:r>
              <a:rPr/>
              <a:t>Resource Allocation and Management</a:t>
            </a:r>
          </a:p>
          <a:p>
            <a:pPr lvl="0"/>
            <a:r>
              <a:rPr/>
              <a:t>Public Health Interventions and Policy Decisions</a:t>
            </a:r>
          </a:p>
        </p:txBody>
      </p:sp>
    </p:spTree>
  </p:cSld>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Lessons Learned from COVID-19</a:t>
            </a:r>
          </a:p>
        </p:txBody>
      </p:sp>
      <p:sp>
        <p:nvSpPr>
          <p:cNvPr id="3" name="Content Placeholder 2"/>
          <p:cNvSpPr>
            <a:spLocks noGrp="1"/>
          </p:cNvSpPr>
          <p:nvPr>
            <p:ph idx="1"/>
          </p:nvPr>
        </p:nvSpPr>
        <p:spPr/>
        <p:txBody>
          <a:bodyPr/>
          <a:lstStyle/>
          <a:p>
            <a:pPr lvl="0"/>
            <a:r>
              <a:rPr/>
              <a:t>Importance of Data Transparency and Sharing</a:t>
            </a:r>
          </a:p>
          <a:p>
            <a:pPr lvl="0"/>
            <a:r>
              <a:rPr/>
              <a:t>Agility and Adaptability in Analytics</a:t>
            </a:r>
          </a:p>
          <a:p>
            <a:pPr lvl="0"/>
            <a:r>
              <a:rPr/>
              <a:t>Collaborative Data Sharing and Research</a:t>
            </a:r>
          </a:p>
          <a:p>
            <a:pPr lvl="0"/>
            <a:r>
              <a:rPr/>
              <a:t>Preparedness and Resilience for Future Crises</a:t>
            </a:r>
          </a:p>
        </p:txBody>
      </p:sp>
    </p:spTree>
  </p:cSld>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A Recipe</a:t>
            </a:r>
          </a:p>
        </p:txBody>
      </p:sp>
      <p:sp>
        <p:nvSpPr>
          <p:cNvPr id="3" name="Content Placeholder 2"/>
          <p:cNvSpPr>
            <a:spLocks noGrp="1"/>
          </p:cNvSpPr>
          <p:nvPr>
            <p:ph idx="1"/>
          </p:nvPr>
        </p:nvSpPr>
        <p:spPr/>
        <p:txBody>
          <a:bodyPr/>
          <a:lstStyle/>
          <a:p>
            <a:pPr lvl="0"/>
            <a:r>
              <a:rPr/>
              <a:t>Step-by-Step Approach to Learning Data and Analytics</a:t>
            </a:r>
          </a:p>
          <a:p>
            <a:pPr lvl="0"/>
            <a:r>
              <a:rPr/>
              <a:t>Ingredients: Essential Skills and Tools</a:t>
            </a:r>
          </a:p>
          <a:p>
            <a:pPr lvl="0"/>
            <a:r>
              <a:rPr/>
              <a:t>Instructions: Learning Resources and Pathways</a:t>
            </a:r>
          </a:p>
        </p:txBody>
      </p:sp>
    </p:spTree>
  </p:cSld>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Step-by-Step Approach to Learning Data and Analytics</a:t>
            </a:r>
          </a:p>
        </p:txBody>
      </p:sp>
      <p:sp>
        <p:nvSpPr>
          <p:cNvPr id="3" name="Content Placeholder 2"/>
          <p:cNvSpPr>
            <a:spLocks noGrp="1"/>
          </p:cNvSpPr>
          <p:nvPr>
            <p:ph idx="1"/>
          </p:nvPr>
        </p:nvSpPr>
        <p:spPr/>
        <p:txBody>
          <a:bodyPr/>
          <a:lstStyle/>
          <a:p>
            <a:pPr lvl="0"/>
            <a:r>
              <a:rPr/>
              <a:t>Understanding Foundational Concepts</a:t>
            </a:r>
          </a:p>
          <a:p>
            <a:pPr lvl="0"/>
            <a:r>
              <a:rPr/>
              <a:t>Building Proficiency in Data Analysis</a:t>
            </a:r>
          </a:p>
          <a:p>
            <a:pPr lvl="0"/>
            <a:r>
              <a:rPr/>
              <a:t>Exploring Advanced Techniques and Tools</a:t>
            </a:r>
          </a:p>
          <a:p>
            <a:pPr lvl="0"/>
            <a:r>
              <a:rPr/>
              <a:t>Applying Skills in Real-world Projects</a:t>
            </a:r>
          </a:p>
        </p:txBody>
      </p:sp>
    </p:spTree>
  </p:cSld>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Ingredients: Essential Skills and Tools</a:t>
            </a:r>
          </a:p>
        </p:txBody>
      </p:sp>
      <p:sp>
        <p:nvSpPr>
          <p:cNvPr id="3" name="Content Placeholder 2"/>
          <p:cNvSpPr>
            <a:spLocks noGrp="1"/>
          </p:cNvSpPr>
          <p:nvPr>
            <p:ph idx="1"/>
          </p:nvPr>
        </p:nvSpPr>
        <p:spPr/>
        <p:txBody>
          <a:bodyPr/>
          <a:lstStyle/>
          <a:p>
            <a:pPr lvl="0"/>
            <a:r>
              <a:rPr/>
              <a:t>Data Literacy and Numerical Fluency</a:t>
            </a:r>
          </a:p>
          <a:p>
            <a:pPr lvl="0"/>
            <a:r>
              <a:rPr/>
              <a:t>Proficiency in Data Visualization</a:t>
            </a:r>
          </a:p>
          <a:p>
            <a:pPr lvl="0"/>
            <a:r>
              <a:rPr/>
              <a:t>Statistical Analysis Skills</a:t>
            </a:r>
          </a:p>
          <a:p>
            <a:pPr lvl="0"/>
            <a:r>
              <a:rPr/>
              <a:t>Programming Languages (e.g., Python, R)</a:t>
            </a:r>
          </a:p>
          <a:p>
            <a:pPr lvl="0"/>
            <a:r>
              <a:rPr/>
              <a:t>Familiarity with Data Analytics Tools (e.g., Excel, Tableau, SQL)</a:t>
            </a:r>
          </a:p>
        </p:txBody>
      </p:sp>
    </p:spTree>
  </p:cSld>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Instructions: Learning Resources and Pathways</a:t>
            </a:r>
          </a:p>
        </p:txBody>
      </p:sp>
      <p:sp>
        <p:nvSpPr>
          <p:cNvPr id="3" name="Content Placeholder 2"/>
          <p:cNvSpPr>
            <a:spLocks noGrp="1"/>
          </p:cNvSpPr>
          <p:nvPr>
            <p:ph idx="1"/>
          </p:nvPr>
        </p:nvSpPr>
        <p:spPr/>
        <p:txBody>
          <a:bodyPr/>
          <a:lstStyle/>
          <a:p>
            <a:pPr lvl="0"/>
            <a:r>
              <a:rPr/>
              <a:t>Online Courses and Tutorials</a:t>
            </a:r>
          </a:p>
          <a:p>
            <a:pPr lvl="0"/>
            <a:r>
              <a:rPr/>
              <a:t>Books and Reading Materials</a:t>
            </a:r>
          </a:p>
          <a:p>
            <a:pPr lvl="0"/>
            <a:r>
              <a:rPr/>
              <a:t>Data Science Bootcamps and Training Programs</a:t>
            </a:r>
          </a:p>
          <a:p>
            <a:pPr lvl="0"/>
            <a:r>
              <a:rPr/>
              <a:t>Hands-on Projects and Case Studies</a:t>
            </a:r>
          </a:p>
          <a:p>
            <a:pPr lvl="0"/>
            <a:r>
              <a:rPr/>
              <a:t>Community Forums and Networking Opportunities</a:t>
            </a:r>
          </a:p>
        </p:txBody>
      </p:sp>
    </p:spTree>
  </p:cSld>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Proactive Versus Reactive Analytics</a:t>
            </a:r>
          </a:p>
        </p:txBody>
      </p:sp>
      <p:sp>
        <p:nvSpPr>
          <p:cNvPr id="3" name="Content Placeholder 2"/>
          <p:cNvSpPr>
            <a:spLocks noGrp="1"/>
          </p:cNvSpPr>
          <p:nvPr>
            <p:ph idx="1"/>
          </p:nvPr>
        </p:nvSpPr>
        <p:spPr/>
        <p:txBody>
          <a:bodyPr/>
          <a:lstStyle/>
          <a:p>
            <a:pPr lvl="0"/>
            <a:r>
              <a:rPr/>
              <a:t>Proactive Decision-Making with Data</a:t>
            </a:r>
          </a:p>
          <a:p>
            <a:pPr lvl="0"/>
            <a:r>
              <a:rPr/>
              <a:t>Anticipating Challenges and Opportunities</a:t>
            </a:r>
          </a:p>
          <a:p>
            <a:pPr lvl="0"/>
            <a:r>
              <a:rPr/>
              <a:t>Moving Beyond Descriptive Analytics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and Techniques</a:t>
            </a:r>
          </a:p>
        </p:txBody>
      </p:sp>
      <p:sp>
        <p:nvSpPr>
          <p:cNvPr id="3" name="Content Placeholder 2"/>
          <p:cNvSpPr>
            <a:spLocks noGrp="1"/>
          </p:cNvSpPr>
          <p:nvPr>
            <p:ph idx="1"/>
          </p:nvPr>
        </p:nvSpPr>
        <p:spPr/>
        <p:txBody>
          <a:bodyPr/>
          <a:lstStyle/>
          <a:p>
            <a:pPr lvl="0"/>
            <a:r>
              <a:rPr/>
              <a:t>Regression Analysis</a:t>
            </a:r>
          </a:p>
          <a:p>
            <a:pPr lvl="0"/>
            <a:r>
              <a:rPr/>
              <a:t>Machine Learning Algorithms</a:t>
            </a:r>
          </a:p>
          <a:p>
            <a:pPr lvl="0"/>
            <a:r>
              <a:rPr/>
              <a:t>Time Series Forecasting</a:t>
            </a:r>
          </a:p>
          <a:p>
            <a:pPr lvl="0"/>
            <a:r>
              <a:rPr/>
              <a:t>Ensemble Methods</a:t>
            </a:r>
          </a:p>
          <a:p>
            <a:pPr lvl="0"/>
            <a:r>
              <a:rPr/>
              <a:t>Clustering Techniques</a:t>
            </a:r>
          </a:p>
        </p:txBody>
      </p:sp>
    </p:spTree>
  </p:cSld>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Proactive Decision-Making with Data</a:t>
            </a:r>
          </a:p>
        </p:txBody>
      </p:sp>
      <p:sp>
        <p:nvSpPr>
          <p:cNvPr id="3" name="Content Placeholder 2"/>
          <p:cNvSpPr>
            <a:spLocks noGrp="1"/>
          </p:cNvSpPr>
          <p:nvPr>
            <p:ph idx="1"/>
          </p:nvPr>
        </p:nvSpPr>
        <p:spPr/>
        <p:txBody>
          <a:bodyPr/>
          <a:lstStyle/>
          <a:p>
            <a:pPr lvl="0"/>
            <a:r>
              <a:rPr/>
              <a:t>Anticipating Future Trends and Patterns</a:t>
            </a:r>
          </a:p>
          <a:p>
            <a:pPr lvl="0"/>
            <a:r>
              <a:rPr/>
              <a:t>Identifying Opportunities for Improvement</a:t>
            </a:r>
          </a:p>
          <a:p>
            <a:pPr lvl="0"/>
            <a:r>
              <a:rPr/>
              <a:t>Making Informed Decisions in Advance</a:t>
            </a:r>
          </a:p>
        </p:txBody>
      </p:sp>
    </p:spTree>
  </p:cSld>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Anticipating Challenges and Opportunities</a:t>
            </a:r>
          </a:p>
        </p:txBody>
      </p:sp>
      <p:sp>
        <p:nvSpPr>
          <p:cNvPr id="3" name="Content Placeholder 2"/>
          <p:cNvSpPr>
            <a:spLocks noGrp="1"/>
          </p:cNvSpPr>
          <p:nvPr>
            <p:ph idx="1"/>
          </p:nvPr>
        </p:nvSpPr>
        <p:spPr/>
        <p:txBody>
          <a:bodyPr/>
          <a:lstStyle/>
          <a:p>
            <a:pPr lvl="0"/>
            <a:r>
              <a:rPr/>
              <a:t>Identifying Early Warning Signals</a:t>
            </a:r>
          </a:p>
          <a:p>
            <a:pPr lvl="0"/>
            <a:r>
              <a:rPr/>
              <a:t>Monitoring Key Performance Indicators (KPIs)</a:t>
            </a:r>
          </a:p>
          <a:p>
            <a:pPr lvl="0"/>
            <a:r>
              <a:rPr/>
              <a:t>Implementing Preventive Measures</a:t>
            </a:r>
          </a:p>
        </p:txBody>
      </p:sp>
    </p:spTree>
  </p:cSld>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Moving Beyond Descriptive Analytics</a:t>
            </a:r>
          </a:p>
        </p:txBody>
      </p:sp>
      <p:sp>
        <p:nvSpPr>
          <p:cNvPr id="3" name="Content Placeholder 2"/>
          <p:cNvSpPr>
            <a:spLocks noGrp="1"/>
          </p:cNvSpPr>
          <p:nvPr>
            <p:ph idx="1"/>
          </p:nvPr>
        </p:nvSpPr>
        <p:spPr/>
        <p:txBody>
          <a:bodyPr/>
          <a:lstStyle/>
          <a:p>
            <a:pPr lvl="0"/>
            <a:r>
              <a:rPr/>
              <a:t>Embracing Predictive and Prescriptive Analytics</a:t>
            </a:r>
          </a:p>
          <a:p>
            <a:pPr lvl="0"/>
            <a:r>
              <a:rPr/>
              <a:t>Leveraging Machine Learning and AI Algorithms</a:t>
            </a:r>
          </a:p>
          <a:p>
            <a:pPr lvl="0"/>
            <a:r>
              <a:rPr/>
              <a:t>Driving Actionable Insights and Recommendations</a:t>
            </a:r>
          </a:p>
        </p:txBody>
      </p:sp>
    </p:spTree>
  </p:cSld>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*Start With The Basics</a:t>
            </a:r>
          </a:p>
        </p:txBody>
      </p:sp>
      <p:sp>
        <p:nvSpPr>
          <p:cNvPr id="3" name="Content Placeholder 2"/>
          <p:cNvSpPr>
            <a:spLocks noGrp="1"/>
          </p:cNvSpPr>
          <p:nvPr>
            <p:ph idx="1"/>
          </p:nvPr>
        </p:nvSpPr>
        <p:spPr/>
        <p:txBody>
          <a:bodyPr/>
          <a:lstStyle/>
          <a:p>
            <a:pPr lvl="0"/>
            <a:r>
              <a:rPr/>
              <a:t>Foundational Concepts in Data and Analytics</a:t>
            </a:r>
          </a:p>
          <a:p>
            <a:pPr lvl="0"/>
            <a:r>
              <a:rPr/>
              <a:t>Essential Skills and Knowledge</a:t>
            </a:r>
          </a:p>
          <a:p>
            <a:pPr lvl="0"/>
            <a:r>
              <a:rPr/>
              <a:t>Learning Resources for Beginners</a:t>
            </a:r>
          </a:p>
        </p:txBody>
      </p:sp>
    </p:spTree>
  </p:cSld>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Foundational Concepts in Data and Analytics</a:t>
            </a:r>
          </a:p>
        </p:txBody>
      </p:sp>
      <p:sp>
        <p:nvSpPr>
          <p:cNvPr id="3" name="Content Placeholder 2"/>
          <p:cNvSpPr>
            <a:spLocks noGrp="1"/>
          </p:cNvSpPr>
          <p:nvPr>
            <p:ph idx="1"/>
          </p:nvPr>
        </p:nvSpPr>
        <p:spPr/>
        <p:txBody>
          <a:bodyPr/>
          <a:lstStyle/>
          <a:p>
            <a:pPr lvl="0"/>
            <a:r>
              <a:rPr/>
              <a:t>Understanding Data Types and Structures</a:t>
            </a:r>
          </a:p>
          <a:p>
            <a:pPr lvl="0"/>
            <a:r>
              <a:rPr/>
              <a:t>Introduction to Data Analysis Techniques</a:t>
            </a:r>
          </a:p>
          <a:p>
            <a:pPr lvl="0"/>
            <a:r>
              <a:rPr/>
              <a:t>Overview of Data Visualization Principles</a:t>
            </a:r>
          </a:p>
        </p:txBody>
      </p:sp>
    </p:spTree>
  </p:cSld>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Essential Skills and Knowledge</a:t>
            </a:r>
          </a:p>
        </p:txBody>
      </p:sp>
      <p:sp>
        <p:nvSpPr>
          <p:cNvPr id="3" name="Content Placeholder 2"/>
          <p:cNvSpPr>
            <a:spLocks noGrp="1"/>
          </p:cNvSpPr>
          <p:nvPr>
            <p:ph idx="1"/>
          </p:nvPr>
        </p:nvSpPr>
        <p:spPr/>
        <p:txBody>
          <a:bodyPr/>
          <a:lstStyle/>
          <a:p>
            <a:pPr lvl="0"/>
            <a:r>
              <a:rPr/>
              <a:t>Proficiency in Data Handling and Manipulation</a:t>
            </a:r>
          </a:p>
          <a:p>
            <a:pPr lvl="0"/>
            <a:r>
              <a:rPr/>
              <a:t>Critical Thinking and Problem-Solving Abilities</a:t>
            </a:r>
          </a:p>
          <a:p>
            <a:pPr lvl="0"/>
            <a:r>
              <a:rPr/>
              <a:t>Familiarity with Analytics Tools and Technologies</a:t>
            </a:r>
          </a:p>
        </p:txBody>
      </p:sp>
    </p:spTree>
  </p:cSld>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Resources for Beginners</a:t>
            </a:r>
          </a:p>
        </p:txBody>
      </p:sp>
      <p:sp>
        <p:nvSpPr>
          <p:cNvPr id="3" name="Content Placeholder 2"/>
          <p:cNvSpPr>
            <a:spLocks noGrp="1"/>
          </p:cNvSpPr>
          <p:nvPr>
            <p:ph idx="1"/>
          </p:nvPr>
        </p:nvSpPr>
        <p:spPr/>
        <p:txBody>
          <a:bodyPr/>
          <a:lstStyle/>
          <a:p>
            <a:pPr lvl="0"/>
            <a:r>
              <a:rPr/>
              <a:t>Online Courses and Tutorials</a:t>
            </a:r>
          </a:p>
          <a:p>
            <a:pPr lvl="0"/>
            <a:r>
              <a:rPr/>
              <a:t>Books and Publications on Data and Analytics Fundamentals</a:t>
            </a:r>
          </a:p>
          <a:p>
            <a:pPr lvl="0"/>
            <a:r>
              <a:rPr/>
              <a:t>Interactive Learning Platforms and MOOCs (Massive Open Online Courses)</a:t>
            </a:r>
          </a:p>
        </p:txBody>
      </p:sp>
    </p:spTree>
  </p:cSld>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Gamification Of Data And Analytics</a:t>
            </a:r>
          </a:p>
        </p:txBody>
      </p:sp>
      <p:sp>
        <p:nvSpPr>
          <p:cNvPr id="3" name="Content Placeholder 2"/>
          <p:cNvSpPr>
            <a:spLocks noGrp="1"/>
          </p:cNvSpPr>
          <p:nvPr>
            <p:ph idx="1"/>
          </p:nvPr>
        </p:nvSpPr>
        <p:spPr/>
        <p:txBody>
          <a:bodyPr/>
          <a:lstStyle/>
          <a:p>
            <a:pPr lvl="0"/>
            <a:r>
              <a:rPr/>
              <a:t>Gamification Strategies for Learning</a:t>
            </a:r>
          </a:p>
          <a:p>
            <a:pPr lvl="0"/>
            <a:r>
              <a:rPr/>
              <a:t>Engaging and Interactive Learning Experiences</a:t>
            </a:r>
          </a:p>
          <a:p>
            <a:pPr lvl="0"/>
            <a:r>
              <a:rPr/>
              <a:t>Benefits of Gamified Learning</a:t>
            </a:r>
          </a:p>
        </p:txBody>
      </p:sp>
    </p:spTree>
  </p:cSld>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Gamification Strategies for Learning</a:t>
            </a:r>
          </a:p>
        </p:txBody>
      </p:sp>
      <p:sp>
        <p:nvSpPr>
          <p:cNvPr id="3" name="Content Placeholder 2"/>
          <p:cNvSpPr>
            <a:spLocks noGrp="1"/>
          </p:cNvSpPr>
          <p:nvPr>
            <p:ph idx="1"/>
          </p:nvPr>
        </p:nvSpPr>
        <p:spPr/>
        <p:txBody>
          <a:bodyPr/>
          <a:lstStyle/>
          <a:p>
            <a:pPr lvl="0"/>
            <a:r>
              <a:rPr/>
              <a:t>Incorporating Game Elements into Learning Activities</a:t>
            </a:r>
          </a:p>
          <a:p>
            <a:pPr lvl="0"/>
            <a:r>
              <a:rPr/>
              <a:t>Setting Clear Goals and Objectives</a:t>
            </a:r>
          </a:p>
          <a:p>
            <a:pPr lvl="0"/>
            <a:r>
              <a:rPr/>
              <a:t>Providing Instant Feedback and Rewards</a:t>
            </a:r>
          </a:p>
        </p:txBody>
      </p:sp>
    </p:spTree>
  </p:cSld>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Engaging and Interactive Learning Experiences</a:t>
            </a:r>
          </a:p>
        </p:txBody>
      </p:sp>
      <p:sp>
        <p:nvSpPr>
          <p:cNvPr id="3" name="Content Placeholder 2"/>
          <p:cNvSpPr>
            <a:spLocks noGrp="1"/>
          </p:cNvSpPr>
          <p:nvPr>
            <p:ph idx="1"/>
          </p:nvPr>
        </p:nvSpPr>
        <p:spPr/>
        <p:txBody>
          <a:bodyPr/>
          <a:lstStyle/>
          <a:p>
            <a:pPr lvl="0"/>
            <a:r>
              <a:rPr/>
              <a:t>Interactive Quizzes and Challenges</a:t>
            </a:r>
          </a:p>
          <a:p>
            <a:pPr lvl="0"/>
            <a:r>
              <a:rPr/>
              <a:t>Scenario-Based Learning Simulations</a:t>
            </a:r>
          </a:p>
          <a:p>
            <a:pPr lvl="0"/>
            <a:r>
              <a:rPr/>
              <a:t>Collaborative and Competitive Learning Environments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Real-world Applications</a:t>
            </a:r>
          </a:p>
        </p:txBody>
      </p:sp>
      <p:sp>
        <p:nvSpPr>
          <p:cNvPr id="3" name="Content Placeholder 2"/>
          <p:cNvSpPr>
            <a:spLocks noGrp="1"/>
          </p:cNvSpPr>
          <p:nvPr>
            <p:ph idx="1"/>
          </p:nvPr>
        </p:nvSpPr>
        <p:spPr/>
        <p:txBody>
          <a:bodyPr/>
          <a:lstStyle/>
          <a:p>
            <a:pPr lvl="0"/>
            <a:r>
              <a:rPr/>
              <a:t>Sales Forecasting</a:t>
            </a:r>
          </a:p>
          <a:p>
            <a:pPr lvl="0"/>
            <a:r>
              <a:rPr/>
              <a:t>Customer Churn Prediction</a:t>
            </a:r>
          </a:p>
          <a:p>
            <a:pPr lvl="0"/>
            <a:r>
              <a:rPr/>
              <a:t>Risk Management</a:t>
            </a:r>
          </a:p>
          <a:p>
            <a:pPr lvl="0"/>
            <a:r>
              <a:rPr/>
              <a:t>Demand Planning</a:t>
            </a:r>
          </a:p>
          <a:p>
            <a:pPr lvl="0"/>
            <a:r>
              <a:rPr/>
              <a:t>Healthcare Analytics</a:t>
            </a:r>
          </a:p>
        </p:txBody>
      </p:sp>
    </p:spTree>
  </p:cSld>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Benefits of Gamified Learning</a:t>
            </a:r>
          </a:p>
        </p:txBody>
      </p:sp>
      <p:sp>
        <p:nvSpPr>
          <p:cNvPr id="3" name="Content Placeholder 2"/>
          <p:cNvSpPr>
            <a:spLocks noGrp="1"/>
          </p:cNvSpPr>
          <p:nvPr>
            <p:ph idx="1"/>
          </p:nvPr>
        </p:nvSpPr>
        <p:spPr/>
        <p:txBody>
          <a:bodyPr/>
          <a:lstStyle/>
          <a:p>
            <a:pPr lvl="0"/>
            <a:r>
              <a:rPr/>
              <a:t>Increased Engagement and Motivation</a:t>
            </a:r>
          </a:p>
          <a:p>
            <a:pPr lvl="0"/>
            <a:r>
              <a:rPr/>
              <a:t>Enhanced Learning Retention and Recall</a:t>
            </a:r>
          </a:p>
          <a:p>
            <a:pPr lvl="0"/>
            <a:r>
              <a:rPr/>
              <a:t>Opportunities for Continuous Improvement and Progress Tracking</a:t>
            </a:r>
          </a:p>
        </p:txBody>
      </p:sp>
    </p:spTree>
  </p:cSld>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Something That Interests You And Run To It</a:t>
            </a:r>
          </a:p>
        </p:txBody>
      </p:sp>
      <p:sp>
        <p:nvSpPr>
          <p:cNvPr id="3" name="Content Placeholder 2"/>
          <p:cNvSpPr>
            <a:spLocks noGrp="1"/>
          </p:cNvSpPr>
          <p:nvPr>
            <p:ph idx="1"/>
          </p:nvPr>
        </p:nvSpPr>
        <p:spPr/>
        <p:txBody>
          <a:bodyPr/>
          <a:lstStyle/>
          <a:p>
            <a:pPr lvl="0"/>
            <a:r>
              <a:rPr/>
              <a:t>Identifying Personal Interests and Passions</a:t>
            </a:r>
          </a:p>
          <a:p>
            <a:pPr lvl="0"/>
            <a:r>
              <a:rPr/>
              <a:t>Exploring Different Areas of Data and Analytics</a:t>
            </a:r>
          </a:p>
          <a:p>
            <a:pPr lvl="0"/>
            <a:r>
              <a:rPr/>
              <a:t>Pursuing Specialization and Expertise</a:t>
            </a:r>
          </a:p>
        </p:txBody>
      </p:sp>
    </p:spTree>
  </p:cSld>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Personal Interests and Passions</a:t>
            </a:r>
          </a:p>
        </p:txBody>
      </p:sp>
      <p:sp>
        <p:nvSpPr>
          <p:cNvPr id="3" name="Content Placeholder 2"/>
          <p:cNvSpPr>
            <a:spLocks noGrp="1"/>
          </p:cNvSpPr>
          <p:nvPr>
            <p:ph idx="1"/>
          </p:nvPr>
        </p:nvSpPr>
        <p:spPr/>
        <p:txBody>
          <a:bodyPr/>
          <a:lstStyle/>
          <a:p>
            <a:pPr lvl="0"/>
            <a:r>
              <a:rPr/>
              <a:t>Self-Reflection and Assessment</a:t>
            </a:r>
          </a:p>
          <a:p>
            <a:pPr lvl="0"/>
            <a:r>
              <a:rPr/>
              <a:t>Exploring Different Domains and Applications</a:t>
            </a:r>
          </a:p>
          <a:p>
            <a:pPr lvl="0"/>
            <a:r>
              <a:rPr/>
              <a:t>Considering Career Aspirations and Goals</a:t>
            </a:r>
          </a:p>
        </p:txBody>
      </p:sp>
    </p:spTree>
  </p:cSld>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Exploring Different Areas of Data and Analytics</a:t>
            </a:r>
          </a:p>
        </p:txBody>
      </p:sp>
      <p:sp>
        <p:nvSpPr>
          <p:cNvPr id="3" name="Content Placeholder 2"/>
          <p:cNvSpPr>
            <a:spLocks noGrp="1"/>
          </p:cNvSpPr>
          <p:nvPr>
            <p:ph idx="1"/>
          </p:nvPr>
        </p:nvSpPr>
        <p:spPr/>
        <p:txBody>
          <a:bodyPr/>
          <a:lstStyle/>
          <a:p>
            <a:pPr lvl="0"/>
            <a:r>
              <a:rPr/>
              <a:t>Data Science, Data Engineering, and Data Analysis</a:t>
            </a:r>
          </a:p>
          <a:p>
            <a:pPr lvl="0"/>
            <a:r>
              <a:rPr/>
              <a:t>Business Analytics and Decision Support</a:t>
            </a:r>
          </a:p>
          <a:p>
            <a:pPr lvl="0"/>
            <a:r>
              <a:rPr/>
              <a:t>Machine Learning, AI, and Predictive Analytics</a:t>
            </a:r>
          </a:p>
        </p:txBody>
      </p:sp>
    </p:spTree>
  </p:cSld>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Pursuing Specialization and Expertise</a:t>
            </a:r>
          </a:p>
        </p:txBody>
      </p:sp>
      <p:sp>
        <p:nvSpPr>
          <p:cNvPr id="3" name="Content Placeholder 2"/>
          <p:cNvSpPr>
            <a:spLocks noGrp="1"/>
          </p:cNvSpPr>
          <p:nvPr>
            <p:ph idx="1"/>
          </p:nvPr>
        </p:nvSpPr>
        <p:spPr/>
        <p:txBody>
          <a:bodyPr/>
          <a:lstStyle/>
          <a:p>
            <a:pPr lvl="0"/>
            <a:r>
              <a:rPr/>
              <a:t>Focusing on Niche Areas of Interest</a:t>
            </a:r>
          </a:p>
          <a:p>
            <a:pPr lvl="0"/>
            <a:r>
              <a:rPr/>
              <a:t>Continuous Learning and Skill Development</a:t>
            </a:r>
          </a:p>
          <a:p>
            <a:pPr lvl="0"/>
            <a:r>
              <a:rPr/>
              <a:t>Building a Portfolio and Demonstrating Expertise</a:t>
            </a:r>
          </a:p>
        </p:txBody>
      </p:sp>
    </p:spTree>
  </p:cSld>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Your Why</a:t>
            </a:r>
          </a:p>
        </p:txBody>
      </p:sp>
      <p:sp>
        <p:nvSpPr>
          <p:cNvPr id="3" name="Content Placeholder 2"/>
          <p:cNvSpPr>
            <a:spLocks noGrp="1"/>
          </p:cNvSpPr>
          <p:nvPr>
            <p:ph idx="1"/>
          </p:nvPr>
        </p:nvSpPr>
        <p:spPr/>
        <p:txBody>
          <a:bodyPr/>
          <a:lstStyle/>
          <a:p>
            <a:pPr lvl="0"/>
            <a:r>
              <a:rPr/>
              <a:t>Reflecting on Personal Motivations and Goals</a:t>
            </a:r>
          </a:p>
          <a:p>
            <a:pPr lvl="0"/>
            <a:r>
              <a:rPr/>
              <a:t>Defining Your Purpose in Learning Data and Analytics</a:t>
            </a:r>
          </a:p>
          <a:p>
            <a:pPr lvl="0"/>
            <a:r>
              <a:rPr/>
              <a:t>Staying Inspired and Focused on Your Why</a:t>
            </a:r>
          </a:p>
        </p:txBody>
      </p:sp>
    </p:spTree>
  </p:cSld>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Reflecting on Personal Motivations and Goals</a:t>
            </a:r>
          </a:p>
        </p:txBody>
      </p:sp>
      <p:sp>
        <p:nvSpPr>
          <p:cNvPr id="3" name="Content Placeholder 2"/>
          <p:cNvSpPr>
            <a:spLocks noGrp="1"/>
          </p:cNvSpPr>
          <p:nvPr>
            <p:ph idx="1"/>
          </p:nvPr>
        </p:nvSpPr>
        <p:spPr/>
        <p:txBody>
          <a:bodyPr/>
          <a:lstStyle/>
          <a:p>
            <a:pPr lvl="0"/>
            <a:r>
              <a:rPr/>
              <a:t>Identifying Personal Drivers and Passions</a:t>
            </a:r>
          </a:p>
          <a:p>
            <a:pPr lvl="0"/>
            <a:r>
              <a:rPr/>
              <a:t>Setting Clear Goals and Objectives</a:t>
            </a:r>
          </a:p>
          <a:p>
            <a:pPr lvl="0"/>
            <a:r>
              <a:rPr/>
              <a:t>Understanding the Why Behind Your Journey</a:t>
            </a:r>
          </a:p>
        </p:txBody>
      </p:sp>
    </p:spTree>
  </p:cSld>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Defining Your Purpose in Learning Data and Analytics</a:t>
            </a:r>
          </a:p>
        </p:txBody>
      </p:sp>
      <p:sp>
        <p:nvSpPr>
          <p:cNvPr id="3" name="Content Placeholder 2"/>
          <p:cNvSpPr>
            <a:spLocks noGrp="1"/>
          </p:cNvSpPr>
          <p:nvPr>
            <p:ph idx="1"/>
          </p:nvPr>
        </p:nvSpPr>
        <p:spPr/>
        <p:txBody>
          <a:bodyPr/>
          <a:lstStyle/>
          <a:p>
            <a:pPr lvl="0"/>
            <a:r>
              <a:rPr/>
              <a:t>Connecting Personal Values to Learning Objectives</a:t>
            </a:r>
          </a:p>
          <a:p>
            <a:pPr lvl="0"/>
            <a:r>
              <a:rPr/>
              <a:t>Articulating Your Mission Statement</a:t>
            </a:r>
          </a:p>
          <a:p>
            <a:pPr lvl="0"/>
            <a:r>
              <a:rPr/>
              <a:t>Aligning Your Why with Your Actions</a:t>
            </a:r>
          </a:p>
        </p:txBody>
      </p:sp>
    </p:spTree>
  </p:cSld>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Staying Inspired and Focused on Your Why</a:t>
            </a:r>
          </a:p>
        </p:txBody>
      </p:sp>
      <p:sp>
        <p:nvSpPr>
          <p:cNvPr id="3" name="Content Placeholder 2"/>
          <p:cNvSpPr>
            <a:spLocks noGrp="1"/>
          </p:cNvSpPr>
          <p:nvPr>
            <p:ph idx="1"/>
          </p:nvPr>
        </p:nvSpPr>
        <p:spPr/>
        <p:txBody>
          <a:bodyPr/>
          <a:lstStyle/>
          <a:p>
            <a:pPr lvl="0"/>
            <a:r>
              <a:rPr/>
              <a:t>Drawing Inspiration from Success Stories and Role Models</a:t>
            </a:r>
          </a:p>
          <a:p>
            <a:pPr lvl="0"/>
            <a:r>
              <a:rPr/>
              <a:t>Cultivating Resilience in the Face of Challenges</a:t>
            </a:r>
          </a:p>
          <a:p>
            <a:pPr lvl="0"/>
            <a:r>
              <a:rPr/>
              <a:t>Revisiting Your Why to Stay Motivated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4: Prescriptive Analytics</a:t>
            </a:r>
          </a:p>
        </p:txBody>
      </p:sp>
      <p:sp>
        <p:nvSpPr>
          <p:cNvPr id="3" name="Content Placeholder 2"/>
          <p:cNvSpPr>
            <a:spLocks noGrp="1"/>
          </p:cNvSpPr>
          <p:nvPr>
            <p:ph idx="1"/>
          </p:nvPr>
        </p:nvSpPr>
        <p:spPr/>
        <p:txBody>
          <a:bodyPr/>
          <a:lstStyle/>
          <a:p>
            <a:pPr lvl="0" indent="0" marL="0">
              <a:buNone/>
            </a:pPr>
            <a:r>
              <a:rPr/>
              <a:t>Exploring prescriptive analytics, which goes beyond predicting future outcomes to recommend optimal courses of action to achieve desired goals</a:t>
            </a:r>
          </a:p>
          <a:p>
            <a:pPr lvl="0"/>
            <a:r>
              <a:rPr/>
              <a:t>Understanding Prescriptive Analytics</a:t>
            </a:r>
          </a:p>
          <a:p>
            <a:pPr lvl="0"/>
            <a:r>
              <a:rPr/>
              <a:t>Methods and Techniques</a:t>
            </a:r>
          </a:p>
          <a:p>
            <a:pPr lvl="0"/>
            <a:r>
              <a:rPr/>
              <a:t>Practical Applications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Prescriptive Analytics</a:t>
            </a:r>
          </a:p>
        </p:txBody>
      </p:sp>
      <p:sp>
        <p:nvSpPr>
          <p:cNvPr id="3" name="Content Placeholder 2"/>
          <p:cNvSpPr>
            <a:spLocks noGrp="1"/>
          </p:cNvSpPr>
          <p:nvPr>
            <p:ph idx="1"/>
          </p:nvPr>
        </p:nvSpPr>
        <p:spPr/>
        <p:txBody>
          <a:bodyPr/>
          <a:lstStyle/>
          <a:p>
            <a:pPr lvl="0" indent="0" marL="0">
              <a:buNone/>
            </a:pPr>
            <a:r>
              <a:rPr/>
              <a:t>Prescriptive analytics goes beyond predicting future outcomes by recommending optimal courses of action to achieve desired goals.</a:t>
            </a:r>
          </a:p>
          <a:p>
            <a:pPr lvl="0"/>
            <a:r>
              <a:rPr/>
              <a:t>Definition</a:t>
            </a:r>
          </a:p>
          <a:p>
            <a:pPr lvl="0"/>
            <a:r>
              <a:rPr/>
              <a:t>Objectives</a:t>
            </a:r>
          </a:p>
          <a:p>
            <a:pPr lvl="0"/>
            <a:r>
              <a:rPr/>
              <a:t>Techniques</a:t>
            </a:r>
          </a:p>
          <a:p>
            <a:pPr lvl="0"/>
            <a:r>
              <a:rPr/>
              <a:t>Benefits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and Techniques</a:t>
            </a:r>
          </a:p>
        </p:txBody>
      </p:sp>
      <p:sp>
        <p:nvSpPr>
          <p:cNvPr id="3" name="Content Placeholder 2"/>
          <p:cNvSpPr>
            <a:spLocks noGrp="1"/>
          </p:cNvSpPr>
          <p:nvPr>
            <p:ph idx="1"/>
          </p:nvPr>
        </p:nvSpPr>
        <p:spPr/>
        <p:txBody>
          <a:bodyPr/>
          <a:lstStyle/>
          <a:p>
            <a:pPr lvl="0" indent="0" marL="0">
              <a:buNone/>
            </a:pPr>
            <a:r>
              <a:rPr/>
              <a:t>Optimization Algorithms Decision Analysis Simulation Modeling Artificial Intelligence Machine Learning</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 Applications</a:t>
            </a:r>
          </a:p>
        </p:txBody>
      </p:sp>
      <p:sp>
        <p:nvSpPr>
          <p:cNvPr id="3" name="Content Placeholder 2"/>
          <p:cNvSpPr>
            <a:spLocks noGrp="1"/>
          </p:cNvSpPr>
          <p:nvPr>
            <p:ph idx="1"/>
          </p:nvPr>
        </p:nvSpPr>
        <p:spPr/>
        <p:txBody>
          <a:bodyPr/>
          <a:lstStyle/>
          <a:p>
            <a:pPr lvl="0" indent="0" marL="0">
              <a:buNone/>
            </a:pPr>
            <a:r>
              <a:rPr/>
              <a:t>Supply Chain Optimization Dynamic Pricing Resource Allocation Healthcare Treatment Optimization Fraud Detection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Real-World Examples Of The Four Levels Of Analytics</a:t>
            </a:r>
          </a:p>
        </p:txBody>
      </p:sp>
      <p:sp>
        <p:nvSpPr>
          <p:cNvPr id="3" name="Content Placeholder 2"/>
          <p:cNvSpPr>
            <a:spLocks noGrp="1"/>
          </p:cNvSpPr>
          <p:nvPr>
            <p:ph idx="1"/>
          </p:nvPr>
        </p:nvSpPr>
        <p:spPr/>
        <p:txBody>
          <a:bodyPr/>
          <a:lstStyle/>
          <a:p>
            <a:pPr lvl="0" indent="0" marL="0">
              <a:buNone/>
            </a:pPr>
            <a:r>
              <a:rPr/>
              <a:t>Illustrating each level with practical examples</a:t>
            </a:r>
          </a:p>
          <a:p>
            <a:pPr lvl="0"/>
            <a:r>
              <a:rPr/>
              <a:t>Descriptive Analytics Example</a:t>
            </a:r>
          </a:p>
          <a:p>
            <a:pPr lvl="0"/>
            <a:r>
              <a:rPr/>
              <a:t>Diagnostic Analytics Example</a:t>
            </a:r>
          </a:p>
          <a:p>
            <a:pPr lvl="0"/>
            <a:r>
              <a:rPr/>
              <a:t>Predictive Analytics Example</a:t>
            </a:r>
          </a:p>
          <a:p>
            <a:pPr lvl="0"/>
            <a:r>
              <a:rPr/>
              <a:t>Prescriptive Analytics Example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Descriptive Analytics Example</a:t>
            </a:r>
          </a:p>
        </p:txBody>
      </p:sp>
      <p:sp>
        <p:nvSpPr>
          <p:cNvPr id="3" name="Content Placeholder 2"/>
          <p:cNvSpPr>
            <a:spLocks noGrp="1"/>
          </p:cNvSpPr>
          <p:nvPr>
            <p:ph idx="1"/>
          </p:nvPr>
        </p:nvSpPr>
        <p:spPr/>
        <p:txBody>
          <a:bodyPr/>
          <a:lstStyle/>
          <a:p>
            <a:pPr lvl="0" indent="0" marL="0">
              <a:buNone/>
            </a:pPr>
            <a:r>
              <a:rPr/>
              <a:t>Analyzing historical sales data to identify trends and patterns in customer purchasing behavior.</a:t>
            </a:r>
          </a:p>
          <a:p>
            <a:pPr lvl="0"/>
            <a:r>
              <a:rPr/>
              <a:t>Overview of sales data</a:t>
            </a:r>
          </a:p>
          <a:p>
            <a:pPr lvl="0"/>
            <a:r>
              <a:rPr/>
              <a:t>Trend analysis</a:t>
            </a:r>
          </a:p>
          <a:p>
            <a:pPr lvl="0"/>
            <a:r>
              <a:rPr/>
              <a:t>Customer segmentation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World We Live In</a:t>
            </a:r>
          </a:p>
        </p:txBody>
      </p:sp>
      <p:sp>
        <p:nvSpPr>
          <p:cNvPr id="3" name="Content Placeholder 2"/>
          <p:cNvSpPr>
            <a:spLocks noGrp="1"/>
          </p:cNvSpPr>
          <p:nvPr>
            <p:ph idx="1"/>
          </p:nvPr>
        </p:nvSpPr>
        <p:spPr/>
        <p:txBody>
          <a:bodyPr/>
          <a:lstStyle/>
          <a:p>
            <a:pPr lvl="0"/>
            <a:r>
              <a:rPr/>
              <a:t>Data-driven decision-making</a:t>
            </a:r>
          </a:p>
          <a:p>
            <a:pPr lvl="0"/>
            <a:r>
              <a:rPr/>
              <a:t>Personalization</a:t>
            </a:r>
          </a:p>
          <a:p>
            <a:pPr lvl="0"/>
            <a:r>
              <a:rPr/>
              <a:t>Ethical considerations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Diagnostic Analytics Example</a:t>
            </a:r>
          </a:p>
        </p:txBody>
      </p:sp>
      <p:sp>
        <p:nvSpPr>
          <p:cNvPr id="3" name="Content Placeholder 2"/>
          <p:cNvSpPr>
            <a:spLocks noGrp="1"/>
          </p:cNvSpPr>
          <p:nvPr>
            <p:ph idx="1"/>
          </p:nvPr>
        </p:nvSpPr>
        <p:spPr/>
        <p:txBody>
          <a:bodyPr/>
          <a:lstStyle/>
          <a:p>
            <a:pPr lvl="0" indent="0" marL="0">
              <a:buNone/>
            </a:pPr>
            <a:r>
              <a:rPr/>
              <a:t>Investigating the causes of a decrease in website traffic by analyzing user engagement metrics and website performance data.</a:t>
            </a:r>
          </a:p>
          <a:p>
            <a:pPr lvl="0"/>
            <a:r>
              <a:rPr/>
              <a:t>User engagement metrics</a:t>
            </a:r>
          </a:p>
          <a:p>
            <a:pPr lvl="0"/>
            <a:r>
              <a:rPr/>
              <a:t>Website performance analysis</a:t>
            </a:r>
          </a:p>
          <a:p>
            <a:pPr lvl="0"/>
            <a:r>
              <a:rPr/>
              <a:t>Identification of potential issues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Predictive Analytics Example</a:t>
            </a:r>
          </a:p>
        </p:txBody>
      </p:sp>
      <p:sp>
        <p:nvSpPr>
          <p:cNvPr id="3" name="Content Placeholder 2"/>
          <p:cNvSpPr>
            <a:spLocks noGrp="1"/>
          </p:cNvSpPr>
          <p:nvPr>
            <p:ph idx="1"/>
          </p:nvPr>
        </p:nvSpPr>
        <p:spPr/>
        <p:txBody>
          <a:bodyPr/>
          <a:lstStyle/>
          <a:p>
            <a:pPr lvl="0" indent="0" marL="0">
              <a:buNone/>
            </a:pPr>
            <a:r>
              <a:rPr/>
              <a:t>Forecasting future sales volumes based on historical sales data, market trends, and seasonal patterns.</a:t>
            </a:r>
          </a:p>
          <a:p>
            <a:pPr lvl="0"/>
            <a:r>
              <a:rPr/>
              <a:t>Historical sales data analysis</a:t>
            </a:r>
          </a:p>
          <a:p>
            <a:pPr lvl="0"/>
            <a:r>
              <a:rPr/>
              <a:t>Market trend analysis</a:t>
            </a:r>
          </a:p>
          <a:p>
            <a:pPr lvl="0"/>
            <a:r>
              <a:rPr/>
              <a:t>Seasonal adjustment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Prescriptive Analytics Example</a:t>
            </a:r>
          </a:p>
        </p:txBody>
      </p:sp>
      <p:sp>
        <p:nvSpPr>
          <p:cNvPr id="3" name="Content Placeholder 2"/>
          <p:cNvSpPr>
            <a:spLocks noGrp="1"/>
          </p:cNvSpPr>
          <p:nvPr>
            <p:ph idx="1"/>
          </p:nvPr>
        </p:nvSpPr>
        <p:spPr/>
        <p:txBody>
          <a:bodyPr/>
          <a:lstStyle/>
          <a:p>
            <a:pPr lvl="0" indent="0" marL="0">
              <a:buNone/>
            </a:pPr>
            <a:r>
              <a:rPr/>
              <a:t>Optimizing product pricing strategies to maximize revenue and profitability based on demand elasticity and competitor pricing.</a:t>
            </a:r>
          </a:p>
          <a:p>
            <a:pPr lvl="0"/>
            <a:r>
              <a:rPr/>
              <a:t>Demand elasticity analysis</a:t>
            </a:r>
          </a:p>
          <a:p>
            <a:pPr lvl="0"/>
            <a:r>
              <a:rPr/>
              <a:t>Competitor pricing analysis</a:t>
            </a:r>
          </a:p>
          <a:p>
            <a:pPr lvl="0"/>
            <a:r>
              <a:rPr/>
              <a:t>Pricing strategy recommendations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Exploring Data Sources</a:t>
            </a:r>
          </a:p>
        </p:txBody>
      </p:sp>
      <p:sp>
        <p:nvSpPr>
          <p:cNvPr id="3" name="Content Placeholder 2"/>
          <p:cNvSpPr>
            <a:spLocks noGrp="1"/>
          </p:cNvSpPr>
          <p:nvPr>
            <p:ph idx="1"/>
          </p:nvPr>
        </p:nvSpPr>
        <p:spPr/>
        <p:txBody>
          <a:bodyPr/>
          <a:lstStyle/>
          <a:p>
            <a:pPr lvl="0" indent="0" marL="0">
              <a:buNone/>
            </a:pPr>
            <a:r>
              <a:rPr/>
              <a:t>Understand the omnipresence of data and recognize various sources of data in different contexts.</a:t>
            </a:r>
          </a:p>
          <a:p>
            <a:pPr lvl="0"/>
            <a:r>
              <a:rPr/>
              <a:t>Analyze the Sales Data CSV</a:t>
            </a:r>
          </a:p>
          <a:p>
            <a:pPr lvl="0"/>
            <a:r>
              <a:rPr/>
              <a:t>Analyze Weather Data json:</a:t>
            </a:r>
          </a:p>
          <a:p>
            <a:pPr lvl="0"/>
            <a:r>
              <a:rPr/>
              <a:t>Retrieve Real-time Weather Data using API:</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Analyze the Sales Data</a:t>
            </a:r>
          </a:p>
        </p:txBody>
      </p:sp>
      <p:sp>
        <p:nvSpPr>
          <p:cNvPr id="3" name="Content Placeholder 2"/>
          <p:cNvSpPr>
            <a:spLocks noGrp="1"/>
          </p:cNvSpPr>
          <p:nvPr>
            <p:ph idx="1"/>
          </p:nvPr>
        </p:nvSpPr>
        <p:spPr/>
        <p:txBody>
          <a:bodyPr/>
          <a:lstStyle/>
          <a:p>
            <a:pPr lvl="0" indent="0" marL="0">
              <a:buNone/>
            </a:pPr>
            <a:r>
              <a:rPr/>
              <a:t>Analyze sales data in the provided SalesData.csv file</a:t>
            </a:r>
          </a:p>
          <a:p>
            <a:pPr lvl="0"/>
            <a:r>
              <a:rPr/>
              <a:t>Open the SalesData.csv file</a:t>
            </a:r>
          </a:p>
          <a:p>
            <a:pPr lvl="0"/>
            <a:r>
              <a:rPr/>
              <a:t>Examine the Data</a:t>
            </a:r>
          </a:p>
          <a:p>
            <a:pPr lvl="0"/>
            <a:r>
              <a:rPr/>
              <a:t>Identify Trends and Patterns</a:t>
            </a:r>
          </a:p>
          <a:p>
            <a:pPr lvl="0"/>
            <a:r>
              <a:rPr/>
              <a:t>Consider Use Cases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Analyze Weather Data json</a:t>
            </a:r>
          </a:p>
        </p:txBody>
      </p:sp>
      <p:sp>
        <p:nvSpPr>
          <p:cNvPr id="3" name="Content Placeholder 2"/>
          <p:cNvSpPr>
            <a:spLocks noGrp="1"/>
          </p:cNvSpPr>
          <p:nvPr>
            <p:ph idx="1"/>
          </p:nvPr>
        </p:nvSpPr>
        <p:spPr/>
        <p:txBody>
          <a:bodyPr/>
          <a:lstStyle/>
          <a:p>
            <a:pPr lvl="0" indent="0" marL="0">
              <a:buNone/>
            </a:pPr>
            <a:r>
              <a:rPr/>
              <a:t>Explore the real-time weather data provided in the WeatherData.json file</a:t>
            </a:r>
          </a:p>
          <a:p>
            <a:pPr lvl="0"/>
            <a:r>
              <a:rPr/>
              <a:t>Open the JSON File</a:t>
            </a:r>
          </a:p>
          <a:p>
            <a:pPr lvl="0"/>
            <a:r>
              <a:rPr/>
              <a:t>Examine the Data Structure</a:t>
            </a:r>
          </a:p>
          <a:p>
            <a:pPr lvl="0"/>
            <a:r>
              <a:rPr/>
              <a:t>Discuss Relevance to Decision-Making</a:t>
            </a:r>
          </a:p>
          <a:p>
            <a:pPr lvl="0"/>
            <a:r>
              <a:rPr/>
              <a:t>Brainstorm Applications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Retrieve Real-time Weather Data using API</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Discussion and Reflection</a:t>
            </a:r>
          </a:p>
        </p:txBody>
      </p:sp>
      <p:sp>
        <p:nvSpPr>
          <p:cNvPr id="3" name="Content Placeholder 2"/>
          <p:cNvSpPr>
            <a:spLocks noGrp="1"/>
          </p:cNvSpPr>
          <p:nvPr>
            <p:ph idx="1"/>
          </p:nvPr>
        </p:nvSpPr>
        <p:spPr/>
        <p:txBody>
          <a:bodyPr/>
          <a:lstStyle/>
          <a:p>
            <a:pPr lvl="0"/>
            <a:r>
              <a:rPr/>
              <a:t>Compare Insights</a:t>
            </a:r>
          </a:p>
          <a:p>
            <a:pPr lvl="0"/>
            <a:r>
              <a:rPr/>
              <a:t>Identify Synergies</a:t>
            </a:r>
          </a:p>
          <a:p>
            <a:pPr lvl="0"/>
            <a:r>
              <a:rPr/>
              <a:t>Discuss Applications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3: Defining Data Literacy Agenda</a:t>
            </a:r>
          </a:p>
        </p:txBody>
      </p:sp>
      <p:sp>
        <p:nvSpPr>
          <p:cNvPr id="3" name="Content Placeholder 2"/>
          <p:cNvSpPr>
            <a:spLocks noGrp="1"/>
          </p:cNvSpPr>
          <p:nvPr>
            <p:ph idx="1"/>
          </p:nvPr>
        </p:nvSpPr>
        <p:spPr/>
        <p:txBody>
          <a:bodyPr/>
          <a:lstStyle/>
          <a:p>
            <a:pPr lvl="0" indent="0" marL="0">
              <a:buNone/>
            </a:pPr>
            <a:r>
              <a:rPr/>
              <a:t>Understanding the essential characteristics of data literacy and the skills required for effective data engagement.</a:t>
            </a:r>
          </a:p>
          <a:p>
            <a:pPr lvl="0"/>
            <a:r>
              <a:rPr/>
              <a:t>Reading Data</a:t>
            </a:r>
          </a:p>
          <a:p>
            <a:pPr lvl="0"/>
            <a:r>
              <a:rPr/>
              <a:t>Working With Data</a:t>
            </a:r>
          </a:p>
          <a:p>
            <a:pPr lvl="0"/>
            <a:r>
              <a:rPr/>
              <a:t>Analyzing Data</a:t>
            </a:r>
          </a:p>
          <a:p>
            <a:pPr lvl="0"/>
            <a:r>
              <a:rPr/>
              <a:t>Communicating With Data</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a:t>
            </a:r>
          </a:p>
        </p:txBody>
      </p:sp>
      <p:sp>
        <p:nvSpPr>
          <p:cNvPr id="3" name="Content Placeholder 2"/>
          <p:cNvSpPr>
            <a:spLocks noGrp="1"/>
          </p:cNvSpPr>
          <p:nvPr>
            <p:ph idx="1"/>
          </p:nvPr>
        </p:nvSpPr>
        <p:spPr/>
        <p:txBody>
          <a:bodyPr/>
          <a:lstStyle/>
          <a:p>
            <a:pPr lvl="0"/>
            <a:r>
              <a:rPr/>
              <a:t>Understanding the significance of reading data</a:t>
            </a:r>
          </a:p>
          <a:p>
            <a:pPr lvl="0"/>
            <a:r>
              <a:rPr/>
              <a:t>Techniques for reading and interpreting data</a:t>
            </a:r>
          </a:p>
          <a:p>
            <a:pPr lvl="0"/>
            <a:r>
              <a:rPr/>
              <a:t>Practical examples of reading data</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Data-Driven Decision-Making</a:t>
            </a:r>
          </a:p>
        </p:txBody>
      </p:sp>
      <p:sp>
        <p:nvSpPr>
          <p:cNvPr id="3" name="Content Placeholder 2"/>
          <p:cNvSpPr>
            <a:spLocks noGrp="1"/>
          </p:cNvSpPr>
          <p:nvPr>
            <p:ph idx="1"/>
          </p:nvPr>
        </p:nvSpPr>
        <p:spPr/>
        <p:txBody>
          <a:bodyPr/>
          <a:lstStyle/>
          <a:p>
            <a:pPr lvl="0" indent="0" marL="0">
              <a:buNone/>
            </a:pPr>
            <a:r>
              <a:rPr/>
              <a:t>Harnessing data to drive strategic decision-making</a:t>
            </a:r>
          </a:p>
          <a:p>
            <a:pPr lvl="0"/>
            <a:r>
              <a:rPr/>
              <a:t>Strategic insights</a:t>
            </a:r>
          </a:p>
          <a:p>
            <a:pPr lvl="0"/>
            <a:r>
              <a:rPr/>
              <a:t>Competitive advantage</a:t>
            </a:r>
          </a:p>
          <a:p>
            <a:pPr lvl="0"/>
            <a:r>
              <a:rPr/>
              <a:t>Continuous improvement</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Significance of Reading Data</a:t>
            </a:r>
          </a:p>
        </p:txBody>
      </p:sp>
      <p:sp>
        <p:nvSpPr>
          <p:cNvPr id="3" name="Content Placeholder 2"/>
          <p:cNvSpPr>
            <a:spLocks noGrp="1"/>
          </p:cNvSpPr>
          <p:nvPr>
            <p:ph idx="1"/>
          </p:nvPr>
        </p:nvSpPr>
        <p:spPr/>
        <p:txBody>
          <a:bodyPr/>
          <a:lstStyle/>
          <a:p>
            <a:pPr lvl="0"/>
            <a:r>
              <a:rPr/>
              <a:t>Importance of data interpretation</a:t>
            </a:r>
          </a:p>
          <a:p>
            <a:pPr lvl="0"/>
            <a:r>
              <a:rPr/>
              <a:t>Role of reading data in decision-making</a:t>
            </a:r>
          </a:p>
          <a:p>
            <a:pPr lvl="0"/>
            <a:r>
              <a:rPr/>
              <a:t>Benefits of effective data comprehension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for Reading and Interpreting Data</a:t>
            </a:r>
          </a:p>
        </p:txBody>
      </p:sp>
      <p:sp>
        <p:nvSpPr>
          <p:cNvPr id="3" name="Content Placeholder 2"/>
          <p:cNvSpPr>
            <a:spLocks noGrp="1"/>
          </p:cNvSpPr>
          <p:nvPr>
            <p:ph idx="1"/>
          </p:nvPr>
        </p:nvSpPr>
        <p:spPr/>
        <p:txBody>
          <a:bodyPr/>
          <a:lstStyle/>
          <a:p>
            <a:pPr lvl="0"/>
            <a:r>
              <a:rPr/>
              <a:t>Data visualization techniques</a:t>
            </a:r>
          </a:p>
          <a:p>
            <a:pPr lvl="0"/>
            <a:r>
              <a:rPr/>
              <a:t>Text analysis methods</a:t>
            </a:r>
          </a:p>
          <a:p>
            <a:pPr lvl="0"/>
            <a:r>
              <a:rPr/>
              <a:t>Numerical data interpretation strategies</a:t>
            </a:r>
          </a:p>
          <a:p>
            <a:pPr lvl="0"/>
            <a:r>
              <a:rPr/>
              <a:t>Interpreting data from different sources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 Examples of Reading Data</a:t>
            </a:r>
          </a:p>
        </p:txBody>
      </p:sp>
      <p:sp>
        <p:nvSpPr>
          <p:cNvPr id="3" name="Content Placeholder 2"/>
          <p:cNvSpPr>
            <a:spLocks noGrp="1"/>
          </p:cNvSpPr>
          <p:nvPr>
            <p:ph idx="1"/>
          </p:nvPr>
        </p:nvSpPr>
        <p:spPr/>
        <p:txBody>
          <a:bodyPr/>
          <a:lstStyle/>
          <a:p>
            <a:pPr lvl="0"/>
            <a:r>
              <a:rPr/>
              <a:t>Analyzing sales reports</a:t>
            </a:r>
          </a:p>
          <a:p>
            <a:pPr lvl="0"/>
            <a:r>
              <a:rPr/>
              <a:t>Extracting insights from social media data</a:t>
            </a:r>
          </a:p>
          <a:p>
            <a:pPr lvl="0"/>
            <a:r>
              <a:rPr/>
              <a:t>Interpreting financial statements</a:t>
            </a:r>
          </a:p>
          <a:p>
            <a:pPr lvl="0"/>
            <a:r>
              <a:rPr/>
              <a:t>Understanding scientific research findings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With Data</a:t>
            </a:r>
          </a:p>
        </p:txBody>
      </p:sp>
      <p:sp>
        <p:nvSpPr>
          <p:cNvPr id="3" name="Content Placeholder 2"/>
          <p:cNvSpPr>
            <a:spLocks noGrp="1"/>
          </p:cNvSpPr>
          <p:nvPr>
            <p:ph idx="1"/>
          </p:nvPr>
        </p:nvSpPr>
        <p:spPr/>
        <p:txBody>
          <a:bodyPr/>
          <a:lstStyle/>
          <a:p>
            <a:pPr lvl="0" indent="0" marL="0">
              <a:buNone/>
            </a:pPr>
            <a:r>
              <a:rPr/>
              <a:t>Exploring the skills and techniques required to collect, manage, and manipulate data for analysis.</a:t>
            </a:r>
          </a:p>
          <a:p>
            <a:pPr lvl="0"/>
            <a:r>
              <a:rPr/>
              <a:t>Data Collection Methods</a:t>
            </a:r>
          </a:p>
          <a:p>
            <a:pPr lvl="0"/>
            <a:r>
              <a:rPr/>
              <a:t>Data Management Practices</a:t>
            </a:r>
          </a:p>
          <a:p>
            <a:pPr lvl="0"/>
            <a:r>
              <a:rPr/>
              <a:t>Data Manipulation Techniques</a:t>
            </a:r>
          </a:p>
          <a:p>
            <a:pPr lvl="0"/>
            <a:r>
              <a:rPr/>
              <a:t>Tools and Technologies for Working With Data</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Collection Methods</a:t>
            </a:r>
          </a:p>
        </p:txBody>
      </p:sp>
      <p:sp>
        <p:nvSpPr>
          <p:cNvPr id="3" name="Content Placeholder 2"/>
          <p:cNvSpPr>
            <a:spLocks noGrp="1"/>
          </p:cNvSpPr>
          <p:nvPr>
            <p:ph idx="1"/>
          </p:nvPr>
        </p:nvSpPr>
        <p:spPr/>
        <p:txBody>
          <a:bodyPr/>
          <a:lstStyle/>
          <a:p>
            <a:pPr lvl="0"/>
            <a:r>
              <a:rPr/>
              <a:t>Surveys and questionnaires</a:t>
            </a:r>
          </a:p>
          <a:p>
            <a:pPr lvl="0"/>
            <a:r>
              <a:rPr/>
              <a:t>Observational studies</a:t>
            </a:r>
          </a:p>
          <a:p>
            <a:pPr lvl="0"/>
            <a:r>
              <a:rPr/>
              <a:t>Data scraping and web crawling</a:t>
            </a:r>
          </a:p>
          <a:p>
            <a:pPr lvl="0"/>
            <a:r>
              <a:rPr/>
              <a:t>Sensor data collection techniques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Management Practices</a:t>
            </a:r>
          </a:p>
        </p:txBody>
      </p:sp>
      <p:sp>
        <p:nvSpPr>
          <p:cNvPr id="3" name="Content Placeholder 2"/>
          <p:cNvSpPr>
            <a:spLocks noGrp="1"/>
          </p:cNvSpPr>
          <p:nvPr>
            <p:ph idx="1"/>
          </p:nvPr>
        </p:nvSpPr>
        <p:spPr/>
        <p:txBody>
          <a:bodyPr/>
          <a:lstStyle/>
          <a:p>
            <a:pPr lvl="0"/>
            <a:r>
              <a:rPr/>
              <a:t>Data organization and structuring</a:t>
            </a:r>
          </a:p>
          <a:p>
            <a:pPr lvl="0"/>
            <a:r>
              <a:rPr/>
              <a:t>Database management systems (DBMS)</a:t>
            </a:r>
          </a:p>
          <a:p>
            <a:pPr lvl="0"/>
            <a:r>
              <a:rPr/>
              <a:t>Data governance and security measures</a:t>
            </a:r>
          </a:p>
          <a:p>
            <a:pPr lvl="0"/>
            <a:r>
              <a:rPr/>
              <a:t>Data documentation and metadata management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Manipulation Techniques</a:t>
            </a:r>
          </a:p>
        </p:txBody>
      </p:sp>
      <p:sp>
        <p:nvSpPr>
          <p:cNvPr id="3" name="Content Placeholder 2"/>
          <p:cNvSpPr>
            <a:spLocks noGrp="1"/>
          </p:cNvSpPr>
          <p:nvPr>
            <p:ph idx="1"/>
          </p:nvPr>
        </p:nvSpPr>
        <p:spPr/>
        <p:txBody>
          <a:bodyPr/>
          <a:lstStyle/>
          <a:p>
            <a:pPr lvl="0"/>
            <a:r>
              <a:rPr/>
              <a:t>Data cleaning and preprocessing</a:t>
            </a:r>
          </a:p>
          <a:p>
            <a:pPr lvl="0"/>
            <a:r>
              <a:rPr/>
              <a:t>Data transformation and normalization</a:t>
            </a:r>
          </a:p>
          <a:p>
            <a:pPr lvl="0"/>
            <a:r>
              <a:rPr/>
              <a:t>Feature engineering</a:t>
            </a:r>
          </a:p>
          <a:p>
            <a:pPr lvl="0"/>
            <a:r>
              <a:rPr/>
              <a:t>Exploratory data analysis (EDA)</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Tools and Technologies for Working With Data</a:t>
            </a:r>
          </a:p>
        </p:txBody>
      </p:sp>
      <p:sp>
        <p:nvSpPr>
          <p:cNvPr id="3" name="Content Placeholder 2"/>
          <p:cNvSpPr>
            <a:spLocks noGrp="1"/>
          </p:cNvSpPr>
          <p:nvPr>
            <p:ph idx="1"/>
          </p:nvPr>
        </p:nvSpPr>
        <p:spPr/>
        <p:txBody>
          <a:bodyPr/>
          <a:lstStyle/>
          <a:p>
            <a:pPr lvl="0"/>
            <a:r>
              <a:rPr/>
              <a:t>Spreadsheet software (e.g., Microsoft Excel, Google Sheets)</a:t>
            </a:r>
          </a:p>
          <a:p>
            <a:pPr lvl="0"/>
            <a:r>
              <a:rPr/>
              <a:t>Relational database management systems (e.g., MySQL, PostgreSQL)</a:t>
            </a:r>
          </a:p>
          <a:p>
            <a:pPr lvl="0"/>
            <a:r>
              <a:rPr/>
              <a:t>Data visualization tools (e.g., Tableau, Power BI)</a:t>
            </a:r>
          </a:p>
          <a:p>
            <a:pPr lvl="0"/>
            <a:r>
              <a:rPr/>
              <a:t>Programming languages and libraries (e.g., Python, R, pandas, NumPy)</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Data</a:t>
            </a:r>
          </a:p>
        </p:txBody>
      </p:sp>
      <p:sp>
        <p:nvSpPr>
          <p:cNvPr id="3" name="Content Placeholder 2"/>
          <p:cNvSpPr>
            <a:spLocks noGrp="1"/>
          </p:cNvSpPr>
          <p:nvPr>
            <p:ph idx="1"/>
          </p:nvPr>
        </p:nvSpPr>
        <p:spPr/>
        <p:txBody>
          <a:bodyPr/>
          <a:lstStyle/>
          <a:p>
            <a:pPr lvl="0" indent="0" marL="0">
              <a:buNone/>
            </a:pPr>
            <a:r>
              <a:rPr/>
              <a:t>Exploring techniques and methods for deriving insights and extracting meaningful information from data.</a:t>
            </a:r>
          </a:p>
          <a:p>
            <a:pPr lvl="0"/>
            <a:r>
              <a:rPr/>
              <a:t>Exploratory Data Analysis (EDA)</a:t>
            </a:r>
          </a:p>
          <a:p>
            <a:pPr lvl="0"/>
            <a:r>
              <a:rPr/>
              <a:t>Statistical Analysis</a:t>
            </a:r>
          </a:p>
          <a:p>
            <a:pPr lvl="0"/>
            <a:r>
              <a:rPr/>
              <a:t>Machine Learning Algorithms</a:t>
            </a:r>
          </a:p>
          <a:p>
            <a:pPr lvl="0"/>
            <a:r>
              <a:rPr/>
              <a:t>Data Mining Techniques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Exploratory Data Analysis (EDA)</a:t>
            </a:r>
          </a:p>
        </p:txBody>
      </p:sp>
      <p:sp>
        <p:nvSpPr>
          <p:cNvPr id="3" name="Content Placeholder 2"/>
          <p:cNvSpPr>
            <a:spLocks noGrp="1"/>
          </p:cNvSpPr>
          <p:nvPr>
            <p:ph idx="1"/>
          </p:nvPr>
        </p:nvSpPr>
        <p:spPr/>
        <p:txBody>
          <a:bodyPr/>
          <a:lstStyle/>
          <a:p>
            <a:pPr lvl="0"/>
            <a:r>
              <a:rPr/>
              <a:t>Data visualization</a:t>
            </a:r>
          </a:p>
          <a:p>
            <a:pPr lvl="0"/>
            <a:r>
              <a:rPr/>
              <a:t>Summary statistics</a:t>
            </a:r>
          </a:p>
          <a:p>
            <a:pPr lvl="0"/>
            <a:r>
              <a:rPr/>
              <a:t>Hypothesis testing</a:t>
            </a:r>
          </a:p>
          <a:p>
            <a:pPr lvl="0"/>
            <a:r>
              <a:rPr/>
              <a:t>Correlation analysis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Personalization</a:t>
            </a:r>
          </a:p>
        </p:txBody>
      </p:sp>
      <p:sp>
        <p:nvSpPr>
          <p:cNvPr id="3" name="Content Placeholder 2"/>
          <p:cNvSpPr>
            <a:spLocks noGrp="1"/>
          </p:cNvSpPr>
          <p:nvPr>
            <p:ph idx="1"/>
          </p:nvPr>
        </p:nvSpPr>
        <p:spPr/>
        <p:txBody>
          <a:bodyPr/>
          <a:lstStyle/>
          <a:p>
            <a:pPr lvl="0" indent="0" marL="0">
              <a:buNone/>
            </a:pPr>
            <a:r>
              <a:rPr/>
              <a:t>Enhancing customer experiences through data-driven personalization</a:t>
            </a:r>
          </a:p>
          <a:p>
            <a:pPr lvl="0"/>
            <a:r>
              <a:rPr/>
              <a:t>Tailored recommendations</a:t>
            </a:r>
          </a:p>
          <a:p>
            <a:pPr lvl="0"/>
            <a:r>
              <a:rPr/>
              <a:t>Improved engagement</a:t>
            </a:r>
          </a:p>
          <a:p>
            <a:pPr lvl="0"/>
            <a:r>
              <a:rPr/>
              <a:t>Enhanced satisfaction</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Analysis</a:t>
            </a:r>
          </a:p>
        </p:txBody>
      </p:sp>
      <p:sp>
        <p:nvSpPr>
          <p:cNvPr id="3" name="Content Placeholder 2"/>
          <p:cNvSpPr>
            <a:spLocks noGrp="1"/>
          </p:cNvSpPr>
          <p:nvPr>
            <p:ph idx="1"/>
          </p:nvPr>
        </p:nvSpPr>
        <p:spPr/>
        <p:txBody>
          <a:bodyPr/>
          <a:lstStyle/>
          <a:p>
            <a:pPr lvl="0"/>
            <a:r>
              <a:rPr/>
              <a:t>Descriptive statistics</a:t>
            </a:r>
          </a:p>
          <a:p>
            <a:pPr lvl="0"/>
            <a:r>
              <a:rPr/>
              <a:t>Inferential statistics</a:t>
            </a:r>
          </a:p>
          <a:p>
            <a:pPr lvl="0"/>
            <a:r>
              <a:rPr/>
              <a:t>Parametric and non-parametric tests</a:t>
            </a:r>
          </a:p>
          <a:p>
            <a:pPr lvl="0"/>
            <a:r>
              <a:rPr/>
              <a:t>Regression analysis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Machine Learning Algorithms</a:t>
            </a:r>
          </a:p>
        </p:txBody>
      </p:sp>
      <p:sp>
        <p:nvSpPr>
          <p:cNvPr id="3" name="Content Placeholder 2"/>
          <p:cNvSpPr>
            <a:spLocks noGrp="1"/>
          </p:cNvSpPr>
          <p:nvPr>
            <p:ph idx="1"/>
          </p:nvPr>
        </p:nvSpPr>
        <p:spPr/>
        <p:txBody>
          <a:bodyPr/>
          <a:lstStyle/>
          <a:p>
            <a:pPr lvl="0"/>
            <a:r>
              <a:rPr/>
              <a:t>Supervised learning</a:t>
            </a:r>
          </a:p>
          <a:p>
            <a:pPr lvl="0"/>
            <a:r>
              <a:rPr/>
              <a:t>Unsupervised learning</a:t>
            </a:r>
          </a:p>
          <a:p>
            <a:pPr lvl="0"/>
            <a:r>
              <a:rPr/>
              <a:t>Classification</a:t>
            </a:r>
          </a:p>
          <a:p>
            <a:pPr lvl="0"/>
            <a:r>
              <a:rPr/>
              <a:t>Regression</a:t>
            </a:r>
          </a:p>
          <a:p>
            <a:pPr lvl="0"/>
            <a:r>
              <a:rPr/>
              <a:t>Clustering</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Mining Techniques</a:t>
            </a:r>
          </a:p>
        </p:txBody>
      </p:sp>
      <p:sp>
        <p:nvSpPr>
          <p:cNvPr id="3" name="Content Placeholder 2"/>
          <p:cNvSpPr>
            <a:spLocks noGrp="1"/>
          </p:cNvSpPr>
          <p:nvPr>
            <p:ph idx="1"/>
          </p:nvPr>
        </p:nvSpPr>
        <p:spPr/>
        <p:txBody>
          <a:bodyPr/>
          <a:lstStyle/>
          <a:p>
            <a:pPr lvl="0"/>
            <a:r>
              <a:rPr/>
              <a:t>Association rule mining</a:t>
            </a:r>
          </a:p>
          <a:p>
            <a:pPr lvl="0"/>
            <a:r>
              <a:rPr/>
              <a:t>Clustering analysis</a:t>
            </a:r>
          </a:p>
          <a:p>
            <a:pPr lvl="0"/>
            <a:r>
              <a:rPr/>
              <a:t>Anomaly detection</a:t>
            </a:r>
          </a:p>
          <a:p>
            <a:pPr lvl="0"/>
            <a:r>
              <a:rPr/>
              <a:t>Text mining</a:t>
            </a:r>
          </a:p>
          <a:p>
            <a:pPr lvl="0"/>
            <a:r>
              <a:rPr/>
              <a:t>Social network analysis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*Communicating With Data</a:t>
            </a:r>
          </a:p>
        </p:txBody>
      </p:sp>
      <p:sp>
        <p:nvSpPr>
          <p:cNvPr id="3" name="Content Placeholder 2"/>
          <p:cNvSpPr>
            <a:spLocks noGrp="1"/>
          </p:cNvSpPr>
          <p:nvPr>
            <p:ph idx="1"/>
          </p:nvPr>
        </p:nvSpPr>
        <p:spPr/>
        <p:txBody>
          <a:bodyPr/>
          <a:lstStyle/>
          <a:p>
            <a:pPr lvl="0" indent="0" marL="0">
              <a:buNone/>
            </a:pPr>
            <a:r>
              <a:rPr/>
              <a:t>Mastering the art of effectively presenting and communicating data insights to different stakeholders.</a:t>
            </a:r>
          </a:p>
          <a:p>
            <a:pPr lvl="0"/>
            <a:r>
              <a:rPr/>
              <a:t>Data Visualization</a:t>
            </a:r>
          </a:p>
          <a:p>
            <a:pPr lvl="0"/>
            <a:r>
              <a:rPr/>
              <a:t>Storytelling with Data</a:t>
            </a:r>
          </a:p>
          <a:p>
            <a:pPr lvl="0"/>
            <a:r>
              <a:rPr/>
              <a:t>Data Dashboards</a:t>
            </a:r>
          </a:p>
          <a:p>
            <a:pPr lvl="0"/>
            <a:r>
              <a:rPr/>
              <a:t>Data Presentation Techniques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Visualization</a:t>
            </a:r>
          </a:p>
        </p:txBody>
      </p:sp>
      <p:sp>
        <p:nvSpPr>
          <p:cNvPr id="3" name="Content Placeholder 2"/>
          <p:cNvSpPr>
            <a:spLocks noGrp="1"/>
          </p:cNvSpPr>
          <p:nvPr>
            <p:ph idx="1"/>
          </p:nvPr>
        </p:nvSpPr>
        <p:spPr/>
        <p:txBody>
          <a:bodyPr/>
          <a:lstStyle/>
          <a:p>
            <a:pPr lvl="0"/>
            <a:r>
              <a:rPr/>
              <a:t>Charts and graphs</a:t>
            </a:r>
          </a:p>
          <a:p>
            <a:pPr lvl="0"/>
            <a:r>
              <a:rPr/>
              <a:t>Heatmaps</a:t>
            </a:r>
          </a:p>
          <a:p>
            <a:pPr lvl="0"/>
            <a:r>
              <a:rPr/>
              <a:t>Geographic maps</a:t>
            </a:r>
          </a:p>
          <a:p>
            <a:pPr lvl="0"/>
            <a:r>
              <a:rPr/>
              <a:t>Interactive visualizations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Storytelling with Data</a:t>
            </a:r>
          </a:p>
        </p:txBody>
      </p:sp>
      <p:sp>
        <p:nvSpPr>
          <p:cNvPr id="3" name="Content Placeholder 2"/>
          <p:cNvSpPr>
            <a:spLocks noGrp="1"/>
          </p:cNvSpPr>
          <p:nvPr>
            <p:ph idx="1"/>
          </p:nvPr>
        </p:nvSpPr>
        <p:spPr/>
        <p:txBody>
          <a:bodyPr/>
          <a:lstStyle/>
          <a:p>
            <a:pPr lvl="0"/>
            <a:r>
              <a:rPr/>
              <a:t>Narrative structure</a:t>
            </a:r>
          </a:p>
          <a:p>
            <a:pPr lvl="0"/>
            <a:r>
              <a:rPr/>
              <a:t>Engaging storytelling</a:t>
            </a:r>
          </a:p>
          <a:p>
            <a:pPr lvl="0"/>
            <a:r>
              <a:rPr/>
              <a:t>Contextualization</a:t>
            </a:r>
          </a:p>
          <a:p>
            <a:pPr lvl="0"/>
            <a:r>
              <a:rPr/>
              <a:t>Audience-centric approach</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Dashboards</a:t>
            </a:r>
          </a:p>
        </p:txBody>
      </p:sp>
      <p:sp>
        <p:nvSpPr>
          <p:cNvPr id="3" name="Content Placeholder 2"/>
          <p:cNvSpPr>
            <a:spLocks noGrp="1"/>
          </p:cNvSpPr>
          <p:nvPr>
            <p:ph idx="1"/>
          </p:nvPr>
        </p:nvSpPr>
        <p:spPr/>
        <p:txBody>
          <a:bodyPr/>
          <a:lstStyle/>
          <a:p>
            <a:pPr lvl="0"/>
            <a:r>
              <a:rPr/>
              <a:t>Key performance indicators (KPIs)</a:t>
            </a:r>
          </a:p>
          <a:p>
            <a:pPr lvl="0"/>
            <a:r>
              <a:rPr/>
              <a:t>Interactive features</a:t>
            </a:r>
          </a:p>
          <a:p>
            <a:pPr lvl="0"/>
            <a:r>
              <a:rPr/>
              <a:t>Customization options</a:t>
            </a:r>
          </a:p>
          <a:p>
            <a:pPr lvl="0"/>
            <a:r>
              <a:rPr/>
              <a:t>Real-time data updates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Presentation Techniques</a:t>
            </a:r>
          </a:p>
        </p:txBody>
      </p:sp>
      <p:sp>
        <p:nvSpPr>
          <p:cNvPr id="3" name="Content Placeholder 2"/>
          <p:cNvSpPr>
            <a:spLocks noGrp="1"/>
          </p:cNvSpPr>
          <p:nvPr>
            <p:ph idx="1"/>
          </p:nvPr>
        </p:nvSpPr>
        <p:spPr/>
        <p:txBody>
          <a:bodyPr/>
          <a:lstStyle/>
          <a:p>
            <a:pPr lvl="0"/>
            <a:r>
              <a:rPr/>
              <a:t>Structuring presentations</a:t>
            </a:r>
          </a:p>
          <a:p>
            <a:pPr lvl="0"/>
            <a:r>
              <a:rPr/>
              <a:t>Visual storytelling</a:t>
            </a:r>
          </a:p>
          <a:p>
            <a:pPr lvl="0"/>
            <a:r>
              <a:rPr/>
              <a:t>Using persuasive visuals</a:t>
            </a:r>
          </a:p>
          <a:p>
            <a:pPr lvl="0"/>
            <a:r>
              <a:rPr/>
              <a:t>Engaging the audience</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4: The Data Literacy Umbrella Agenda</a:t>
            </a:r>
          </a:p>
        </p:txBody>
      </p:sp>
      <p:sp>
        <p:nvSpPr>
          <p:cNvPr id="3" name="Content Placeholder 2"/>
          <p:cNvSpPr>
            <a:spLocks noGrp="1"/>
          </p:cNvSpPr>
          <p:nvPr>
            <p:ph idx="1"/>
          </p:nvPr>
        </p:nvSpPr>
        <p:spPr/>
        <p:txBody>
          <a:bodyPr/>
          <a:lstStyle/>
          <a:p>
            <a:pPr lvl="0" indent="0" marL="0">
              <a:buNone/>
            </a:pPr>
            <a:r>
              <a:rPr/>
              <a:t>Exploring the intersection of data literacy with various aspects of organizational strategy and culture.</a:t>
            </a:r>
          </a:p>
          <a:p>
            <a:pPr lvl="0"/>
            <a:r>
              <a:rPr/>
              <a:t>Data and Analytical Strategy</a:t>
            </a:r>
          </a:p>
          <a:p>
            <a:pPr lvl="0"/>
            <a:r>
              <a:rPr/>
              <a:t>Data Literacy and Data Science</a:t>
            </a:r>
          </a:p>
          <a:p>
            <a:pPr lvl="0"/>
            <a:r>
              <a:rPr/>
              <a:t>Data Literacy and Data Visualization</a:t>
            </a:r>
          </a:p>
          <a:p>
            <a:pPr lvl="0"/>
            <a:r>
              <a:rPr/>
              <a:t>Data Literacy and Executive Teams</a:t>
            </a:r>
          </a:p>
          <a:p>
            <a:pPr lvl="0"/>
            <a:r>
              <a:rPr/>
              <a:t>Data Literacy and Culture</a:t>
            </a:r>
          </a:p>
          <a:p>
            <a:pPr lvl="0"/>
            <a:r>
              <a:rPr/>
              <a:t>Data Literacy and Data Quality</a:t>
            </a:r>
          </a:p>
          <a:p>
            <a:pPr lvl="0"/>
            <a:r>
              <a:rPr/>
              <a:t>Data Literacy and Data Governance</a:t>
            </a:r>
          </a:p>
          <a:p>
            <a:pPr lvl="0"/>
            <a:r>
              <a:rPr/>
              <a:t>Data Literacy and Ethics and Regulation</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and Analytical Strategy</a:t>
            </a:r>
          </a:p>
        </p:txBody>
      </p:sp>
      <p:sp>
        <p:nvSpPr>
          <p:cNvPr id="3" name="Content Placeholder 2"/>
          <p:cNvSpPr>
            <a:spLocks noGrp="1"/>
          </p:cNvSpPr>
          <p:nvPr>
            <p:ph idx="1"/>
          </p:nvPr>
        </p:nvSpPr>
        <p:spPr/>
        <p:txBody>
          <a:bodyPr/>
          <a:lstStyle/>
          <a:p>
            <a:pPr lvl="0"/>
            <a:r>
              <a:rPr/>
              <a:t>Importance of Data Literacy</a:t>
            </a:r>
          </a:p>
          <a:p>
            <a:pPr lvl="0"/>
            <a:r>
              <a:rPr/>
              <a:t>Integration into Analytical Strategy</a:t>
            </a:r>
          </a:p>
          <a:p>
            <a:pPr lvl="0"/>
            <a:r>
              <a:rPr/>
              <a:t>Impact on Decision-Making Processes</a:t>
            </a:r>
          </a:p>
          <a:p>
            <a:pPr lvl="0"/>
            <a:r>
              <a:rPr/>
              <a:t>Aligning with Organizational Goals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a:t>
            </a:r>
          </a:p>
        </p:txBody>
      </p:sp>
      <p:sp>
        <p:nvSpPr>
          <p:cNvPr id="3" name="Content Placeholder 2"/>
          <p:cNvSpPr>
            <a:spLocks noGrp="1"/>
          </p:cNvSpPr>
          <p:nvPr>
            <p:ph idx="1"/>
          </p:nvPr>
        </p:nvSpPr>
        <p:spPr/>
        <p:txBody>
          <a:bodyPr/>
          <a:lstStyle/>
          <a:p>
            <a:pPr lvl="0" indent="0" marL="0">
              <a:buNone/>
            </a:pPr>
            <a:r>
              <a:rPr/>
              <a:t>Navigating the ethical challenges of data collection and use</a:t>
            </a:r>
          </a:p>
          <a:p>
            <a:pPr lvl="0"/>
            <a:r>
              <a:rPr/>
              <a:t>Privacy protection</a:t>
            </a:r>
          </a:p>
          <a:p>
            <a:pPr lvl="0"/>
            <a:r>
              <a:rPr/>
              <a:t>Transparency and consent</a:t>
            </a:r>
          </a:p>
          <a:p>
            <a:pPr lvl="0"/>
            <a:r>
              <a:rPr/>
              <a:t>Bias mitigation</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a:t>
            </a:r>
          </a:p>
        </p:txBody>
      </p:sp>
      <p:sp>
        <p:nvSpPr>
          <p:cNvPr id="3" name="Content Placeholder 2"/>
          <p:cNvSpPr>
            <a:spLocks noGrp="1"/>
          </p:cNvSpPr>
          <p:nvPr>
            <p:ph idx="1"/>
          </p:nvPr>
        </p:nvSpPr>
        <p:spPr/>
        <p:txBody>
          <a:bodyPr/>
          <a:lstStyle/>
          <a:p>
            <a:pPr lvl="0"/>
            <a:r>
              <a:rPr/>
              <a:t>Key role in organizational success</a:t>
            </a:r>
          </a:p>
          <a:p>
            <a:pPr lvl="0"/>
            <a:r>
              <a:rPr/>
              <a:t>Empowers informed decision-making</a:t>
            </a:r>
          </a:p>
          <a:p>
            <a:pPr lvl="0"/>
            <a:r>
              <a:rPr/>
              <a:t>Drives innovation and competitiveness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into Analytical Strategy</a:t>
            </a:r>
          </a:p>
        </p:txBody>
      </p:sp>
      <p:sp>
        <p:nvSpPr>
          <p:cNvPr id="3" name="Content Placeholder 2"/>
          <p:cNvSpPr>
            <a:spLocks noGrp="1"/>
          </p:cNvSpPr>
          <p:nvPr>
            <p:ph idx="1"/>
          </p:nvPr>
        </p:nvSpPr>
        <p:spPr/>
        <p:txBody>
          <a:bodyPr/>
          <a:lstStyle/>
          <a:p>
            <a:pPr lvl="0"/>
            <a:r>
              <a:rPr/>
              <a:t>Embedding data literacy in workflows</a:t>
            </a:r>
          </a:p>
          <a:p>
            <a:pPr lvl="0"/>
            <a:r>
              <a:rPr/>
              <a:t>Providing training and resources</a:t>
            </a:r>
          </a:p>
          <a:p>
            <a:pPr lvl="0"/>
            <a:r>
              <a:rPr/>
              <a:t>Fostering a data-driven culture</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Impact on Decision-Making Processes</a:t>
            </a:r>
          </a:p>
        </p:txBody>
      </p:sp>
      <p:sp>
        <p:nvSpPr>
          <p:cNvPr id="3" name="Content Placeholder 2"/>
          <p:cNvSpPr>
            <a:spLocks noGrp="1"/>
          </p:cNvSpPr>
          <p:nvPr>
            <p:ph idx="1"/>
          </p:nvPr>
        </p:nvSpPr>
        <p:spPr/>
        <p:txBody>
          <a:bodyPr/>
          <a:lstStyle/>
          <a:p>
            <a:pPr lvl="0"/>
            <a:r>
              <a:rPr/>
              <a:t>Enhances data-driven decision-making</a:t>
            </a:r>
          </a:p>
          <a:p>
            <a:pPr lvl="0"/>
            <a:r>
              <a:rPr/>
              <a:t>Improves accuracy and reliability</a:t>
            </a:r>
          </a:p>
          <a:p>
            <a:pPr lvl="0"/>
            <a:r>
              <a:rPr/>
              <a:t>Enables proactive rather than reactive decisions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Aligning with Organizational Goals</a:t>
            </a:r>
          </a:p>
        </p:txBody>
      </p:sp>
      <p:sp>
        <p:nvSpPr>
          <p:cNvPr id="3" name="Content Placeholder 2"/>
          <p:cNvSpPr>
            <a:spLocks noGrp="1"/>
          </p:cNvSpPr>
          <p:nvPr>
            <p:ph idx="1"/>
          </p:nvPr>
        </p:nvSpPr>
        <p:spPr/>
        <p:txBody>
          <a:bodyPr/>
          <a:lstStyle/>
          <a:p>
            <a:pPr lvl="0"/>
            <a:r>
              <a:rPr/>
              <a:t>Ensuring data literacy initiatives align with strategic objectives</a:t>
            </a:r>
          </a:p>
          <a:p>
            <a:pPr lvl="0"/>
            <a:r>
              <a:rPr/>
              <a:t>Measuring the impact of data literacy on organizational performance</a:t>
            </a:r>
          </a:p>
          <a:p>
            <a:pPr lvl="0"/>
            <a:r>
              <a:rPr/>
              <a:t>Continuously adapting and evolving data literacy strategies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Science</a:t>
            </a:r>
          </a:p>
        </p:txBody>
      </p:sp>
      <p:sp>
        <p:nvSpPr>
          <p:cNvPr id="3" name="Content Placeholder 2"/>
          <p:cNvSpPr>
            <a:spLocks noGrp="1"/>
          </p:cNvSpPr>
          <p:nvPr>
            <p:ph idx="1"/>
          </p:nvPr>
        </p:nvSpPr>
        <p:spPr/>
        <p:txBody>
          <a:bodyPr/>
          <a:lstStyle/>
          <a:p>
            <a:pPr lvl="0"/>
            <a:r>
              <a:rPr/>
              <a:t>Role of Data Literacy in Data Science</a:t>
            </a:r>
          </a:p>
          <a:p>
            <a:pPr lvl="0"/>
            <a:r>
              <a:rPr/>
              <a:t>Collaboration Between Data Scientists and Non-Technical Stakeholders</a:t>
            </a:r>
          </a:p>
          <a:p>
            <a:pPr lvl="0"/>
            <a:r>
              <a:rPr/>
              <a:t>Bridging the Gap Between Data Science and Business Objectives</a:t>
            </a:r>
          </a:p>
          <a:p>
            <a:pPr lvl="0"/>
            <a:r>
              <a:rPr/>
              <a:t>Empowering Data-Driven Decision-Making</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Literacy in Data Science</a:t>
            </a:r>
          </a:p>
        </p:txBody>
      </p:sp>
      <p:sp>
        <p:nvSpPr>
          <p:cNvPr id="3" name="Content Placeholder 2"/>
          <p:cNvSpPr>
            <a:spLocks noGrp="1"/>
          </p:cNvSpPr>
          <p:nvPr>
            <p:ph idx="1"/>
          </p:nvPr>
        </p:nvSpPr>
        <p:spPr/>
        <p:txBody>
          <a:bodyPr/>
          <a:lstStyle/>
          <a:p>
            <a:pPr lvl="0"/>
            <a:r>
              <a:rPr/>
              <a:t>Understanding data requirements and objectives</a:t>
            </a:r>
          </a:p>
          <a:p>
            <a:pPr lvl="0"/>
            <a:r>
              <a:rPr/>
              <a:t>Preparing and cleaning data for analysis</a:t>
            </a:r>
          </a:p>
          <a:p>
            <a:pPr lvl="0"/>
            <a:r>
              <a:rPr/>
              <a:t>Interpreting and communicating findings effectively</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Collaboration Between Data Scientists and Non-Technical Stakeholders</a:t>
            </a:r>
          </a:p>
        </p:txBody>
      </p:sp>
      <p:sp>
        <p:nvSpPr>
          <p:cNvPr id="3" name="Content Placeholder 2"/>
          <p:cNvSpPr>
            <a:spLocks noGrp="1"/>
          </p:cNvSpPr>
          <p:nvPr>
            <p:ph idx="1"/>
          </p:nvPr>
        </p:nvSpPr>
        <p:spPr/>
        <p:txBody>
          <a:bodyPr/>
          <a:lstStyle/>
          <a:p>
            <a:pPr lvl="0"/>
            <a:r>
              <a:rPr/>
              <a:t>Effective communication of technical concepts to non-technical audiences</a:t>
            </a:r>
          </a:p>
          <a:p>
            <a:pPr lvl="0"/>
            <a:r>
              <a:rPr/>
              <a:t>Bridging the gap between data science and business domains</a:t>
            </a:r>
          </a:p>
          <a:p>
            <a:pPr lvl="0"/>
            <a:r>
              <a:rPr/>
              <a:t>Incorporating domain knowledge into data analysis and interpretation</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Bridging the Gap Between Data Science and Business Objectives</a:t>
            </a:r>
          </a:p>
        </p:txBody>
      </p:sp>
      <p:sp>
        <p:nvSpPr>
          <p:cNvPr id="3" name="Content Placeholder 2"/>
          <p:cNvSpPr>
            <a:spLocks noGrp="1"/>
          </p:cNvSpPr>
          <p:nvPr>
            <p:ph idx="1"/>
          </p:nvPr>
        </p:nvSpPr>
        <p:spPr/>
        <p:txBody>
          <a:bodyPr/>
          <a:lstStyle/>
          <a:p>
            <a:pPr lvl="0"/>
            <a:r>
              <a:rPr/>
              <a:t>Translating business objectives into data science tasks</a:t>
            </a:r>
          </a:p>
          <a:p>
            <a:pPr lvl="0"/>
            <a:r>
              <a:rPr/>
              <a:t>Aligning analytical solutions with business needs</a:t>
            </a:r>
          </a:p>
          <a:p>
            <a:pPr lvl="0"/>
            <a:r>
              <a:rPr/>
              <a:t>Measuring the impact of data science on business outcomes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Empowering Data-Driven Decision-Making</a:t>
            </a:r>
          </a:p>
        </p:txBody>
      </p:sp>
      <p:sp>
        <p:nvSpPr>
          <p:cNvPr id="3" name="Content Placeholder 2"/>
          <p:cNvSpPr>
            <a:spLocks noGrp="1"/>
          </p:cNvSpPr>
          <p:nvPr>
            <p:ph idx="1"/>
          </p:nvPr>
        </p:nvSpPr>
        <p:spPr/>
        <p:txBody>
          <a:bodyPr/>
          <a:lstStyle/>
          <a:p>
            <a:pPr lvl="0"/>
            <a:r>
              <a:rPr/>
              <a:t>Providing data-driven insights to decision-makers</a:t>
            </a:r>
          </a:p>
          <a:p>
            <a:pPr lvl="0"/>
            <a:r>
              <a:rPr/>
              <a:t>Encouraging evidence-based decision-making</a:t>
            </a:r>
          </a:p>
          <a:p>
            <a:pPr lvl="0"/>
            <a:r>
              <a:rPr/>
              <a:t>Cultivating a data-driven culture across the organization</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Visualization</a:t>
            </a:r>
          </a:p>
        </p:txBody>
      </p:sp>
      <p:sp>
        <p:nvSpPr>
          <p:cNvPr id="3" name="Content Placeholder 2"/>
          <p:cNvSpPr>
            <a:spLocks noGrp="1"/>
          </p:cNvSpPr>
          <p:nvPr>
            <p:ph idx="1"/>
          </p:nvPr>
        </p:nvSpPr>
        <p:spPr/>
        <p:txBody>
          <a:bodyPr/>
          <a:lstStyle/>
          <a:p>
            <a:pPr lvl="0"/>
            <a:r>
              <a:rPr/>
              <a:t>Importance of Data Visualization in Data Literacy</a:t>
            </a:r>
          </a:p>
          <a:p>
            <a:pPr lvl="0"/>
            <a:r>
              <a:rPr/>
              <a:t>Understanding Data Visualization Techniques</a:t>
            </a:r>
          </a:p>
          <a:p>
            <a:pPr lvl="0"/>
            <a:r>
              <a:rPr/>
              <a:t>Interpreting Visualizations Effectively</a:t>
            </a:r>
          </a:p>
          <a:p>
            <a:pPr lvl="0"/>
            <a:r>
              <a:rPr/>
              <a:t>Communicating Insights Through Data Visualization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Skills Gap</a:t>
            </a:r>
          </a:p>
        </p:txBody>
      </p:sp>
      <p:sp>
        <p:nvSpPr>
          <p:cNvPr id="3" name="Content Placeholder 2"/>
          <p:cNvSpPr>
            <a:spLocks noGrp="1"/>
          </p:cNvSpPr>
          <p:nvPr>
            <p:ph idx="1"/>
          </p:nvPr>
        </p:nvSpPr>
        <p:spPr/>
        <p:txBody>
          <a:bodyPr/>
          <a:lstStyle/>
          <a:p>
            <a:pPr lvl="0"/>
            <a:r>
              <a:rPr/>
              <a:t>Increasing demand</a:t>
            </a:r>
          </a:p>
          <a:p>
            <a:pPr lvl="0"/>
            <a:r>
              <a:rPr/>
              <a:t>Factors Contributing to the Skills Gap</a:t>
            </a:r>
          </a:p>
          <a:p>
            <a:pPr lvl="0"/>
            <a:r>
              <a:rPr/>
              <a:t>Impact on organizations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Visualization in Data Literacy</a:t>
            </a:r>
          </a:p>
        </p:txBody>
      </p:sp>
      <p:sp>
        <p:nvSpPr>
          <p:cNvPr id="3" name="Content Placeholder 2"/>
          <p:cNvSpPr>
            <a:spLocks noGrp="1"/>
          </p:cNvSpPr>
          <p:nvPr>
            <p:ph idx="1"/>
          </p:nvPr>
        </p:nvSpPr>
        <p:spPr/>
        <p:txBody>
          <a:bodyPr/>
          <a:lstStyle/>
          <a:p>
            <a:pPr lvl="0"/>
            <a:r>
              <a:rPr/>
              <a:t>Enhancing understanding of complex data</a:t>
            </a:r>
          </a:p>
          <a:p>
            <a:pPr lvl="0"/>
            <a:r>
              <a:rPr/>
              <a:t>Facilitating exploration and discovery</a:t>
            </a:r>
          </a:p>
          <a:p>
            <a:pPr lvl="0"/>
            <a:r>
              <a:rPr/>
              <a:t>Supporting effective communication of insights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Data Visualization Techniques</a:t>
            </a:r>
          </a:p>
        </p:txBody>
      </p:sp>
      <p:sp>
        <p:nvSpPr>
          <p:cNvPr id="3" name="Content Placeholder 2"/>
          <p:cNvSpPr>
            <a:spLocks noGrp="1"/>
          </p:cNvSpPr>
          <p:nvPr>
            <p:ph idx="1"/>
          </p:nvPr>
        </p:nvSpPr>
        <p:spPr/>
        <p:txBody>
          <a:bodyPr/>
          <a:lstStyle/>
          <a:p>
            <a:pPr lvl="0"/>
            <a:r>
              <a:rPr/>
              <a:t>Types of data visualizations (e.g., charts, graphs, maps)</a:t>
            </a:r>
          </a:p>
          <a:p>
            <a:pPr lvl="0"/>
            <a:r>
              <a:rPr/>
              <a:t>Choosing the right visualization for the data</a:t>
            </a:r>
          </a:p>
          <a:p>
            <a:pPr lvl="0"/>
            <a:r>
              <a:rPr/>
              <a:t>Design principles for effective visualizations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Visualizations Effectively</a:t>
            </a:r>
          </a:p>
        </p:txBody>
      </p:sp>
      <p:sp>
        <p:nvSpPr>
          <p:cNvPr id="3" name="Content Placeholder 2"/>
          <p:cNvSpPr>
            <a:spLocks noGrp="1"/>
          </p:cNvSpPr>
          <p:nvPr>
            <p:ph idx="1"/>
          </p:nvPr>
        </p:nvSpPr>
        <p:spPr/>
        <p:txBody>
          <a:bodyPr/>
          <a:lstStyle/>
          <a:p>
            <a:pPr lvl="0"/>
            <a:r>
              <a:rPr/>
              <a:t>Understanding visual encoding and mapping</a:t>
            </a:r>
          </a:p>
          <a:p>
            <a:pPr lvl="0"/>
            <a:r>
              <a:rPr/>
              <a:t>Recognizing common visualization pitfalls and biases</a:t>
            </a:r>
          </a:p>
          <a:p>
            <a:pPr lvl="0"/>
            <a:r>
              <a:rPr/>
              <a:t>Asking critical questions when interpreting visualizations</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Communicating Insights Through Data Visualization</a:t>
            </a:r>
          </a:p>
        </p:txBody>
      </p:sp>
      <p:sp>
        <p:nvSpPr>
          <p:cNvPr id="3" name="Content Placeholder 2"/>
          <p:cNvSpPr>
            <a:spLocks noGrp="1"/>
          </p:cNvSpPr>
          <p:nvPr>
            <p:ph idx="1"/>
          </p:nvPr>
        </p:nvSpPr>
        <p:spPr/>
        <p:txBody>
          <a:bodyPr/>
          <a:lstStyle/>
          <a:p>
            <a:pPr lvl="0"/>
            <a:r>
              <a:rPr/>
              <a:t>Tailoring visualizations to the audience’s needs and preferences</a:t>
            </a:r>
          </a:p>
          <a:p>
            <a:pPr lvl="0"/>
            <a:r>
              <a:rPr/>
              <a:t>Incorporating storytelling elements into visualizations</a:t>
            </a:r>
          </a:p>
          <a:p>
            <a:pPr lvl="0"/>
            <a:r>
              <a:rPr/>
              <a:t>Leveraging interactive features for engagement and exploration</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Executive Teams</a:t>
            </a:r>
          </a:p>
        </p:txBody>
      </p:sp>
      <p:sp>
        <p:nvSpPr>
          <p:cNvPr id="3" name="Content Placeholder 2"/>
          <p:cNvSpPr>
            <a:spLocks noGrp="1"/>
          </p:cNvSpPr>
          <p:nvPr>
            <p:ph idx="1"/>
          </p:nvPr>
        </p:nvSpPr>
        <p:spPr/>
        <p:txBody>
          <a:bodyPr/>
          <a:lstStyle/>
          <a:p>
            <a:pPr lvl="0"/>
            <a:r>
              <a:rPr/>
              <a:t>Importance of Data Literacy for Executive Teams</a:t>
            </a:r>
          </a:p>
          <a:p>
            <a:pPr lvl="0"/>
            <a:r>
              <a:rPr/>
              <a:t>Empowering Executive Decision-Making Through Data Literacy</a:t>
            </a:r>
          </a:p>
          <a:p>
            <a:pPr lvl="0"/>
            <a:r>
              <a:rPr/>
              <a:t>Building a Data-Driven Culture in Executive Leadership</a:t>
            </a:r>
          </a:p>
          <a:p>
            <a:pPr lvl="0"/>
            <a:r>
              <a:rPr/>
              <a:t>Fostering Collaboration Between Data Experts and Executive Teams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 for Executive Teams</a:t>
            </a:r>
          </a:p>
        </p:txBody>
      </p:sp>
      <p:sp>
        <p:nvSpPr>
          <p:cNvPr id="3" name="Content Placeholder 2"/>
          <p:cNvSpPr>
            <a:spLocks noGrp="1"/>
          </p:cNvSpPr>
          <p:nvPr>
            <p:ph idx="1"/>
          </p:nvPr>
        </p:nvSpPr>
        <p:spPr/>
        <p:txBody>
          <a:bodyPr/>
          <a:lstStyle/>
          <a:p>
            <a:pPr lvl="0"/>
            <a:r>
              <a:rPr/>
              <a:t>Making informed strategic decisions</a:t>
            </a:r>
          </a:p>
          <a:p>
            <a:pPr lvl="0"/>
            <a:r>
              <a:rPr/>
              <a:t>Identifying opportunities and mitigating risks</a:t>
            </a:r>
          </a:p>
          <a:p>
            <a:pPr lvl="0"/>
            <a:r>
              <a:rPr/>
              <a:t>Enhancing organizational performance and competitiveness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Empowering Executive Decision-Making Through Data Literacy</a:t>
            </a:r>
          </a:p>
        </p:txBody>
      </p:sp>
      <p:sp>
        <p:nvSpPr>
          <p:cNvPr id="3" name="Content Placeholder 2"/>
          <p:cNvSpPr>
            <a:spLocks noGrp="1"/>
          </p:cNvSpPr>
          <p:nvPr>
            <p:ph idx="1"/>
          </p:nvPr>
        </p:nvSpPr>
        <p:spPr/>
        <p:txBody>
          <a:bodyPr/>
          <a:lstStyle/>
          <a:p>
            <a:pPr lvl="0"/>
            <a:r>
              <a:rPr/>
              <a:t>Providing access to timely and relevant data</a:t>
            </a:r>
          </a:p>
          <a:p>
            <a:pPr lvl="0"/>
            <a:r>
              <a:rPr/>
              <a:t>Developing data-driven decision-making frameworks</a:t>
            </a:r>
          </a:p>
          <a:p>
            <a:pPr lvl="0"/>
            <a:r>
              <a:rPr/>
              <a:t>Investing in data literacy training and education for executives</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Building a Data-Driven Culture in Executive Leadership</a:t>
            </a:r>
          </a:p>
        </p:txBody>
      </p:sp>
      <p:sp>
        <p:nvSpPr>
          <p:cNvPr id="3" name="Content Placeholder 2"/>
          <p:cNvSpPr>
            <a:spLocks noGrp="1"/>
          </p:cNvSpPr>
          <p:nvPr>
            <p:ph idx="1"/>
          </p:nvPr>
        </p:nvSpPr>
        <p:spPr/>
        <p:txBody>
          <a:bodyPr/>
          <a:lstStyle/>
          <a:p>
            <a:pPr lvl="0"/>
            <a:r>
              <a:rPr/>
              <a:t>Leading by example in data-driven decision-making</a:t>
            </a:r>
          </a:p>
          <a:p>
            <a:pPr lvl="0"/>
            <a:r>
              <a:rPr/>
              <a:t>Encouraging experimentation and innovation with data</a:t>
            </a:r>
          </a:p>
          <a:p>
            <a:pPr lvl="0"/>
            <a:r>
              <a:rPr/>
              <a:t>Rewarding and recognizing data-driven achievements</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Collaboration Between Data Experts and Executive Teams</a:t>
            </a:r>
          </a:p>
        </p:txBody>
      </p:sp>
      <p:sp>
        <p:nvSpPr>
          <p:cNvPr id="3" name="Content Placeholder 2"/>
          <p:cNvSpPr>
            <a:spLocks noGrp="1"/>
          </p:cNvSpPr>
          <p:nvPr>
            <p:ph idx="1"/>
          </p:nvPr>
        </p:nvSpPr>
        <p:spPr/>
        <p:txBody>
          <a:bodyPr/>
          <a:lstStyle/>
          <a:p>
            <a:pPr lvl="0"/>
            <a:r>
              <a:rPr/>
              <a:t>Establishing cross-functional teams and partnerships</a:t>
            </a:r>
          </a:p>
          <a:p>
            <a:pPr lvl="0"/>
            <a:r>
              <a:rPr/>
              <a:t>Creating channels for transparent communication and knowledge sharing</a:t>
            </a:r>
          </a:p>
          <a:p>
            <a:pPr lvl="0"/>
            <a:r>
              <a:rPr/>
              <a:t>Empowering data experts to influence strategic decisions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Culture</a:t>
            </a:r>
          </a:p>
        </p:txBody>
      </p:sp>
      <p:sp>
        <p:nvSpPr>
          <p:cNvPr id="3" name="Content Placeholder 2"/>
          <p:cNvSpPr>
            <a:spLocks noGrp="1"/>
          </p:cNvSpPr>
          <p:nvPr>
            <p:ph idx="1"/>
          </p:nvPr>
        </p:nvSpPr>
        <p:spPr/>
        <p:txBody>
          <a:bodyPr/>
          <a:lstStyle/>
          <a:p>
            <a:pPr lvl="0"/>
            <a:r>
              <a:rPr/>
              <a:t>Shaping organizational culture through data literacy initiatives</a:t>
            </a:r>
          </a:p>
          <a:p>
            <a:pPr lvl="0"/>
            <a:r>
              <a:rPr/>
              <a:t>Fostering a culture of curiosity, experimentation, and continuous learning</a:t>
            </a:r>
          </a:p>
          <a:p>
            <a:pPr lvl="0"/>
            <a:r>
              <a:rPr/>
              <a:t>Breaking down silos and promoting cross-functional collaboration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Demand for Data Skills</a:t>
            </a:r>
          </a:p>
        </p:txBody>
      </p:sp>
      <p:sp>
        <p:nvSpPr>
          <p:cNvPr id="3" name="Content Placeholder 2"/>
          <p:cNvSpPr>
            <a:spLocks noGrp="1"/>
          </p:cNvSpPr>
          <p:nvPr>
            <p:ph idx="1"/>
          </p:nvPr>
        </p:nvSpPr>
        <p:spPr/>
        <p:txBody>
          <a:bodyPr/>
          <a:lstStyle/>
          <a:p>
            <a:pPr lvl="0" indent="0" marL="0">
              <a:buNone/>
            </a:pPr>
            <a:r>
              <a:rPr/>
              <a:t>Understanding the growing demand for data-related skills</a:t>
            </a:r>
          </a:p>
          <a:p>
            <a:pPr lvl="0"/>
            <a:r>
              <a:rPr/>
              <a:t>Industry trends</a:t>
            </a:r>
          </a:p>
          <a:p>
            <a:pPr lvl="0"/>
            <a:r>
              <a:rPr/>
              <a:t>Job market dynamics</a:t>
            </a:r>
          </a:p>
          <a:p>
            <a:pPr lvl="0"/>
            <a:r>
              <a:rPr/>
              <a:t>Skills gap assessment</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Shaping Organizational Culture through Data Literacy Initiatives</a:t>
            </a:r>
          </a:p>
        </p:txBody>
      </p:sp>
      <p:sp>
        <p:nvSpPr>
          <p:cNvPr id="3" name="Content Placeholder 2"/>
          <p:cNvSpPr>
            <a:spLocks noGrp="1"/>
          </p:cNvSpPr>
          <p:nvPr>
            <p:ph idx="1"/>
          </p:nvPr>
        </p:nvSpPr>
        <p:spPr/>
        <p:txBody>
          <a:bodyPr/>
          <a:lstStyle/>
          <a:p>
            <a:pPr lvl="0"/>
            <a:r>
              <a:rPr/>
              <a:t>Embedding data literacy into the fabric of the organization</a:t>
            </a:r>
          </a:p>
          <a:p>
            <a:pPr lvl="0"/>
            <a:r>
              <a:rPr/>
              <a:t>Implementing targeted training, communication, and recognition programs</a:t>
            </a:r>
          </a:p>
          <a:p>
            <a:pPr lvl="0"/>
            <a:r>
              <a:rPr/>
              <a:t>Fostering a culture that values data-driven decision-making</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a Culture of Curiosity, Experimentation, and Continuous Learning</a:t>
            </a:r>
          </a:p>
        </p:txBody>
      </p:sp>
      <p:sp>
        <p:nvSpPr>
          <p:cNvPr id="3" name="Content Placeholder 2"/>
          <p:cNvSpPr>
            <a:spLocks noGrp="1"/>
          </p:cNvSpPr>
          <p:nvPr>
            <p:ph idx="1"/>
          </p:nvPr>
        </p:nvSpPr>
        <p:spPr/>
        <p:txBody>
          <a:bodyPr/>
          <a:lstStyle/>
          <a:p>
            <a:pPr lvl="0"/>
            <a:r>
              <a:rPr/>
              <a:t>Encouraging employees to explore data and ask questions</a:t>
            </a:r>
          </a:p>
          <a:p>
            <a:pPr lvl="0"/>
            <a:r>
              <a:rPr/>
              <a:t>Providing opportunities for experimentation and innovation</a:t>
            </a:r>
          </a:p>
          <a:p>
            <a:pPr lvl="0"/>
            <a:r>
              <a:rPr/>
              <a:t>Embracing a growth mindset and willingness to learn from data</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Breaking Down Silos and Promoting Cross-Functional Collaboration</a:t>
            </a:r>
          </a:p>
        </p:txBody>
      </p:sp>
      <p:sp>
        <p:nvSpPr>
          <p:cNvPr id="3" name="Content Placeholder 2"/>
          <p:cNvSpPr>
            <a:spLocks noGrp="1"/>
          </p:cNvSpPr>
          <p:nvPr>
            <p:ph idx="1"/>
          </p:nvPr>
        </p:nvSpPr>
        <p:spPr/>
        <p:txBody>
          <a:bodyPr/>
          <a:lstStyle/>
          <a:p>
            <a:pPr lvl="0"/>
            <a:r>
              <a:rPr/>
              <a:t>Creating opportunities for knowledge sharing and collaboration</a:t>
            </a:r>
          </a:p>
          <a:p>
            <a:pPr lvl="0"/>
            <a:r>
              <a:rPr/>
              <a:t>Establishing cross-functional teams and projects</a:t>
            </a:r>
          </a:p>
          <a:p>
            <a:pPr lvl="0"/>
            <a:r>
              <a:rPr/>
              <a:t>Leveraging data as a common language to facilitate communication and decision-making</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Quality</a:t>
            </a:r>
          </a:p>
        </p:txBody>
      </p:sp>
      <p:sp>
        <p:nvSpPr>
          <p:cNvPr id="3" name="Content Placeholder 2"/>
          <p:cNvSpPr>
            <a:spLocks noGrp="1"/>
          </p:cNvSpPr>
          <p:nvPr>
            <p:ph idx="1"/>
          </p:nvPr>
        </p:nvSpPr>
        <p:spPr/>
        <p:txBody>
          <a:bodyPr/>
          <a:lstStyle/>
          <a:p>
            <a:pPr lvl="0"/>
            <a:r>
              <a:rPr/>
              <a:t>Shaping Organizational Understanding through Data Literacy Initiatives</a:t>
            </a:r>
          </a:p>
          <a:p>
            <a:pPr lvl="0"/>
            <a:r>
              <a:rPr/>
              <a:t>Ensuring Data Accuracy, Consistency, and Reliability</a:t>
            </a:r>
          </a:p>
          <a:p>
            <a:pPr lvl="0"/>
            <a:r>
              <a:rPr/>
              <a:t>Addressing Challenges in Maintaining Data Quality</a:t>
            </a:r>
          </a:p>
          <a:p>
            <a:pPr lvl="0"/>
            <a:r>
              <a:rPr/>
              <a:t>Measuring the Impact of Data Literacy on Data Quality</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Shaping Organizational Understanding through Data Literacy Initiatives</a:t>
            </a:r>
          </a:p>
        </p:txBody>
      </p:sp>
      <p:sp>
        <p:nvSpPr>
          <p:cNvPr id="3" name="Content Placeholder 2"/>
          <p:cNvSpPr>
            <a:spLocks noGrp="1"/>
          </p:cNvSpPr>
          <p:nvPr>
            <p:ph idx="1"/>
          </p:nvPr>
        </p:nvSpPr>
        <p:spPr/>
        <p:txBody>
          <a:bodyPr/>
          <a:lstStyle/>
          <a:p>
            <a:pPr lvl="0"/>
            <a:r>
              <a:rPr/>
              <a:t>Integrating data literacy into organizational training programs</a:t>
            </a:r>
          </a:p>
          <a:p>
            <a:pPr lvl="0"/>
            <a:r>
              <a:rPr/>
              <a:t>Communicating the importance of data quality to all stakeholders</a:t>
            </a:r>
          </a:p>
          <a:p>
            <a:pPr lvl="0"/>
            <a:r>
              <a:rPr/>
              <a:t>Establishing data governance policies and procedures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Ensuring Data Accuracy, Consistency, and Reliability</a:t>
            </a:r>
          </a:p>
        </p:txBody>
      </p:sp>
      <p:sp>
        <p:nvSpPr>
          <p:cNvPr id="3" name="Content Placeholder 2"/>
          <p:cNvSpPr>
            <a:spLocks noGrp="1"/>
          </p:cNvSpPr>
          <p:nvPr>
            <p:ph idx="1"/>
          </p:nvPr>
        </p:nvSpPr>
        <p:spPr/>
        <p:txBody>
          <a:bodyPr/>
          <a:lstStyle/>
          <a:p>
            <a:pPr lvl="0"/>
            <a:r>
              <a:rPr/>
              <a:t>Implementing data validation and verification processes</a:t>
            </a:r>
          </a:p>
          <a:p>
            <a:pPr lvl="0"/>
            <a:r>
              <a:rPr/>
              <a:t>Standardizing data definitions and terminology</a:t>
            </a:r>
          </a:p>
          <a:p>
            <a:pPr lvl="0"/>
            <a:r>
              <a:rPr/>
              <a:t>Monitoring and auditing data quality on a regular basis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Addressing Challenges in Maintaining Data Quality</a:t>
            </a:r>
          </a:p>
        </p:txBody>
      </p:sp>
      <p:sp>
        <p:nvSpPr>
          <p:cNvPr id="3" name="Content Placeholder 2"/>
          <p:cNvSpPr>
            <a:spLocks noGrp="1"/>
          </p:cNvSpPr>
          <p:nvPr>
            <p:ph idx="1"/>
          </p:nvPr>
        </p:nvSpPr>
        <p:spPr/>
        <p:txBody>
          <a:bodyPr/>
          <a:lstStyle/>
          <a:p>
            <a:pPr lvl="0"/>
            <a:r>
              <a:rPr/>
              <a:t>Dealing with data silos and disparate systems</a:t>
            </a:r>
          </a:p>
          <a:p>
            <a:pPr lvl="0"/>
            <a:r>
              <a:rPr/>
              <a:t>Managing data integration and interoperability</a:t>
            </a:r>
          </a:p>
          <a:p>
            <a:pPr lvl="0"/>
            <a:r>
              <a:rPr/>
              <a:t>Balancing data quality with data accessibility and usability</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the Impact of Data Literacy on Data Quality</a:t>
            </a:r>
          </a:p>
        </p:txBody>
      </p:sp>
      <p:sp>
        <p:nvSpPr>
          <p:cNvPr id="3" name="Content Placeholder 2"/>
          <p:cNvSpPr>
            <a:spLocks noGrp="1"/>
          </p:cNvSpPr>
          <p:nvPr>
            <p:ph idx="1"/>
          </p:nvPr>
        </p:nvSpPr>
        <p:spPr/>
        <p:txBody>
          <a:bodyPr/>
          <a:lstStyle/>
          <a:p>
            <a:pPr lvl="0"/>
            <a:r>
              <a:rPr/>
              <a:t>Tracking data quality metrics and KPIs</a:t>
            </a:r>
          </a:p>
          <a:p>
            <a:pPr lvl="0"/>
            <a:r>
              <a:rPr/>
              <a:t>Conducting before-and-after assessments of data literacy initiatives</a:t>
            </a:r>
          </a:p>
          <a:p>
            <a:pPr lvl="0"/>
            <a:r>
              <a:rPr/>
              <a:t>Gathering feedback from stakeholders on data quality improvements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Governance</a:t>
            </a:r>
          </a:p>
        </p:txBody>
      </p:sp>
      <p:sp>
        <p:nvSpPr>
          <p:cNvPr id="3" name="Content Placeholder 2"/>
          <p:cNvSpPr>
            <a:spLocks noGrp="1"/>
          </p:cNvSpPr>
          <p:nvPr>
            <p:ph idx="1"/>
          </p:nvPr>
        </p:nvSpPr>
        <p:spPr/>
        <p:txBody>
          <a:bodyPr/>
          <a:lstStyle/>
          <a:p>
            <a:pPr lvl="0"/>
            <a:r>
              <a:rPr/>
              <a:t>Understanding the Role of Data Literacy in Effective Data Governance</a:t>
            </a:r>
          </a:p>
          <a:p>
            <a:pPr lvl="0"/>
            <a:r>
              <a:rPr/>
              <a:t>Integrating Data Literacy into Data Governance Frameworks</a:t>
            </a:r>
          </a:p>
          <a:p>
            <a:pPr lvl="0"/>
            <a:r>
              <a:rPr/>
              <a:t>Promoting Data Stewardship and Responsibility Through Data Literacy</a:t>
            </a:r>
          </a:p>
          <a:p>
            <a:pPr lvl="0"/>
            <a:r>
              <a:rPr/>
              <a:t>Ensuring Compliance and Risk Management with Data Literacy</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Role of Data Literacy in Effective Data Governance</a:t>
            </a:r>
          </a:p>
        </p:txBody>
      </p:sp>
      <p:sp>
        <p:nvSpPr>
          <p:cNvPr id="3" name="Content Placeholder 2"/>
          <p:cNvSpPr>
            <a:spLocks noGrp="1"/>
          </p:cNvSpPr>
          <p:nvPr>
            <p:ph idx="1"/>
          </p:nvPr>
        </p:nvSpPr>
        <p:spPr/>
        <p:txBody>
          <a:bodyPr/>
          <a:lstStyle/>
          <a:p>
            <a:pPr lvl="0"/>
            <a:r>
              <a:rPr/>
              <a:t>Importance of data literacy in supporting data governance initiatives</a:t>
            </a:r>
          </a:p>
          <a:p>
            <a:pPr lvl="0"/>
            <a:r>
              <a:rPr/>
              <a:t>Empowering stakeholders to make informed decisions about data</a:t>
            </a:r>
          </a:p>
          <a:p>
            <a:pPr lvl="0"/>
            <a:r>
              <a:rPr/>
              <a:t>Enhancing data quality, integrity, and trust through data literacy</a:t>
            </a:r>
          </a:p>
        </p:txBody>
      </p:sp>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OpsJunkie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DevOpsJunkies" id="{15325AF5-36A5-4242-B446-4A675644A7D4}" vid="{6DDD68C6-B961-4CC8-81CF-B511CACF4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12</TotalTime>
  <Words>12</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Tw Cen MT</vt:lpstr>
      <vt:lpstr>Wingdings</vt:lpstr>
      <vt:lpstr>DevOpsJunkies</vt:lpstr>
      <vt:lpstr>Agile Planning Fundamentals Workshop</vt:lpstr>
      <vt:lpstr>Section 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2024-05-08T22:26:01Z</dcterms:created>
  <dcterms:modified xsi:type="dcterms:W3CDTF">2024-05-08T22:26:01Z</dcterms:modified>
</cp:coreProperties>
</file>

<file path=docProps/custom.xml><?xml version="1.0" encoding="utf-8"?>
<Properties xmlns="http://schemas.openxmlformats.org/officeDocument/2006/custom-properties" xmlns:vt="http://schemas.openxmlformats.org/officeDocument/2006/docPropsVTypes"/>
</file>