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83"/>
          <a:sy d="100" n="83"/>
        </p:scale>
        <p:origin x="686" y="4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7" Type="http://schemas.openxmlformats.org/officeDocument/2006/relationships/theme" Target="theme/theme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8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3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18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12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2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69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67F5-B08A-56C9-1176-61DC570B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1314-2259-4514-1881-2523C37FA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9B07-FED9-ECB2-1163-351A976C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CD83-044C-4383-8026-56559C8873B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7B20-BC9A-1C30-AB0A-49382BFB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6499-92B9-7641-DBAD-A996BA64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A49-5764-4512-A2E6-1798C21B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8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0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6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8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9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1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5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0063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21" Target="../media/image3.png" Type="http://schemas.openxmlformats.org/officeDocument/2006/relationships/image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media/image2.png" Type="http://schemas.openxmlformats.org/officeDocument/2006/relationships/imag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Relationship Id="rId22" Target="../media/image4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7" name="Picture 2"/>
          <p:cNvPicPr>
            <a:picLocks noChangeArrowheads="1" noChangeAspect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b="b" l="0" r="r" t="0"/>
                <a:pathLst>
                  <a:path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b="b" l="0" r="r" t="0"/>
                <a:pathLst>
                  <a:path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b="b" l="0" r="r" t="0"/>
                <a:pathLst>
                  <a:path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b="b" l="0" r="r" t="0"/>
                <a:pathLst>
                  <a:path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b="b" l="0" r="r" t="0"/>
                <a:pathLst>
                  <a:path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cap="flat" w="1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b="b" l="0" r="r" t="0"/>
                <a:pathLst>
                  <a:path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b="b" l="0" r="r" t="0"/>
                <a:pathLst>
                  <a:path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b="b" l="0" r="r" t="0"/>
                <a:pathLst>
                  <a:path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b="b" l="0" r="r" t="0"/>
                <a:pathLst>
                  <a:path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b="b" l="0" r="r" t="0"/>
                <a:pathLst>
                  <a:path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b="b" l="0" r="r" t="0"/>
                <a:pathLst>
                  <a:path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b="b" l="0" r="r" t="0"/>
                <a:pathLst>
                  <a:path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b="b" l="0" r="r" t="0"/>
                <a:pathLst>
                  <a:path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b="b" l="0" r="r" t="0"/>
                <a:pathLst>
                  <a:path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b="b" l="0" r="r" t="0"/>
                <a:pathLst>
                  <a:path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b="b" l="0" r="r" t="0"/>
                <a:pathLst>
                  <a:path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b="b" l="0" r="r" t="0"/>
                <a:pathLst>
                  <a:path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b="b" l="0" r="r" t="0"/>
                <a:pathLst>
                  <a:path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b="b" l="0" r="r" t="0"/>
                <a:pathLst>
                  <a:path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b="b" l="0" r="r" t="0"/>
                <a:pathLst>
                  <a:path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b="b" l="0" r="r" t="0"/>
                <a:pathLst>
                  <a:path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dirty="0" lang="en-US"/>
              <a:pPr/>
              <a:t>11/13/2023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79CB441-1B13-6575-96CF-E34E768A79D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16" y="6456592"/>
            <a:ext cx="2930962" cy="386597"/>
          </a:xfrm>
          <a:prstGeom prst="rect">
            <a:avLst/>
          </a:prstGeom>
          <a:noFill/>
          <a:effectLst>
            <a:glow rad="25400">
              <a:schemeClr val="tx2">
                <a:lumMod val="75000"/>
                <a:alpha val="78000"/>
              </a:schemeClr>
            </a:glow>
            <a:outerShdw algn="tl" blurRad="50800" dir="2700000" dist="38100" rotWithShape="0">
              <a:schemeClr val="tx2">
                <a:lumMod val="90000"/>
                <a:alpha val="5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F1B4B91B-2C6F-9DDD-9173-2B31968A06C7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739" y="6517547"/>
            <a:ext cx="536461" cy="2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2B4E557-F1DC-0CF0-1471-4F44FEB37E41}"/>
              </a:ext>
            </a:extLst>
          </p:cNvPr>
          <p:cNvSpPr txBox="1"/>
          <p:nvPr/>
        </p:nvSpPr>
        <p:spPr>
          <a:xfrm>
            <a:off x="1106488" y="6353145"/>
            <a:ext cx="4875693" cy="400110"/>
          </a:xfrm>
          <a:prstGeom prst="rect">
            <a:avLst/>
          </a:prstGeom>
          <a:noFill/>
          <a:effectLst>
            <a:glow rad="127000">
              <a:schemeClr val="accent2">
                <a:satMod val="175000"/>
                <a:alpha val="40000"/>
              </a:schemeClr>
            </a:glow>
            <a:outerShdw algn="tl" blurRad="25400" dir="2700000" dist="38100" rotWithShape="0">
              <a:schemeClr val="tx2">
                <a:lumMod val="75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b="0" dirty="0" i="0" lang="en-US" strike="noStrike" sz="2000" u="none">
                <a:solidFill>
                  <a:schemeClr val="bg2"/>
                </a:solidFill>
                <a:effectLst/>
                <a:latin charset="0" panose="020B0604020202020204" pitchFamily="34" typeface="Arial"/>
              </a:rPr>
              <a:t>© ProDataMan 2023. All Rights Reserved</a:t>
            </a:r>
            <a:endParaRPr b="0" dirty="0" lang="en-US" sz="200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7346765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kern="1200" sz="3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09 Data informed decision-making 157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of the data informed decision-making framework 158 Step 1: Ask 160 Step 2: Acquire 162 Step 3: Analyze 164 Step 4: Integrate 167 Step 5: Decide 171 Step 6: Iterate 173 Chapter summary and example 175 Notes 177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Decide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Decision-making involves evaluating options based on integrated insights and making informed choices.</a:t>
            </a:r>
          </a:p>
          <a:p>
            <a:pPr lvl="0"/>
            <a:r>
              <a:rPr/>
              <a:t>Deciding requires weighing factors, risks, and benefits to determine the best course of action.</a:t>
            </a:r>
          </a:p>
          <a:p>
            <a:pPr lvl="0"/>
            <a:r>
              <a:rPr/>
              <a:t>Effective decision-making is guided by data-informed insights and objectives.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Iterate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Iteration is essential for refining decisions and improving outcomes over time.</a:t>
            </a:r>
          </a:p>
          <a:p>
            <a:pPr lvl="0"/>
            <a:r>
              <a:rPr/>
              <a:t>Learning from past decisions and experiences enables continuous improvement.</a:t>
            </a:r>
          </a:p>
          <a:p>
            <a:pPr lvl="0"/>
            <a:r>
              <a:rPr/>
              <a:t>Iterative processes enhance the effectiveness of decision-making and drive progress.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Chapter Summary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conclude the chapter, we’ll summarize the key concepts discussed.</a:t>
            </a:r>
          </a:p>
          <a:p>
            <a:pPr lvl="0"/>
            <a:r>
              <a:rPr/>
              <a:t>We’ll illustrate the data informed decision-making framework using a real-world example.</a:t>
            </a:r>
          </a:p>
          <a:p>
            <a:pPr lvl="0"/>
            <a:r>
              <a:rPr/>
              <a:t>Understanding this framework empowers individuals and organizations to make informed decisions effectively.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Additional notes or references can be found here.</a:t>
            </a:r>
          </a:p>
          <a:p>
            <a:pPr lvl="0"/>
            <a:r>
              <a:rPr/>
              <a:t>Feel free to review these notes for further understanding or clarification.</a:t>
            </a:r>
          </a:p>
          <a:p>
            <a:pPr lvl="0"/>
            <a:r>
              <a:rPr/>
              <a:t>Let’s leverage this framework to enhance our decision-making capabilities and drive success.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Steps of the Data Informed Decision-Making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data informed decision-making framework consists of six essential steps.</a:t>
            </a:r>
          </a:p>
          <a:p>
            <a:pPr lvl="0"/>
            <a:r>
              <a:rPr/>
              <a:t>These steps are crucial for making informed and effective decisions.</a:t>
            </a:r>
          </a:p>
          <a:p>
            <a:pPr lvl="0"/>
            <a:r>
              <a:rPr/>
              <a:t>Let’s explore each step in detail to understand its significance in the decision-making process.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Framework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six steps of the framework are: ask, acquire, analyze, integrate, decide, and iterate.</a:t>
            </a:r>
          </a:p>
          <a:p>
            <a:pPr lvl="0"/>
            <a:r>
              <a:rPr/>
              <a:t>We’ve modified these steps slightly to enhance clarity and purpose: ask, acquire, analyze, integrate, decide, and iterate.</a:t>
            </a:r>
          </a:p>
          <a:p>
            <a:pPr lvl="0"/>
            <a:r>
              <a:rPr/>
              <a:t>This framework is designed to provide direction and understanding throughout the decision-making process.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Infinite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framework’s design is infinite, allowing for continuous improvement and learning.</a:t>
            </a:r>
          </a:p>
          <a:p>
            <a:pPr lvl="0"/>
            <a:r>
              <a:rPr/>
              <a:t>Decision-making is not guaranteed, but the framework enables iteration and learning from past decisions.</a:t>
            </a:r>
          </a:p>
          <a:p>
            <a:pPr lvl="0"/>
            <a:r>
              <a:rPr/>
              <a:t>Our goal is to constantly improve decisions using our data literacy skills and framework.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Understanding the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Let’s delve into each step of the framework to gain a deeper understanding.</a:t>
            </a:r>
          </a:p>
          <a:p>
            <a:pPr lvl="0"/>
            <a:r>
              <a:rPr/>
              <a:t>Each step plays a crucial role in empowering data informed decision-making.</a:t>
            </a:r>
          </a:p>
          <a:p>
            <a:pPr lvl="0"/>
            <a:r>
              <a:rPr/>
              <a:t>We’ll explore the various facets of data literacy and how they contribute to each step.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first step is to ask pertinent questions that guide the decision-making process.</a:t>
            </a:r>
          </a:p>
          <a:p>
            <a:pPr lvl="0"/>
            <a:r>
              <a:rPr/>
              <a:t>Effective questioning ensures clarity and focus on the desired outcomes.</a:t>
            </a:r>
          </a:p>
          <a:p>
            <a:pPr lvl="0"/>
            <a:r>
              <a:rPr/>
              <a:t>Asking the right questions is fundamental to initiating the decision-making journey.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Acquire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Acquiring relevant data is essential for informed decision-making.</a:t>
            </a:r>
          </a:p>
          <a:p>
            <a:pPr lvl="0"/>
            <a:r>
              <a:rPr/>
              <a:t>This step involves gathering data from various sources to inform the analysis process.</a:t>
            </a:r>
          </a:p>
          <a:p>
            <a:pPr lvl="0"/>
            <a:r>
              <a:rPr/>
              <a:t>Data acquisition lays the foundation for subsequent steps in the framework.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Analyze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Analysis involves examining the acquired data to derive insights and patterns.</a:t>
            </a:r>
          </a:p>
          <a:p>
            <a:pPr lvl="0"/>
            <a:r>
              <a:rPr/>
              <a:t>Data analysis techniques help uncover meaningful information to support decision-making.</a:t>
            </a:r>
          </a:p>
          <a:p>
            <a:pPr lvl="0"/>
            <a:r>
              <a:rPr/>
              <a:t>Analytical skills are crucial for interpreting data accurately and effectively.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Integrate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Integrating insights from data analysis into the decision-making process is imperative.</a:t>
            </a:r>
          </a:p>
          <a:p>
            <a:pPr lvl="0"/>
            <a:r>
              <a:rPr/>
              <a:t>This step involves synthesizing information to form a comprehensive understanding.</a:t>
            </a:r>
          </a:p>
          <a:p>
            <a:pPr lvl="0"/>
            <a:r>
              <a:rPr/>
              <a:t>Integration ensures that data-driven insights are incorporated into decision-making effectively.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OpsJunkie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OpsJunkies" id="{15325AF5-36A5-4242-B446-4A675644A7D4}" vid="{6DDD68C6-B961-4CC8-81CF-B511CACF4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Tw Cen MT</vt:lpstr>
      <vt:lpstr>Wingdings</vt:lpstr>
      <vt:lpstr>DevOpsJunkies</vt:lpstr>
      <vt:lpstr>Agile Planning Fundamentals Workshop</vt:lpstr>
      <vt:lpstr>Section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2024-05-13T23:09:20Z</dcterms:created>
  <dcterms:modified xsi:type="dcterms:W3CDTF">2024-05-13T23:09:20Z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